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  <p:sldMasterId id="2147483697" r:id="rId5"/>
  </p:sldMasterIdLst>
  <p:notesMasterIdLst>
    <p:notesMasterId r:id="rId28"/>
  </p:notesMasterIdLst>
  <p:sldIdLst>
    <p:sldId id="411" r:id="rId6"/>
    <p:sldId id="412" r:id="rId7"/>
    <p:sldId id="414" r:id="rId8"/>
    <p:sldId id="423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1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99"/>
    <a:srgbClr val="33CCFF"/>
    <a:srgbClr val="66CCFF"/>
    <a:srgbClr val="51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B6196-844D-4652-BD38-9957D820480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3762-02FB-447C-B5C9-67F606E5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13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4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4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297C86-2ABF-4C7E-9586-BFE3F7C2321F}"/>
              </a:ext>
            </a:extLst>
          </p:cNvPr>
          <p:cNvSpPr txBox="1"/>
          <p:nvPr userDrawn="1"/>
        </p:nvSpPr>
        <p:spPr>
          <a:xfrm>
            <a:off x="11247120" y="648064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B27897F-035C-4FD0-BB29-34DC001036FB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C348-02FD-4BFC-AB91-0D6963BC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5B425-A9A4-4BF7-9AA9-9B525DF2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C9E-BDE7-4AF5-9217-924655C5FA9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4BA51-8722-403E-9F06-8DF75E3E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19F2-E894-4DFE-A2F1-75DEE222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424-BA12-4387-9C22-0A1B2CB7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6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B4F89-A097-426F-BDE1-19D879D0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C9E-BDE7-4AF5-9217-924655C5FA9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3D07B-B5DE-487B-B316-B5E824B7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AB71E-5B7D-4A5A-8A45-BD573CC4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424-BA12-4387-9C22-0A1B2CB7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23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7093-95EC-4DE8-A83D-65070A68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3001-7B1D-43D1-8ED1-7ECC6FFCE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432E8-A21C-429A-B122-E2774A0FC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8E592-EE8D-48D5-8077-F1B77D23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C9E-BDE7-4AF5-9217-924655C5FA9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50E0A-3E0E-45B6-9542-F67051DE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1CC95-A299-426F-9AD3-35B84534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424-BA12-4387-9C22-0A1B2CB7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88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B388-BCB4-494C-91DA-B6F1F50B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5DFB0-B4A1-4A37-8A83-A8B338043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A5FA9-1669-486F-A1B2-53A48B609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07B45-8FD0-4297-8EE7-8175D1DA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C9E-BDE7-4AF5-9217-924655C5FA9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B59C0-FB81-4265-BDF3-A0708928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8F125-C10C-4D2D-8FE2-74C85CAA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424-BA12-4387-9C22-0A1B2CB7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22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8050-26FC-4FAA-9796-75D30CA0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88F97-2702-422B-B304-7E70C144F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771C0-4DB6-4D86-B9E6-587F4360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C9E-BDE7-4AF5-9217-924655C5FA9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13490-DE34-46A2-81DC-CBF10960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ADE83-B5D4-4BDD-B035-AF990B16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424-BA12-4387-9C22-0A1B2CB7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31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E7E84-4892-45BD-AF23-FC823E39C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0ECFE-1352-4CBF-AA38-1A5E42690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80F65-D809-4349-9EBE-499B4C99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C9E-BDE7-4AF5-9217-924655C5FA9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08B54-1825-4550-8F6C-6BCD795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3158B-5992-440E-A39A-24A0B14F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424-BA12-4387-9C22-0A1B2CB7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1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4320"/>
            <a:ext cx="10058400" cy="145075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25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6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3862-8721-487C-BFD4-FAFFEFDE5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0B0F1-5ACB-4493-A047-F7E746D91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9CBC-818C-4674-9216-C1817CCC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C9E-BDE7-4AF5-9217-924655C5FA9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5B25D-43CB-4E39-B219-CDD23FD6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F3EFF-BE3A-499F-A312-C2BBE5AE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424-BA12-4387-9C22-0A1B2CB7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CAAB-0D97-4959-A370-ED7A803F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981E-0BBD-4CBC-A488-7502EC3DA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4B477-7613-47BE-8998-33D4FEDE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C9E-BDE7-4AF5-9217-924655C5FA9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A324-917C-4066-BE35-676FB0E6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0E272-1226-4592-A07D-4F821803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424-BA12-4387-9C22-0A1B2CB7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6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F16D-D768-4482-85C8-972F3AC4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94BB5-D511-42BF-90F2-21EC9067C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BF6D-7FA1-4E75-8290-B4E3EBEA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C9E-BDE7-4AF5-9217-924655C5FA9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FBDF0-1C51-4DD2-8D4F-AA351484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B3C14-2D74-4F4E-B1B4-E285EB1A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424-BA12-4387-9C22-0A1B2CB7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9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8FD8-A669-4202-A09A-478557E2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C658-D2E5-40FB-9945-F0E519CF2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DBCCD-BF08-407B-B313-C8ACE2938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2B6D0-BF0C-4CD2-BEEA-BF67D60D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C9E-BDE7-4AF5-9217-924655C5FA9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61FBF-1B26-4401-8910-BDE9EE88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87903-92D8-4458-A113-00F2319B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424-BA12-4387-9C22-0A1B2CB7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7C5B-30F8-4BC1-9F70-13D24126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994D1-F30B-4D48-BBF5-554F95C39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04996-1B1A-4A1F-9D1C-68D049B64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F128A-656C-4856-89E7-9E4FAE2B5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2B943-8DDE-4690-AFAF-FB6308360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10864-6EFE-4E67-80D9-3A52BD5B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C9E-BDE7-4AF5-9217-924655C5FA9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F5FE2-F1A4-4E3B-9394-66559C23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32B67-9065-42BF-8FC5-EB931D9B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2424-BA12-4387-9C22-0A1B2CB7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9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61776"/>
            <a:ext cx="10058400" cy="4023360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4F025C-26A4-48D3-B9EE-07935EB3A3AE}"/>
              </a:ext>
            </a:extLst>
          </p:cNvPr>
          <p:cNvSpPr txBox="1"/>
          <p:nvPr userDrawn="1"/>
        </p:nvSpPr>
        <p:spPr>
          <a:xfrm>
            <a:off x="11247120" y="648064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B27897F-035C-4FD0-BB29-34DC001036FB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5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6" r:id="rId4"/>
  </p:sldLayoutIdLst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D1E12-6495-48D0-9A00-E9CB525F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81323-BCA7-453A-A8FC-A3D0CD3AF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7EAE-5065-412A-830C-4B05AABA6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70C9E-BDE7-4AF5-9217-924655C5FA9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DC172-022C-4403-93D2-E1127C8F0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A7A2D-502F-4DEF-B772-8AF46401A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2424-BA12-4387-9C22-0A1B2CB7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tm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342" y="4663922"/>
            <a:ext cx="7516457" cy="130917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9527458" y="4350773"/>
            <a:ext cx="2020529" cy="192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616" y="4588839"/>
            <a:ext cx="1448211" cy="14482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1090247" y="1878544"/>
            <a:ext cx="10457740" cy="192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– Database</a:t>
            </a:r>
          </a:p>
          <a:p>
            <a:r>
              <a:rPr lang="en-US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 - 2: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Relational Model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Part(2) of (2)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Relational Algebra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A338592-0349-4DD5-A673-7ECCBB0CF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2" b="6551"/>
          <a:stretch/>
        </p:blipFill>
        <p:spPr>
          <a:xfrm>
            <a:off x="2654330" y="893052"/>
            <a:ext cx="5459492" cy="596494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D80E1F-FF3F-4C1F-89DE-C3311AB100FB}"/>
              </a:ext>
            </a:extLst>
          </p:cNvPr>
          <p:cNvSpPr txBox="1">
            <a:spLocks/>
          </p:cNvSpPr>
          <p:nvPr/>
        </p:nvSpPr>
        <p:spPr>
          <a:xfrm>
            <a:off x="1772529" y="109706"/>
            <a:ext cx="10058400" cy="7242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4800" b="1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 X  teaches</a:t>
            </a:r>
            <a:r>
              <a:rPr lang="en-US" sz="4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table</a:t>
            </a:r>
          </a:p>
        </p:txBody>
      </p:sp>
    </p:spTree>
    <p:extLst>
      <p:ext uri="{BB962C8B-B14F-4D97-AF65-F5344CB8AC3E}">
        <p14:creationId xmlns:p14="http://schemas.microsoft.com/office/powerpoint/2010/main" val="1396446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6EFA-045D-474F-8F21-5DDEF8B6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3557-7BD0-4944-83DB-0BF1A5FC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Cartesian-Product </a:t>
            </a:r>
          </a:p>
          <a:p>
            <a:pPr marL="0" indent="0">
              <a:buNone/>
            </a:pPr>
            <a:r>
              <a:rPr lang="en-US" dirty="0"/>
              <a:t>                    instructor  X  teaches</a:t>
            </a:r>
          </a:p>
          <a:p>
            <a:pPr marL="0" indent="0">
              <a:buNone/>
            </a:pPr>
            <a:r>
              <a:rPr lang="en-US" dirty="0"/>
              <a:t>      associates every  tuple of  instructor with every tuple of teaches.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of the resulting rows have information about instructors who did NOT teach a particular course.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get only those tuples of  “instructor  X  teaches “ that pertain to instructors and the courses that they taught, we write: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		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instructor  </a:t>
            </a:r>
            <a:r>
              <a:rPr lang="en-US" altLang="ja-JP" sz="2400" dirty="0">
                <a:sym typeface="Symbol" panose="05050102010706020507" pitchFamily="18" charset="2"/>
              </a:rPr>
              <a:t>x</a:t>
            </a:r>
            <a:r>
              <a:rPr lang="en-US" altLang="ja-JP" sz="2400" i="1" dirty="0">
                <a:sym typeface="Symbol" panose="05050102010706020507" pitchFamily="18" charset="2"/>
              </a:rPr>
              <a:t> teaches </a:t>
            </a:r>
            <a:r>
              <a:rPr lang="en-US" altLang="ja-JP" sz="2400" dirty="0">
                <a:sym typeface="Symbol" panose="05050102010706020507" pitchFamily="18" charset="2"/>
              </a:rPr>
              <a:t>))</a:t>
            </a:r>
            <a:endParaRPr lang="en-US" dirty="0"/>
          </a:p>
          <a:p>
            <a:pPr marL="292608" lvl="1" indent="0">
              <a:buNone/>
            </a:pPr>
            <a:r>
              <a:rPr lang="en-US" dirty="0"/>
              <a:t>We get only those tuples of “instructor  X  teaches” that pertain to instructors and the courses that they taught.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result of this expression, shown in the next slide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0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3433C41-BF53-4BBB-BD36-A9C1429E50A0}"/>
              </a:ext>
            </a:extLst>
          </p:cNvPr>
          <p:cNvSpPr txBox="1">
            <a:spLocks noChangeArrowheads="1"/>
          </p:cNvSpPr>
          <p:nvPr/>
        </p:nvSpPr>
        <p:spPr>
          <a:xfrm>
            <a:off x="2244452" y="270231"/>
            <a:ext cx="8077200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Operation (Cont.)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D4DF36E-4363-49B9-B47E-47C64FFB0DDC}"/>
              </a:ext>
            </a:extLst>
          </p:cNvPr>
          <p:cNvSpPr txBox="1">
            <a:spLocks noChangeArrowheads="1"/>
          </p:cNvSpPr>
          <p:nvPr/>
        </p:nvSpPr>
        <p:spPr>
          <a:xfrm>
            <a:off x="2048511" y="1106049"/>
            <a:ext cx="7436866" cy="8484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D02A13E-FBCE-4017-839E-92A09C7274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12878"/>
          <a:stretch/>
        </p:blipFill>
        <p:spPr>
          <a:xfrm>
            <a:off x="2048511" y="2180690"/>
            <a:ext cx="7416310" cy="41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4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5C8C-874F-4640-8F3F-A7779E4C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Operation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84A7-C60C-416D-969E-F195012B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join operation allows us to combine  a select operation and a   Cartesian-Product  operation into a single operation.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relations r (R) and s (S)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Let  “theta” be a predicate on attributes in the schema R “union” S. The join operation   r ⋈</a:t>
            </a:r>
            <a:r>
              <a:rPr lang="en-US" baseline="-25000" dirty="0"/>
              <a:t>𝜃</a:t>
            </a:r>
            <a:r>
              <a:rPr lang="en-US" dirty="0"/>
              <a:t> s is defined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            𝑟⋈</a:t>
            </a:r>
            <a:r>
              <a:rPr lang="en-US" baseline="-25000" dirty="0"/>
              <a:t>𝜃</a:t>
            </a:r>
            <a:r>
              <a:rPr lang="en-US" dirty="0"/>
              <a:t> 𝑠=𝜎</a:t>
            </a:r>
            <a:r>
              <a:rPr lang="en-US" baseline="-25000" dirty="0"/>
              <a:t>𝜃</a:t>
            </a:r>
            <a:r>
              <a:rPr lang="en-US" dirty="0"/>
              <a:t>  (𝑟 × 𝑠)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Thus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instructor  </a:t>
            </a:r>
            <a:r>
              <a:rPr lang="en-US" altLang="ja-JP" sz="2400" dirty="0">
                <a:sym typeface="Symbol" panose="05050102010706020507" pitchFamily="18" charset="2"/>
              </a:rPr>
              <a:t>x</a:t>
            </a:r>
            <a:r>
              <a:rPr lang="en-US" altLang="ja-JP" sz="2400" i="1" dirty="0">
                <a:sym typeface="Symbol" panose="05050102010706020507" pitchFamily="18" charset="2"/>
              </a:rPr>
              <a:t> teaches </a:t>
            </a:r>
            <a:r>
              <a:rPr lang="en-US" altLang="ja-JP" sz="2400" dirty="0">
                <a:sym typeface="Symbol" panose="05050102010706020507" pitchFamily="18" charset="2"/>
              </a:rPr>
              <a:t>))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equivalently be written as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             instructor ⋈</a:t>
            </a:r>
            <a:r>
              <a:rPr lang="en-US" baseline="-25000" dirty="0"/>
              <a:t>Instructor.id</a:t>
            </a:r>
            <a:r>
              <a:rPr lang="en-US" dirty="0"/>
              <a:t> </a:t>
            </a:r>
            <a:r>
              <a:rPr lang="en-US" baseline="-25000" dirty="0"/>
              <a:t>= teaches.id </a:t>
            </a:r>
            <a:r>
              <a:rPr lang="en-US" dirty="0"/>
              <a:t>teaches.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2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53AC-6C93-4322-BE3C-54C9E98A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FC21-6D25-4FB4-A514-F6AA5B4F2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union operation allows us to combine two relations </a:t>
            </a:r>
          </a:p>
          <a:p>
            <a:pPr>
              <a:tabLst>
                <a:tab pos="2965450" algn="ctr"/>
              </a:tabLst>
            </a:pPr>
            <a:r>
              <a:rPr lang="en-US" dirty="0"/>
              <a:t>Notation:  </a:t>
            </a:r>
            <a:r>
              <a:rPr lang="en-US" altLang="en-US" sz="2400" i="1" dirty="0"/>
              <a:t>r 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s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altLang="en-US" sz="2400" i="1" dirty="0"/>
              <a:t>r 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 </a:t>
            </a:r>
            <a:r>
              <a:rPr lang="en-US" altLang="en-US" sz="2400" i="1" dirty="0">
                <a:sym typeface="Symbol" panose="05050102010706020507" pitchFamily="18" charset="2"/>
              </a:rPr>
              <a:t>s </a:t>
            </a:r>
            <a:r>
              <a:rPr lang="en-US" dirty="0"/>
              <a:t>to be valid.</a:t>
            </a:r>
          </a:p>
          <a:p>
            <a:pPr marL="0" indent="0">
              <a:buNone/>
            </a:pPr>
            <a:r>
              <a:rPr lang="en-US" dirty="0"/>
              <a:t>	1.   </a:t>
            </a:r>
            <a:r>
              <a:rPr lang="en-US" i="1" dirty="0"/>
              <a:t>r, s </a:t>
            </a:r>
            <a:r>
              <a:rPr lang="en-US" dirty="0"/>
              <a:t>must have the same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arity</a:t>
            </a:r>
            <a:r>
              <a:rPr lang="en-US" dirty="0"/>
              <a:t> (same number of attributes)</a:t>
            </a:r>
          </a:p>
          <a:p>
            <a:pPr marL="0" indent="0">
              <a:buNone/>
            </a:pPr>
            <a:r>
              <a:rPr lang="en-US" dirty="0"/>
              <a:t>	2.   The attribute domains must be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compatible</a:t>
            </a:r>
            <a:r>
              <a:rPr lang="en-US" dirty="0"/>
              <a:t> (example: 2</a:t>
            </a:r>
            <a:r>
              <a:rPr lang="en-US" baseline="30000" dirty="0"/>
              <a:t>nd </a:t>
            </a:r>
            <a:r>
              <a:rPr lang="en-US" dirty="0"/>
              <a:t>column of r deals</a:t>
            </a:r>
          </a:p>
          <a:p>
            <a:pPr marL="0" indent="0">
              <a:buNone/>
            </a:pPr>
            <a:r>
              <a:rPr lang="en-US" dirty="0"/>
              <a:t>                   with the same type of values as does the 2</a:t>
            </a:r>
            <a:r>
              <a:rPr lang="en-US" baseline="30000" dirty="0"/>
              <a:t>nd</a:t>
            </a:r>
            <a:r>
              <a:rPr lang="en-US" dirty="0"/>
              <a:t> column of 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to find all courses taught in the Fall 2017 semester, or in the Spring 2018 semester, or in both</a:t>
            </a:r>
            <a:br>
              <a:rPr lang="en-US" dirty="0"/>
            </a:br>
            <a:r>
              <a:rPr lang="en-US" dirty="0"/>
              <a:t>	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sym typeface="Symbol" panose="05050102010706020507" pitchFamily="18" charset="2"/>
              </a:rPr>
              <a:t>))    </a:t>
            </a:r>
            <a:br>
              <a:rPr lang="en-US" altLang="ja-JP" sz="2400" dirty="0">
                <a:sym typeface="Symbol" panose="05050102010706020507" pitchFamily="18" charset="2"/>
              </a:rPr>
            </a:br>
            <a:r>
              <a:rPr lang="en-US" altLang="ja-JP" sz="2400" dirty="0">
                <a:sym typeface="Symbol" panose="05050102010706020507" pitchFamily="18" charset="2"/>
              </a:rPr>
              <a:t>  	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sym typeface="Symbol" panose="05050102010706020507" pitchFamily="18" charset="2"/>
              </a:rPr>
              <a:t>))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8EC1-AB6A-44D1-BFBF-40E9F11B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Operation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031B-7017-4EFC-9F72-924C4F753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 of: </a:t>
            </a:r>
          </a:p>
          <a:p>
            <a:pPr marL="0" indent="0">
              <a:buNone/>
            </a:pPr>
            <a:r>
              <a:rPr lang="en-US" altLang="en-US" sz="2400" dirty="0"/>
              <a:t>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sym typeface="Symbol" panose="05050102010706020507" pitchFamily="18" charset="2"/>
              </a:rPr>
              <a:t>))    </a:t>
            </a:r>
            <a:br>
              <a:rPr lang="en-US" altLang="ja-JP" sz="24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	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sym typeface="Symbol" panose="05050102010706020507" pitchFamily="18" charset="2"/>
              </a:rPr>
              <a:t>))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0EB7A6-E6EF-4124-A3D8-C1A12005B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449" r="37780" b="13863"/>
          <a:stretch/>
        </p:blipFill>
        <p:spPr>
          <a:xfrm>
            <a:off x="4307748" y="3429000"/>
            <a:ext cx="1818732" cy="287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8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2FB6-7110-48B6-A55A-3FF7AD43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Set-Intersection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76FF-189E-445C-8ED6-B30C53843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 set-intersection  operation  allows us to find tuples that are in both the input relations.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Notation: </a:t>
            </a:r>
            <a:r>
              <a:rPr lang="en-US" altLang="en-US" sz="2400" i="1" dirty="0"/>
              <a:t>r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 </a:t>
            </a:r>
            <a:r>
              <a:rPr lang="en-US" altLang="en-US" sz="2400" i="1" dirty="0"/>
              <a:t>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Assume: r,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 have the same arity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attributes of r and s are compatible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		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sym typeface="Symbol" panose="05050102010706020507" pitchFamily="18" charset="2"/>
              </a:rPr>
              <a:t>)) </a:t>
            </a:r>
            <a:r>
              <a:rPr lang="en-US" altLang="en-US" sz="2400" dirty="0">
                <a:sym typeface="Symbol" panose="05050102010706020507" pitchFamily="18" charset="2"/>
              </a:rPr>
              <a:t> </a:t>
            </a:r>
            <a:br>
              <a:rPr lang="en-US" altLang="ja-JP" sz="2400" dirty="0">
                <a:sym typeface="Symbol" panose="05050102010706020507" pitchFamily="18" charset="2"/>
              </a:rPr>
            </a:br>
            <a:r>
              <a:rPr lang="en-US" altLang="ja-JP" sz="2400" dirty="0">
                <a:sym typeface="Symbol" panose="05050102010706020507" pitchFamily="18" charset="2"/>
              </a:rPr>
              <a:t>     	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sym typeface="Symbol" panose="05050102010706020507" pitchFamily="18" charset="2"/>
              </a:rPr>
              <a:t>))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F2B5CBD-65FA-4E33-A44A-BE72AA5D4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817" r="40862" b="33302"/>
          <a:stretch/>
        </p:blipFill>
        <p:spPr>
          <a:xfrm>
            <a:off x="2178003" y="5472977"/>
            <a:ext cx="1373862" cy="82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9833-9705-4E35-8908-6F493A6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Difference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219C-A712-455B-9202-F0AB0689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set-difference operation allows us to find tuples that are in one relation but are not in another.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Notation r – 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differences must be taken between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compatible</a:t>
            </a:r>
            <a:r>
              <a:rPr lang="en-US" dirty="0"/>
              <a:t> relations.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 and s must have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same</a:t>
            </a:r>
            <a:r>
              <a:rPr lang="en-US" dirty="0"/>
              <a:t> arity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attribute domains of r and s must be compatible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to find all courses taught in the Fall 2017 semester, but not in the Spring 2018 semester</a:t>
            </a:r>
            <a:br>
              <a:rPr lang="en-US" dirty="0"/>
            </a:br>
            <a:r>
              <a:rPr lang="en-US" dirty="0"/>
              <a:t>   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 err="1"/>
              <a:t>course_id</a:t>
            </a:r>
            <a:r>
              <a:rPr lang="en-US" altLang="en-US" sz="2400" dirty="0"/>
              <a:t> (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sym typeface="Symbol" panose="05050102010706020507" pitchFamily="18" charset="2"/>
              </a:rPr>
              <a:t>))  −  </a:t>
            </a:r>
            <a:br>
              <a:rPr lang="en-US" altLang="ja-JP" sz="2400" dirty="0">
                <a:sym typeface="Symbol" panose="05050102010706020507" pitchFamily="18" charset="2"/>
              </a:rPr>
            </a:br>
            <a:r>
              <a:rPr lang="en-US" altLang="ja-JP" sz="2400" dirty="0">
                <a:sym typeface="Symbol" panose="05050102010706020507" pitchFamily="18" charset="2"/>
              </a:rPr>
              <a:t>    </a:t>
            </a:r>
            <a:r>
              <a:rPr lang="en-US" altLang="ja-JP" sz="2400" i="1" baseline="-25000" dirty="0" err="1"/>
              <a:t>course_id</a:t>
            </a:r>
            <a:r>
              <a:rPr lang="en-US" altLang="ja-JP" sz="2400" dirty="0"/>
              <a:t> (</a:t>
            </a:r>
            <a:r>
              <a:rPr lang="en-US" altLang="ja-JP" sz="2400" i="1" dirty="0">
                <a:sym typeface="Symbol" panose="05050102010706020507" pitchFamily="18" charset="2"/>
              </a:rPr>
              <a:t></a:t>
            </a:r>
            <a:r>
              <a:rPr lang="en-US" altLang="ja-JP" sz="2400" dirty="0"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sym typeface="Symbol" panose="05050102010706020507" pitchFamily="18" charset="2"/>
              </a:rPr>
              <a:t>))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E1FBAFE-9C5B-463F-BADA-463A7D910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709" r="41294" b="41353"/>
          <a:stretch/>
        </p:blipFill>
        <p:spPr>
          <a:xfrm>
            <a:off x="8444590" y="4901786"/>
            <a:ext cx="1201872" cy="9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7BA3-2566-4E45-818F-8553F1C8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Assignment  Operation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1E66F-C792-4ECB-9FBA-5BA2735E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convenient at times to write a relational-algebra expression by assigning parts of it to temporary relation variables.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assignment  operation is  denoted by </a:t>
            </a:r>
            <a:r>
              <a:rPr lang="en-US" altLang="en-US" sz="2400" dirty="0">
                <a:sym typeface="Symbol" panose="05050102010706020507" pitchFamily="18" charset="2"/>
              </a:rPr>
              <a:t></a:t>
            </a:r>
            <a:r>
              <a:rPr lang="en-US" dirty="0"/>
              <a:t> and works like assignment in a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Find all instructor in the “Physics” and Music department.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           </a:t>
            </a:r>
            <a:r>
              <a:rPr lang="en-US" altLang="en-US" sz="2200" i="1" dirty="0">
                <a:sym typeface="Symbol" panose="05050102010706020507" pitchFamily="18" charset="2"/>
              </a:rPr>
              <a:t>Physics</a:t>
            </a:r>
            <a:r>
              <a:rPr lang="en-US" altLang="en-US" sz="2200" dirty="0">
                <a:sym typeface="Symbol" panose="05050102010706020507" pitchFamily="18" charset="2"/>
              </a:rPr>
              <a:t> </a:t>
            </a:r>
            <a:r>
              <a:rPr lang="en-US" altLang="en-US" sz="2200" b="1" dirty="0">
                <a:sym typeface="Wingdings" pitchFamily="2" charset="2"/>
              </a:rPr>
              <a:t> </a:t>
            </a:r>
            <a:r>
              <a:rPr lang="en-US" altLang="en-US" sz="2200" i="1" dirty="0">
                <a:sym typeface="Symbol" panose="05050102010706020507" pitchFamily="18" charset="2"/>
              </a:rPr>
              <a:t></a:t>
            </a:r>
            <a:r>
              <a:rPr lang="en-US" altLang="en-US" sz="2200" dirty="0">
                <a:sym typeface="Symbol" panose="05050102010706020507" pitchFamily="18" charset="2"/>
              </a:rPr>
              <a:t> </a:t>
            </a:r>
            <a:r>
              <a:rPr lang="en-US" altLang="en-US" sz="2200" i="1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sz="2200" i="1" baseline="-25000" dirty="0">
                <a:sym typeface="Symbol" panose="05050102010706020507" pitchFamily="18" charset="2"/>
              </a:rPr>
              <a:t>=</a:t>
            </a:r>
            <a:r>
              <a:rPr lang="ja-JP" altLang="en-US" sz="22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2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200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2200" dirty="0">
                <a:sym typeface="Symbol" panose="05050102010706020507" pitchFamily="18" charset="2"/>
              </a:rPr>
              <a:t>(</a:t>
            </a:r>
            <a:r>
              <a:rPr lang="en-US" altLang="ja-JP" sz="2200" i="1" dirty="0">
                <a:sym typeface="Symbol" panose="05050102010706020507" pitchFamily="18" charset="2"/>
              </a:rPr>
              <a:t>instructor</a:t>
            </a:r>
            <a:r>
              <a:rPr lang="en-US" altLang="ja-JP" sz="22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200" dirty="0">
                <a:sym typeface="Symbol" panose="05050102010706020507" pitchFamily="18" charset="2"/>
              </a:rPr>
              <a:t>       </a:t>
            </a:r>
            <a:r>
              <a:rPr lang="en-US" altLang="en-US" sz="2200" i="1" dirty="0">
                <a:sym typeface="Symbol" panose="05050102010706020507" pitchFamily="18" charset="2"/>
              </a:rPr>
              <a:t>Music</a:t>
            </a:r>
            <a:r>
              <a:rPr lang="en-US" altLang="en-US" sz="2200" dirty="0">
                <a:sym typeface="Symbol" panose="05050102010706020507" pitchFamily="18" charset="2"/>
              </a:rPr>
              <a:t> </a:t>
            </a:r>
            <a:r>
              <a:rPr lang="en-US" altLang="en-US" sz="2200" b="1" dirty="0">
                <a:sym typeface="Wingdings" pitchFamily="2" charset="2"/>
              </a:rPr>
              <a:t> </a:t>
            </a:r>
            <a:r>
              <a:rPr lang="en-US" altLang="en-US" sz="2200" i="1" dirty="0">
                <a:sym typeface="Symbol" panose="05050102010706020507" pitchFamily="18" charset="2"/>
              </a:rPr>
              <a:t></a:t>
            </a:r>
            <a:r>
              <a:rPr lang="en-US" altLang="en-US" sz="2200" dirty="0">
                <a:sym typeface="Symbol" panose="05050102010706020507" pitchFamily="18" charset="2"/>
              </a:rPr>
              <a:t> </a:t>
            </a:r>
            <a:r>
              <a:rPr lang="en-US" altLang="en-US" sz="2200" i="1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sz="2200" i="1" baseline="-25000" dirty="0">
                <a:sym typeface="Symbol" panose="05050102010706020507" pitchFamily="18" charset="2"/>
              </a:rPr>
              <a:t>=</a:t>
            </a:r>
            <a:r>
              <a:rPr lang="ja-JP" altLang="en-US" sz="22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2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2200" dirty="0">
                <a:sym typeface="Symbol" panose="05050102010706020507" pitchFamily="18" charset="2"/>
              </a:rPr>
              <a:t>(</a:t>
            </a:r>
            <a:r>
              <a:rPr lang="en-US" altLang="ja-JP" sz="2200" i="1" dirty="0">
                <a:sym typeface="Symbol" panose="05050102010706020507" pitchFamily="18" charset="2"/>
              </a:rPr>
              <a:t>instructor</a:t>
            </a:r>
            <a:r>
              <a:rPr lang="en-US" altLang="ja-JP" sz="22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200" dirty="0">
                <a:sym typeface="Symbol" panose="05050102010706020507" pitchFamily="18" charset="2"/>
              </a:rPr>
              <a:t>       </a:t>
            </a:r>
            <a:r>
              <a:rPr lang="en-US" altLang="en-US" sz="2200" i="1" dirty="0">
                <a:sym typeface="Symbol" panose="05050102010706020507" pitchFamily="18" charset="2"/>
              </a:rPr>
              <a:t>Physics</a:t>
            </a:r>
            <a:r>
              <a:rPr lang="en-US" altLang="en-US" sz="2200" dirty="0">
                <a:sym typeface="Symbol" panose="05050102010706020507" pitchFamily="18" charset="2"/>
              </a:rPr>
              <a:t> 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 </a:t>
            </a:r>
            <a:r>
              <a:rPr lang="en-US" altLang="en-US" sz="2200" i="1" dirty="0">
                <a:sym typeface="Symbol" panose="05050102010706020507" pitchFamily="18" charset="2"/>
              </a:rPr>
              <a:t>Music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4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8346-C0EB-4552-98B8-BDCA61AF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Rename Operation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A218-EA59-4363-AAF6-4A057AF2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results of relational-algebra expressions do not have a name that we can use to refer to them.  The  rename operator, </a:t>
            </a:r>
            <a:r>
              <a:rPr lang="en-US" altLang="en-US" sz="2400" i="1" dirty="0">
                <a:sym typeface="Symbol" panose="05050102010706020507" pitchFamily="18" charset="2"/>
              </a:rPr>
              <a:t></a:t>
            </a:r>
            <a:r>
              <a:rPr lang="en-US" dirty="0"/>
              <a:t> ,  is provided  for that purpose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expression:</a:t>
            </a:r>
          </a:p>
          <a:p>
            <a:pPr marL="0" indent="0">
              <a:buNone/>
            </a:pPr>
            <a:r>
              <a:rPr lang="en-US" altLang="en-US" sz="2400" dirty="0"/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dirty="0"/>
              <a:t>      returns the result of expression E under the name 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Another form of the rename operation:</a:t>
            </a:r>
          </a:p>
          <a:p>
            <a:pPr marL="0" indent="0">
              <a:buNone/>
            </a:pPr>
            <a:r>
              <a:rPr lang="en-US" altLang="en-US" sz="2400" dirty="0"/>
              <a:t>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61776"/>
            <a:ext cx="10058400" cy="828670"/>
          </a:xfrm>
        </p:spPr>
        <p:txBody>
          <a:bodyPr>
            <a:noAutofit/>
          </a:bodyPr>
          <a:lstStyle/>
          <a:p>
            <a:r>
              <a:rPr lang="en-AU" dirty="0">
                <a:ea typeface="ＭＳ Ｐゴシック" charset="0"/>
              </a:rPr>
              <a:t>Textbook</a:t>
            </a:r>
          </a:p>
          <a:p>
            <a:pPr marL="228600" lvl="1" indent="-2286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a typeface="ＭＳ Ｐゴシック" charset="0"/>
              </a:rPr>
              <a:t>Database System Concepts Seventh Edition, by Abraham </a:t>
            </a:r>
            <a:r>
              <a:rPr lang="en-GB" sz="2400" dirty="0" err="1">
                <a:ea typeface="ＭＳ Ｐゴシック" charset="0"/>
              </a:rPr>
              <a:t>Silberschatz</a:t>
            </a:r>
            <a:r>
              <a:rPr lang="en-GB" sz="2400" dirty="0">
                <a:ea typeface="ＭＳ Ｐゴシック" charset="0"/>
              </a:rPr>
              <a:t> Henry F. </a:t>
            </a:r>
            <a:r>
              <a:rPr lang="en-GB" sz="2400" dirty="0" err="1">
                <a:ea typeface="ＭＳ Ｐゴシック" charset="0"/>
              </a:rPr>
              <a:t>Korth</a:t>
            </a:r>
            <a:r>
              <a:rPr lang="en-GB" sz="2400" dirty="0">
                <a:ea typeface="ＭＳ Ｐゴシック" charset="0"/>
              </a:rPr>
              <a:t> and S. Sudarshan, 2020.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sz="24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77402" y="5164667"/>
            <a:ext cx="10058400" cy="1099923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lvl="1" indent="-222250">
              <a:buClr>
                <a:srgbClr val="99CB38"/>
              </a:buClr>
              <a:buFont typeface="Arial" panose="020B0604020202020204" pitchFamily="34" charset="0"/>
              <a:buChar char="•"/>
            </a:pPr>
            <a:r>
              <a:rPr lang="en-AU" sz="2200" dirty="0">
                <a:solidFill>
                  <a:prstClr val="black"/>
                </a:solidFill>
                <a:ea typeface="ＭＳ Ｐゴシック" charset="0"/>
              </a:rPr>
              <a:t>Content Creator:</a:t>
            </a:r>
          </a:p>
          <a:p>
            <a:pPr marL="568325" lvl="2" indent="-342900">
              <a:buClr>
                <a:srgbClr val="99CB38"/>
              </a:buClr>
            </a:pPr>
            <a:r>
              <a:rPr lang="en-AU" sz="1900" dirty="0">
                <a:solidFill>
                  <a:prstClr val="black"/>
                </a:solidFill>
                <a:ea typeface="ＭＳ Ｐゴシック" charset="0"/>
              </a:rPr>
              <a:t>Daw May Thu Kyaw, Lecturer, University of Computer Studies, Yangon</a:t>
            </a:r>
          </a:p>
          <a:p>
            <a:pPr marL="225425" lvl="2" indent="0">
              <a:buClr>
                <a:srgbClr val="99CB38"/>
              </a:buClr>
              <a:buNone/>
            </a:pPr>
            <a:endParaRPr lang="en-AU" sz="1900" dirty="0">
              <a:solidFill>
                <a:prstClr val="black"/>
              </a:solidFill>
              <a:ea typeface="ＭＳ Ｐゴシック" charset="0"/>
            </a:endParaRPr>
          </a:p>
          <a:p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AU" sz="2400" dirty="0">
              <a:ea typeface="ＭＳ Ｐゴシック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61FC6-B965-4F9C-A111-8A8FEAF2E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2906359"/>
            <a:ext cx="2079538" cy="25469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425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C058-C0D3-42CE-A9F6-4DDDE279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1E8E-E500-4A5D-BA1D-327F25DE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more than one way to write a query in relational algebra.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 Find information about courses taught by instructors in the Physics department with salary greater than 90,000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Query 1: 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sym typeface="Symbol" panose="05050102010706020507" pitchFamily="18" charset="2"/>
              </a:rPr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Query 2: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sym typeface="Symbol" panose="05050102010706020507" pitchFamily="18" charset="2"/>
              </a:rPr>
              <a:t>))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two queries are not identical; they are, however, equivalent -- they give the same result on any database.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3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D075-C97A-466F-9E3A-33FBA5EC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Queries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9E7492-AC4A-4D96-A0B2-0B4E0171F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There is more than one way to write a query in relational algebra.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Example:  Find information about courses taught by instructors in the Physics department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Query 1: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24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2400" i="1" dirty="0"/>
                  <a:t>teaches)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Query 2: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24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2400" i="1" dirty="0"/>
                  <a:t>teaches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two queries are not identical; they are, however, equivalent -- they give the same result on any database.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9E7492-AC4A-4D96-A0B2-0B4E0171F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2121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84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93" y="2703621"/>
            <a:ext cx="4614202" cy="1450757"/>
          </a:xfrm>
        </p:spPr>
        <p:txBody>
          <a:bodyPr/>
          <a:lstStyle/>
          <a:p>
            <a:r>
              <a:rPr lang="en-US" dirty="0"/>
              <a:t>End of </a:t>
            </a:r>
            <a:r>
              <a:rPr lang="en-US"/>
              <a:t>Chapter 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83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28"/>
    </mc:Choice>
    <mc:Fallback xmlns="">
      <p:transition spd="slow" advTm="1302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36320" y="1842868"/>
            <a:ext cx="10070123" cy="4642338"/>
          </a:xfrm>
        </p:spPr>
        <p:txBody>
          <a:bodyPr>
            <a:normAutofit lnSpcReduction="10000"/>
          </a:bodyPr>
          <a:lstStyle/>
          <a:p>
            <a:pPr marL="635508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 procedural language consisting  of a set of operations that take one or two relations as input and produce a new relation as their result. </a:t>
            </a:r>
          </a:p>
          <a:p>
            <a:pPr marL="635508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Six basic operators</a:t>
            </a:r>
          </a:p>
          <a:p>
            <a:pPr marL="818388" lvl="2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select: </a:t>
            </a:r>
            <a:r>
              <a:rPr kumimoji="0" lang="en-US" altLang="en-US" sz="2100" dirty="0">
                <a:sym typeface="Symbol" panose="05050102010706020507" pitchFamily="18" charset="2"/>
              </a:rPr>
              <a:t>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818388" lvl="2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project: </a:t>
            </a:r>
            <a:r>
              <a:rPr lang="en-US" altLang="en-US" sz="2100" dirty="0">
                <a:sym typeface="Symbol" panose="05050102010706020507" pitchFamily="18" charset="2"/>
              </a:rPr>
              <a:t>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818388" lvl="2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union: </a:t>
            </a:r>
            <a:r>
              <a:rPr lang="en-US" altLang="en-US" sz="2100" dirty="0">
                <a:sym typeface="Symbol" panose="05050102010706020507" pitchFamily="18" charset="2"/>
              </a:rPr>
              <a:t>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818388" lvl="2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set difference: – </a:t>
            </a:r>
          </a:p>
          <a:p>
            <a:pPr marL="818388" lvl="2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Cartesian product: x</a:t>
            </a:r>
          </a:p>
          <a:p>
            <a:pPr marL="818388" lvl="2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rename: </a:t>
            </a:r>
          </a:p>
          <a:p>
            <a:pPr marL="818388" lvl="2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Some of these operations, such as the select, project and rename operations, are call unary operations because they operate on one operation.</a:t>
            </a:r>
          </a:p>
          <a:p>
            <a:pPr marL="818388" lvl="2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The other operations such as union, Cartesian product, and set difference, operates on pairs of relations and are, therefore, called binary operations.</a:t>
            </a:r>
          </a:p>
          <a:p>
            <a:pPr algn="just">
              <a:spcAft>
                <a:spcPts val="6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6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9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Operation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491177"/>
            <a:ext cx="10096500" cy="5036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 </a:t>
            </a:r>
            <a:r>
              <a:rPr lang="en-US" sz="2200" b="1" dirty="0"/>
              <a:t>select</a:t>
            </a:r>
            <a:r>
              <a:rPr lang="en-US" sz="2200" dirty="0"/>
              <a:t> operation selects tuples that satisfy a given predicate.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sz="2200" dirty="0"/>
              <a:t>	Notation: 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/>
              <a:t>p</a:t>
            </a:r>
            <a:r>
              <a:rPr lang="en-US" sz="2200" dirty="0"/>
              <a:t> is called the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selection predicate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Example: select those tuples of the instructor  relation where the instructor is in the “Physics” department.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Query:    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instructor</a:t>
            </a:r>
            <a:r>
              <a:rPr lang="en-US" altLang="ja-JP" sz="2000" dirty="0">
                <a:sym typeface="Symbol" panose="05050102010706020507" pitchFamily="18" charset="2"/>
              </a:rPr>
              <a:t>)</a:t>
            </a:r>
            <a:endParaRPr lang="en-US" sz="2200" dirty="0"/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Result: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9407C68-F277-4A74-980E-62D90F6C14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1858"/>
          <a:stretch/>
        </p:blipFill>
        <p:spPr>
          <a:xfrm>
            <a:off x="2199932" y="4957454"/>
            <a:ext cx="4932139" cy="12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1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Operation (</a:t>
            </a:r>
            <a:r>
              <a:rPr lang="en-US" dirty="0" err="1"/>
              <a:t>Conts</a:t>
            </a:r>
            <a:r>
              <a:rPr lang="en-US" dirty="0"/>
              <a:t>.)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491177"/>
            <a:ext cx="10096500" cy="503623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sz="2200" dirty="0"/>
              <a:t>                     </a:t>
            </a:r>
            <a:r>
              <a:rPr lang="en-US" altLang="en-US" sz="2400" dirty="0">
                <a:sym typeface="Symbol" panose="05050102010706020507" pitchFamily="18" charset="2"/>
              </a:rPr>
              <a:t>=, , &gt;, . &lt;. </a:t>
            </a:r>
          </a:p>
          <a:p>
            <a:pPr marL="201168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    in the selection predicate.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sz="2200" dirty="0"/>
              <a:t>                   </a:t>
            </a:r>
            <a:r>
              <a:rPr lang="en-US" altLang="en-US" sz="2400" dirty="0">
                <a:sym typeface="Symbol" panose="05050102010706020507" pitchFamily="18" charset="2"/>
              </a:rPr>
              <a:t> (</a:t>
            </a:r>
            <a:r>
              <a:rPr lang="en-US" altLang="en-US" sz="2400" b="1" dirty="0">
                <a:sym typeface="Symbol" panose="05050102010706020507" pitchFamily="18" charset="2"/>
              </a:rPr>
              <a:t>and</a:t>
            </a:r>
            <a:r>
              <a:rPr lang="en-US" altLang="en-US" sz="2400" dirty="0">
                <a:sym typeface="Symbol" panose="05050102010706020507" pitchFamily="18" charset="2"/>
              </a:rPr>
              <a:t>),  (</a:t>
            </a:r>
            <a:r>
              <a:rPr lang="en-US" altLang="en-US" sz="2400" b="1" dirty="0">
                <a:sym typeface="Symbol" panose="05050102010706020507" pitchFamily="18" charset="2"/>
              </a:rPr>
              <a:t>or</a:t>
            </a:r>
            <a:r>
              <a:rPr lang="en-US" altLang="en-US" sz="2400" dirty="0">
                <a:sym typeface="Symbol" panose="05050102010706020507" pitchFamily="18" charset="2"/>
              </a:rPr>
              <a:t>),  (</a:t>
            </a:r>
            <a:r>
              <a:rPr lang="en-US" altLang="en-US" sz="2400" b="1" dirty="0">
                <a:sym typeface="Symbol" panose="05050102010706020507" pitchFamily="18" charset="2"/>
              </a:rPr>
              <a:t>not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Example: Find the instructors in Physics with a salary greater $90,000, we write:</a:t>
            </a:r>
          </a:p>
          <a:p>
            <a:pPr marL="749808" lvl="4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600" i="1" dirty="0">
                <a:sym typeface="Symbol" panose="05050102010706020507" pitchFamily="18" charset="2"/>
              </a:rPr>
              <a:t></a:t>
            </a:r>
            <a:r>
              <a:rPr lang="en-US" altLang="en-US" sz="2600" dirty="0">
                <a:sym typeface="Symbol" panose="05050102010706020507" pitchFamily="18" charset="2"/>
              </a:rPr>
              <a:t> </a:t>
            </a:r>
            <a:r>
              <a:rPr lang="en-US" altLang="en-US" sz="2600" i="1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sz="2600" i="1" baseline="-25000" dirty="0">
                <a:sym typeface="Symbol" panose="05050102010706020507" pitchFamily="18" charset="2"/>
              </a:rPr>
              <a:t>=</a:t>
            </a:r>
            <a:r>
              <a:rPr lang="ja-JP" altLang="en-US" sz="26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6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600" i="1" baseline="-25000" dirty="0">
                <a:sym typeface="Symbol" panose="05050102010706020507" pitchFamily="18" charset="2"/>
              </a:rPr>
              <a:t>” </a:t>
            </a:r>
            <a:r>
              <a:rPr lang="en-US" altLang="en-US" sz="2600" dirty="0">
                <a:sym typeface="Symbol" panose="05050102010706020507" pitchFamily="18" charset="2"/>
              </a:rPr>
              <a:t></a:t>
            </a:r>
            <a:r>
              <a:rPr lang="ja-JP" altLang="en-US" sz="26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600" i="1" baseline="-25000" dirty="0">
                <a:sym typeface="Symbol" panose="05050102010706020507" pitchFamily="18" charset="2"/>
              </a:rPr>
              <a:t>salary &gt;</a:t>
            </a:r>
            <a:r>
              <a:rPr lang="en-US" altLang="ja-JP" sz="2600" i="1" dirty="0">
                <a:sym typeface="Symbol" panose="05050102010706020507" pitchFamily="18" charset="2"/>
              </a:rPr>
              <a:t> </a:t>
            </a:r>
            <a:r>
              <a:rPr lang="en-US" altLang="ja-JP" sz="26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2600" i="1" dirty="0">
                <a:sym typeface="Symbol" panose="05050102010706020507" pitchFamily="18" charset="2"/>
              </a:rPr>
              <a:t> </a:t>
            </a:r>
            <a:r>
              <a:rPr lang="en-US" altLang="ja-JP" sz="2600" dirty="0">
                <a:sym typeface="Symbol" panose="05050102010706020507" pitchFamily="18" charset="2"/>
              </a:rPr>
              <a:t>(</a:t>
            </a:r>
            <a:r>
              <a:rPr lang="en-US" altLang="ja-JP" sz="2600" i="1" dirty="0">
                <a:sym typeface="Symbol" panose="05050102010706020507" pitchFamily="18" charset="2"/>
              </a:rPr>
              <a:t>instructor</a:t>
            </a:r>
            <a:r>
              <a:rPr lang="en-US" altLang="ja-JP" sz="2600" dirty="0">
                <a:sym typeface="Symbol" panose="05050102010706020507" pitchFamily="18" charset="2"/>
              </a:rPr>
              <a:t>)</a:t>
            </a:r>
            <a:endParaRPr lang="en-US" sz="2200" dirty="0"/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select predicate may  include comparisons between two attributes. 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Example, find all departments whose name is the same as their building name: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=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2000" i="1" dirty="0">
                <a:sym typeface="Symbol" panose="05050102010706020507" pitchFamily="18" charset="2"/>
              </a:rPr>
              <a:t> 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department</a:t>
            </a:r>
            <a:r>
              <a:rPr lang="en-US" altLang="ja-JP" sz="2000" dirty="0">
                <a:sym typeface="Symbol" panose="05050102010706020507" pitchFamily="18" charset="2"/>
              </a:rPr>
              <a:t>)</a:t>
            </a:r>
            <a:endParaRPr lang="en-US" sz="20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88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65CE-1D5E-48BF-9B03-B7CE9D70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CD38-6022-47A8-A034-D7DB47F7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unary operation that returns its argument relation, with certain attributes left out.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Notation: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	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….A</a:t>
            </a:r>
            <a:r>
              <a:rPr lang="en-US" altLang="en-US" i="1" baseline="-50000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2400" dirty="0"/>
              <a:t>(</a:t>
            </a:r>
            <a:r>
              <a:rPr lang="en-US" altLang="en-US" sz="2400" i="1" dirty="0"/>
              <a:t>r</a:t>
            </a:r>
            <a:r>
              <a:rPr lang="en-US" altLang="ja-JP" sz="2400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dirty="0"/>
              <a:t>	where A1, A2,  …, Ak  are attribute names and r is a relation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result is defined as the relation of k columns obtained by erasing the columns that are not listed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Duplicate rows removed from result, since relations are 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6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875D-7AF7-4391-B34F-78BCAC47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Operation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CCCDB-0C62-4D46-B89C-14368381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eliminate the </a:t>
            </a:r>
            <a:r>
              <a:rPr lang="en-US" dirty="0" err="1"/>
              <a:t>dept_name</a:t>
            </a:r>
            <a:r>
              <a:rPr lang="en-US" dirty="0"/>
              <a:t> attribute of instructor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Query: </a:t>
            </a:r>
            <a:r>
              <a:rPr lang="en-US" altLang="en-US" sz="24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2400" dirty="0"/>
              <a:t>(</a:t>
            </a:r>
            <a:r>
              <a:rPr lang="en-US" altLang="en-US" sz="2400" i="1" dirty="0"/>
              <a:t>instructor</a:t>
            </a:r>
            <a:r>
              <a:rPr lang="en-US" altLang="en-US" sz="2400" dirty="0"/>
              <a:t>)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Result: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F3236FF-7A67-41DE-90C3-B08BB9012E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9823"/>
          <a:stretch/>
        </p:blipFill>
        <p:spPr>
          <a:xfrm>
            <a:off x="1753385" y="2833793"/>
            <a:ext cx="4216669" cy="374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D669-EEBF-4413-83F1-048110AF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Relational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C859-1DFA-4D79-80DB-F7510757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result of a relational-algebra operation is relation  and therefore of relational-algebra operations can be composed together into a relational-algebra expression.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 the query -- Find the names of all instructors in the Physics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sym typeface="Symbol" panose="05050102010706020507" pitchFamily="18" charset="2"/>
              </a:rPr>
              <a:t>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Instead of giving the name of a relation as the argument of the projection operation, we give an expression that evaluates to a relation.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DB88-4EAF-426A-AA04-22C89B82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Cartesian-Product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0E24-AFD6-4FB7-A94F-1B23B9142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Cartesian-product operation (denoted by X)  allows us to combine information from any two relations.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the Cartesian product of the relations instructor and teaches is written  as: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i="1" dirty="0"/>
              <a:t>instructor</a:t>
            </a:r>
            <a:r>
              <a:rPr lang="en-US" dirty="0"/>
              <a:t>  X  </a:t>
            </a:r>
            <a:r>
              <a:rPr lang="en-US" i="1" dirty="0"/>
              <a:t>teaches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construct a tuple of the result out of each possible pair of tuples: one from the instructor relation and one from the teaches relation (see next slide)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Since the instructor ID appears in both relations we distinguish between these attribute by attaching to the attribute the name of the relation from which the attribute originally came.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instructor.ID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teaches.ID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4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81578F7-049E-4B45-83BA-DEC5A415D460}"/>
  <p:tag name="GENSWF_ADVANCE_TIME" val="5.000"/>
  <p:tag name="TIMING" val="|0.001|1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Retrospect">
  <a:themeElements>
    <a:clrScheme name="Custom 35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0B0F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D32E62F4A2489A863096E10D82D2" ma:contentTypeVersion="4" ma:contentTypeDescription="Create a new document." ma:contentTypeScope="" ma:versionID="c0ecea8cfdf5210adb5959f05173129b">
  <xsd:schema xmlns:xsd="http://www.w3.org/2001/XMLSchema" xmlns:xs="http://www.w3.org/2001/XMLSchema" xmlns:p="http://schemas.microsoft.com/office/2006/metadata/properties" xmlns:ns2="d15cb684-4061-4230-9425-234e4002b50f" targetNamespace="http://schemas.microsoft.com/office/2006/metadata/properties" ma:root="true" ma:fieldsID="d9e73eef32690683814d5a3461986de0" ns2:_="">
    <xsd:import namespace="d15cb684-4061-4230-9425-234e4002b5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cb684-4061-4230-9425-234e4002b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291137-F5EF-4B7D-9AEB-E8D759D7BF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5707AC-56A1-4369-8E42-DD093512A6D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d15cb684-4061-4230-9425-234e4002b50f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E2BD8F3-7081-40D4-AAE7-398613903F13}">
  <ds:schemaRefs>
    <ds:schemaRef ds:uri="d15cb684-4061-4230-9425-234e4002b5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1934</TotalTime>
  <Words>1698</Words>
  <Application>Microsoft Office PowerPoint</Application>
  <PresentationFormat>Widescreen</PresentationFormat>
  <Paragraphs>147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Custom Design</vt:lpstr>
      <vt:lpstr>PowerPoint Presentation</vt:lpstr>
      <vt:lpstr>Resources</vt:lpstr>
      <vt:lpstr>Relational Algebra</vt:lpstr>
      <vt:lpstr>Select Operation</vt:lpstr>
      <vt:lpstr>Select Operation (Conts.)</vt:lpstr>
      <vt:lpstr>Project Operation</vt:lpstr>
      <vt:lpstr>Project Operation Example</vt:lpstr>
      <vt:lpstr>Composition of Relational Operations</vt:lpstr>
      <vt:lpstr>Cartesian-Product Operation</vt:lpstr>
      <vt:lpstr>PowerPoint Presentation</vt:lpstr>
      <vt:lpstr>Join Operation</vt:lpstr>
      <vt:lpstr>PowerPoint Presentation</vt:lpstr>
      <vt:lpstr>Join Operation (Cont.)</vt:lpstr>
      <vt:lpstr>Union Operation</vt:lpstr>
      <vt:lpstr>Union Operation (Cont.)</vt:lpstr>
      <vt:lpstr>Set-Intersection Operation</vt:lpstr>
      <vt:lpstr>Set Difference Operation</vt:lpstr>
      <vt:lpstr>The Assignment  Operation </vt:lpstr>
      <vt:lpstr>The Rename Operation </vt:lpstr>
      <vt:lpstr>Equivalent Queries</vt:lpstr>
      <vt:lpstr>Equivalent Queries</vt:lpstr>
      <vt:lpstr>End of Chapter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Windows User</dc:creator>
  <cp:lastModifiedBy>May Thu Kyaw</cp:lastModifiedBy>
  <cp:revision>159</cp:revision>
  <dcterms:created xsi:type="dcterms:W3CDTF">2021-01-03T09:52:30Z</dcterms:created>
  <dcterms:modified xsi:type="dcterms:W3CDTF">2022-01-13T06:25:45Z</dcterms:modified>
</cp:coreProperties>
</file>