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41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86FE2-5E93-48DE-B580-85376DBAEE2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AED04-FCD2-439A-94BB-3C7EF4E41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D3762-02FB-447C-B5C9-67F606E57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9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FF07-64DF-4F19-A5E1-CE87756B7EFE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5E2E-C238-4DBC-9D54-D483FD2D273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6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FF07-64DF-4F19-A5E1-CE87756B7EFE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5E2E-C238-4DBC-9D54-D483FD2D273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06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FF07-64DF-4F19-A5E1-CE87756B7EFE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5E2E-C238-4DBC-9D54-D483FD2D273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14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FF07-64DF-4F19-A5E1-CE87756B7EFE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5E2E-C238-4DBC-9D54-D483FD2D273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92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FF07-64DF-4F19-A5E1-CE87756B7EFE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5E2E-C238-4DBC-9D54-D483FD2D273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1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FF07-64DF-4F19-A5E1-CE87756B7EFE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5E2E-C238-4DBC-9D54-D483FD2D273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9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FF07-64DF-4F19-A5E1-CE87756B7EFE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5E2E-C238-4DBC-9D54-D483FD2D273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4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FF07-64DF-4F19-A5E1-CE87756B7EFE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5E2E-C238-4DBC-9D54-D483FD2D273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42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FF07-64DF-4F19-A5E1-CE87756B7EFE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5E2E-C238-4DBC-9D54-D483FD2D273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57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47AFF07-64DF-4F19-A5E1-CE87756B7EFE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ED5E2E-C238-4DBC-9D54-D483FD2D273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1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FF07-64DF-4F19-A5E1-CE87756B7EFE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5E2E-C238-4DBC-9D54-D483FD2D273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85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7AFF07-64DF-4F19-A5E1-CE87756B7EFE}" type="datetimeFigureOut">
              <a:rPr lang="en-GB" smtClean="0"/>
              <a:pPr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ED5E2E-C238-4DBC-9D54-D483FD2D273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4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8662F3-B44F-4968-8F5B-0874EE49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757" y="4355192"/>
            <a:ext cx="5637343" cy="981881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DAW MAY THU KYAW</a:t>
            </a:r>
          </a:p>
          <a:p>
            <a:r>
              <a:rPr lang="en-US" dirty="0">
                <a:latin typeface="Times New Roman" panose="02020603050405020304" pitchFamily="18" charset="0"/>
              </a:rPr>
              <a:t>LECTURER</a:t>
            </a:r>
          </a:p>
          <a:p>
            <a:r>
              <a:rPr lang="en-US" dirty="0">
                <a:latin typeface="Times New Roman" panose="02020603050405020304" pitchFamily="18" charset="0"/>
              </a:rPr>
              <a:t>Faculty of Information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15624" y="4615444"/>
            <a:ext cx="1515397" cy="1443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C34435-936E-4192-A08D-5EF6E7F2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43" y="4793994"/>
            <a:ext cx="1086158" cy="108615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67C54C8-C27F-4F8F-A4BD-6298343C4832}"/>
              </a:ext>
            </a:extLst>
          </p:cNvPr>
          <p:cNvSpPr>
            <a:spLocks noGrp="1"/>
          </p:cNvSpPr>
          <p:nvPr/>
        </p:nvSpPr>
        <p:spPr>
          <a:xfrm>
            <a:off x="817685" y="1981084"/>
            <a:ext cx="7843305" cy="1629917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IS-201 - Database</a:t>
            </a: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 – Intermediate</a:t>
            </a:r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Part(2) of (4): 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98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Expansion(Cont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7997512" cy="4023359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§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ClrTx/>
              <a:buFont typeface="Wingdings" pitchFamily="2" charset="2"/>
              <a:buChar char="§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itchFamily="2" charset="2"/>
              <a:buChar char="§"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Font typeface="Wingdings" pitchFamily="2" charset="2"/>
              <a:buChar char="§"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3648" y="1988840"/>
            <a:ext cx="6825952" cy="4411960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kumimoji="1" lang="en-US" alt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physics_fall_2017_watson</a:t>
            </a:r>
            <a:r>
              <a:rPr lang="en-US" alt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>
              <a:buClrTx/>
            </a:pPr>
            <a:r>
              <a:rPr lang="en-US" altLang="en-US" sz="2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en-US" sz="21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room_number</a:t>
            </a:r>
            <a:endParaRPr lang="en-US" altLang="en-US" sz="21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en-US" sz="2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alt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en-US" altLang="en-US" sz="2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en-US" sz="21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room_number</a:t>
            </a:r>
            <a:endParaRPr lang="en-US" altLang="en-US" sz="21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from </a:t>
            </a:r>
            <a:r>
              <a:rPr lang="en-US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</a:p>
          <a:p>
            <a:pPr>
              <a:buClrTx/>
            </a:pP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where </a:t>
            </a:r>
            <a:r>
              <a:rPr lang="en-US" altLang="en-US" sz="2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alt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alt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endParaRPr lang="en-US" altLang="en-US" sz="21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and </a:t>
            </a:r>
            <a:r>
              <a:rPr lang="en-US" altLang="en-US" sz="2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alt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'Physics'</a:t>
            </a:r>
          </a:p>
          <a:p>
            <a:pPr>
              <a:buClrTx/>
            </a:pP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and </a:t>
            </a:r>
            <a:r>
              <a:rPr lang="en-US" altLang="en-US" sz="2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alt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r>
              <a:rPr lang="en-US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'Fall'</a:t>
            </a:r>
          </a:p>
          <a:p>
            <a:pPr>
              <a:buClrTx/>
            </a:pP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and </a:t>
            </a:r>
            <a:r>
              <a:rPr lang="en-US" altLang="en-US" sz="2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alt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1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'2017')</a:t>
            </a:r>
          </a:p>
          <a:p>
            <a:pPr>
              <a:buClrTx/>
            </a:pP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where </a:t>
            </a:r>
            <a:r>
              <a:rPr lang="en-US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'Watson';</a:t>
            </a:r>
          </a:p>
          <a:p>
            <a:pPr>
              <a:buClrTx/>
            </a:pPr>
            <a:endParaRPr lang="en-GB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267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Expansion (Cont.)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463586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  <a:tabLst>
                <a:tab pos="681038" algn="l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 to define the meaning of views defined in terms of other views.</a:t>
            </a:r>
          </a:p>
          <a:p>
            <a:pPr>
              <a:buClrTx/>
              <a:buFont typeface="Wingdings" panose="05000000000000000000" pitchFamily="2" charset="2"/>
              <a:buChar char="§"/>
              <a:tabLst>
                <a:tab pos="681038" algn="l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Let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defined by an expression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may itself contain uses of view relations.</a:t>
            </a:r>
          </a:p>
          <a:p>
            <a:pPr>
              <a:buClrTx/>
              <a:buFont typeface="Wingdings" panose="05000000000000000000" pitchFamily="2" charset="2"/>
              <a:buChar char="§"/>
              <a:tabLst>
                <a:tab pos="681038" algn="l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View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expansion of an expression repeats the following replacement step:</a:t>
            </a:r>
          </a:p>
          <a:p>
            <a:pPr>
              <a:buClrTx/>
              <a:buNone/>
              <a:tabLst>
                <a:tab pos="681038" algn="l"/>
              </a:tabLst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b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any view relation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2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Replace the view relation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2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the expression defining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2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more view relations are present in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§"/>
              <a:tabLst>
                <a:tab pos="681038" algn="l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As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as the view definitions are not recursive, this loop will terminate</a:t>
            </a:r>
          </a:p>
          <a:p>
            <a:pPr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8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Materialized Views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Certain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systems allow view relations to be physically stored.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Physical copy created when the view is defined.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views are called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Materialized view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 used in the query are updated, the materialized view result becomes out of date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view, by updating the view whenever the underlying relations are updated.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of a View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463586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en-US" altLang="en-US" sz="2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Add 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tuple to </a:t>
            </a:r>
            <a:r>
              <a:rPr lang="en-US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which we defined earlier</a:t>
            </a:r>
            <a:endParaRPr lang="en-US" altLang="en-US" sz="2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</a:t>
            </a:r>
          </a:p>
          <a:p>
            <a:pPr>
              <a:buClrTx/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21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('30765', 'Green', 'Music');</a:t>
            </a:r>
          </a:p>
          <a:p>
            <a:pPr>
              <a:buClrTx/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en-US" altLang="en-US" sz="2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This 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must be represented by the insertion into  the </a:t>
            </a:r>
            <a:r>
              <a:rPr lang="en-US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relation</a:t>
            </a:r>
          </a:p>
          <a:p>
            <a:pPr lvl="1">
              <a:buClrTx/>
              <a:buFont typeface="Arial" panose="020B0604020202020204" pitchFamily="34" charset="0"/>
              <a:buChar char="•"/>
              <a:tabLst>
                <a:tab pos="1085850" algn="l"/>
              </a:tabLst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have a  value for salary.</a:t>
            </a:r>
          </a:p>
          <a:p>
            <a:pPr>
              <a:buClrTx/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en-US" altLang="en-US" sz="2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Two 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</a:p>
          <a:p>
            <a:pPr lvl="1">
              <a:buClrTx/>
              <a:buFont typeface="Arial" panose="020B0604020202020204" pitchFamily="34" charset="0"/>
              <a:buChar char="•"/>
              <a:tabLst>
                <a:tab pos="1085850" algn="l"/>
              </a:tabLst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 the insert</a:t>
            </a:r>
          </a:p>
          <a:p>
            <a:pPr lvl="1">
              <a:buClrTx/>
              <a:buFont typeface="Arial" panose="020B0604020202020204" pitchFamily="34" charset="0"/>
              <a:buChar char="•"/>
              <a:tabLst>
                <a:tab pos="1085850" algn="l"/>
              </a:tabLst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Inset the tuple</a:t>
            </a:r>
          </a:p>
          <a:p>
            <a:pPr>
              <a:buClrTx/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('30765', 'Green', 'Music', null)</a:t>
            </a:r>
          </a:p>
          <a:p>
            <a:pPr>
              <a:buClrTx/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into the </a:t>
            </a:r>
            <a:r>
              <a:rPr lang="en-US" altLang="en-US" sz="2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relation</a:t>
            </a:r>
          </a:p>
          <a:p>
            <a:pPr>
              <a:buClrTx/>
              <a:buFont typeface="Monotype Sorts" charset="2"/>
              <a:buNone/>
              <a:tabLst>
                <a:tab pos="1085850" algn="l"/>
              </a:tabLst>
            </a:pPr>
            <a:endParaRPr lang="en-US" alt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43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Updates Cannot be Translated Uniquely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create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instructor_info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b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insert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into </a:t>
            </a:r>
            <a:r>
              <a:rPr lang="en-US" altLang="en-US" sz="2200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instructor_info</a:t>
            </a: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altLang="en-US" sz="22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values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('69987', 'White', 'Taylor');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Issues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department, if multiple departments in Taylor?</a:t>
            </a:r>
          </a:p>
          <a:p>
            <a:pPr lvl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if no department is in Taylor?</a:t>
            </a:r>
            <a:endParaRPr lang="en-US" alt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83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Some Not at All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create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history_instructors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b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select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'History';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What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happens if we insert 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('25566', 'Brown', 'Biology', 100000)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into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history_instructors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74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Updates in SQL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Most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implementations allow updates only on simple views 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 has only one database relation.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 contains only attribute names of the relation, and does not have any expressions, aggregates, or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specification.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attribute not listed in the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 can be set to null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query does not have a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or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clause.</a:t>
            </a:r>
          </a:p>
          <a:p>
            <a:pPr lvl="1">
              <a:lnSpc>
                <a:spcPct val="15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96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Transactions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Integrity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SQL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and Schemas</a:t>
            </a: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6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  <a:tabLst>
                <a:tab pos="3205163" algn="ctr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cases, it is not desirable for all users to see the 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       logical model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(that is, all the actual relations stored in the database.)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  <a:tabLst>
                <a:tab pos="3205163" algn="ctr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Consider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person who needs to know an instructors name and department, but not the salary.  This person should see a relation described, in SQL, by </a:t>
            </a: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b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select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Font typeface="Monotype Sorts" charset="2"/>
              <a:buNone/>
              <a:tabLst>
                <a:tab pos="3205163" algn="ctr"/>
              </a:tabLst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9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Views(Cont.)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  <a:tabLst>
                <a:tab pos="3205163" algn="ctr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provides a mechanism to hide certain data from the view of certain users. 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  <a:tabLst>
                <a:tab pos="3205163" algn="ctr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Any relation that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of the conceptual model but is made visible to a user as a “virtual relation” is called a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Definition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72816"/>
            <a:ext cx="7543800" cy="4608512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  <a:tabLst>
                <a:tab pos="3432175" algn="ctr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is defined using the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which has the form</a:t>
            </a:r>
          </a:p>
          <a:p>
            <a:pPr>
              <a:lnSpc>
                <a:spcPct val="40000"/>
              </a:lnSpc>
              <a:buClrTx/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create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expression &gt;</a:t>
            </a:r>
          </a:p>
          <a:p>
            <a:pPr>
              <a:buClrTx/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&lt;query expression&gt; is any legal SQL expression.  The view name is represented by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§"/>
              <a:tabLst>
                <a:tab pos="3432175" algn="ctr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Once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view is defined, the view name can be used to refer to the virtual relation that the view generates.</a:t>
            </a:r>
          </a:p>
          <a:p>
            <a:pPr>
              <a:buClrTx/>
              <a:buFont typeface="Wingdings" panose="05000000000000000000" pitchFamily="2" charset="2"/>
              <a:buChar char="§"/>
              <a:tabLst>
                <a:tab pos="3432175" algn="ctr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View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is not the same as creating a new relation by evaluating the query 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  				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  <a:tabLst>
                <a:tab pos="3432175" algn="ctr"/>
              </a:tabLst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Rather, a view definition causes the saving of an expression; the expression is substituted into queries using the view.</a:t>
            </a:r>
          </a:p>
          <a:p>
            <a:pPr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92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Definition and Use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  <a:tabLst>
                <a:tab pos="1370013" algn="l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of instructors without their salary</a:t>
            </a:r>
          </a:p>
          <a:p>
            <a:pPr>
              <a:lnSpc>
                <a:spcPct val="100000"/>
              </a:lnSpc>
              <a:buClrTx/>
              <a:tabLst>
                <a:tab pos="1370013" algn="l"/>
              </a:tabLst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alt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b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select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  <a:tabLst>
                <a:tab pos="1370013" algn="l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Find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instructors in the Biology department</a:t>
            </a:r>
          </a:p>
          <a:p>
            <a:pPr>
              <a:lnSpc>
                <a:spcPct val="100000"/>
              </a:lnSpc>
              <a:buClrTx/>
              <a:buNone/>
              <a:tabLst>
                <a:tab pos="1370013" algn="l"/>
              </a:tabLst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'Biolog y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>
              <a:lnSpc>
                <a:spcPct val="100000"/>
              </a:lnSpc>
              <a:buClrTx/>
              <a:buNone/>
              <a:tabLst>
                <a:tab pos="1370013" algn="l"/>
              </a:tabLst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None/>
              <a:tabLst>
                <a:tab pos="1370013" algn="l"/>
              </a:tabLst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None/>
              <a:tabLst>
                <a:tab pos="1370013" algn="l"/>
              </a:tabLst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None/>
              <a:tabLst>
                <a:tab pos="1370013" algn="l"/>
              </a:tabLst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tabLst>
                <a:tab pos="1370013" algn="l"/>
              </a:tabLst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tabLst>
                <a:tab pos="1370013" algn="l"/>
              </a:tabLst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8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Definition and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Use(Cont.)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  <a:tabLst>
                <a:tab pos="1370013" algn="l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Create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view of department salary totals</a:t>
            </a:r>
          </a:p>
          <a:p>
            <a:pPr>
              <a:lnSpc>
                <a:spcPct val="100000"/>
              </a:lnSpc>
              <a:buClrTx/>
              <a:buNone/>
              <a:tabLst>
                <a:tab pos="1370013" algn="l"/>
              </a:tabLst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altLang="en-US" sz="2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departments_total_salary</a:t>
            </a:r>
            <a:r>
              <a:rPr lang="en-US" alt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altLang="en-US" sz="22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  total_salary)</a:t>
            </a: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b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select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ClrTx/>
              <a:tabLst>
                <a:tab pos="1370013" algn="l"/>
              </a:tabLst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4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 Defined Using Other Views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One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may be used in the expression defining another view 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relation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said to </a:t>
            </a:r>
            <a:r>
              <a:rPr lang="en-US" alt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 directly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view relation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2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 in the expression defining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relation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said to </a:t>
            </a:r>
            <a:r>
              <a:rPr lang="en-US" alt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 on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relation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2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either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directly to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there is a path of dependencies from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relation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said to be </a:t>
            </a:r>
            <a:r>
              <a:rPr lang="en-US" alt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it depends on itself.</a:t>
            </a:r>
          </a:p>
          <a:p>
            <a:pPr>
              <a:lnSpc>
                <a:spcPct val="15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GB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 Defined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Other Views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create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alt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physics_fall_2017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b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select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sec_id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room_number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'Physics'</a:t>
            </a: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'Fall'</a:t>
            </a: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'2017’;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create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alt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physics_fall_2017_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watson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b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select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room_number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physics_fall_2017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'Watson';</a:t>
            </a:r>
          </a:p>
          <a:p>
            <a:pPr>
              <a:lnSpc>
                <a:spcPct val="10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Expansion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Expand 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view :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create view </a:t>
            </a:r>
            <a:r>
              <a:rPr lang="en-US" alt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physics_fall_2017_watson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b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select </a:t>
            </a:r>
            <a:r>
              <a:rPr lang="en-US" altLang="en-US" sz="22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room_number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physics_fall_2017</a:t>
            </a:r>
            <a:b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'Watson</a:t>
            </a:r>
            <a:r>
              <a:rPr lang="en-US" altLang="ja-JP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>
              <a:lnSpc>
                <a:spcPct val="100000"/>
              </a:lnSpc>
              <a:buClrTx/>
              <a:buNone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854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52A35AD-05D9-4D93-82A1-E0D1FB9907FD}"/>
  <p:tag name="GENSWF_ADVANCE_TIME" val="5.000"/>
  <p:tag name="ISPRING_CUSTOM_TIMING_USED" val="1"/>
</p:tagLst>
</file>

<file path=ppt/theme/theme1.xml><?xml version="1.0" encoding="utf-8"?>
<a:theme xmlns:a="http://schemas.openxmlformats.org/drawingml/2006/main" name="Theme1">
  <a:themeElements>
    <a:clrScheme name="Custom 7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FFFFFF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</TotalTime>
  <Words>1202</Words>
  <Application>Microsoft Office PowerPoint</Application>
  <PresentationFormat>On-screen Show (4:3)</PresentationFormat>
  <Paragraphs>116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Monotype Sorts</vt:lpstr>
      <vt:lpstr>Arial</vt:lpstr>
      <vt:lpstr>Calibri</vt:lpstr>
      <vt:lpstr>Calibri Light</vt:lpstr>
      <vt:lpstr>Times New Roman</vt:lpstr>
      <vt:lpstr>Wingdings</vt:lpstr>
      <vt:lpstr>Theme1</vt:lpstr>
      <vt:lpstr>PowerPoint Presentation</vt:lpstr>
      <vt:lpstr>Views</vt:lpstr>
      <vt:lpstr>Views(Cont.)</vt:lpstr>
      <vt:lpstr>View Definition</vt:lpstr>
      <vt:lpstr>View Definition and Use</vt:lpstr>
      <vt:lpstr>View Definition and Use(Cont.)</vt:lpstr>
      <vt:lpstr>Views Defined Using Other Views</vt:lpstr>
      <vt:lpstr>Views Defined Using Other Views</vt:lpstr>
      <vt:lpstr>View Expansion</vt:lpstr>
      <vt:lpstr>View Expansion(Cont.)</vt:lpstr>
      <vt:lpstr>View Expansion (Cont.)</vt:lpstr>
      <vt:lpstr>Materialized Views</vt:lpstr>
      <vt:lpstr>Update of a View</vt:lpstr>
      <vt:lpstr>Some Updates Cannot be Translated Uniquely</vt:lpstr>
      <vt:lpstr>And Some Not at All</vt:lpstr>
      <vt:lpstr>View Updates in SQL 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May Thu Kyaw</cp:lastModifiedBy>
  <cp:revision>45</cp:revision>
  <dcterms:created xsi:type="dcterms:W3CDTF">2022-01-12T06:25:23Z</dcterms:created>
  <dcterms:modified xsi:type="dcterms:W3CDTF">2022-01-17T03:15:41Z</dcterms:modified>
</cp:coreProperties>
</file>