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2"/>
  </p:notesMasterIdLst>
  <p:sldIdLst>
    <p:sldId id="411" r:id="rId5"/>
    <p:sldId id="348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55" r:id="rId15"/>
    <p:sldId id="356" r:id="rId16"/>
    <p:sldId id="357" r:id="rId17"/>
    <p:sldId id="358" r:id="rId18"/>
    <p:sldId id="353" r:id="rId19"/>
    <p:sldId id="359" r:id="rId20"/>
    <p:sldId id="384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0EAA1D-9DB2-4C4F-AC2A-286E43D5DA39}"/>
              </a:ext>
            </a:extLst>
          </p:cNvPr>
          <p:cNvSpPr txBox="1"/>
          <p:nvPr userDrawn="1"/>
        </p:nvSpPr>
        <p:spPr>
          <a:xfrm>
            <a:off x="11612880" y="6400800"/>
            <a:ext cx="5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1B56C5-5239-4D1E-8408-7827A4DF4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A32D5-428B-4CB2-92FF-98F38231A693}"/>
              </a:ext>
            </a:extLst>
          </p:cNvPr>
          <p:cNvSpPr txBox="1"/>
          <p:nvPr userDrawn="1"/>
        </p:nvSpPr>
        <p:spPr>
          <a:xfrm>
            <a:off x="11612880" y="6400800"/>
            <a:ext cx="5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1B56C5-5239-4D1E-8408-7827A4DF4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9F3865-5FC6-40D8-9286-C7B49076EB2C}"/>
              </a:ext>
            </a:extLst>
          </p:cNvPr>
          <p:cNvSpPr txBox="1"/>
          <p:nvPr userDrawn="1"/>
        </p:nvSpPr>
        <p:spPr>
          <a:xfrm>
            <a:off x="11612880" y="6400800"/>
            <a:ext cx="5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1B56C5-5239-4D1E-8408-7827A4DF4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E718FB-A48C-4DDB-A7EA-2951DF5830AA}"/>
              </a:ext>
            </a:extLst>
          </p:cNvPr>
          <p:cNvSpPr txBox="1"/>
          <p:nvPr userDrawn="1"/>
        </p:nvSpPr>
        <p:spPr>
          <a:xfrm>
            <a:off x="11612880" y="6400800"/>
            <a:ext cx="53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1B56C5-5239-4D1E-8408-7827A4DF43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5"/>
            <a:ext cx="10457740" cy="205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– Database</a:t>
            </a:r>
          </a:p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Part(2) of (6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Normal 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Redundancy in 3NF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41342"/>
            <a:ext cx="10058400" cy="4332849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4228" y="1800665"/>
            <a:ext cx="96645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Consider  the schema R below,  which is in 3NF</a:t>
            </a:r>
          </a:p>
          <a:p>
            <a:pPr marL="800100" lvl="1" indent="-342900">
              <a:spcBef>
                <a:spcPts val="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=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J, K, L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ts val="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JK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L, L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K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an instance table: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What is wrong with the table?</a:t>
            </a:r>
          </a:p>
          <a:p>
            <a:pPr marL="800100" lvl="1" indent="-342900"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Repetition of information</a:t>
            </a:r>
          </a:p>
          <a:p>
            <a:pPr marL="800100" lvl="1" indent="-342900"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 to use null values (e.g., to represent the relationship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l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k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</a:p>
          <a:p>
            <a:pPr marL="800100" lvl="1" indent="-342900"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where there is no corresponding value for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J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)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738438" algn="l"/>
              </a:tabLst>
            </a:pPr>
            <a:endParaRPr lang="en-US" altLang="en-US" sz="2000">
              <a:sym typeface="Greek Symbols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03628-8447-43C6-B96A-DEB9150C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664" y="3446585"/>
            <a:ext cx="1817878" cy="11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Comparison of BCNF and 3NF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828801"/>
            <a:ext cx="10058400" cy="461118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endParaRPr lang="en-US" altLang="en-US" sz="2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2363" y="2236762"/>
            <a:ext cx="95519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Advantages to 3NF over BCNF.  It is always possible to obtain a 3NF design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without sacrificing losslessness or dependency preservation.</a:t>
            </a:r>
          </a:p>
          <a:p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Disadvantages to 3NF.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We may have to use null values to represent some of the possible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meaningful relationships among data items.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There is the problem of repetition of information.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 Combined Schema Without Repetition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69122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Not all combined schemas result in repetition of information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Consider combining relations 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sec_class(sec_id, building, room_number)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section(course_id, sec_id, semester, year) </a:t>
            </a:r>
          </a:p>
          <a:p>
            <a:pPr lvl="1">
              <a:buClrTx/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into one relation</a:t>
            </a:r>
          </a:p>
          <a:p>
            <a:pPr lvl="1">
              <a:buClrTx/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section(course_id, sec_id, semester, year, 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building, room_number)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No repetition in this case</a:t>
            </a:r>
          </a:p>
          <a:p>
            <a:endParaRPr lang="en-US"/>
          </a:p>
          <a:p>
            <a:pPr marL="223838" indent="-223838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Goals of Normalization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69477"/>
            <a:ext cx="10058400" cy="4228123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Let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be a relation scheme with a set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 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of functional dependencies.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Decide whether a relation scheme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is in </a:t>
            </a:r>
            <a:r>
              <a:rPr lang="ja-JP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</a:rPr>
              <a:t>good</a:t>
            </a:r>
            <a:r>
              <a:rPr lang="ja-JP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</a:rPr>
              <a:t> form.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In the case that a relation scheme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is not in </a:t>
            </a:r>
            <a:r>
              <a:rPr lang="ja-JP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</a:rPr>
              <a:t>good</a:t>
            </a:r>
            <a:r>
              <a:rPr lang="ja-JP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</a:rPr>
              <a:t> form, need to decompose it into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  a set of relation scheme  {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ja-JP" sz="2200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, R</a:t>
            </a:r>
            <a:r>
              <a:rPr lang="en-US" altLang="ja-JP" sz="2200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ja-JP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, ..., R</a:t>
            </a:r>
            <a:r>
              <a:rPr lang="en-US" altLang="ja-JP" sz="2200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altLang="ja-JP" sz="2200">
                <a:solidFill>
                  <a:schemeClr val="tx1">
                    <a:lumMod val="95000"/>
                    <a:lumOff val="5000"/>
                  </a:schemeClr>
                </a:solidFill>
              </a:rPr>
              <a:t>} such that: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Each relation scheme is in good form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The decomposition is a lossless decomposition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Preferably, the decomposition should be dependency preserving.</a:t>
            </a:r>
          </a:p>
          <a:p>
            <a:pPr>
              <a:buClrTx/>
              <a:buNone/>
            </a:pPr>
            <a:endParaRPr lang="en-US" altLang="en-US" sz="8800"/>
          </a:p>
          <a:p>
            <a:pPr lvl="1">
              <a:buFont typeface="Monotype Sorts" pitchFamily="-84" charset="2"/>
              <a:buNone/>
            </a:pPr>
            <a:endParaRPr lang="en-US" altLang="en-US" sz="2000" i="1"/>
          </a:p>
          <a:p>
            <a:pPr lvl="1">
              <a:buFont typeface="Monotype Sorts" pitchFamily="-84" charset="2"/>
              <a:buNone/>
            </a:pPr>
            <a:endParaRPr lang="en-US" altLang="en-US"/>
          </a:p>
          <a:p>
            <a:endParaRPr lang="en-US"/>
          </a:p>
          <a:p>
            <a:pPr marL="223838" indent="-223838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How good is BCNF?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69122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223838" indent="-223838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8295" y="1955409"/>
            <a:ext cx="94534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  <a:tabLst>
                <a:tab pos="2976563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There are database schemas in BCNF that do not seem to be sufficiently</a:t>
            </a:r>
          </a:p>
          <a:p>
            <a:pPr>
              <a:tabLst>
                <a:tab pos="2976563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normalized</a:t>
            </a:r>
          </a:p>
          <a:p>
            <a:pPr>
              <a:buFont typeface="Wingdings" pitchFamily="2" charset="2"/>
              <a:buChar char="§"/>
              <a:tabLst>
                <a:tab pos="2976563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Consider a relation </a:t>
            </a:r>
          </a:p>
          <a:p>
            <a:pPr>
              <a:tabLst>
                <a:tab pos="2976563" algn="ctr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inst_info (ID, child_name, phone)</a:t>
            </a:r>
          </a:p>
          <a:p>
            <a:pPr lvl="1">
              <a:buFont typeface="Arial" pitchFamily="34" charset="0"/>
              <a:buChar char="•"/>
              <a:tabLst>
                <a:tab pos="2976563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where an instructor may have more than one phone and can have multiple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children</a:t>
            </a:r>
          </a:p>
          <a:p>
            <a:pPr lvl="1">
              <a:buFont typeface="Arial" pitchFamily="34" charset="0"/>
              <a:buChar char="•"/>
              <a:tabLst>
                <a:tab pos="2976563" algn="ctr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Instance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inst_info</a:t>
            </a:r>
            <a:endParaRPr lang="en-US" altLang="en-US" sz="2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38" y="4403188"/>
            <a:ext cx="2883877" cy="184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How good is BCNF?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2250830"/>
            <a:ext cx="97438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  <a:tabLst>
                <a:tab pos="1993900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no non-trivial functional dependencies and therefore the relation is in</a:t>
            </a:r>
          </a:p>
          <a:p>
            <a:pPr>
              <a:tabLst>
                <a:tab pos="19939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BCNF</a:t>
            </a:r>
          </a:p>
          <a:p>
            <a:pPr>
              <a:buFont typeface="Wingdings" pitchFamily="2" charset="2"/>
              <a:buChar char="§"/>
              <a:tabLst>
                <a:tab pos="19939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Insertion anomalies – i.e., if we add a phone 981-992-3443 to 99999, we need to</a:t>
            </a:r>
          </a:p>
          <a:p>
            <a:pPr>
              <a:tabLst>
                <a:tab pos="19939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add two tuples</a:t>
            </a:r>
          </a:p>
          <a:p>
            <a:pPr>
              <a:tabLst>
                <a:tab pos="199390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(99999, David,   981-992-3443)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(99999, William, 981-992-3443)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Higher Normal Forms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96454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It is better to decompose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inst_info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into:</a:t>
            </a:r>
          </a:p>
          <a:p>
            <a:pPr lvl="1"/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inst_child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inst_phone:</a:t>
            </a:r>
          </a:p>
          <a:p>
            <a:pPr lvl="1">
              <a:buFont typeface="Wingdings" pitchFamily="2" charset="2"/>
              <a:buChar char="§"/>
            </a:pP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This suggests the need for higher normal forms, such as Fourth Normal Form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(4NF), which we shall see later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58" y="2532185"/>
            <a:ext cx="2447778" cy="10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26" y="4135902"/>
            <a:ext cx="2475914" cy="105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883"/>
            <a:ext cx="10058400" cy="38152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Dependency Theory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6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6"/>
    </mc:Choice>
    <mc:Fallback xmlns="">
      <p:transition spd="slow" advTm="1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Boyce-Codd Normal Form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69122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/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A relation schema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is in BCNF with respect to a set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of functional  dependencies if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   , for all functional dependencies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</a:rPr>
              <a:t>+ (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the Closure of the Set F) of the form</a:t>
            </a:r>
          </a:p>
          <a:p>
            <a:pPr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                                       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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sym typeface="Greek Symbols"/>
            </a:endParaRPr>
          </a:p>
          <a:p>
            <a:pPr>
              <a:buNone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       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where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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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at least one of the following holds:</a:t>
            </a:r>
          </a:p>
          <a:p>
            <a:pPr lvl="1"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                  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is a trivial functional dependency (i.e.,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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)</a:t>
            </a:r>
          </a:p>
          <a:p>
            <a:pPr lvl="1"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                  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is a superkey for schema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R.</a:t>
            </a:r>
          </a:p>
          <a:p>
            <a:pPr lvl="1">
              <a:buNone/>
            </a:pP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sym typeface="Greek Symbols"/>
            </a:endParaRPr>
          </a:p>
          <a:p>
            <a:pPr lvl="1"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                   A database design is in BCNF if each member of the set of relational</a:t>
            </a:r>
          </a:p>
          <a:p>
            <a:pPr lvl="1"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Greek Symbols"/>
              </a:rPr>
              <a:t>                    schemas that constitute the design is in BCNF.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Boyce-Codd Normal Form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2166425"/>
            <a:ext cx="10058400" cy="410776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 Example schema  that is </a:t>
            </a:r>
            <a:r>
              <a:rPr lang="en-US" altLang="en-US" sz="2200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not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in BCNF: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in_dep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en-US" sz="2200" i="1" u="sng">
                <a:solidFill>
                  <a:schemeClr val="tx1">
                    <a:lumMod val="95000"/>
                    <a:lumOff val="5000"/>
                  </a:schemeClr>
                </a:solidFill>
              </a:rPr>
              <a:t>ID,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name, salary</a:t>
            </a:r>
            <a:r>
              <a:rPr lang="en-US" altLang="en-US" sz="2200" i="1" u="sng">
                <a:solidFill>
                  <a:schemeClr val="tx1">
                    <a:lumMod val="95000"/>
                    <a:lumOff val="5000"/>
                  </a:schemeClr>
                </a:solidFill>
              </a:rPr>
              <a:t>, dept_name,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building, budget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</a:rPr>
              <a:t>      because :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dept_name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budget 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                  holds on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in_dep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                  but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dept_name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is not a superkey.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               (department may have a number of different instructors)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Boyce-Codd Normal Form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2166425"/>
            <a:ext cx="10058400" cy="410776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  When decompose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in_dept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into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instructor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department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         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9138" y="2644726"/>
            <a:ext cx="942535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instructor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is in BCNF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(All of the nontrival functional dependencies that hold, such as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ID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name, dept_name, salary include ID is super key of instructor)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department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is in BCNF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(All of the nontrival functional dependencies that hold, such as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Monotype Sorts" pitchFamily="-84" charset="2"/>
              </a:rPr>
              <a:t>     Dept_name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building, budget include dept_name is super key of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department)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Decomposing a Schema into BCNF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2166425"/>
            <a:ext cx="10058400" cy="410776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4228" y="1997612"/>
            <a:ext cx="9664504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Let  R be a schema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is not in BCNF. 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There is at least one nontrivial functional dependencey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that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is not a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superkey for R.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We replace R in our design with two schemas: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U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(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(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-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) 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In our example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in_dep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 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dept_name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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in_dep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replaced by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U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= (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dept_name, building, budget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(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(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-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) ) = (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ID, name, dept_name, salary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) (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 -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) =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)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Example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2166425"/>
            <a:ext cx="10058400" cy="410776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4228" y="1997612"/>
            <a:ext cx="966450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= (A, B, C)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F = {A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B, 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C)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>
              <a:buFont typeface="Wingdings" pitchFamily="2" charset="2"/>
              <a:buChar char="§"/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 (A, B),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 (B, C)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Lossless-join decomposition: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BC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Dependency preserving</a:t>
            </a:r>
          </a:p>
          <a:p>
            <a:pPr>
              <a:buFont typeface="Wingdings" pitchFamily="2" charset="2"/>
              <a:buChar char="§"/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= (A, B),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 (A, C)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Lossless-join decomposition: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=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A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Not dependency preserving </a:t>
            </a:r>
          </a:p>
          <a:p>
            <a:pPr lvl="1">
              <a:buFont typeface="Arial" pitchFamily="34" charset="0"/>
              <a:buChar char="•"/>
              <a:tabLst>
                <a:tab pos="205422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(cannot check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without computing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1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BCNF and Dependency Preservation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2166425"/>
            <a:ext cx="10058400" cy="410776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4228" y="1997612"/>
            <a:ext cx="966450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It is not always possible to achieve both BCNF and dependency preservation 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Consider a schema: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dept_advisor(s_ID, i_ID, department_name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With function dependencies: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i_ID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i_ID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dept_advisor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not in BCNF </a:t>
            </a:r>
          </a:p>
          <a:p>
            <a:pPr lvl="1"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i_ID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is not a superkey.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Any decomposition 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dept_advisor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will not include all the attributes in</a:t>
            </a:r>
          </a:p>
          <a:p>
            <a:pPr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dept_name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i_ID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Thus, the composition is  NOT be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dependency preserving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Third Normal Form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41342"/>
            <a:ext cx="10058400" cy="4332849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4228" y="1997612"/>
            <a:ext cx="96645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73843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 relation schema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in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third normal form (3NF)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if for all:</a:t>
            </a:r>
          </a:p>
          <a:p>
            <a:pPr>
              <a:tabLst>
                <a:tab pos="273843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F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+</a:t>
            </a:r>
          </a:p>
          <a:p>
            <a:pPr>
              <a:tabLst>
                <a:tab pos="273843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      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is trivial (i.e.,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is a superkey for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         Each attribute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A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–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is contained in a candidate key for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R.</a:t>
            </a:r>
          </a:p>
          <a:p>
            <a:pPr lvl="1">
              <a:tabLst>
                <a:tab pos="2738438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     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(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NOTE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: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each attribute may be in a different candidate key)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>
              <a:buFont typeface="Wingdings" pitchFamily="2" charset="2"/>
              <a:buChar char="§"/>
              <a:tabLst>
                <a:tab pos="273843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If a relation is in BCNF it is in 3NF (since in BCNF one of the first two conditions above must hold).</a:t>
            </a:r>
          </a:p>
          <a:p>
            <a:pPr>
              <a:buFont typeface="Wingdings" pitchFamily="2" charset="2"/>
              <a:buChar char="§"/>
              <a:tabLst>
                <a:tab pos="273843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Third condition is a minimal relaxation of BCNF to ensure dependency preservation.</a:t>
            </a:r>
          </a:p>
          <a:p>
            <a:pPr>
              <a:tabLst>
                <a:tab pos="2738438" algn="l"/>
              </a:tabLst>
            </a:pPr>
            <a:endParaRPr lang="en-US" altLang="en-US" sz="2000">
              <a:sym typeface="Greek Symbols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3NF Example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4079A1-5800-4B73-ADE8-8619768B9E26}"/>
              </a:ext>
            </a:extLst>
          </p:cNvPr>
          <p:cNvSpPr>
            <a:spLocks noGrp="1"/>
          </p:cNvSpPr>
          <p:nvPr/>
        </p:nvSpPr>
        <p:spPr>
          <a:xfrm>
            <a:off x="1066800" y="1941342"/>
            <a:ext cx="10058400" cy="4332849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4228" y="1997612"/>
            <a:ext cx="96645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Consider a schema: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dept_advisor(s_ID, i_ID, dept_name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With function dependencies: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i_ID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dept_name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i_ID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Two candidate keys =  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}, 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s_ID,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i_ID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}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pitchFamily="-84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We have seen before that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dept_advisor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not in BCNF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R,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however,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in  3NF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s_ID,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a superkey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i_ID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i_ID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NOT a superkey, but: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{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 – 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i_ID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}  =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dept_name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 and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dept_name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is contained in a  candidate key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Greek Symbols"/>
            </a:endParaRPr>
          </a:p>
          <a:p>
            <a:pPr>
              <a:tabLst>
                <a:tab pos="2738438" algn="l"/>
              </a:tabLst>
            </a:pPr>
            <a:endParaRPr lang="en-US" altLang="en-US" sz="2000">
              <a:sym typeface="Greek Symbols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7"/>
    </mc:Choice>
    <mc:Fallback xmlns="">
      <p:transition spd="slow" advTm="882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29579</TotalTime>
  <Words>1632</Words>
  <Application>Microsoft Office PowerPoint</Application>
  <PresentationFormat>Widescreen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Monotype Sorts</vt:lpstr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Boyce-Codd Normal Form</vt:lpstr>
      <vt:lpstr>Boyce-Codd Normal Form (Cont.)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A Combined Schema Without Repetition</vt:lpstr>
      <vt:lpstr>Goals of Normalization</vt:lpstr>
      <vt:lpstr>How good is BCNF?</vt:lpstr>
      <vt:lpstr>How good is BCNF? (Cont.)</vt:lpstr>
      <vt:lpstr>Higher Normal Forms 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314</cp:revision>
  <dcterms:created xsi:type="dcterms:W3CDTF">2020-05-05T04:24:32Z</dcterms:created>
  <dcterms:modified xsi:type="dcterms:W3CDTF">2022-01-24T12:45:30Z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