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8"/>
  </p:notesMasterIdLst>
  <p:sldIdLst>
    <p:sldId id="411" r:id="rId5"/>
    <p:sldId id="361" r:id="rId6"/>
    <p:sldId id="363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86" r:id="rId17"/>
    <p:sldId id="385" r:id="rId18"/>
    <p:sldId id="387" r:id="rId19"/>
    <p:sldId id="388" r:id="rId20"/>
    <p:sldId id="389" r:id="rId21"/>
    <p:sldId id="390" r:id="rId22"/>
    <p:sldId id="392" r:id="rId23"/>
    <p:sldId id="393" r:id="rId24"/>
    <p:sldId id="372" r:id="rId25"/>
    <p:sldId id="373" r:id="rId26"/>
    <p:sldId id="39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AD7B0-E02E-46B6-808C-6E2176969467}"/>
              </a:ext>
            </a:extLst>
          </p:cNvPr>
          <p:cNvSpPr txBox="1"/>
          <p:nvPr userDrawn="1"/>
        </p:nvSpPr>
        <p:spPr>
          <a:xfrm>
            <a:off x="11564554" y="6400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70A9FB-8417-4FBD-B152-26DFEF598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9FEA37-E7FA-4CD5-A27E-B2C354BCB2C4}"/>
              </a:ext>
            </a:extLst>
          </p:cNvPr>
          <p:cNvSpPr txBox="1"/>
          <p:nvPr userDrawn="1"/>
        </p:nvSpPr>
        <p:spPr>
          <a:xfrm>
            <a:off x="11564554" y="6400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70A9FB-8417-4FBD-B152-26DFEF598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F422BD-F2ED-4FEA-AB47-7F9C77CC40EC}"/>
              </a:ext>
            </a:extLst>
          </p:cNvPr>
          <p:cNvSpPr txBox="1"/>
          <p:nvPr userDrawn="1"/>
        </p:nvSpPr>
        <p:spPr>
          <a:xfrm>
            <a:off x="11564554" y="6400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70A9FB-8417-4FBD-B152-26DFEF598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5"/>
            <a:ext cx="10457740" cy="205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Part(3) of (6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Functional Dependency Theory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Uses of Attribute Closure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50423"/>
            <a:ext cx="8805333" cy="41278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Testing for superkey: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To test if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is a superkey, we compute 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+,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and check if 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contains all attributes of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To check if a functional dependency    holds (or, in other words, is in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), just check if   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That is, we compute 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For each  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R,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we find the closure 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and for each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 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S.</a:t>
            </a: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Canonical Cover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9348" y="1867989"/>
            <a:ext cx="9810206" cy="42454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Suppose that we have a set of functional dependencies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 a relation schema. </a:t>
            </a:r>
          </a:p>
          <a:p>
            <a:pPr algn="just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Whenever a user performs an update on the relation, the database system must</a:t>
            </a:r>
          </a:p>
          <a:p>
            <a:pPr algn="just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ensure that the update does not violate any functional dependencies; that is, all the</a:t>
            </a:r>
          </a:p>
          <a:p>
            <a:pPr algn="just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functional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satisfied in the new database state.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If an update violates any functional dependencies in the 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system must roll</a:t>
            </a:r>
          </a:p>
          <a:p>
            <a:pPr algn="just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back the update.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can reduce the effort spent in checking for violations by testing a simplified set</a:t>
            </a:r>
          </a:p>
          <a:p>
            <a:pPr algn="just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of functional dependencies that has the same closure as the given set.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This simplified set is termed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canonical cover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To define canonical cover we must first define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xtraneous attributes.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An attribute of a functional dependency 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extraneous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can remove it without changing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Extraneous Attributes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216572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Removing an attribute from the left side of a functional dependency could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make it a stronger constraint.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For example, if we have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 and remove B, we get the possibly stronger result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C.  It may be stronger because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 logically implies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C, but 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 does not, on its own, logically imply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But, depending on what our set F of functional dependencies happens to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be, we may be able to remove B from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 safely.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example, suppose that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 =  {AB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C,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D, 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C}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Then we can show that F logically implies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C, making extraneous in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C.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Extraneous Attributes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216572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Removing an attribute from the right side of a functional dependency could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make it a weaker constraint.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For example, if we have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CD and remove C, we get the possibly weaker result AB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D.  It may be weaker because using just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D, we can no longer infer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But, depending on what our set F of functional dependencies happens to be, 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we may be able to remove C from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CD safely.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example, suppose that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 = { AB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CD,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C}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Then we can show that even after replacing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CD by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D, we can still infer AB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 and thus AB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CD.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Extraneous Attributes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216572" cy="382370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An attribute of a functional dependency 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extraneous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can remove it without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changing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Consider a 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functional dependencies and the functional dependency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Remove from the left side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: Attribute A is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extraneous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if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and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logically implies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– {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})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 {(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–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)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}.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Remove from the right side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: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Attribute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is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extraneous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if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and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The set of functional dependencies    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– {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})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 {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(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–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)} logically implies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Note: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implication in the opposite direction is trivial in each of the cases above, since a</a:t>
            </a:r>
          </a:p>
          <a:p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“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stronger</a:t>
            </a:r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”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functional dependency always implies a weaker one</a:t>
            </a:r>
          </a:p>
          <a:p>
            <a:endParaRPr lang="en-US"/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Testing if an Attribute is Extraneous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54034" y="1841863"/>
            <a:ext cx="9836331" cy="4036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81000" indent="-381000"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be  a relation  schema and  let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be  a set of functional dependencies that hold 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. Consider an attribute  in the functional dependency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.</a:t>
            </a:r>
          </a:p>
          <a:p>
            <a:pPr marL="381000" indent="-381000"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To test if attribute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is extraneous 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Consider the set: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    F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' = (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– {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})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 {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(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– 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)},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check that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+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contains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A;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if it does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,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is extraneous 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</a:p>
          <a:p>
            <a:pPr marL="381000" indent="-381000"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To test if attribute 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is extraneous 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Let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– {A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}. Check if 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can be inferred  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F. </a:t>
            </a:r>
          </a:p>
          <a:p>
            <a:pPr marL="1143000" lvl="2" indent="-342900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Compute 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+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using the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marL="1143000" lvl="2" indent="-342900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If 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+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includes all attributes in  then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is extraneous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>
              <a:sym typeface="Greek Symbols"/>
            </a:endParaRPr>
          </a:p>
          <a:p>
            <a:endParaRPr lang="en-US"/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Examples of Extraneous Attributes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216572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E, 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To check if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extraneous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CD,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 the attribute closure of AB under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 =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D,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E, 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C}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closure is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ABCDE,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includes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CD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This implies tha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 C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extraneous+</a:t>
            </a:r>
          </a:p>
          <a:p>
            <a:pPr lvl="1">
              <a:buFont typeface="Wingdings" pitchFamily="2" charset="2"/>
              <a:buChar char="§"/>
            </a:pP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(AB)</a:t>
            </a:r>
            <a:r>
              <a:rPr 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AB 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AB  	result :AB</a:t>
            </a: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AB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D		result: ABD(FD:1)</a:t>
            </a: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E		result:ABDE(FD:2)</a:t>
            </a: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 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		result:ABCDE(FD:3)</a:t>
            </a: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en-US" i="1"/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Canonical Cover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Formally,v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216572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canonical cover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is a set of dependencies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such that 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5A2AD-EF45-455A-A8FE-931E2806CD02}"/>
              </a:ext>
            </a:extLst>
          </p:cNvPr>
          <p:cNvSpPr/>
          <p:nvPr/>
        </p:nvSpPr>
        <p:spPr>
          <a:xfrm>
            <a:off x="1828800" y="2808513"/>
            <a:ext cx="9248503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logically implies all dependencies 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logically implies all dependencies 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F,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No functional dependency 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Each left side of functional dependency 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is unique. That is, there are no two dependencies in </a:t>
            </a:r>
            <a:r>
              <a:rPr lang="en-US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 i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and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Canonical Cover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7097" y="1894114"/>
            <a:ext cx="9575074" cy="408867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  To compute a canonical cover for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	            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Use the union rule to replace any dependencies in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 i="1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400" i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and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with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0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	        Find a functional dependency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 in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              attribute either in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or in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1000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                   /* Note: test for extraneous attributes done using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  <a:sym typeface="Greek Symbols"/>
              </a:rPr>
              <a:t>c,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	             If an extraneous attribute is found, delete it from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1000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1000">
                <a:latin typeface="Times New Roman" pitchFamily="18" charset="0"/>
                <a:cs typeface="Times New Roman" pitchFamily="18" charset="0"/>
                <a:sym typeface="Greek Symbols"/>
              </a:rPr>
              <a:t>                    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  <a:sym typeface="Greek Symbols"/>
              </a:rPr>
              <a:t>until 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not change)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  <a:sym typeface="Greek Symbols"/>
              </a:rPr>
              <a:t>    Note: Union rule may become applicable after some extraneous attributes have been deleted, so it has to be re-applied</a:t>
            </a:r>
          </a:p>
          <a:p>
            <a:endParaRPr lang="en-US" sz="2400"/>
          </a:p>
          <a:p>
            <a:pPr lvl="1"/>
            <a:endParaRPr lang="en-US" altLang="en-US" i="1"/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Example: Computing a Canonical Cover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7097" y="1802674"/>
            <a:ext cx="9575074" cy="4441372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/>
          <a:p>
            <a:pPr>
              <a:buFont typeface="Wingdings" pitchFamily="2" charset="2"/>
              <a:buChar char="§"/>
              <a:tabLst>
                <a:tab pos="684213" algn="l"/>
                <a:tab pos="2917825" algn="l"/>
              </a:tabLst>
            </a:pP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A, B, C)</a:t>
            </a:r>
            <a:b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F = {A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</a:t>
            </a:r>
            <a:b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 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b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 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b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AB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</a:p>
          <a:p>
            <a:pPr>
              <a:buFont typeface="Wingdings" pitchFamily="2" charset="2"/>
              <a:buChar char="§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Combine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into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</a:t>
            </a:r>
          </a:p>
          <a:p>
            <a:pPr lvl="1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Set is now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BC, 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C, AB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</a:p>
          <a:p>
            <a:pPr>
              <a:buFont typeface="Wingdings" pitchFamily="2" charset="2"/>
              <a:buChar char="§"/>
              <a:tabLst>
                <a:tab pos="684213" algn="l"/>
                <a:tab pos="2917825" algn="l"/>
              </a:tabLst>
            </a:pP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A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is extraneous in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AB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</a:p>
          <a:p>
            <a:pPr lvl="1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Check if the result of deleting A from 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AB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 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implied by the other dependencies</a:t>
            </a:r>
          </a:p>
          <a:p>
            <a:pPr lvl="2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Yes: in fact, 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already present!</a:t>
            </a:r>
          </a:p>
          <a:p>
            <a:pPr lvl="1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Set is now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BC, 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endParaRPr lang="en-US" altLang="en-US" sz="26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buFont typeface="Wingdings" pitchFamily="2" charset="2"/>
              <a:buChar char="§"/>
              <a:tabLst>
                <a:tab pos="684213" algn="l"/>
                <a:tab pos="2917825" algn="l"/>
              </a:tabLst>
            </a:pP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C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is extraneous in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</a:p>
          <a:p>
            <a:pPr lvl="1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Check if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is logically implied by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the other dependencies</a:t>
            </a:r>
          </a:p>
          <a:p>
            <a:pPr lvl="2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Yes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: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using transitivity on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 and 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C. </a:t>
            </a:r>
          </a:p>
          <a:p>
            <a:pPr lvl="3">
              <a:buFont typeface="Arial" pitchFamily="34" charset="0"/>
              <a:buChar char="•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Can use attribute closure of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in more complex cases</a:t>
            </a:r>
          </a:p>
          <a:p>
            <a:pPr>
              <a:buFont typeface="Wingdings" pitchFamily="2" charset="2"/>
              <a:buChar char="§"/>
              <a:tabLst>
                <a:tab pos="684213" algn="l"/>
                <a:tab pos="2917825" algn="l"/>
              </a:tabLst>
            </a:pP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The canonical cover is: 	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b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	B 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6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Functional-Dependency Theory Roadmap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56267" y="2076994"/>
            <a:ext cx="9671278" cy="3801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now consider the formal theory that tells us which functional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dependencies are implied logically by a given set of functional dependencies.</a:t>
            </a: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then develop algorithms to generate lossless decompositions into BCNF and 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3NF</a:t>
            </a: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then develop algorithms to test if a decomposition is dependency-preserving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Dependency Preservation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7097" y="1894114"/>
            <a:ext cx="9575074" cy="40886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 the set of dependencies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2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that include only attributes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  decomposition is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dependency preserving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if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…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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 </a:t>
            </a:r>
            <a:r>
              <a:rPr lang="en-US" altLang="en-US" sz="22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Using the above definition,  testing for dependency preservation take exponential time.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Not that if a decomposition is NOT dependency preserving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checking updates for violation of functional dependencies may require computing joins, which is expensive.</a:t>
            </a:r>
          </a:p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Dependency Preservation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83174" y="1913206"/>
            <a:ext cx="9678572" cy="39650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 the set of dependencies  on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and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..,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be a</a:t>
            </a:r>
          </a:p>
          <a:p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decomposition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The restriction of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to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is the 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of all  functional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 </a:t>
            </a:r>
            <a:r>
              <a:rPr lang="en-US" altLang="en-US" sz="22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that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include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only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attributes 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Since all functional dependencies in a restriction involve attributes of only one 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relation schema, it is possible to test such a dependency for satisfaction by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checking only one relation.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Note that the definition of restriction uses all dependencies in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 </a:t>
            </a:r>
            <a:r>
              <a:rPr lang="en-US" altLang="en-US" sz="22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not just those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set of restrictions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.. ,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 set of functional  dependencies that can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be checked efficiently.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Testing for Dependency Preservation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9690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11531" y="1724297"/>
            <a:ext cx="9276863" cy="4774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SzPct val="110000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into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…,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result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repeat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for each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 the decomposition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b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  =  result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</a:p>
          <a:p>
            <a:pPr lvl="1">
              <a:buSzPct val="110000"/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until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does not change)</a:t>
            </a:r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SzPct val="110000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If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We apply the test on all dependencies in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to check if a decomposition is</a:t>
            </a:r>
          </a:p>
          <a:p>
            <a:pPr>
              <a:buSzPct val="110000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This procedure takes polynomial time, instead of the exponential time required to</a:t>
            </a:r>
          </a:p>
          <a:p>
            <a:pPr>
              <a:buSzPct val="110000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compute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lang="en-US" altLang="en-US" sz="21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and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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…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F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en-US" altLang="en-US" sz="21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</a:t>
            </a: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883"/>
            <a:ext cx="10058400" cy="38152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Algorithms for Decomposition using Functional Dependencies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Closure of a Set of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09822" y="2054578"/>
            <a:ext cx="9411285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Given a 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set of functional dependencies, there are certain other functional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dependencies that are logically implied by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and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 then we can infer that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C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etc.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 set of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functional dependencies logically implied by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denote the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closure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altLang="en-US" sz="22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="1" i="1" baseline="44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Closure of a Set of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64567" y="2138289"/>
            <a:ext cx="9819248" cy="39952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can compute F</a:t>
            </a:r>
            <a:r>
              <a:rPr lang="en-US" altLang="en-US" sz="22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closure of F, by repeatedly applying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Armstrong’</a:t>
            </a:r>
            <a:r>
              <a:rPr lang="en-US" altLang="ja-JP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 Axioms: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Reflexive rule: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 , then 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 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Augmentation  rule: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if 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then 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Transitivity rule: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if 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then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</a:t>
            </a:r>
            <a:endParaRPr lang="en-US" altLang="en-US" sz="22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These rules are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Sound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-- generate only functional dependencies that actually hold,  and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Complete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-- generate all functional dependencies that hold.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endParaRPr lang="en-US" altLang="en-US" sz="21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of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F</a:t>
            </a: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+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8223" y="1783644"/>
            <a:ext cx="9998134" cy="5074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  <a:tabLst>
                <a:tab pos="803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R = (A, B, C, G, H, I)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      F =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A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A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B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endParaRPr lang="en-US" altLang="en-US" sz="2100">
              <a:latin typeface="Times New Roman" pitchFamily="18" charset="0"/>
              <a:cs typeface="Times New Roman" pitchFamily="18" charset="0"/>
              <a:sym typeface="MS LineDraw"/>
            </a:endParaRPr>
          </a:p>
          <a:p>
            <a:pPr>
              <a:buFont typeface="Wingdings" pitchFamily="2" charset="2"/>
              <a:buChar char="§"/>
              <a:tabLst>
                <a:tab pos="803275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MS LineDraw"/>
              </a:rPr>
              <a:t>    Some members of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S LineDraw"/>
              </a:rPr>
              <a:t>F</a:t>
            </a:r>
            <a:r>
              <a:rPr lang="en-US" altLang="en-US" sz="2100" baseline="30000">
                <a:latin typeface="Times New Roman" pitchFamily="18" charset="0"/>
                <a:cs typeface="Times New Roman" pitchFamily="18" charset="0"/>
                <a:sym typeface="MS LineDraw"/>
              </a:rPr>
              <a:t>+</a:t>
            </a:r>
            <a:endParaRPr lang="en-US" altLang="en-US" sz="2100">
              <a:latin typeface="Times New Roman" pitchFamily="18" charset="0"/>
              <a:cs typeface="Times New Roman" pitchFamily="18" charset="0"/>
              <a:sym typeface="MS LineDraw"/>
            </a:endParaRPr>
          </a:p>
          <a:p>
            <a:pPr lvl="1">
              <a:buFont typeface="Arial" pitchFamily="34" charset="0"/>
              <a:buChar char="•"/>
              <a:tabLst>
                <a:tab pos="803275" algn="l"/>
              </a:tabLst>
            </a:pP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A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by transitivity from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A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and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B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</a:t>
            </a:r>
          </a:p>
          <a:p>
            <a:pPr lvl="1">
              <a:buFont typeface="Arial" pitchFamily="34" charset="0"/>
              <a:buChar char="•"/>
              <a:tabLst>
                <a:tab pos="803275" algn="l"/>
              </a:tabLst>
            </a:pP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AG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       </a:t>
            </a:r>
            <a:endParaRPr lang="en-US" altLang="en-US" sz="2100"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by augmenting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A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with G, to get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AG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CG 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then transitivity with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 </a:t>
            </a:r>
          </a:p>
          <a:p>
            <a:pPr lvl="1">
              <a:buFont typeface="Arial" pitchFamily="34" charset="0"/>
              <a:buChar char="•"/>
              <a:tabLst>
                <a:tab pos="803275" algn="l"/>
              </a:tabLst>
            </a:pP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HI     </a:t>
            </a:r>
            <a:endParaRPr lang="en-US" altLang="en-US" sz="2100"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by augmenting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to infer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CG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I,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augmenting of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to infer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Iconic Symbols Ext"/>
              </a:rPr>
              <a:t>CGI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HI,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then transitivity</a:t>
            </a:r>
          </a:p>
          <a:p>
            <a:pPr lvl="1">
              <a:defRPr/>
            </a:pP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Closure of Functional Dependencies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487878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Additional rules: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Union rule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: If 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holds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nd 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holds,  then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holds.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Decomposition rule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: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holds, then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holds and 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holds.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Pseudotransitivity rule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: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holds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nd 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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holds, then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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holds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The above rules can be inferred from Armstrong</a:t>
            </a:r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’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s axioms.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Procedure for Computing F</a:t>
            </a: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+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buFont typeface="Wingdings" pitchFamily="2" charset="2"/>
              <a:buChar char="§"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To compute the closure of a set of functional dependencies F:</a:t>
            </a:r>
            <a:endParaRPr lang="en-US" altLang="en-US" sz="24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F </a:t>
            </a: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b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b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each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functional dependency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apply reflexivity and augmentation rules on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b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the resulting functional dependencies to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pair of functional dependencies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combined using transitivity</a:t>
            </a:r>
            <a:b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add the resulting functional dependency to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until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does not change any further</a:t>
            </a:r>
          </a:p>
          <a:p>
            <a:pPr>
              <a:buFont typeface="Wingdings" pitchFamily="2" charset="2"/>
              <a:buChar char="§"/>
            </a:pPr>
            <a:endParaRPr lang="en-US" alt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NOTE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 We shall see an alternative procedure for this task later</a:t>
            </a:r>
            <a:endParaRPr lang="en-US" altLang="en-US" sz="2400" i="1" baseline="-250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Closure of Attribute Sets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738489"/>
            <a:ext cx="10416414" cy="38105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927274"/>
            <a:ext cx="9262795" cy="39369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Given a set of attributes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a,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define the </a:t>
            </a:r>
            <a:r>
              <a:rPr lang="en-US" altLang="en-US" sz="22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under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(denoted by a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) as the set of attributes that are functionally determined by a under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</a:p>
          <a:p>
            <a:pPr>
              <a:buFont typeface="Wingdings" pitchFamily="2" charset="2"/>
              <a:buChar char="§"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Algorithm to compute a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, the closure of a under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</a:p>
          <a:p>
            <a:pPr>
              <a:buFont typeface="Wingdings" pitchFamily="2" charset="2"/>
              <a:buChar char="§"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 	result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:= a;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while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(changes to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result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)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do</a:t>
            </a:r>
            <a:b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for each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in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F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do</a:t>
            </a:r>
            <a:b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begin</a:t>
            </a:r>
            <a:b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	if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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then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result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:=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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end</a:t>
            </a:r>
          </a:p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 of Attribute Set Closure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89611"/>
            <a:ext cx="9660710" cy="44936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F =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Iconic Symbols Ext"/>
              </a:rPr>
              <a:t>A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Iconic Symbols Ext"/>
              </a:rPr>
              <a:t>A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 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Iconic Symbols Ext"/>
              </a:rPr>
              <a:t>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Iconic Symbols Ext"/>
              </a:rPr>
              <a:t>B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S LineDraw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   (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AG)</a:t>
            </a: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+</a:t>
            </a:r>
          </a:p>
          <a:p>
            <a:pPr marL="457200" indent="-4572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	     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result = AG</a:t>
            </a:r>
          </a:p>
          <a:p>
            <a:pPr marL="457200" indent="-4572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             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result = ABCG	(A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B)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result = ABCG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	(CG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and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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AGBC)</a:t>
            </a:r>
          </a:p>
          <a:p>
            <a:pPr marL="914400" lvl="1" indent="-4572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S LineDraw"/>
              </a:rPr>
              <a:t>result = ABCG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HI	(CG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and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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Is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AG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Wingdings" pitchFamily="2" charset="2"/>
              <a:buChar char="§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Does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R? ==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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(AG)</a:t>
            </a: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+ </a:t>
            </a:r>
            <a:endParaRPr lang="en-US" altLang="en-US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Wingdings" pitchFamily="2" charset="2"/>
              <a:buChar char="§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any subset of AG a superkey?</a:t>
            </a:r>
          </a:p>
          <a:p>
            <a:pPr marL="762000" lvl="1" indent="-3048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    Does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?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==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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(A)</a:t>
            </a: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+   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Does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G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? == Is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 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(G)</a:t>
            </a: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In general: check for each subset of size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n-1</a:t>
            </a:r>
            <a:endParaRPr lang="en-US" altLang="en-US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29580</TotalTime>
  <Words>4500</Words>
  <Application>Microsoft Office PowerPoint</Application>
  <PresentationFormat>Widescreen</PresentationFormat>
  <Paragraphs>362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 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316</cp:revision>
  <dcterms:created xsi:type="dcterms:W3CDTF">2020-05-05T04:24:32Z</dcterms:created>
  <dcterms:modified xsi:type="dcterms:W3CDTF">2022-01-24T12:47:07Z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