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411" r:id="rId2"/>
    <p:sldId id="278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4191A-098E-426F-81CE-D3AAA23A688A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59E6E-DA5C-497E-AF28-F97F3D55F3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9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>
                <a:solidFill>
                  <a:srgbClr val="000000"/>
                </a:solidFill>
              </a:rPr>
              <a:pPr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23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2DC-C2CA-487E-8D48-3E9C93653EF3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85A487-8707-41F2-B1A5-60E6D8B9F5AE}"/>
              </a:ext>
            </a:extLst>
          </p:cNvPr>
          <p:cNvSpPr txBox="1"/>
          <p:nvPr userDrawn="1"/>
        </p:nvSpPr>
        <p:spPr>
          <a:xfrm>
            <a:off x="8534424" y="64886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8270FF0-6953-442F-837B-768C3C811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2DC-C2CA-487E-8D48-3E9C93653EF3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DDB-D8CA-4F87-82E5-23C11C0D01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2DC-C2CA-487E-8D48-3E9C93653EF3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DDB-D8CA-4F87-82E5-23C11C0D01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2DC-C2CA-487E-8D48-3E9C93653EF3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DDB-D8CA-4F87-82E5-23C11C0D01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2DC-C2CA-487E-8D48-3E9C93653EF3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DDB-D8CA-4F87-82E5-23C11C0D012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2D5FDB-98B8-46D9-ADE2-1C031E8B9382}"/>
              </a:ext>
            </a:extLst>
          </p:cNvPr>
          <p:cNvSpPr txBox="1"/>
          <p:nvPr userDrawn="1"/>
        </p:nvSpPr>
        <p:spPr>
          <a:xfrm>
            <a:off x="8534424" y="64886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8270FF0-6953-442F-837B-768C3C811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2DC-C2CA-487E-8D48-3E9C93653EF3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DDB-D8CA-4F87-82E5-23C11C0D01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2DC-C2CA-487E-8D48-3E9C93653EF3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DDB-D8CA-4F87-82E5-23C11C0D01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4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2DC-C2CA-487E-8D48-3E9C93653EF3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DDB-D8CA-4F87-82E5-23C11C0D01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2DC-C2CA-487E-8D48-3E9C93653EF3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DDB-D8CA-4F87-82E5-23C11C0D01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7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7372DC-C2CA-487E-8D48-3E9C93653EF3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0BDDB-D8CA-4F87-82E5-23C11C0D01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1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2DC-C2CA-487E-8D48-3E9C93653EF3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DDB-D8CA-4F87-82E5-23C11C0D01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85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7372DC-C2CA-487E-8D48-3E9C93653EF3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10BDDB-D8CA-4F87-82E5-23C11C0D012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3B4E03-CA27-410F-83A8-296EEDEF5AFF}"/>
              </a:ext>
            </a:extLst>
          </p:cNvPr>
          <p:cNvSpPr txBox="1"/>
          <p:nvPr userDrawn="1"/>
        </p:nvSpPr>
        <p:spPr>
          <a:xfrm>
            <a:off x="8534424" y="64886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8270FF0-6953-442F-837B-768C3C811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757" y="4355192"/>
            <a:ext cx="5637343" cy="98188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4424141"/>
            <a:ext cx="1515397" cy="1443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19" y="4602691"/>
            <a:ext cx="1086158" cy="108615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817685" y="1981084"/>
            <a:ext cx="7843305" cy="1629917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IS-201 - Database</a:t>
            </a: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 – Database Design Using the E-R Model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Part(2) of (4)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One-to-Many Relationship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4824"/>
            <a:ext cx="7543800" cy="4024270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one-to-many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an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lvl="2">
              <a:buClrTx/>
              <a:buFont typeface="Wingdings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 instructor is associated with several (including 0) students via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advisor </a:t>
            </a:r>
          </a:p>
          <a:p>
            <a:pPr lvl="2">
              <a:buClrTx/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student is associated with at most one instructor via advisor, </a:t>
            </a:r>
          </a:p>
          <a:p>
            <a:pPr>
              <a:buClrTx/>
              <a:buFont typeface="Wingdings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1115616" y="3517000"/>
            <a:ext cx="644328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45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Many-to-One Relationships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75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many-to-one relationship between an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student, 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 instructor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associated with at most one student via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advisor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 a student is associated with several (including 0) instructors via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advisor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11A9D3-B35F-4D20-8A97-EE883DFF5759}"/>
              </a:ext>
            </a:extLst>
          </p:cNvPr>
          <p:cNvGrpSpPr/>
          <p:nvPr/>
        </p:nvGrpSpPr>
        <p:grpSpPr>
          <a:xfrm>
            <a:off x="1259632" y="4077072"/>
            <a:ext cx="6120680" cy="2016224"/>
            <a:chOff x="1999869" y="2532454"/>
            <a:chExt cx="5876163" cy="1814513"/>
          </a:xfrm>
        </p:grpSpPr>
        <p:pic>
          <p:nvPicPr>
            <p:cNvPr id="5" name="Picture 5"/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03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Many-to-Many Relationship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6832"/>
            <a:ext cx="7543800" cy="3952262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is associated with several (possibly 0) students via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is associated with several (possibly 0) instructors via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6161088" cy="1548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17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543800" cy="1270188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and Partial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781488" cy="4319570"/>
          </a:xfrm>
        </p:spPr>
        <p:txBody>
          <a:bodyPr>
            <a:noAutofit/>
          </a:bodyPr>
          <a:lstStyle/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Wingdings" pitchFamily="2" charset="2"/>
              <a:buChar char="§"/>
            </a:pPr>
            <a:r>
              <a:rPr kumimoji="1"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Total participation </a:t>
            </a: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(indicated by double line):  every entity in the entity set participates in at least one relationship in the relationship set</a:t>
            </a: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</a:pPr>
            <a:endParaRPr kumimoji="1" lang="en-US" alt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</a:pPr>
            <a:endParaRPr kumimoji="1" lang="en-US" alt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eaLnBrk="0" fontAlgn="base" hangingPunct="0">
              <a:spcBef>
                <a:spcPct val="35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</a:pPr>
            <a:endParaRPr kumimoji="1" lang="en-US" alt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0" fontAlgn="base" hangingPunct="0">
              <a:spcBef>
                <a:spcPct val="35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</a:pP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 of </a:t>
            </a:r>
            <a:r>
              <a:rPr kumimoji="1"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 </a:t>
            </a: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kumimoji="1"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r</a:t>
            </a: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 is total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</a:pP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every </a:t>
            </a:r>
            <a:r>
              <a:rPr kumimoji="1"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have an associated instructor</a:t>
            </a: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Wingdings" pitchFamily="2" charset="2"/>
              <a:buChar char="§"/>
            </a:pPr>
            <a:r>
              <a:rPr kumimoji="1"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Partial participation</a:t>
            </a: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some entities may not participate in any relationship in the relationship set</a:t>
            </a:r>
          </a:p>
          <a:p>
            <a:pPr marL="982980" lvl="2" indent="-342900" eaLnBrk="0" fontAlgn="base" hangingPunct="0"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Wingdings" pitchFamily="2" charset="2"/>
              <a:buChar char="§"/>
            </a:pP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participation of </a:t>
            </a:r>
            <a:r>
              <a:rPr kumimoji="1"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1"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partial</a:t>
            </a:r>
          </a:p>
          <a:p>
            <a:pPr>
              <a:buClrTx/>
              <a:buFont typeface="Wingdings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EA89264-5058-46AE-935C-C08707B8A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9631" y="2822932"/>
            <a:ext cx="6336705" cy="12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3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 for Expressing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60848"/>
            <a:ext cx="7543800" cy="4104456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may have an associated minimum and maximum cardinality, shown in the form </a:t>
            </a:r>
            <a:r>
              <a:rPr kumimoji="1"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l..h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kumimoji="1"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minimum and </a:t>
            </a:r>
            <a:r>
              <a:rPr kumimoji="1"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maximum cardinality</a:t>
            </a:r>
          </a:p>
          <a:p>
            <a:pPr lvl="2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minimum value of 1 indicates total participation.</a:t>
            </a:r>
          </a:p>
          <a:p>
            <a:pPr lvl="2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maximum value of 1 indicates that the entity participates  in at most one relationship</a:t>
            </a:r>
          </a:p>
          <a:p>
            <a:pPr lvl="2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maximum value of * indicates no limit.</a:t>
            </a:r>
          </a:p>
          <a:p>
            <a:pPr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Tx/>
              <a:buSzPct val="90000"/>
            </a:pPr>
            <a:endParaRPr kumimoji="1"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Tx/>
              <a:buSzPct val="90000"/>
              <a:buFont typeface="Monotype Sorts" charset="2"/>
              <a:buChar char="n"/>
            </a:pPr>
            <a:endParaRPr kumimoji="1"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20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 for Expressing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Constraints(Cont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60848"/>
            <a:ext cx="7543800" cy="3808246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</a:t>
            </a:r>
            <a:endParaRPr kumimoji="1"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</a:pPr>
            <a:endParaRPr kumimoji="1"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endParaRPr kumimoji="1"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endParaRPr kumimoji="1"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endParaRPr kumimoji="1"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Instructor 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advise 0 or more students.  A student must have 1 advisor; cannot have multiple advisors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49130"/>
            <a:ext cx="6345421" cy="123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9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Primary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Removing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Redundant Attributes in Entity Sets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Reduction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Schemas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85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Complex Attributes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Mapping Cardinalities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9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42196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Attributes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8840"/>
            <a:ext cx="7543800" cy="38802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Attribute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Simple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and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composite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attributes.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Single-valued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and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multivalued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attributes</a:t>
            </a:r>
          </a:p>
          <a:p>
            <a:pPr lvl="3">
              <a:lnSpc>
                <a:spcPct val="100000"/>
              </a:lnSpc>
              <a:buClrTx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 multivalued attribute: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phone_numbers</a:t>
            </a: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Derived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attributes</a:t>
            </a:r>
          </a:p>
          <a:p>
            <a:pPr lvl="3">
              <a:lnSpc>
                <a:spcPct val="100000"/>
              </a:lnSpc>
              <a:buClrTx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Can be computed from other attributes</a:t>
            </a:r>
          </a:p>
          <a:p>
            <a:pPr lvl="3">
              <a:lnSpc>
                <a:spcPct val="100000"/>
              </a:lnSpc>
              <a:buClrTx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  age, given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date_of_birth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Domain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the set of permitted values for each attribute </a:t>
            </a: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Attributes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Composite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allow us to divided attributes  into subparts (other attributes).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7290071" cy="224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75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781488" cy="1450757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Attributes in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060848"/>
            <a:ext cx="1940462" cy="412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8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Cardinality Constraints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6832"/>
            <a:ext cx="7543800" cy="4176464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Express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entities to which another entity can be associated via a relationship set.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Most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in describing binary relationship sets.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binary relationship set the mapping cardinality must be one of the following types:</a:t>
            </a:r>
          </a:p>
          <a:p>
            <a:pPr lvl="2">
              <a:buClrTx/>
              <a:buFont typeface="Wingdings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One to one</a:t>
            </a:r>
          </a:p>
          <a:p>
            <a:pPr lvl="2">
              <a:buClrTx/>
              <a:buFont typeface="Wingdings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One to many</a:t>
            </a:r>
          </a:p>
          <a:p>
            <a:pPr lvl="2">
              <a:buClrTx/>
              <a:buFont typeface="Wingdings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Many to one</a:t>
            </a:r>
          </a:p>
          <a:p>
            <a:pPr lvl="2">
              <a:buClrTx/>
              <a:buFont typeface="Wingdings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Many to many </a:t>
            </a:r>
          </a:p>
          <a:p>
            <a:pPr>
              <a:buClrTx/>
              <a:buFont typeface="Wingdings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6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543800" cy="1270188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Cardinalities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 descr="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6" y="1916832"/>
            <a:ext cx="4879547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4416" y="4496952"/>
            <a:ext cx="1508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5696" y="4496952"/>
            <a:ext cx="1349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0425" y="5085184"/>
            <a:ext cx="56092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Some elements in </a:t>
            </a:r>
            <a:r>
              <a:rPr kumimoji="1"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not be mapped to any elements in the other set</a:t>
            </a:r>
          </a:p>
        </p:txBody>
      </p:sp>
    </p:spTree>
    <p:extLst>
      <p:ext uri="{BB962C8B-B14F-4D97-AF65-F5344CB8AC3E}">
        <p14:creationId xmlns:p14="http://schemas.microsoft.com/office/powerpoint/2010/main" val="305213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131B0C-19E4-4A63-BF29-BB039C88E935}"/>
              </a:ext>
            </a:extLst>
          </p:cNvPr>
          <p:cNvCxnSpPr/>
          <p:nvPr/>
        </p:nvCxnSpPr>
        <p:spPr bwMode="auto">
          <a:xfrm>
            <a:off x="1143000" y="0"/>
            <a:ext cx="6858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56692" y="4593781"/>
            <a:ext cx="17915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Many to one</a:t>
            </a: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439885" y="4632454"/>
            <a:ext cx="18293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38200" y="5334000"/>
            <a:ext cx="69919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2200" dirty="0">
                <a:latin typeface="Times New Roman" pitchFamily="18" charset="0"/>
                <a:cs typeface="Times New Roman" pitchFamily="18" charset="0"/>
              </a:rPr>
              <a:t>Note: Some elements in A and B may not be mapped to any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2200" dirty="0">
                <a:latin typeface="Times New Roman" pitchFamily="18" charset="0"/>
                <a:cs typeface="Times New Roman" pitchFamily="18" charset="0"/>
              </a:rPr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0"/>
            <a:ext cx="3806973" cy="264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786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Cardinality Constraints in ER Diagram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391578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 cardinality constraints by drawing either a directed line (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One-to-one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an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student is associated with at most one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instructor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via the relationship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advisor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student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associated with at most one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department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via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stud_dept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1619672" y="4725144"/>
            <a:ext cx="5876954" cy="154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0000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94.444"/>
  <p:tag name="ISPRING_SLIDE_ID_2" val="{36162F98-300E-4D8B-944F-88C1D9A3B51E}"/>
</p:tagLst>
</file>

<file path=ppt/theme/theme1.xml><?xml version="1.0" encoding="utf-8"?>
<a:theme xmlns:a="http://schemas.openxmlformats.org/drawingml/2006/main" name="Theme1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FFFFF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</TotalTime>
  <Words>598</Words>
  <Application>Microsoft Office PowerPoint</Application>
  <PresentationFormat>On-screen Show (4:3)</PresentationFormat>
  <Paragraphs>82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Monotype Sorts</vt:lpstr>
      <vt:lpstr>Arial</vt:lpstr>
      <vt:lpstr>Calibri</vt:lpstr>
      <vt:lpstr>Calibri Light</vt:lpstr>
      <vt:lpstr>Helvetica</vt:lpstr>
      <vt:lpstr>Times New Roman</vt:lpstr>
      <vt:lpstr>Wingdings</vt:lpstr>
      <vt:lpstr>Theme1</vt:lpstr>
      <vt:lpstr>PowerPoint Presentation</vt:lpstr>
      <vt:lpstr>Outlines</vt:lpstr>
      <vt:lpstr>Complex Attributes</vt:lpstr>
      <vt:lpstr>Composite Attributes</vt:lpstr>
      <vt:lpstr>Representing Complex Attributes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Notation for Expressing More Complex Constraints(Cont.)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May Thu Kyaw</cp:lastModifiedBy>
  <cp:revision>35</cp:revision>
  <dcterms:created xsi:type="dcterms:W3CDTF">2022-01-12T08:10:51Z</dcterms:created>
  <dcterms:modified xsi:type="dcterms:W3CDTF">2022-01-24T12:39:41Z</dcterms:modified>
</cp:coreProperties>
</file>