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11" r:id="rId2"/>
    <p:sldId id="41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0194F-4747-4D35-B7E9-8B1999994546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C950-66AD-49FA-B2BD-2C9055FF74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56382B-53AB-4205-AC1D-A69DE0A32865}"/>
              </a:ext>
            </a:extLst>
          </p:cNvPr>
          <p:cNvSpPr txBox="1"/>
          <p:nvPr userDrawn="1"/>
        </p:nvSpPr>
        <p:spPr>
          <a:xfrm>
            <a:off x="8366760" y="6459786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7971A8E-8811-430A-A54B-2D16245BF2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590-EDF7-4C0C-8C09-60FC6898AE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590-EDF7-4C0C-8C09-60FC6898AE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590-EDF7-4C0C-8C09-60FC6898AE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590-EDF7-4C0C-8C09-60FC6898AE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EDC325-4FB0-4680-AB55-587C79F27B9F}"/>
              </a:ext>
            </a:extLst>
          </p:cNvPr>
          <p:cNvSpPr txBox="1"/>
          <p:nvPr userDrawn="1"/>
        </p:nvSpPr>
        <p:spPr>
          <a:xfrm>
            <a:off x="8366760" y="6477000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7971A8E-8811-430A-A54B-2D16245BF2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590-EDF7-4C0C-8C09-60FC6898AE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590-EDF7-4C0C-8C09-60FC6898AE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590-EDF7-4C0C-8C09-60FC6898AE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590-EDF7-4C0C-8C09-60FC6898AE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30590-EDF7-4C0C-8C09-60FC6898AE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590-EDF7-4C0C-8C09-60FC6898AE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5DB31B-742D-4DB9-AD3A-B62C6F1BD84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830590-EDF7-4C0C-8C09-60FC6898AE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1A7D45-50B8-4159-8B76-6480BB5FB934}"/>
              </a:ext>
            </a:extLst>
          </p:cNvPr>
          <p:cNvSpPr txBox="1"/>
          <p:nvPr userDrawn="1"/>
        </p:nvSpPr>
        <p:spPr>
          <a:xfrm>
            <a:off x="8366760" y="6459786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7971A8E-8811-430A-A54B-2D16245BF2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757" y="4355192"/>
            <a:ext cx="5637343" cy="98188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4576541"/>
            <a:ext cx="1515397" cy="1443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19" y="4755091"/>
            <a:ext cx="1086158" cy="108615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817685" y="1981084"/>
            <a:ext cx="7843305" cy="162991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 – Database Design Using the E-R Model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Part(4) of (4)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1359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504314"/>
          </a:xfrm>
        </p:spPr>
        <p:txBody>
          <a:bodyPr>
            <a:normAutofit/>
          </a:bodyPr>
          <a:lstStyle/>
          <a:p>
            <a:pPr marL="651510" indent="-3429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ternary relationship </a:t>
            </a:r>
            <a:r>
              <a:rPr kumimoji="1"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proj_guide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we saw earlier</a:t>
            </a:r>
          </a:p>
          <a:p>
            <a:pPr marL="651510" indent="-3429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we want to record evaluations of a student by a guide on a project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68960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77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1359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 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7562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Relationship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eval_for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proj_guide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 overlapping information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Every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eval_for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relationship corresponds to a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proj_guide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relationship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However, some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proj_guide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relationships may not correspond to any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eval_for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relationships </a:t>
            </a:r>
          </a:p>
          <a:p>
            <a:pPr lvl="3">
              <a:buClr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 we can’t discard the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proj_guide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relationship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Eliminate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redundancy via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Treat relationship as an abstract entity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Allows relationships between relationships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Abstraction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of relationship into new entity</a:t>
            </a: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7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1359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 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Eliminate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redundancy via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without introducing redundancy, the following diagram represents:</a:t>
            </a:r>
          </a:p>
          <a:p>
            <a:pPr lvl="2">
              <a:lnSpc>
                <a:spcPct val="100000"/>
              </a:lnSpc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student is guided by a particular instructor on a particular project </a:t>
            </a:r>
          </a:p>
          <a:p>
            <a:pPr lvl="2">
              <a:lnSpc>
                <a:spcPct val="100000"/>
              </a:lnSpc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student, instructor, project combination may have an associated evaluation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3"/>
            <a:ext cx="345638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72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to Relational Schemas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To represent aggregation, create a schema containing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Primary key of the aggregated relationship,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primary key of the associated entity set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Any descriptive attributes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our example: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schema </a:t>
            </a:r>
            <a:r>
              <a:rPr kumimoji="1"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eval_for</a:t>
            </a:r>
            <a:r>
              <a:rPr kumimoji="1"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None/>
              <a:defRPr/>
            </a:pPr>
            <a:r>
              <a:rPr kumimoji="1"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		</a:t>
            </a:r>
            <a:r>
              <a:rPr kumimoji="1"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eval_for</a:t>
            </a:r>
            <a:r>
              <a:rPr kumimoji="1"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kumimoji="1"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s_ID</a:t>
            </a:r>
            <a:r>
              <a:rPr kumimoji="1"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kumimoji="1"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project_id</a:t>
            </a:r>
            <a:r>
              <a:rPr kumimoji="1"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kumimoji="1"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i_ID</a:t>
            </a:r>
            <a:r>
              <a:rPr kumimoji="1"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kumimoji="1"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evaluation_id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schema </a:t>
            </a:r>
            <a:r>
              <a:rPr kumimoji="1"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proj_guide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is redundant.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90000"/>
              <a:buFont typeface="Monotype Sorts" charset="2"/>
              <a:buChar char="n"/>
              <a:defRPr/>
            </a:pPr>
            <a:endParaRPr kumimoji="1"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90000"/>
              <a:buFont typeface="Monotype Sorts" charset="2"/>
              <a:buChar char="n"/>
              <a:defRPr/>
            </a:pPr>
            <a:endParaRPr kumimoji="1"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9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Symbols Used in E-R Notation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85847" y="1844824"/>
            <a:ext cx="753073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76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25504" cy="145075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 Used in E-R Notation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524695" y="1772816"/>
            <a:ext cx="646719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68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8979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ER Notations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969108" cy="4247562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Chen, IDE1FX, …</a:t>
            </a:r>
          </a:p>
          <a:p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368403" y="2636912"/>
            <a:ext cx="7423665" cy="192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971600" y="4869160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65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1359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ER Notations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187624" y="1988840"/>
            <a:ext cx="658709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90600" y="2340497"/>
            <a:ext cx="7543800" cy="108850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 6</a:t>
            </a:r>
          </a:p>
        </p:txBody>
      </p:sp>
    </p:spTree>
    <p:extLst>
      <p:ext uri="{BB962C8B-B14F-4D97-AF65-F5344CB8AC3E}">
        <p14:creationId xmlns:p14="http://schemas.microsoft.com/office/powerpoint/2010/main" val="268815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Extended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Features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Entity-Relationship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Alternative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 for Modeling Data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Other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 of Database Design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6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1359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6832"/>
            <a:ext cx="7543800" cy="395226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Top-down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process; we designate sub-groupings within an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set that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distinctive from other entities in the set.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These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sub-groupings become lower-level entity sets that have attributes or participate in relationships that do not apply to the higher-level entity set.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Depicted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labeled ISA (e.g.,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“is a”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Attribute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lower-level entity set inherits all the attributes and relationship participation of the higher-level entity set to which it is linked.</a:t>
            </a: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1359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Example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91578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Overlapping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Disjoint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secretary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Total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partial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359DD66-26D9-4ABD-8DE7-D3954F88F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968" y="2132856"/>
            <a:ext cx="3734947" cy="38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8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81488" cy="145075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Specialization via Schemas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0266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Method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</a:p>
          <a:p>
            <a:pPr lvl="2">
              <a:buClrTx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 a schema for the higher-level entity </a:t>
            </a:r>
          </a:p>
          <a:p>
            <a:pPr lvl="2">
              <a:buClrTx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ClrTx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buClrTx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lvl="1" indent="0">
              <a:buClrTx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Drawback:  getting information about, an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employee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requires accessing two relations, the one corresponding to the low-level schema and the one corresponding to the high-level schema</a:t>
            </a: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501008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1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Specialization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Schemas 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Method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 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 a schema for each entity set with all local and inherited attributes</a:t>
            </a:r>
          </a:p>
          <a:p>
            <a:pPr lvl="1">
              <a:lnSpc>
                <a:spcPct val="100000"/>
              </a:lnSpc>
              <a:buClrTx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Tx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Tx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Tx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Drawback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name, street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city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may be stored redundantly for people who are both students and employees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89618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4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6832"/>
            <a:ext cx="7543800" cy="3952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design process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a number of entity sets that share the same features into a higher-level entity set.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Specialization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generalization are simple inversions of each other; they are represented in an E-R diagram in the same way.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 specialization and generalization are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interchangeably.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1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constraint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6832"/>
            <a:ext cx="7543800" cy="3952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Completeness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 specifies whether or not an entity in the higher-level entity set must belong to at least one of the lower-level entity sets within a generalization.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total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an entity must belong to one of the lower-level entity sets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partial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an entity need not belong to one of the lower-level entity sets</a:t>
            </a:r>
          </a:p>
          <a:p>
            <a:pPr>
              <a:lnSpc>
                <a:spcPct val="15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1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65464" cy="145075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constraint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7562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Partial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is the default. 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specify total generalization in an ER diagram by adding the keyword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50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heme/theme1.xml><?xml version="1.0" encoding="utf-8"?>
<a:theme xmlns:a="http://schemas.openxmlformats.org/drawingml/2006/main" name="Theme1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757</Words>
  <Application>Microsoft Office PowerPoint</Application>
  <PresentationFormat>On-screen Show (4:3)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Monotype Sorts</vt:lpstr>
      <vt:lpstr>Arial</vt:lpstr>
      <vt:lpstr>Calibri</vt:lpstr>
      <vt:lpstr>Calibri Light</vt:lpstr>
      <vt:lpstr>Times New Roman</vt:lpstr>
      <vt:lpstr>Wingdings</vt:lpstr>
      <vt:lpstr>Theme1</vt:lpstr>
      <vt:lpstr>PowerPoint Presentation</vt:lpstr>
      <vt:lpstr>Outlines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Summary of Symbols Used in E-R Notation</vt:lpstr>
      <vt:lpstr>Symbols Used in E-R Notation (Cont.)</vt:lpstr>
      <vt:lpstr>Alternative ER Notations</vt:lpstr>
      <vt:lpstr>Alternative ER Notations</vt:lpstr>
      <vt:lpstr>End of Chapter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May Thu Kyaw</cp:lastModifiedBy>
  <cp:revision>19</cp:revision>
  <dcterms:created xsi:type="dcterms:W3CDTF">2022-01-12T12:43:50Z</dcterms:created>
  <dcterms:modified xsi:type="dcterms:W3CDTF">2022-01-24T12:36:46Z</dcterms:modified>
</cp:coreProperties>
</file>