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1838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9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7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32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2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5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7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mcp_rag_g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mcp_rag_g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mcp_rag_g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mcp_rag_g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mcp_rag_g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mcp_rag_g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mcp_rag_g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kuhtw/mcp_rag_g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kuhtw/mcp_rag_g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mcp_rag_g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mcp_rag_g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08226"/>
            <a:ext cx="6400800" cy="2794570"/>
          </a:xfrm>
        </p:spPr>
        <p:txBody>
          <a:bodyPr>
            <a:noAutofit/>
          </a:bodyPr>
          <a:lstStyle/>
          <a:p>
            <a:r>
              <a:rPr sz="3600" dirty="0"/>
              <a:t>MCP-RAG : Multi-Context Protocol + Retrieval-Augmented Generation with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96647"/>
            <a:ext cx="6400800" cy="1222625"/>
          </a:xfrm>
        </p:spPr>
        <p:txBody>
          <a:bodyPr>
            <a:normAutofit/>
          </a:bodyPr>
          <a:lstStyle/>
          <a:p>
            <a:r>
              <a:rPr dirty="0"/>
              <a:t>Proof of Concept for Oil &amp; Gas Industry</a:t>
            </a:r>
          </a:p>
          <a:p>
            <a:endParaRPr dirty="0"/>
          </a:p>
          <a:p>
            <a:r>
              <a:rPr lang="en-US" dirty="0"/>
              <a:t>Kukuh TW - https://www.linkedin.com/in/kukuhtw/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82E4B-816B-DFA0-3393-06D0304F0353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https://github.com/kukuhtw/mcp_rag_go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62364"/>
            <a:ext cx="7704667" cy="2969232"/>
          </a:xfrm>
        </p:spPr>
        <p:txBody>
          <a:bodyPr/>
          <a:lstStyle/>
          <a:p>
            <a:pPr>
              <a:defRPr sz="1800"/>
            </a:pPr>
            <a:r>
              <a:rPr dirty="0"/>
              <a:t>Backend: Go (Golang).</a:t>
            </a:r>
          </a:p>
          <a:p>
            <a:pPr>
              <a:defRPr sz="1800"/>
            </a:pPr>
            <a:r>
              <a:rPr dirty="0"/>
              <a:t>Frontend: React + Tailwind.</a:t>
            </a:r>
          </a:p>
          <a:p>
            <a:pPr>
              <a:defRPr sz="1800"/>
            </a:pPr>
            <a:r>
              <a:rPr dirty="0"/>
              <a:t>Database: MySQL (domain + </a:t>
            </a:r>
            <a:r>
              <a:rPr dirty="0" err="1"/>
              <a:t>doc_chunks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RAG: BM25 + vector similarity.</a:t>
            </a:r>
          </a:p>
          <a:p>
            <a:pPr>
              <a:defRPr sz="1800"/>
            </a:pPr>
            <a:r>
              <a:rPr dirty="0"/>
              <a:t>Visualization: Chart.js / D3.js.</a:t>
            </a:r>
          </a:p>
          <a:p>
            <a:pPr>
              <a:defRPr sz="1800"/>
            </a:pPr>
            <a:r>
              <a:rPr dirty="0"/>
              <a:t>Streaming: SSE phases (plan, data, visualization, answer).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17239-35CC-8C86-AB4C-D4084F2E3DFA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https://github.com/kukuhtw/mcp_rag_go</a:t>
            </a:r>
            <a:endParaRPr lang="en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72639"/>
            <a:ext cx="7704667" cy="2332233"/>
          </a:xfrm>
        </p:spPr>
        <p:txBody>
          <a:bodyPr/>
          <a:lstStyle/>
          <a:p>
            <a:pPr>
              <a:defRPr sz="1800"/>
            </a:pPr>
            <a:r>
              <a:rPr dirty="0"/>
              <a:t>Problem: fragmented data slows down insights.</a:t>
            </a:r>
          </a:p>
          <a:p>
            <a:pPr>
              <a:defRPr sz="1800"/>
            </a:pPr>
            <a:r>
              <a:rPr dirty="0"/>
              <a:t>Solution: MCP-RAG Go unifies access with MCP routing + RAG retrieval.</a:t>
            </a:r>
          </a:p>
          <a:p>
            <a:pPr>
              <a:defRPr sz="1800"/>
            </a:pPr>
            <a:r>
              <a:rPr dirty="0"/>
              <a:t>Innovation: Answers enhanced with data visualizations.</a:t>
            </a:r>
          </a:p>
          <a:p>
            <a:pPr>
              <a:defRPr sz="1800"/>
            </a:pPr>
            <a:r>
              <a:rPr dirty="0"/>
              <a:t>Impact: Faster, clearer, and more reliable decisions in oil &amp; gas operations.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22E02-6087-1864-E619-2EBFB68FDAA0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https://github.com/kukuhtw/mcp_rag_go</a:t>
            </a:r>
            <a:endParaRPr lang="en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28800"/>
            <a:ext cx="7704667" cy="2938409"/>
          </a:xfrm>
        </p:spPr>
        <p:txBody>
          <a:bodyPr/>
          <a:lstStyle/>
          <a:p>
            <a:pPr>
              <a:defRPr sz="1800"/>
            </a:pPr>
            <a:r>
              <a:rPr dirty="0"/>
              <a:t>Oil &amp; Gas industry data is fragmented across multiple silos: drilling, production, HSSE, POs, technical docs.</a:t>
            </a:r>
          </a:p>
          <a:p>
            <a:pPr>
              <a:defRPr sz="1800"/>
            </a:pPr>
            <a:r>
              <a:rPr dirty="0"/>
              <a:t>Answering a simple business question requires manual collection and analysis.</a:t>
            </a:r>
          </a:p>
          <a:p>
            <a:pPr>
              <a:defRPr sz="1800"/>
            </a:pPr>
            <a:r>
              <a:rPr dirty="0"/>
              <a:t>No integrated way to visualize the answer for quick decision-making.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0C527-6B0C-D138-AE00-6E1B156186A1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https://github.com/kukuhtw/mcp_rag_go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MCP and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97978"/>
            <a:ext cx="7704667" cy="2621622"/>
          </a:xfrm>
        </p:spPr>
        <p:txBody>
          <a:bodyPr/>
          <a:lstStyle/>
          <a:p>
            <a:pPr>
              <a:defRPr sz="1800"/>
            </a:pPr>
            <a:r>
              <a:rPr dirty="0"/>
              <a:t>Multi-Context Protocol (MCP): routes natural language queries to the right backend service.</a:t>
            </a:r>
          </a:p>
          <a:p>
            <a:pPr>
              <a:defRPr sz="1800"/>
            </a:pPr>
            <a:r>
              <a:rPr dirty="0"/>
              <a:t>Retrieval-Augmented Generation (RAG): augments LLM answers with factual retrieved documents and citations.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0B55A-2564-B834-5AA9-839972C65945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https://github.com/kukuhtw/mcp_rag_go</a:t>
            </a:r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 — MCP-RAG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3735"/>
            <a:ext cx="7704667" cy="2958957"/>
          </a:xfrm>
        </p:spPr>
        <p:txBody>
          <a:bodyPr/>
          <a:lstStyle/>
          <a:p>
            <a:pPr>
              <a:defRPr sz="1800"/>
            </a:pPr>
            <a:r>
              <a:rPr dirty="0"/>
              <a:t>Go-based AI framework combining MCP routing with RAG document retrieval.</a:t>
            </a:r>
          </a:p>
          <a:p>
            <a:pPr>
              <a:defRPr sz="1800"/>
            </a:pPr>
            <a:r>
              <a:rPr dirty="0"/>
              <a:t>Supports cross-domain queries: drilling, production, POs, HSSE, timeseries.</a:t>
            </a:r>
          </a:p>
          <a:p>
            <a:pPr>
              <a:defRPr sz="1800"/>
            </a:pPr>
            <a:r>
              <a:rPr dirty="0"/>
              <a:t>Streaming chat via SSE with step-by-step answers.</a:t>
            </a:r>
          </a:p>
          <a:p>
            <a:pPr>
              <a:defRPr sz="1800"/>
            </a:pPr>
            <a:r>
              <a:rPr dirty="0"/>
              <a:t>Plan normalization for precise tool calls.</a:t>
            </a:r>
          </a:p>
          <a:p>
            <a:pPr>
              <a:defRPr sz="1800"/>
            </a:pPr>
            <a:r>
              <a:rPr dirty="0"/>
              <a:t>Answers enhanced with data visualizations (charts, trends, graphs).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22EA-DDCA-8426-AC5C-23E69C833E82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https://github.com/kukuhtw/mcp_rag_go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Example — Text +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62364"/>
            <a:ext cx="7704667" cy="2825393"/>
          </a:xfrm>
        </p:spPr>
        <p:txBody>
          <a:bodyPr/>
          <a:lstStyle/>
          <a:p>
            <a:pPr>
              <a:defRPr sz="1800"/>
            </a:pPr>
            <a:r>
              <a:rPr dirty="0"/>
              <a:t>User Question: 'What was the production of WELL_A12 during September 2025?'</a:t>
            </a:r>
          </a:p>
          <a:p>
            <a:pPr>
              <a:defRPr sz="1800"/>
            </a:pPr>
            <a:r>
              <a:rPr dirty="0"/>
              <a:t>System Answer: Total production 12,300 barrels, daily average 410 barrels.</a:t>
            </a:r>
          </a:p>
          <a:p>
            <a:pPr>
              <a:defRPr sz="1800"/>
            </a:pPr>
            <a:r>
              <a:rPr dirty="0"/>
              <a:t>Visualization: Time-series chart showing daily production trends.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ADBDF-A0B2-2501-1340-B8075FB1F010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https://github.com/kukuhtw/mcp_rag_go</a:t>
            </a: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F8F6-7F35-D435-5A48-ACF78922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2"/>
            <a:ext cx="7765321" cy="756862"/>
          </a:xfrm>
        </p:spPr>
        <p:txBody>
          <a:bodyPr>
            <a:normAutofit/>
          </a:bodyPr>
          <a:lstStyle/>
          <a:p>
            <a:r>
              <a:rPr lang="en-ID" dirty="0"/>
              <a:t>Example — Text + Visualization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08CB7D-333F-AEE8-A10B-CBE7C15A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97" y="1647288"/>
            <a:ext cx="6351715" cy="4054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3E33C0-650D-0E34-77D0-7078EE5FBCBE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3"/>
              </a:rPr>
              <a:t>https://github.com/kukuhtw/mcp_rag_go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390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D2E33-34B7-0D5D-24DC-E67E902F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D766-D8B1-4854-4F82-F52022ED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2"/>
            <a:ext cx="7765321" cy="756862"/>
          </a:xfrm>
        </p:spPr>
        <p:txBody>
          <a:bodyPr>
            <a:normAutofit/>
          </a:bodyPr>
          <a:lstStyle/>
          <a:p>
            <a:r>
              <a:rPr lang="en-ID" dirty="0"/>
              <a:t>Example — Text +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AB840-62CE-7B65-33AE-2AB105140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86" y="1597012"/>
            <a:ext cx="6733382" cy="4341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63960-8025-18EA-35A9-223C93F3D9A6}"/>
              </a:ext>
            </a:extLst>
          </p:cNvPr>
          <p:cNvSpPr txBox="1"/>
          <p:nvPr/>
        </p:nvSpPr>
        <p:spPr>
          <a:xfrm>
            <a:off x="4345969" y="6063732"/>
            <a:ext cx="443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3"/>
              </a:rPr>
              <a:t>https://github.com/kukuhtw/mcp_rag_go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540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31542"/>
            <a:ext cx="7704667" cy="3195262"/>
          </a:xfrm>
        </p:spPr>
        <p:txBody>
          <a:bodyPr/>
          <a:lstStyle/>
          <a:p>
            <a:pPr>
              <a:defRPr sz="1800"/>
            </a:pPr>
            <a:r>
              <a:rPr dirty="0"/>
              <a:t>Frontend: React + Tailwind, renders text + visualizations.</a:t>
            </a:r>
          </a:p>
          <a:p>
            <a:pPr>
              <a:defRPr sz="1800"/>
            </a:pPr>
            <a:r>
              <a:rPr dirty="0"/>
              <a:t>Backend: Go API, SSE streaming, MCP router.</a:t>
            </a:r>
          </a:p>
          <a:p>
            <a:pPr>
              <a:defRPr sz="1800"/>
            </a:pPr>
            <a:r>
              <a:rPr dirty="0"/>
              <a:t>MCP Router &amp; Tools: connect to drilling, PO, HSSE, production, timeseries.</a:t>
            </a:r>
          </a:p>
          <a:p>
            <a:pPr>
              <a:defRPr sz="1800"/>
            </a:pPr>
            <a:r>
              <a:rPr dirty="0"/>
              <a:t>RAG Layer: BM25 + embeddings search, document chunks.</a:t>
            </a:r>
          </a:p>
          <a:p>
            <a:pPr>
              <a:defRPr sz="1800"/>
            </a:pPr>
            <a:r>
              <a:rPr dirty="0"/>
              <a:t>Visualization Engine: generates charts embedded in answers.</a:t>
            </a:r>
          </a:p>
          <a:p>
            <a:pPr>
              <a:defRPr sz="1800"/>
            </a:pPr>
            <a:r>
              <a:rPr dirty="0"/>
              <a:t>Flow: Query → Route → Retrieve → Visualize → Streamed Answer.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2361E-0522-83C6-EB1C-B5B850D7904C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https://github.com/kukuhtw/mcp_rag_go</a:t>
            </a:r>
            <a:endParaRPr lang="en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17141"/>
          </a:xfrm>
        </p:spPr>
        <p:txBody>
          <a:bodyPr/>
          <a:lstStyle/>
          <a:p>
            <a:r>
              <a:rPr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35641"/>
            <a:ext cx="7704667" cy="3082247"/>
          </a:xfrm>
        </p:spPr>
        <p:txBody>
          <a:bodyPr/>
          <a:lstStyle/>
          <a:p>
            <a:pPr>
              <a:defRPr sz="1800"/>
            </a:pPr>
            <a:r>
              <a:rPr dirty="0"/>
              <a:t>Speed: Seconds instead of hours for cross-domain answers.</a:t>
            </a:r>
          </a:p>
          <a:p>
            <a:pPr>
              <a:defRPr sz="1800"/>
            </a:pPr>
            <a:r>
              <a:rPr dirty="0"/>
              <a:t>Accuracy: Retrieval + citations ensure trustworthy outputs.</a:t>
            </a:r>
          </a:p>
          <a:p>
            <a:pPr>
              <a:defRPr sz="1800"/>
            </a:pPr>
            <a:r>
              <a:rPr dirty="0"/>
              <a:t>Clarity: Visualizations reveal patterns instantly.</a:t>
            </a:r>
          </a:p>
          <a:p>
            <a:pPr>
              <a:defRPr sz="1800"/>
            </a:pPr>
            <a:r>
              <a:rPr dirty="0"/>
              <a:t>Scalability: Easily add new data domains and visualization types.</a:t>
            </a:r>
          </a:p>
          <a:p>
            <a:pPr>
              <a:defRPr sz="1800"/>
            </a:pPr>
            <a:r>
              <a:rPr dirty="0"/>
              <a:t>Decision Support: Combine text + charts for faster decisions.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A51DA-A6E5-E4F3-A8C6-B54C9EADA695}"/>
              </a:ext>
            </a:extLst>
          </p:cNvPr>
          <p:cNvSpPr txBox="1"/>
          <p:nvPr/>
        </p:nvSpPr>
        <p:spPr>
          <a:xfrm>
            <a:off x="4479533" y="5712431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hlinkClick r:id="rId2"/>
              </a:rPr>
              <a:t>https://github.com/kukuhtw/mcp_rag_go</a:t>
            </a:r>
            <a:endParaRPr lang="en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</TotalTime>
  <Words>590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MCP-RAG : Multi-Context Protocol + Retrieval-Augmented Generation with Data Visualization</vt:lpstr>
      <vt:lpstr>Problem Statement</vt:lpstr>
      <vt:lpstr>Introducing MCP and RAG</vt:lpstr>
      <vt:lpstr>The Solution — MCP-RAG Go</vt:lpstr>
      <vt:lpstr>Example — Text + Visualization</vt:lpstr>
      <vt:lpstr>Example — Text + Visualization</vt:lpstr>
      <vt:lpstr>Example — Text + Visualization</vt:lpstr>
      <vt:lpstr>Architecture &amp; Data Flow</vt:lpstr>
      <vt:lpstr>Benefits</vt:lpstr>
      <vt:lpstr>Technical Stack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Kukuh TW Wicaksono</dc:creator>
  <cp:keywords/>
  <dc:description>generated using python-pptx</dc:description>
  <cp:lastModifiedBy>Kukuh TW Wicaksono</cp:lastModifiedBy>
  <cp:revision>10</cp:revision>
  <dcterms:created xsi:type="dcterms:W3CDTF">2013-01-27T09:14:16Z</dcterms:created>
  <dcterms:modified xsi:type="dcterms:W3CDTF">2025-09-23T15:44:15Z</dcterms:modified>
  <cp:category/>
</cp:coreProperties>
</file>