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8BC42FC-4E7F-4EBB-897C-D24BC659E28D}" type="datetimeFigureOut">
              <a:rPr lang="en-IN" smtClean="0"/>
              <a:t>05-12-2023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B62A6EE-4254-483C-A3EE-E4C06634F777}"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3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C42FC-4E7F-4EBB-897C-D24BC659E28D}"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2A6EE-4254-483C-A3EE-E4C06634F777}" type="slidenum">
              <a:rPr lang="en-IN" smtClean="0"/>
              <a:t>‹#›</a:t>
            </a:fld>
            <a:endParaRPr lang="en-IN"/>
          </a:p>
        </p:txBody>
      </p:sp>
    </p:spTree>
    <p:extLst>
      <p:ext uri="{BB962C8B-B14F-4D97-AF65-F5344CB8AC3E}">
        <p14:creationId xmlns:p14="http://schemas.microsoft.com/office/powerpoint/2010/main" val="1435282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C42FC-4E7F-4EBB-897C-D24BC659E28D}"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2A6EE-4254-483C-A3EE-E4C06634F777}" type="slidenum">
              <a:rPr lang="en-IN" smtClean="0"/>
              <a:t>‹#›</a:t>
            </a:fld>
            <a:endParaRPr lang="en-IN"/>
          </a:p>
        </p:txBody>
      </p:sp>
    </p:spTree>
    <p:extLst>
      <p:ext uri="{BB962C8B-B14F-4D97-AF65-F5344CB8AC3E}">
        <p14:creationId xmlns:p14="http://schemas.microsoft.com/office/powerpoint/2010/main" val="254376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BC42FC-4E7F-4EBB-897C-D24BC659E28D}"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2A6EE-4254-483C-A3EE-E4C06634F777}" type="slidenum">
              <a:rPr lang="en-IN" smtClean="0"/>
              <a:t>‹#›</a:t>
            </a:fld>
            <a:endParaRPr lang="en-IN"/>
          </a:p>
        </p:txBody>
      </p:sp>
    </p:spTree>
    <p:extLst>
      <p:ext uri="{BB962C8B-B14F-4D97-AF65-F5344CB8AC3E}">
        <p14:creationId xmlns:p14="http://schemas.microsoft.com/office/powerpoint/2010/main" val="2260908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BC42FC-4E7F-4EBB-897C-D24BC659E28D}" type="datetimeFigureOut">
              <a:rPr lang="en-IN" smtClean="0"/>
              <a:t>05-12-2023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2A6EE-4254-483C-A3EE-E4C06634F777}"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374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BC42FC-4E7F-4EBB-897C-D24BC659E28D}"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2A6EE-4254-483C-A3EE-E4C06634F777}" type="slidenum">
              <a:rPr lang="en-IN" smtClean="0"/>
              <a:t>‹#›</a:t>
            </a:fld>
            <a:endParaRPr lang="en-IN"/>
          </a:p>
        </p:txBody>
      </p:sp>
    </p:spTree>
    <p:extLst>
      <p:ext uri="{BB962C8B-B14F-4D97-AF65-F5344CB8AC3E}">
        <p14:creationId xmlns:p14="http://schemas.microsoft.com/office/powerpoint/2010/main" val="275459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BC42FC-4E7F-4EBB-897C-D24BC659E28D}" type="datetimeFigureOut">
              <a:rPr lang="en-IN" smtClean="0"/>
              <a:t>05-12-2023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62A6EE-4254-483C-A3EE-E4C06634F777}" type="slidenum">
              <a:rPr lang="en-IN" smtClean="0"/>
              <a:t>‹#›</a:t>
            </a:fld>
            <a:endParaRPr lang="en-IN"/>
          </a:p>
        </p:txBody>
      </p:sp>
    </p:spTree>
    <p:extLst>
      <p:ext uri="{BB962C8B-B14F-4D97-AF65-F5344CB8AC3E}">
        <p14:creationId xmlns:p14="http://schemas.microsoft.com/office/powerpoint/2010/main" val="382929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BC42FC-4E7F-4EBB-897C-D24BC659E28D}" type="datetimeFigureOut">
              <a:rPr lang="en-IN" smtClean="0"/>
              <a:t>05-12-2023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62A6EE-4254-483C-A3EE-E4C06634F777}" type="slidenum">
              <a:rPr lang="en-IN" smtClean="0"/>
              <a:t>‹#›</a:t>
            </a:fld>
            <a:endParaRPr lang="en-IN"/>
          </a:p>
        </p:txBody>
      </p:sp>
    </p:spTree>
    <p:extLst>
      <p:ext uri="{BB962C8B-B14F-4D97-AF65-F5344CB8AC3E}">
        <p14:creationId xmlns:p14="http://schemas.microsoft.com/office/powerpoint/2010/main" val="1067935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BC42FC-4E7F-4EBB-897C-D24BC659E28D}" type="datetimeFigureOut">
              <a:rPr lang="en-IN" smtClean="0"/>
              <a:t>05-12-2023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62A6EE-4254-483C-A3EE-E4C06634F777}" type="slidenum">
              <a:rPr lang="en-IN" smtClean="0"/>
              <a:t>‹#›</a:t>
            </a:fld>
            <a:endParaRPr lang="en-IN"/>
          </a:p>
        </p:txBody>
      </p:sp>
    </p:spTree>
    <p:extLst>
      <p:ext uri="{BB962C8B-B14F-4D97-AF65-F5344CB8AC3E}">
        <p14:creationId xmlns:p14="http://schemas.microsoft.com/office/powerpoint/2010/main" val="3813041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BC42FC-4E7F-4EBB-897C-D24BC659E28D}"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2A6EE-4254-483C-A3EE-E4C06634F777}" type="slidenum">
              <a:rPr lang="en-IN" smtClean="0"/>
              <a:t>‹#›</a:t>
            </a:fld>
            <a:endParaRPr lang="en-IN"/>
          </a:p>
        </p:txBody>
      </p:sp>
    </p:spTree>
    <p:extLst>
      <p:ext uri="{BB962C8B-B14F-4D97-AF65-F5344CB8AC3E}">
        <p14:creationId xmlns:p14="http://schemas.microsoft.com/office/powerpoint/2010/main" val="213886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BC42FC-4E7F-4EBB-897C-D24BC659E28D}" type="datetimeFigureOut">
              <a:rPr lang="en-IN" smtClean="0"/>
              <a:t>05-12-2023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2A6EE-4254-483C-A3EE-E4C06634F777}" type="slidenum">
              <a:rPr lang="en-IN" smtClean="0"/>
              <a:t>‹#›</a:t>
            </a:fld>
            <a:endParaRPr lang="en-IN"/>
          </a:p>
        </p:txBody>
      </p:sp>
    </p:spTree>
    <p:extLst>
      <p:ext uri="{BB962C8B-B14F-4D97-AF65-F5344CB8AC3E}">
        <p14:creationId xmlns:p14="http://schemas.microsoft.com/office/powerpoint/2010/main" val="2146767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8BC42FC-4E7F-4EBB-897C-D24BC659E28D}" type="datetimeFigureOut">
              <a:rPr lang="en-IN" smtClean="0"/>
              <a:t>05-12-2023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B62A6EE-4254-483C-A3EE-E4C06634F777}" type="slidenum">
              <a:rPr lang="en-IN" smtClean="0"/>
              <a:t>‹#›</a:t>
            </a:fld>
            <a:endParaRPr lang="en-IN"/>
          </a:p>
        </p:txBody>
      </p:sp>
    </p:spTree>
    <p:extLst>
      <p:ext uri="{BB962C8B-B14F-4D97-AF65-F5344CB8AC3E}">
        <p14:creationId xmlns:p14="http://schemas.microsoft.com/office/powerpoint/2010/main" val="207435095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3B8A-4570-B7BE-0C49-C2AA0CD1567D}"/>
              </a:ext>
            </a:extLst>
          </p:cNvPr>
          <p:cNvSpPr>
            <a:spLocks noGrp="1"/>
          </p:cNvSpPr>
          <p:nvPr>
            <p:ph type="ctrTitle"/>
          </p:nvPr>
        </p:nvSpPr>
        <p:spPr>
          <a:xfrm>
            <a:off x="1097280" y="596767"/>
            <a:ext cx="9997440" cy="4160519"/>
          </a:xfrm>
        </p:spPr>
        <p:txBody>
          <a:bodyPr>
            <a:normAutofit fontScale="90000"/>
          </a:bodyPr>
          <a:lstStyle/>
          <a:p>
            <a:r>
              <a:rPr lang="en-US" sz="4000" b="0" i="0" dirty="0">
                <a:effectLst/>
                <a:latin typeface="Arial" panose="020B0604020202020204" pitchFamily="34" charset="0"/>
              </a:rPr>
              <a:t>IE 6700: Data Management for Analytics</a:t>
            </a:r>
            <a:br>
              <a:rPr lang="en-US" sz="4800" dirty="0"/>
            </a:br>
            <a:r>
              <a:rPr lang="en-US" sz="3200" b="0" i="0" dirty="0">
                <a:effectLst/>
                <a:latin typeface="Arial" panose="020B0604020202020204" pitchFamily="34" charset="0"/>
              </a:rPr>
              <a:t>Case Study Project Presentation</a:t>
            </a:r>
            <a:br>
              <a:rPr lang="en-US" sz="3200" b="0" i="0" dirty="0">
                <a:effectLst/>
                <a:latin typeface="Arial" panose="020B0604020202020204" pitchFamily="34" charset="0"/>
              </a:rPr>
            </a:br>
            <a:br>
              <a:rPr lang="en-US" sz="3200" b="0" i="0" dirty="0">
                <a:effectLst/>
                <a:latin typeface="Arial" panose="020B0604020202020204" pitchFamily="34" charset="0"/>
              </a:rPr>
            </a:br>
            <a:br>
              <a:rPr lang="en-US" sz="3200" b="0" i="0" dirty="0">
                <a:effectLst/>
                <a:latin typeface="Arial" panose="020B0604020202020204" pitchFamily="34" charset="0"/>
              </a:rPr>
            </a:br>
            <a:r>
              <a:rPr lang="en-US" sz="3100" b="0" i="0" dirty="0">
                <a:effectLst/>
                <a:latin typeface="Arial" panose="020B0604020202020204" pitchFamily="34" charset="0"/>
              </a:rPr>
              <a:t>Project Title: Agricultural Management System</a:t>
            </a:r>
            <a:br>
              <a:rPr lang="en-US" sz="3200" b="0" i="0" dirty="0">
                <a:effectLst/>
                <a:latin typeface="Arial" panose="020B0604020202020204" pitchFamily="34" charset="0"/>
              </a:rPr>
            </a:br>
            <a:br>
              <a:rPr lang="en-US" sz="3200" b="0" i="0" dirty="0">
                <a:effectLst/>
                <a:latin typeface="Arial" panose="020B0604020202020204" pitchFamily="34" charset="0"/>
              </a:rPr>
            </a:br>
            <a:br>
              <a:rPr lang="en-US" sz="3200" b="0" i="0" dirty="0">
                <a:effectLst/>
                <a:latin typeface="Arial" panose="020B0604020202020204" pitchFamily="34" charset="0"/>
              </a:rPr>
            </a:br>
            <a:endParaRPr lang="en-IN" sz="3200" dirty="0"/>
          </a:p>
        </p:txBody>
      </p:sp>
      <p:sp>
        <p:nvSpPr>
          <p:cNvPr id="4" name="TextBox 3">
            <a:extLst>
              <a:ext uri="{FF2B5EF4-FFF2-40B4-BE49-F238E27FC236}">
                <a16:creationId xmlns:a16="http://schemas.microsoft.com/office/drawing/2014/main" id="{B2E8D2D3-9B65-2A17-9CDC-C131D48F8A99}"/>
              </a:ext>
            </a:extLst>
          </p:cNvPr>
          <p:cNvSpPr txBox="1"/>
          <p:nvPr/>
        </p:nvSpPr>
        <p:spPr>
          <a:xfrm>
            <a:off x="7921592" y="5043637"/>
            <a:ext cx="3850105" cy="1015663"/>
          </a:xfrm>
          <a:prstGeom prst="rect">
            <a:avLst/>
          </a:prstGeom>
          <a:noFill/>
        </p:spPr>
        <p:txBody>
          <a:bodyPr wrap="square" rtlCol="0">
            <a:spAutoFit/>
          </a:bodyPr>
          <a:lstStyle/>
          <a:p>
            <a:r>
              <a:rPr lang="en-IN" sz="2000" dirty="0" err="1"/>
              <a:t>Teamates</a:t>
            </a:r>
            <a:r>
              <a:rPr lang="en-IN" sz="2000" dirty="0"/>
              <a:t> :</a:t>
            </a:r>
          </a:p>
          <a:p>
            <a:r>
              <a:rPr lang="en-IN" sz="2000" dirty="0"/>
              <a:t>Hari Chandana Kannuru</a:t>
            </a:r>
          </a:p>
          <a:p>
            <a:r>
              <a:rPr lang="en-IN" sz="2000" dirty="0" err="1"/>
              <a:t>Likitha</a:t>
            </a:r>
            <a:r>
              <a:rPr lang="en-IN" sz="2000" dirty="0"/>
              <a:t> </a:t>
            </a:r>
            <a:r>
              <a:rPr lang="en-IN" sz="2000" dirty="0" err="1"/>
              <a:t>Kukunarapu</a:t>
            </a:r>
            <a:endParaRPr lang="en-IN" sz="2000" dirty="0"/>
          </a:p>
        </p:txBody>
      </p:sp>
    </p:spTree>
    <p:extLst>
      <p:ext uri="{BB962C8B-B14F-4D97-AF65-F5344CB8AC3E}">
        <p14:creationId xmlns:p14="http://schemas.microsoft.com/office/powerpoint/2010/main" val="1714311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B4D9D-8CC9-F021-2F87-6597732836A3}"/>
              </a:ext>
            </a:extLst>
          </p:cNvPr>
          <p:cNvSpPr>
            <a:spLocks noGrp="1"/>
          </p:cNvSpPr>
          <p:nvPr>
            <p:ph type="title"/>
          </p:nvPr>
        </p:nvSpPr>
        <p:spPr>
          <a:xfrm>
            <a:off x="1140351" y="513347"/>
            <a:ext cx="9875520" cy="1356360"/>
          </a:xfrm>
        </p:spPr>
        <p:txBody>
          <a:bodyPr>
            <a:normAutofit fontScale="90000"/>
          </a:bodyPr>
          <a:lstStyle/>
          <a:p>
            <a:r>
              <a:rPr lang="en-US" b="0" i="0" dirty="0">
                <a:solidFill>
                  <a:srgbClr val="000000"/>
                </a:solidFill>
                <a:effectLst/>
                <a:latin typeface="Arial" panose="020B0604020202020204" pitchFamily="34" charset="0"/>
              </a:rPr>
              <a:t>Background information and Business problem</a:t>
            </a:r>
            <a:br>
              <a:rPr lang="en-US" dirty="0"/>
            </a:br>
            <a:endParaRPr lang="en-IN" dirty="0"/>
          </a:p>
        </p:txBody>
      </p:sp>
      <p:sp>
        <p:nvSpPr>
          <p:cNvPr id="3" name="Content Placeholder 2">
            <a:extLst>
              <a:ext uri="{FF2B5EF4-FFF2-40B4-BE49-F238E27FC236}">
                <a16:creationId xmlns:a16="http://schemas.microsoft.com/office/drawing/2014/main" id="{55E34E25-E57C-6BFF-53F6-23B723A11469}"/>
              </a:ext>
            </a:extLst>
          </p:cNvPr>
          <p:cNvSpPr>
            <a:spLocks noGrp="1"/>
          </p:cNvSpPr>
          <p:nvPr>
            <p:ph idx="1"/>
          </p:nvPr>
        </p:nvSpPr>
        <p:spPr/>
        <p:txBody>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Agriculture serves as the foundation of human survival, furnishing sustenance providing</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essential resources, and livelihoods for a significant portion of the global population. The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agricultural supply chain is a complex ecosystem involving multiple stakeholders, primarily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customers, farmers, and suppliers. It includes managing crop inventory, coordinating the supply chain, fostering customer interactions, ensuring secure transactions, and leveraging data for continuous improvement which are difficult challenges. The Agricultural Management System (AMS) is designed to assist in these the agricultural operations.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Our Management system addresses these challenges, by providing necessary database structure in this user-friendly interface for farmers to navigate these complexities. The Agricultural Management System doesn't just store data, it helps farmers make smart decisions by keeping track of which crops are doing well, how much is available, and offers insights into customer preferences, and overall business trends. It plays a crucial role in making farming more productive and organized.</a:t>
            </a:r>
          </a:p>
          <a:p>
            <a:pPr marL="0" indent="0">
              <a:buNone/>
            </a:pPr>
            <a:endParaRPr lang="en-IN" dirty="0"/>
          </a:p>
        </p:txBody>
      </p:sp>
    </p:spTree>
    <p:extLst>
      <p:ext uri="{BB962C8B-B14F-4D97-AF65-F5344CB8AC3E}">
        <p14:creationId xmlns:p14="http://schemas.microsoft.com/office/powerpoint/2010/main" val="246957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0CC4-CACD-FB5B-1A6B-304B1B01F75E}"/>
              </a:ext>
            </a:extLst>
          </p:cNvPr>
          <p:cNvSpPr>
            <a:spLocks noGrp="1"/>
          </p:cNvSpPr>
          <p:nvPr>
            <p:ph type="title"/>
          </p:nvPr>
        </p:nvSpPr>
        <p:spPr>
          <a:xfrm>
            <a:off x="838200" y="365125"/>
            <a:ext cx="9875520" cy="1356360"/>
          </a:xfrm>
        </p:spPr>
        <p:txBody>
          <a:bodyPr>
            <a:normAutofit/>
          </a:bodyPr>
          <a:lstStyle/>
          <a:p>
            <a:r>
              <a:rPr lang="en-US" b="0" i="0" dirty="0">
                <a:solidFill>
                  <a:srgbClr val="000000"/>
                </a:solidFill>
                <a:effectLst/>
                <a:latin typeface="Arial" panose="020B0604020202020204" pitchFamily="34" charset="0"/>
              </a:rPr>
              <a:t>Business requirements</a:t>
            </a:r>
            <a:endParaRPr lang="en-IN" dirty="0"/>
          </a:p>
        </p:txBody>
      </p:sp>
      <p:sp>
        <p:nvSpPr>
          <p:cNvPr id="3" name="Content Placeholder 2">
            <a:extLst>
              <a:ext uri="{FF2B5EF4-FFF2-40B4-BE49-F238E27FC236}">
                <a16:creationId xmlns:a16="http://schemas.microsoft.com/office/drawing/2014/main" id="{8325DAAB-69FA-3AEA-6EF1-C637D9308904}"/>
              </a:ext>
            </a:extLst>
          </p:cNvPr>
          <p:cNvSpPr>
            <a:spLocks noGrp="1"/>
          </p:cNvSpPr>
          <p:nvPr>
            <p:ph idx="1"/>
          </p:nvPr>
        </p:nvSpPr>
        <p:spPr>
          <a:xfrm>
            <a:off x="838200" y="1453415"/>
            <a:ext cx="10515600" cy="5039460"/>
          </a:xfrm>
        </p:spPr>
        <p:txBody>
          <a:bodyPr>
            <a:normAutofit fontScale="85000" lnSpcReduction="20000"/>
          </a:bodyPr>
          <a:lstStyle/>
          <a:p>
            <a:pPr algn="just">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The database in this online web application stores the data of the users i.e., farmers and customers. The data such as ID, name, username, password, contact number, mail id are stored. The person logs in as either farmer or customer has unique ID generated for them. When a farmer logins additional requirement Farm Location is added in the database. For a customer login the shipping address is stored. Farmer sells the product crops to customers. It stores product information and has a shopping cart, where the products chosen from the </a:t>
            </a:r>
            <a:r>
              <a:rPr lang="en-IN" sz="1900" kern="100" dirty="0" err="1">
                <a:effectLst/>
                <a:latin typeface="Calibri" panose="020F0502020204030204" pitchFamily="34" charset="0"/>
                <a:ea typeface="Calibri" panose="020F0502020204030204" pitchFamily="34" charset="0"/>
                <a:cs typeface="Times New Roman" panose="02020603050405020304" pitchFamily="18" charset="0"/>
              </a:rPr>
              <a:t>catalog</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are stored before they are ready to place their order. The Product crop has ID, name, price, description and available quantity. After the order confirmation, payment and shipping details are recorded. The customer places order, the order contains the order date recorded. At the same time, when a payment is made the payment type, </a:t>
            </a:r>
            <a:r>
              <a:rPr lang="en-IN" sz="1900" kern="100" dirty="0" err="1">
                <a:effectLst/>
                <a:latin typeface="Calibri" panose="020F0502020204030204" pitchFamily="34" charset="0"/>
                <a:ea typeface="Calibri" panose="020F0502020204030204" pitchFamily="34" charset="0"/>
                <a:cs typeface="Times New Roman" panose="02020603050405020304" pitchFamily="18" charset="0"/>
              </a:rPr>
              <a:t>payemnt</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ID, payment amount are recorded in the database. The shipment shows the destination and estimated delivery information.</a:t>
            </a:r>
          </a:p>
          <a:p>
            <a:pPr algn="just">
              <a:lnSpc>
                <a:spcPct val="107000"/>
              </a:lnSpc>
              <a:spcAft>
                <a:spcPts val="800"/>
              </a:spcAft>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OTHER REQUIREMENT:</a:t>
            </a:r>
          </a:p>
          <a:p>
            <a:pPr marL="342900" lvl="0" indent="-342900" algn="just">
              <a:lnSpc>
                <a:spcPct val="107000"/>
              </a:lnSpc>
              <a:buFont typeface="+mj-lt"/>
              <a:buAutoNum type="arabicPeriod"/>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A farmer can provide multiple product crops but at least one product crop.</a:t>
            </a:r>
          </a:p>
          <a:p>
            <a:pPr marL="342900" lvl="0" indent="-342900" algn="just">
              <a:lnSpc>
                <a:spcPct val="107000"/>
              </a:lnSpc>
              <a:buFont typeface="+mj-lt"/>
              <a:buAutoNum type="arabicPeriod"/>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The customer can place zero to many orders whereas the particular order is placed by a single customer.</a:t>
            </a:r>
          </a:p>
          <a:p>
            <a:pPr marL="342900" lvl="0" indent="-342900" algn="just">
              <a:lnSpc>
                <a:spcPct val="107000"/>
              </a:lnSpc>
              <a:buFont typeface="+mj-lt"/>
              <a:buAutoNum type="arabicPeriod"/>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The customer has a shopping cart which can have multiple crops.</a:t>
            </a:r>
          </a:p>
          <a:p>
            <a:pPr marL="342900" lvl="0" indent="-342900" algn="just">
              <a:lnSpc>
                <a:spcPct val="107000"/>
              </a:lnSpc>
              <a:buFont typeface="+mj-lt"/>
              <a:buAutoNum type="arabicPeriod"/>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The supplier provide multiple but at least one tool to farmers and farmers can purchase multiple tools from the suppliers. </a:t>
            </a:r>
          </a:p>
          <a:p>
            <a:pPr marL="342900" lvl="0" indent="-342900" algn="just">
              <a:lnSpc>
                <a:spcPct val="107000"/>
              </a:lnSpc>
              <a:spcAft>
                <a:spcPts val="800"/>
              </a:spcAft>
              <a:buFont typeface="+mj-lt"/>
              <a:buAutoNum type="arabicPeriod"/>
            </a:pP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Customer can also give zero to multiple feedbacks to the crops he purchased and similarly the crop can have zero to multiple feedbacks. </a:t>
            </a:r>
          </a:p>
          <a:p>
            <a:pPr marL="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702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F254-FDA5-7881-AA44-734B92F000A9}"/>
              </a:ext>
            </a:extLst>
          </p:cNvPr>
          <p:cNvSpPr>
            <a:spLocks noGrp="1"/>
          </p:cNvSpPr>
          <p:nvPr>
            <p:ph type="title"/>
          </p:nvPr>
        </p:nvSpPr>
        <p:spPr/>
        <p:txBody>
          <a:bodyPr>
            <a:normAutofit fontScale="90000"/>
          </a:bodyPr>
          <a:lstStyle/>
          <a:p>
            <a:r>
              <a:rPr lang="en-US" b="0" i="0" dirty="0">
                <a:solidFill>
                  <a:srgbClr val="000000"/>
                </a:solidFill>
                <a:effectLst/>
                <a:latin typeface="Arial" panose="020B0604020202020204" pitchFamily="34" charset="0"/>
              </a:rPr>
              <a:t>Conceptual data model (EER and/or UML)</a:t>
            </a:r>
            <a:br>
              <a:rPr lang="en-US" b="0" i="0" dirty="0">
                <a:solidFill>
                  <a:srgbClr val="000000"/>
                </a:solidFill>
                <a:effectLst/>
                <a:latin typeface="Lato" panose="020F0502020204030203" pitchFamily="34" charset="0"/>
              </a:rPr>
            </a:br>
            <a:br>
              <a:rPr lang="en-US" b="0" i="0" dirty="0">
                <a:solidFill>
                  <a:srgbClr val="000000"/>
                </a:solidFill>
                <a:effectLst/>
                <a:latin typeface="Lato" panose="020F0502020204030203" pitchFamily="34" charset="0"/>
              </a:rPr>
            </a:br>
            <a:endParaRPr lang="en-IN" dirty="0"/>
          </a:p>
        </p:txBody>
      </p:sp>
      <p:pic>
        <p:nvPicPr>
          <p:cNvPr id="5" name="Content Placeholder 4">
            <a:extLst>
              <a:ext uri="{FF2B5EF4-FFF2-40B4-BE49-F238E27FC236}">
                <a16:creationId xmlns:a16="http://schemas.microsoft.com/office/drawing/2014/main" id="{85E1A364-63AA-0B8F-AAB4-4B6B352816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779" y="1241659"/>
            <a:ext cx="9962148" cy="4935304"/>
          </a:xfrm>
        </p:spPr>
      </p:pic>
    </p:spTree>
    <p:extLst>
      <p:ext uri="{BB962C8B-B14F-4D97-AF65-F5344CB8AC3E}">
        <p14:creationId xmlns:p14="http://schemas.microsoft.com/office/powerpoint/2010/main" val="313857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B9EF-0BC9-2997-1FCD-E3324DE3AFC0}"/>
              </a:ext>
            </a:extLst>
          </p:cNvPr>
          <p:cNvSpPr>
            <a:spLocks noGrp="1"/>
          </p:cNvSpPr>
          <p:nvPr>
            <p:ph type="title"/>
          </p:nvPr>
        </p:nvSpPr>
        <p:spPr>
          <a:xfrm>
            <a:off x="838200" y="214964"/>
            <a:ext cx="9875520" cy="1356360"/>
          </a:xfrm>
        </p:spPr>
        <p:txBody>
          <a:bodyPr/>
          <a:lstStyle/>
          <a:p>
            <a:r>
              <a:rPr lang="en-US" b="0" i="0" dirty="0">
                <a:solidFill>
                  <a:srgbClr val="000000"/>
                </a:solidFill>
                <a:effectLst/>
                <a:latin typeface="Arial" panose="020B0604020202020204" pitchFamily="34" charset="0"/>
              </a:rPr>
              <a:t>Relational model</a:t>
            </a:r>
            <a:endParaRPr lang="en-IN" dirty="0"/>
          </a:p>
        </p:txBody>
      </p:sp>
      <p:sp>
        <p:nvSpPr>
          <p:cNvPr id="3" name="Content Placeholder 2">
            <a:extLst>
              <a:ext uri="{FF2B5EF4-FFF2-40B4-BE49-F238E27FC236}">
                <a16:creationId xmlns:a16="http://schemas.microsoft.com/office/drawing/2014/main" id="{92B0E5C6-89BC-A3C5-637B-6D158C9F6FFC}"/>
              </a:ext>
            </a:extLst>
          </p:cNvPr>
          <p:cNvSpPr>
            <a:spLocks noGrp="1"/>
          </p:cNvSpPr>
          <p:nvPr>
            <p:ph idx="1"/>
          </p:nvPr>
        </p:nvSpPr>
        <p:spPr>
          <a:xfrm>
            <a:off x="838200" y="1405288"/>
            <a:ext cx="10515600" cy="5000960"/>
          </a:xfrm>
        </p:spPr>
        <p:txBody>
          <a:bodyPr>
            <a:normAutofit fontScale="25000" lnSpcReduction="20000"/>
          </a:bodyPr>
          <a:lstStyle/>
          <a:p>
            <a:pPr marL="0" indent="0" algn="l">
              <a:buNone/>
            </a:pPr>
            <a:r>
              <a:rPr lang="en-US" sz="6400" b="0" i="0" dirty="0">
                <a:solidFill>
                  <a:srgbClr val="000000"/>
                </a:solidFill>
                <a:effectLst/>
              </a:rPr>
              <a:t>Primary keys - </a:t>
            </a:r>
            <a:r>
              <a:rPr lang="en-US" sz="6400" b="1" i="0" u="sng" dirty="0">
                <a:solidFill>
                  <a:srgbClr val="000000"/>
                </a:solidFill>
                <a:effectLst/>
              </a:rPr>
              <a:t>BOLD and UNDERLINED</a:t>
            </a:r>
            <a:r>
              <a:rPr lang="en-US" sz="6400" b="0" i="0" dirty="0">
                <a:solidFill>
                  <a:srgbClr val="000000"/>
                </a:solidFill>
                <a:effectLst/>
              </a:rPr>
              <a:t>,  Foreign keys – </a:t>
            </a:r>
            <a:r>
              <a:rPr lang="en-US" sz="6400" b="0" i="1" dirty="0">
                <a:solidFill>
                  <a:srgbClr val="000000"/>
                </a:solidFill>
                <a:effectLst/>
              </a:rPr>
              <a:t>Italic </a:t>
            </a:r>
          </a:p>
          <a:p>
            <a:r>
              <a:rPr lang="en-US" sz="6400" b="0" i="0" dirty="0">
                <a:solidFill>
                  <a:srgbClr val="000000"/>
                </a:solidFill>
                <a:effectLst/>
              </a:rPr>
              <a:t>Table 1 · USER (</a:t>
            </a:r>
            <a:r>
              <a:rPr lang="en-US" sz="6400" b="1" i="0" u="sng" dirty="0">
                <a:solidFill>
                  <a:srgbClr val="000000"/>
                </a:solidFill>
                <a:effectLst/>
              </a:rPr>
              <a:t>User ID</a:t>
            </a:r>
            <a:r>
              <a:rPr lang="en-US" sz="6400" b="0" i="0" dirty="0">
                <a:solidFill>
                  <a:srgbClr val="000000"/>
                </a:solidFill>
                <a:effectLst/>
              </a:rPr>
              <a:t>, username, password, F Name, L Name)</a:t>
            </a:r>
          </a:p>
          <a:p>
            <a:pPr marL="0" indent="0" algn="l">
              <a:buNone/>
            </a:pPr>
            <a:r>
              <a:rPr lang="en-US" sz="6400" b="0" i="0" dirty="0">
                <a:solidFill>
                  <a:srgbClr val="000000"/>
                </a:solidFill>
                <a:effectLst/>
              </a:rPr>
              <a:t>     </a:t>
            </a:r>
            <a:r>
              <a:rPr lang="en-US" sz="6400" b="0" i="0" dirty="0" err="1">
                <a:solidFill>
                  <a:srgbClr val="000000"/>
                </a:solidFill>
                <a:effectLst/>
              </a:rPr>
              <a:t>Userid</a:t>
            </a:r>
            <a:r>
              <a:rPr lang="en-US" sz="6400" b="0" i="0" dirty="0">
                <a:solidFill>
                  <a:srgbClr val="000000"/>
                </a:solidFill>
                <a:effectLst/>
              </a:rPr>
              <a:t> primary key</a:t>
            </a:r>
          </a:p>
          <a:p>
            <a:pPr algn="l"/>
            <a:r>
              <a:rPr lang="en-US" sz="6400" b="0" i="0" dirty="0">
                <a:solidFill>
                  <a:srgbClr val="000000"/>
                </a:solidFill>
                <a:effectLst/>
              </a:rPr>
              <a:t>Table 2 · USER-EMAIL (</a:t>
            </a:r>
            <a:r>
              <a:rPr lang="en-US" sz="6400" b="1" i="0" u="sng" dirty="0">
                <a:solidFill>
                  <a:srgbClr val="000000"/>
                </a:solidFill>
                <a:effectLst/>
              </a:rPr>
              <a:t>Email</a:t>
            </a:r>
            <a:r>
              <a:rPr lang="en-US" sz="6400" b="0" i="0" dirty="0">
                <a:solidFill>
                  <a:srgbClr val="000000"/>
                </a:solidFill>
                <a:effectLst/>
              </a:rPr>
              <a:t>, </a:t>
            </a:r>
            <a:r>
              <a:rPr lang="en-US" sz="6400" i="1" dirty="0">
                <a:solidFill>
                  <a:srgbClr val="000000"/>
                </a:solidFill>
                <a:effectLst/>
              </a:rPr>
              <a:t>User ID</a:t>
            </a:r>
            <a:r>
              <a:rPr lang="en-US" sz="6400" b="0" i="0" dirty="0">
                <a:solidFill>
                  <a:srgbClr val="000000"/>
                </a:solidFill>
                <a:effectLst/>
              </a:rPr>
              <a:t>)</a:t>
            </a:r>
          </a:p>
          <a:p>
            <a:pPr marL="0" indent="0" algn="l">
              <a:buNone/>
            </a:pPr>
            <a:r>
              <a:rPr lang="en-US" sz="6400" b="0" i="0" dirty="0">
                <a:solidFill>
                  <a:srgbClr val="000000"/>
                </a:solidFill>
                <a:effectLst/>
              </a:rPr>
              <a:t>     Email is primary key</a:t>
            </a:r>
          </a:p>
          <a:p>
            <a:pPr marL="0" indent="0" algn="l">
              <a:buNone/>
            </a:pPr>
            <a:r>
              <a:rPr lang="en-US" sz="6400" dirty="0">
                <a:solidFill>
                  <a:srgbClr val="000000"/>
                </a:solidFill>
              </a:rPr>
              <a:t>     </a:t>
            </a:r>
            <a:r>
              <a:rPr lang="en-US" sz="6400" b="0" i="0" dirty="0">
                <a:solidFill>
                  <a:srgbClr val="000000"/>
                </a:solidFill>
                <a:effectLst/>
              </a:rPr>
              <a:t>The FOREIGN KEY User ID refers to User ID in User; NULL NOT ALLOWED</a:t>
            </a:r>
          </a:p>
          <a:p>
            <a:pPr algn="l"/>
            <a:r>
              <a:rPr lang="en-US" sz="6400" b="0" i="0" dirty="0">
                <a:solidFill>
                  <a:srgbClr val="000000"/>
                </a:solidFill>
                <a:effectLst/>
              </a:rPr>
              <a:t>Table 3 · USER-PHONE NO (</a:t>
            </a:r>
            <a:r>
              <a:rPr lang="en-US" sz="6400" b="1" i="0" u="sng" dirty="0">
                <a:solidFill>
                  <a:srgbClr val="000000"/>
                </a:solidFill>
                <a:effectLst/>
              </a:rPr>
              <a:t>Phone no</a:t>
            </a:r>
            <a:r>
              <a:rPr lang="en-US" sz="6400" b="0" i="0" dirty="0">
                <a:solidFill>
                  <a:srgbClr val="000000"/>
                </a:solidFill>
                <a:effectLst/>
              </a:rPr>
              <a:t>, </a:t>
            </a:r>
            <a:r>
              <a:rPr lang="en-US" sz="6400" b="0" i="1" dirty="0">
                <a:solidFill>
                  <a:srgbClr val="000000"/>
                </a:solidFill>
                <a:effectLst/>
              </a:rPr>
              <a:t>User ID</a:t>
            </a:r>
            <a:r>
              <a:rPr lang="en-US" sz="6400" b="0" i="0" dirty="0">
                <a:solidFill>
                  <a:srgbClr val="000000"/>
                </a:solidFill>
                <a:effectLst/>
              </a:rPr>
              <a:t>)</a:t>
            </a:r>
          </a:p>
          <a:p>
            <a:pPr algn="l"/>
            <a:r>
              <a:rPr lang="en-US" sz="6400" b="0" i="0" dirty="0">
                <a:solidFill>
                  <a:srgbClr val="000000"/>
                </a:solidFill>
                <a:effectLst/>
              </a:rPr>
              <a:t>Phone no primary key</a:t>
            </a:r>
          </a:p>
          <a:p>
            <a:pPr algn="l"/>
            <a:r>
              <a:rPr lang="en-US" sz="6400" b="0" i="0" dirty="0">
                <a:solidFill>
                  <a:srgbClr val="000000"/>
                </a:solidFill>
                <a:effectLst/>
              </a:rPr>
              <a:t>The FOREIGN KEY User ID refers to User ID in User; NULL NOT ALLOWED</a:t>
            </a:r>
          </a:p>
          <a:p>
            <a:pPr algn="l"/>
            <a:r>
              <a:rPr lang="en-US" sz="6400" b="0" i="0" dirty="0">
                <a:solidFill>
                  <a:srgbClr val="000000"/>
                </a:solidFill>
                <a:effectLst/>
              </a:rPr>
              <a:t>Email and phone number are multivalued attributes.</a:t>
            </a:r>
          </a:p>
          <a:p>
            <a:pPr algn="l"/>
            <a:r>
              <a:rPr lang="en-US" sz="6400" b="0" i="0" dirty="0">
                <a:solidFill>
                  <a:srgbClr val="000000"/>
                </a:solidFill>
                <a:effectLst/>
              </a:rPr>
              <a:t>Table 4 · FARMER (</a:t>
            </a:r>
            <a:r>
              <a:rPr lang="en-US" sz="6400" i="1" dirty="0" err="1">
                <a:solidFill>
                  <a:srgbClr val="000000"/>
                </a:solidFill>
                <a:effectLst/>
              </a:rPr>
              <a:t>F.User</a:t>
            </a:r>
            <a:r>
              <a:rPr lang="en-US" sz="6400" i="1" dirty="0">
                <a:solidFill>
                  <a:srgbClr val="000000"/>
                </a:solidFill>
                <a:effectLst/>
              </a:rPr>
              <a:t> ID</a:t>
            </a:r>
            <a:r>
              <a:rPr lang="en-US" sz="6400" b="0" i="0" dirty="0">
                <a:solidFill>
                  <a:srgbClr val="000000"/>
                </a:solidFill>
                <a:effectLst/>
              </a:rPr>
              <a:t>, Farm address, city, state, </a:t>
            </a:r>
            <a:r>
              <a:rPr lang="en-US" sz="6400" b="0" i="0" dirty="0" err="1">
                <a:solidFill>
                  <a:srgbClr val="000000"/>
                </a:solidFill>
                <a:effectLst/>
              </a:rPr>
              <a:t>zipcode</a:t>
            </a:r>
            <a:r>
              <a:rPr lang="en-US" sz="6400" b="0" i="0" dirty="0">
                <a:solidFill>
                  <a:srgbClr val="000000"/>
                </a:solidFill>
                <a:effectLst/>
              </a:rPr>
              <a:t>)</a:t>
            </a:r>
          </a:p>
          <a:p>
            <a:pPr algn="l"/>
            <a:r>
              <a:rPr lang="en-US" sz="6400" b="0" i="0" dirty="0">
                <a:solidFill>
                  <a:srgbClr val="000000"/>
                </a:solidFill>
                <a:effectLst/>
              </a:rPr>
              <a:t>The FOREIGN KEY User ID refers to user table user id; NULL NOT ALLOWED also serves as primary key</a:t>
            </a:r>
          </a:p>
          <a:p>
            <a:pPr algn="l"/>
            <a:r>
              <a:rPr lang="en-US" sz="6400" b="0" i="0" dirty="0">
                <a:solidFill>
                  <a:srgbClr val="000000"/>
                </a:solidFill>
                <a:effectLst/>
              </a:rPr>
              <a:t>Table 5 · CUSTOMER (</a:t>
            </a:r>
            <a:r>
              <a:rPr lang="en-US" sz="6400" b="0" i="1" dirty="0" err="1">
                <a:solidFill>
                  <a:srgbClr val="000000"/>
                </a:solidFill>
                <a:effectLst/>
              </a:rPr>
              <a:t>C.User</a:t>
            </a:r>
            <a:r>
              <a:rPr lang="en-US" sz="6400" b="0" i="1" dirty="0">
                <a:solidFill>
                  <a:srgbClr val="000000"/>
                </a:solidFill>
                <a:effectLst/>
              </a:rPr>
              <a:t> ID</a:t>
            </a:r>
            <a:r>
              <a:rPr lang="en-US" sz="6400" b="0" i="0" dirty="0">
                <a:solidFill>
                  <a:srgbClr val="000000"/>
                </a:solidFill>
                <a:effectLst/>
              </a:rPr>
              <a:t>, </a:t>
            </a:r>
            <a:r>
              <a:rPr lang="en-US" sz="6400" b="0" i="0" dirty="0" err="1">
                <a:solidFill>
                  <a:srgbClr val="000000"/>
                </a:solidFill>
                <a:effectLst/>
              </a:rPr>
              <a:t>streetAddress</a:t>
            </a:r>
            <a:r>
              <a:rPr lang="en-US" sz="6400" b="0" i="0" dirty="0">
                <a:solidFill>
                  <a:srgbClr val="000000"/>
                </a:solidFill>
                <a:effectLst/>
              </a:rPr>
              <a:t>, </a:t>
            </a:r>
            <a:r>
              <a:rPr lang="en-US" sz="6400" b="0" i="0" dirty="0" err="1">
                <a:solidFill>
                  <a:srgbClr val="000000"/>
                </a:solidFill>
                <a:effectLst/>
              </a:rPr>
              <a:t>city,state</a:t>
            </a:r>
            <a:r>
              <a:rPr lang="en-US" sz="6400" b="0" i="0" dirty="0">
                <a:solidFill>
                  <a:srgbClr val="000000"/>
                </a:solidFill>
                <a:effectLst/>
              </a:rPr>
              <a:t>, </a:t>
            </a:r>
            <a:r>
              <a:rPr lang="en-US" sz="6400" b="0" i="0" dirty="0" err="1">
                <a:solidFill>
                  <a:srgbClr val="000000"/>
                </a:solidFill>
                <a:effectLst/>
              </a:rPr>
              <a:t>zipcode</a:t>
            </a:r>
            <a:r>
              <a:rPr lang="en-US" sz="6400" b="0" i="0" dirty="0">
                <a:solidFill>
                  <a:srgbClr val="000000"/>
                </a:solidFill>
                <a:effectLst/>
              </a:rPr>
              <a:t>)</a:t>
            </a:r>
          </a:p>
          <a:p>
            <a:pPr algn="l"/>
            <a:r>
              <a:rPr lang="en-US" sz="6400" b="0" i="0" dirty="0">
                <a:solidFill>
                  <a:srgbClr val="000000"/>
                </a:solidFill>
                <a:effectLst/>
              </a:rPr>
              <a:t>The FOREIGN KEY </a:t>
            </a:r>
            <a:r>
              <a:rPr lang="en-US" sz="6400" b="0" i="0" dirty="0" err="1">
                <a:solidFill>
                  <a:srgbClr val="000000"/>
                </a:solidFill>
                <a:effectLst/>
              </a:rPr>
              <a:t>c.User</a:t>
            </a:r>
            <a:r>
              <a:rPr lang="en-US" sz="6400" b="0" i="0" dirty="0">
                <a:solidFill>
                  <a:srgbClr val="000000"/>
                </a:solidFill>
                <a:effectLst/>
              </a:rPr>
              <a:t> ID refers to User ID in Customer; NULL NOT ALLOWED also serves as primary key</a:t>
            </a:r>
          </a:p>
          <a:p>
            <a:pPr algn="l"/>
            <a:r>
              <a:rPr lang="en-US" sz="6400" b="0" i="0" dirty="0">
                <a:solidFill>
                  <a:srgbClr val="000000"/>
                </a:solidFill>
                <a:effectLst/>
              </a:rPr>
              <a:t>Table 6 · SUPPLIER (</a:t>
            </a:r>
            <a:r>
              <a:rPr lang="en-US" sz="6400" b="1" i="0" u="sng" dirty="0">
                <a:solidFill>
                  <a:srgbClr val="000000"/>
                </a:solidFill>
                <a:effectLst/>
              </a:rPr>
              <a:t>Supplier ID</a:t>
            </a:r>
            <a:r>
              <a:rPr lang="en-US" sz="6400" b="0" i="0" dirty="0">
                <a:solidFill>
                  <a:srgbClr val="000000"/>
                </a:solidFill>
                <a:effectLst/>
              </a:rPr>
              <a:t>, Name, Phone no)</a:t>
            </a:r>
            <a:endParaRPr lang="en-US" sz="6400" b="0" i="0" dirty="0">
              <a:solidFill>
                <a:srgbClr val="000000"/>
              </a:solidFill>
              <a:effectLst/>
              <a:latin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4471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9D763-9996-202F-D738-449936518B6B}"/>
              </a:ext>
            </a:extLst>
          </p:cNvPr>
          <p:cNvSpPr>
            <a:spLocks noGrp="1"/>
          </p:cNvSpPr>
          <p:nvPr>
            <p:ph idx="1"/>
          </p:nvPr>
        </p:nvSpPr>
        <p:spPr>
          <a:xfrm>
            <a:off x="838200" y="317634"/>
            <a:ext cx="10515600" cy="6420050"/>
          </a:xfrm>
        </p:spPr>
        <p:txBody>
          <a:bodyPr>
            <a:normAutofit fontScale="40000" lnSpcReduction="20000"/>
          </a:bodyPr>
          <a:lstStyle/>
          <a:p>
            <a:pPr algn="just"/>
            <a:r>
              <a:rPr lang="en-US" sz="2900" b="0" i="0" dirty="0">
                <a:solidFill>
                  <a:srgbClr val="000000"/>
                </a:solidFill>
                <a:effectLst/>
              </a:rPr>
              <a:t>Table 7 · SUPPLIES (</a:t>
            </a:r>
            <a:r>
              <a:rPr lang="en-US" sz="2900" b="0" i="1" dirty="0">
                <a:solidFill>
                  <a:srgbClr val="000000"/>
                </a:solidFill>
                <a:effectLst/>
              </a:rPr>
              <a:t>Supplier ID, </a:t>
            </a:r>
            <a:r>
              <a:rPr lang="en-US" sz="2900" b="0" i="1" dirty="0" err="1">
                <a:solidFill>
                  <a:srgbClr val="000000"/>
                </a:solidFill>
                <a:effectLst/>
              </a:rPr>
              <a:t>F.User</a:t>
            </a:r>
            <a:r>
              <a:rPr lang="en-US" sz="2900" b="0" i="1" dirty="0">
                <a:solidFill>
                  <a:srgbClr val="000000"/>
                </a:solidFill>
                <a:effectLst/>
              </a:rPr>
              <a:t> ID</a:t>
            </a:r>
            <a:r>
              <a:rPr lang="en-US" sz="2900" b="0" i="0" dirty="0">
                <a:solidFill>
                  <a:srgbClr val="000000"/>
                </a:solidFill>
                <a:effectLst/>
              </a:rPr>
              <a:t>, Tools)</a:t>
            </a:r>
          </a:p>
          <a:p>
            <a:pPr marL="0" indent="0" algn="just">
              <a:buNone/>
            </a:pPr>
            <a:r>
              <a:rPr lang="en-US" sz="2900" b="0" i="0" dirty="0">
                <a:solidFill>
                  <a:srgbClr val="000000"/>
                </a:solidFill>
                <a:effectLst/>
              </a:rPr>
              <a:t>     The FOREIGN KEY Supplier ID refers to Supplier ID in Supplier; NULL NOT ALLOWED </a:t>
            </a:r>
          </a:p>
          <a:p>
            <a:pPr marL="0" indent="0" algn="just">
              <a:buNone/>
            </a:pPr>
            <a:r>
              <a:rPr lang="en-US" sz="2900" dirty="0">
                <a:solidFill>
                  <a:srgbClr val="000000"/>
                </a:solidFill>
              </a:rPr>
              <a:t>     </a:t>
            </a:r>
            <a:r>
              <a:rPr lang="en-US" sz="2900" b="0" i="0" dirty="0">
                <a:solidFill>
                  <a:srgbClr val="000000"/>
                </a:solidFill>
                <a:effectLst/>
              </a:rPr>
              <a:t>The FOREIGN KEY </a:t>
            </a:r>
            <a:r>
              <a:rPr lang="en-US" sz="2900" b="0" i="0" dirty="0" err="1">
                <a:solidFill>
                  <a:srgbClr val="000000"/>
                </a:solidFill>
                <a:effectLst/>
              </a:rPr>
              <a:t>F.User</a:t>
            </a:r>
            <a:r>
              <a:rPr lang="en-US" sz="2900" b="0" i="0" dirty="0">
                <a:solidFill>
                  <a:srgbClr val="000000"/>
                </a:solidFill>
                <a:effectLst/>
              </a:rPr>
              <a:t> ID refers to User ID in Farmer; NULL NOT ALLOWED</a:t>
            </a:r>
          </a:p>
          <a:p>
            <a:pPr algn="just"/>
            <a:r>
              <a:rPr lang="en-US" sz="2900" b="0" i="0" dirty="0">
                <a:solidFill>
                  <a:srgbClr val="000000"/>
                </a:solidFill>
                <a:effectLst/>
              </a:rPr>
              <a:t>Table 8 · CROP (</a:t>
            </a:r>
            <a:r>
              <a:rPr lang="en-US" sz="2900" b="1" i="0" u="sng" dirty="0">
                <a:solidFill>
                  <a:srgbClr val="000000"/>
                </a:solidFill>
                <a:effectLst/>
              </a:rPr>
              <a:t>Crop ID</a:t>
            </a:r>
            <a:r>
              <a:rPr lang="en-US" sz="2900" b="0" i="0" dirty="0">
                <a:solidFill>
                  <a:srgbClr val="000000"/>
                </a:solidFill>
                <a:effectLst/>
              </a:rPr>
              <a:t>, </a:t>
            </a:r>
            <a:r>
              <a:rPr lang="en-US" sz="2900" b="0" i="1" dirty="0" err="1">
                <a:solidFill>
                  <a:srgbClr val="000000"/>
                </a:solidFill>
                <a:effectLst/>
              </a:rPr>
              <a:t>F.User</a:t>
            </a:r>
            <a:r>
              <a:rPr lang="en-US" sz="2900" b="0" i="1" dirty="0">
                <a:solidFill>
                  <a:srgbClr val="000000"/>
                </a:solidFill>
                <a:effectLst/>
              </a:rPr>
              <a:t> ID</a:t>
            </a:r>
            <a:r>
              <a:rPr lang="en-US" sz="2900" b="0" i="0" dirty="0">
                <a:solidFill>
                  <a:srgbClr val="000000"/>
                </a:solidFill>
                <a:effectLst/>
              </a:rPr>
              <a:t>, Crop image URL, Price, Crop name, Description, Available quantity)</a:t>
            </a:r>
          </a:p>
          <a:p>
            <a:pPr marL="0" indent="0" algn="just">
              <a:buNone/>
            </a:pPr>
            <a:r>
              <a:rPr lang="en-US" sz="2900" dirty="0">
                <a:solidFill>
                  <a:srgbClr val="000000"/>
                </a:solidFill>
              </a:rPr>
              <a:t>     </a:t>
            </a:r>
            <a:r>
              <a:rPr lang="en-US" sz="2900" b="0" i="0" dirty="0">
                <a:solidFill>
                  <a:srgbClr val="000000"/>
                </a:solidFill>
                <a:effectLst/>
              </a:rPr>
              <a:t>The FOREIGN KEY </a:t>
            </a:r>
            <a:r>
              <a:rPr lang="en-US" sz="2900" b="0" i="0" dirty="0" err="1">
                <a:solidFill>
                  <a:srgbClr val="000000"/>
                </a:solidFill>
                <a:effectLst/>
              </a:rPr>
              <a:t>F.User</a:t>
            </a:r>
            <a:r>
              <a:rPr lang="en-US" sz="2900" b="0" i="0" dirty="0">
                <a:solidFill>
                  <a:srgbClr val="000000"/>
                </a:solidFill>
                <a:effectLst/>
              </a:rPr>
              <a:t> ID refers to User ID in Farmer; NULL NOT ALLOWED</a:t>
            </a:r>
          </a:p>
          <a:p>
            <a:pPr algn="just"/>
            <a:r>
              <a:rPr lang="en-US" sz="2900" b="0" i="0" dirty="0">
                <a:solidFill>
                  <a:srgbClr val="000000"/>
                </a:solidFill>
                <a:effectLst/>
              </a:rPr>
              <a:t>Table 9· CART (</a:t>
            </a:r>
            <a:r>
              <a:rPr lang="en-US" sz="2900" b="1" i="0" u="sng" dirty="0">
                <a:solidFill>
                  <a:srgbClr val="000000"/>
                </a:solidFill>
                <a:effectLst/>
              </a:rPr>
              <a:t>Cart ID</a:t>
            </a:r>
            <a:r>
              <a:rPr lang="en-US" sz="2900" b="0" i="0" dirty="0">
                <a:solidFill>
                  <a:srgbClr val="000000"/>
                </a:solidFill>
                <a:effectLst/>
              </a:rPr>
              <a:t>, Quantity, </a:t>
            </a:r>
            <a:r>
              <a:rPr lang="en-US" sz="2900" b="0" i="1" dirty="0" err="1">
                <a:solidFill>
                  <a:srgbClr val="000000"/>
                </a:solidFill>
                <a:effectLst/>
              </a:rPr>
              <a:t>C.UserID</a:t>
            </a:r>
            <a:r>
              <a:rPr lang="en-US" sz="2900" b="0" i="0" dirty="0">
                <a:solidFill>
                  <a:srgbClr val="000000"/>
                </a:solidFill>
                <a:effectLst/>
              </a:rPr>
              <a:t>)</a:t>
            </a:r>
          </a:p>
          <a:p>
            <a:pPr algn="just"/>
            <a:r>
              <a:rPr lang="en-US" sz="2900" b="0" i="0" dirty="0">
                <a:solidFill>
                  <a:srgbClr val="000000"/>
                </a:solidFill>
                <a:effectLst/>
              </a:rPr>
              <a:t>Table 10 CROPADDED TO CART (</a:t>
            </a:r>
            <a:r>
              <a:rPr lang="en-US" sz="2900" b="0" i="1" dirty="0">
                <a:solidFill>
                  <a:srgbClr val="000000"/>
                </a:solidFill>
                <a:effectLst/>
              </a:rPr>
              <a:t>Cart ID, </a:t>
            </a:r>
            <a:r>
              <a:rPr lang="en-US" sz="2900" b="0" i="1" dirty="0" err="1">
                <a:solidFill>
                  <a:srgbClr val="000000"/>
                </a:solidFill>
                <a:effectLst/>
              </a:rPr>
              <a:t>CropID</a:t>
            </a:r>
            <a:r>
              <a:rPr lang="en-US" sz="2900" b="0" i="0" dirty="0">
                <a:solidFill>
                  <a:srgbClr val="000000"/>
                </a:solidFill>
                <a:effectLst/>
              </a:rPr>
              <a:t>)</a:t>
            </a:r>
          </a:p>
          <a:p>
            <a:pPr algn="just"/>
            <a:r>
              <a:rPr lang="en-US" sz="2900" b="0" i="0" dirty="0">
                <a:solidFill>
                  <a:srgbClr val="000000"/>
                </a:solidFill>
                <a:effectLst/>
              </a:rPr>
              <a:t>Table 10· PAYMENT (</a:t>
            </a:r>
            <a:r>
              <a:rPr lang="en-US" sz="2900" b="1" i="0" u="sng" dirty="0">
                <a:solidFill>
                  <a:srgbClr val="000000"/>
                </a:solidFill>
                <a:effectLst/>
              </a:rPr>
              <a:t>Payment ID</a:t>
            </a:r>
            <a:r>
              <a:rPr lang="en-US" sz="2900" b="0" i="0" dirty="0">
                <a:solidFill>
                  <a:srgbClr val="000000"/>
                </a:solidFill>
                <a:effectLst/>
              </a:rPr>
              <a:t>, </a:t>
            </a:r>
            <a:r>
              <a:rPr lang="en-US" sz="2900" b="0" i="1" dirty="0" err="1">
                <a:solidFill>
                  <a:srgbClr val="000000"/>
                </a:solidFill>
                <a:effectLst/>
              </a:rPr>
              <a:t>C.User</a:t>
            </a:r>
            <a:r>
              <a:rPr lang="en-US" sz="2900" b="0" i="1" dirty="0">
                <a:solidFill>
                  <a:srgbClr val="000000"/>
                </a:solidFill>
                <a:effectLst/>
              </a:rPr>
              <a:t> </a:t>
            </a:r>
            <a:r>
              <a:rPr lang="en-US" sz="2900" b="0" i="1" dirty="0" err="1">
                <a:solidFill>
                  <a:srgbClr val="000000"/>
                </a:solidFill>
                <a:effectLst/>
              </a:rPr>
              <a:t>ID,OrderID</a:t>
            </a:r>
            <a:r>
              <a:rPr lang="en-US" sz="2900" b="0" i="0" dirty="0">
                <a:solidFill>
                  <a:srgbClr val="000000"/>
                </a:solidFill>
                <a:effectLst/>
              </a:rPr>
              <a:t>, Payment Date, Payment Type, Amount).</a:t>
            </a:r>
          </a:p>
          <a:p>
            <a:pPr marL="0" indent="0" algn="just">
              <a:buNone/>
            </a:pPr>
            <a:r>
              <a:rPr lang="en-US" sz="2900" dirty="0">
                <a:solidFill>
                  <a:srgbClr val="000000"/>
                </a:solidFill>
              </a:rPr>
              <a:t>     </a:t>
            </a:r>
            <a:r>
              <a:rPr lang="en-US" sz="2900" b="0" i="0" dirty="0">
                <a:solidFill>
                  <a:srgbClr val="000000"/>
                </a:solidFill>
                <a:effectLst/>
              </a:rPr>
              <a:t>The FOREIGN KEY </a:t>
            </a:r>
            <a:r>
              <a:rPr lang="en-US" sz="2900" b="0" i="0" dirty="0" err="1">
                <a:solidFill>
                  <a:srgbClr val="000000"/>
                </a:solidFill>
                <a:effectLst/>
              </a:rPr>
              <a:t>C.User</a:t>
            </a:r>
            <a:r>
              <a:rPr lang="en-US" sz="2900" b="0" i="0" dirty="0">
                <a:solidFill>
                  <a:srgbClr val="000000"/>
                </a:solidFill>
                <a:effectLst/>
              </a:rPr>
              <a:t> ID refers to User ID in Customer; NULL NOT ALLOWED</a:t>
            </a:r>
          </a:p>
          <a:p>
            <a:pPr marL="0" indent="0" algn="just">
              <a:buNone/>
            </a:pPr>
            <a:r>
              <a:rPr lang="en-US" sz="2900" b="0" i="0" dirty="0">
                <a:solidFill>
                  <a:srgbClr val="000000"/>
                </a:solidFill>
                <a:effectLst/>
              </a:rPr>
              <a:t>     The FOREIGN KEY </a:t>
            </a:r>
            <a:r>
              <a:rPr lang="en-US" sz="2900" b="0" i="0" dirty="0" err="1">
                <a:solidFill>
                  <a:srgbClr val="000000"/>
                </a:solidFill>
                <a:effectLst/>
              </a:rPr>
              <a:t>OrderID</a:t>
            </a:r>
            <a:r>
              <a:rPr lang="en-US" sz="2900" b="0" i="0" dirty="0">
                <a:solidFill>
                  <a:srgbClr val="000000"/>
                </a:solidFill>
                <a:effectLst/>
              </a:rPr>
              <a:t> refers to User ID in Customer; NULL NOT ALLOWED</a:t>
            </a:r>
          </a:p>
          <a:p>
            <a:pPr algn="just"/>
            <a:r>
              <a:rPr lang="en-US" sz="2900" b="0" i="0" dirty="0">
                <a:solidFill>
                  <a:srgbClr val="000000"/>
                </a:solidFill>
                <a:effectLst/>
              </a:rPr>
              <a:t>Table 11· ORDER (</a:t>
            </a:r>
            <a:r>
              <a:rPr lang="en-US" sz="2900" b="1" i="0" u="sng" dirty="0">
                <a:solidFill>
                  <a:srgbClr val="000000"/>
                </a:solidFill>
                <a:effectLst/>
              </a:rPr>
              <a:t>Order ID</a:t>
            </a:r>
            <a:r>
              <a:rPr lang="en-US" sz="2900" b="0" i="0" dirty="0">
                <a:solidFill>
                  <a:srgbClr val="000000"/>
                </a:solidFill>
                <a:effectLst/>
              </a:rPr>
              <a:t>, </a:t>
            </a:r>
            <a:r>
              <a:rPr lang="en-US" sz="2900" b="0" i="1" dirty="0" err="1">
                <a:solidFill>
                  <a:srgbClr val="000000"/>
                </a:solidFill>
                <a:effectLst/>
              </a:rPr>
              <a:t>C.User</a:t>
            </a:r>
            <a:r>
              <a:rPr lang="en-US" sz="2900" b="0" i="1" dirty="0">
                <a:solidFill>
                  <a:srgbClr val="000000"/>
                </a:solidFill>
                <a:effectLst/>
              </a:rPr>
              <a:t> ID</a:t>
            </a:r>
            <a:r>
              <a:rPr lang="en-US" sz="2900" b="0" i="0" dirty="0">
                <a:solidFill>
                  <a:srgbClr val="000000"/>
                </a:solidFill>
                <a:effectLst/>
              </a:rPr>
              <a:t>, Order date)</a:t>
            </a:r>
          </a:p>
          <a:p>
            <a:pPr marL="0" indent="0" algn="just">
              <a:buNone/>
            </a:pPr>
            <a:r>
              <a:rPr lang="en-US" sz="2900" dirty="0">
                <a:solidFill>
                  <a:srgbClr val="000000"/>
                </a:solidFill>
              </a:rPr>
              <a:t>    </a:t>
            </a:r>
            <a:r>
              <a:rPr lang="en-US" sz="2900" b="0" i="0" dirty="0">
                <a:solidFill>
                  <a:srgbClr val="000000"/>
                </a:solidFill>
                <a:effectLst/>
              </a:rPr>
              <a:t>The FOREIGN KEY </a:t>
            </a:r>
            <a:r>
              <a:rPr lang="en-US" sz="2900" b="0" i="0" dirty="0" err="1">
                <a:solidFill>
                  <a:srgbClr val="000000"/>
                </a:solidFill>
                <a:effectLst/>
              </a:rPr>
              <a:t>C.User</a:t>
            </a:r>
            <a:r>
              <a:rPr lang="en-US" sz="2900" b="0" i="0" dirty="0">
                <a:solidFill>
                  <a:srgbClr val="000000"/>
                </a:solidFill>
                <a:effectLst/>
              </a:rPr>
              <a:t> ID refers to User ID in Customer; NULL NOT ALLOWED</a:t>
            </a:r>
          </a:p>
          <a:p>
            <a:pPr algn="just"/>
            <a:r>
              <a:rPr lang="en-US" sz="2900" b="0" i="0" dirty="0">
                <a:solidFill>
                  <a:srgbClr val="000000"/>
                </a:solidFill>
                <a:effectLst/>
              </a:rPr>
              <a:t>Table 12.· ORDER CONTAINS CROP (</a:t>
            </a:r>
            <a:r>
              <a:rPr lang="en-US" sz="2900" b="0" i="1" dirty="0">
                <a:solidFill>
                  <a:srgbClr val="000000"/>
                </a:solidFill>
                <a:effectLst/>
              </a:rPr>
              <a:t>Order ID, Crop ID</a:t>
            </a:r>
            <a:r>
              <a:rPr lang="en-US" sz="2900" b="0" i="0" dirty="0">
                <a:solidFill>
                  <a:srgbClr val="000000"/>
                </a:solidFill>
                <a:effectLst/>
              </a:rPr>
              <a:t>)</a:t>
            </a:r>
          </a:p>
          <a:p>
            <a:pPr marL="0" indent="0" algn="just">
              <a:buNone/>
            </a:pPr>
            <a:r>
              <a:rPr lang="en-US" sz="2900" b="0" i="0" dirty="0">
                <a:solidFill>
                  <a:srgbClr val="000000"/>
                </a:solidFill>
                <a:effectLst/>
              </a:rPr>
              <a:t>    The FOREIGN KEY Order ID refers to Order ID in Order; NULL NOT ALLOWED </a:t>
            </a:r>
          </a:p>
          <a:p>
            <a:pPr marL="0" indent="0" algn="just">
              <a:buNone/>
            </a:pPr>
            <a:r>
              <a:rPr lang="en-US" sz="2900" dirty="0">
                <a:solidFill>
                  <a:srgbClr val="000000"/>
                </a:solidFill>
              </a:rPr>
              <a:t>    </a:t>
            </a:r>
            <a:r>
              <a:rPr lang="en-US" sz="2900" b="0" i="0" dirty="0">
                <a:solidFill>
                  <a:srgbClr val="000000"/>
                </a:solidFill>
                <a:effectLst/>
              </a:rPr>
              <a:t>The FOREIGN KEY Crop ID refers to Crop ID in Crop; NULL NOT ALLOWED</a:t>
            </a:r>
          </a:p>
          <a:p>
            <a:pPr algn="just"/>
            <a:r>
              <a:rPr lang="en-US" sz="2900" b="0" i="0" dirty="0">
                <a:solidFill>
                  <a:srgbClr val="000000"/>
                </a:solidFill>
                <a:effectLst/>
              </a:rPr>
              <a:t>Table 13· SHIPMENT (</a:t>
            </a:r>
            <a:r>
              <a:rPr lang="en-US" sz="2900" b="1" i="0" u="sng" dirty="0">
                <a:solidFill>
                  <a:srgbClr val="000000"/>
                </a:solidFill>
                <a:effectLst/>
              </a:rPr>
              <a:t>Tracking ID</a:t>
            </a:r>
            <a:r>
              <a:rPr lang="en-US" sz="2900" b="0" i="0" dirty="0">
                <a:solidFill>
                  <a:srgbClr val="000000"/>
                </a:solidFill>
                <a:effectLst/>
              </a:rPr>
              <a:t>, </a:t>
            </a:r>
            <a:r>
              <a:rPr lang="en-US" sz="2900" b="0" i="1" dirty="0">
                <a:solidFill>
                  <a:srgbClr val="000000"/>
                </a:solidFill>
                <a:effectLst/>
              </a:rPr>
              <a:t>Order ID</a:t>
            </a:r>
            <a:r>
              <a:rPr lang="en-US" sz="2900" b="0" i="0" dirty="0">
                <a:solidFill>
                  <a:srgbClr val="000000"/>
                </a:solidFill>
                <a:effectLst/>
              </a:rPr>
              <a:t>, destination address, </a:t>
            </a:r>
            <a:r>
              <a:rPr lang="en-US" sz="2900" b="0" i="0" dirty="0" err="1">
                <a:solidFill>
                  <a:srgbClr val="000000"/>
                </a:solidFill>
                <a:effectLst/>
              </a:rPr>
              <a:t>city,zip</a:t>
            </a:r>
            <a:r>
              <a:rPr lang="en-US" sz="2900" b="0" i="0" dirty="0">
                <a:solidFill>
                  <a:srgbClr val="000000"/>
                </a:solidFill>
                <a:effectLst/>
              </a:rPr>
              <a:t>, Estimated Delivery)</a:t>
            </a:r>
          </a:p>
          <a:p>
            <a:pPr marL="0" indent="0" algn="just">
              <a:buNone/>
            </a:pPr>
            <a:r>
              <a:rPr lang="en-US" sz="2900" b="0" i="0" dirty="0">
                <a:solidFill>
                  <a:srgbClr val="000000"/>
                </a:solidFill>
                <a:effectLst/>
              </a:rPr>
              <a:t>    The FOREIGN KEY Order ID refers to Order ID in Order; NULL NOT ALLOWED</a:t>
            </a:r>
          </a:p>
          <a:p>
            <a:pPr algn="just"/>
            <a:r>
              <a:rPr lang="en-US" sz="2900" b="0" i="0" dirty="0">
                <a:solidFill>
                  <a:srgbClr val="000000"/>
                </a:solidFill>
                <a:effectLst/>
              </a:rPr>
              <a:t>Table 14· FEEDBACK (</a:t>
            </a:r>
            <a:r>
              <a:rPr lang="en-US" sz="2900" b="1" i="0" u="sng" dirty="0">
                <a:solidFill>
                  <a:srgbClr val="000000"/>
                </a:solidFill>
                <a:effectLst/>
              </a:rPr>
              <a:t>Feedback ID</a:t>
            </a:r>
            <a:r>
              <a:rPr lang="en-US" sz="2900" b="0" i="0" dirty="0">
                <a:solidFill>
                  <a:srgbClr val="000000"/>
                </a:solidFill>
                <a:effectLst/>
              </a:rPr>
              <a:t>, Crop ID, </a:t>
            </a:r>
            <a:r>
              <a:rPr lang="en-US" sz="2900" b="0" i="1" dirty="0" err="1">
                <a:solidFill>
                  <a:srgbClr val="000000"/>
                </a:solidFill>
                <a:effectLst/>
              </a:rPr>
              <a:t>C.User</a:t>
            </a:r>
            <a:r>
              <a:rPr lang="en-US" sz="2900" b="0" i="1" dirty="0">
                <a:solidFill>
                  <a:srgbClr val="000000"/>
                </a:solidFill>
                <a:effectLst/>
              </a:rPr>
              <a:t> ID</a:t>
            </a:r>
            <a:r>
              <a:rPr lang="en-US" sz="2900" b="0" i="0" dirty="0">
                <a:solidFill>
                  <a:srgbClr val="000000"/>
                </a:solidFill>
                <a:effectLst/>
              </a:rPr>
              <a:t>, Text) </a:t>
            </a:r>
          </a:p>
          <a:p>
            <a:pPr marL="0" indent="0" algn="just">
              <a:buNone/>
            </a:pPr>
            <a:r>
              <a:rPr lang="en-US" sz="2900" dirty="0">
                <a:solidFill>
                  <a:srgbClr val="000000"/>
                </a:solidFill>
              </a:rPr>
              <a:t>     </a:t>
            </a:r>
            <a:r>
              <a:rPr lang="en-US" sz="2900" b="0" i="0" dirty="0">
                <a:solidFill>
                  <a:srgbClr val="000000"/>
                </a:solidFill>
                <a:effectLst/>
              </a:rPr>
              <a:t>The FOREIGN KEY Crop ID refers to Crop ID in Crop; NULL NOT ALLOWED </a:t>
            </a:r>
          </a:p>
          <a:p>
            <a:pPr marL="0" indent="0" algn="just">
              <a:buNone/>
            </a:pPr>
            <a:r>
              <a:rPr lang="en-US" sz="2900" dirty="0">
                <a:solidFill>
                  <a:srgbClr val="000000"/>
                </a:solidFill>
              </a:rPr>
              <a:t>     </a:t>
            </a:r>
            <a:r>
              <a:rPr lang="en-US" sz="2900" b="0" i="0" dirty="0">
                <a:solidFill>
                  <a:srgbClr val="000000"/>
                </a:solidFill>
                <a:effectLst/>
              </a:rPr>
              <a:t>The FOREIGN KEY </a:t>
            </a:r>
            <a:r>
              <a:rPr lang="en-US" sz="2900" b="0" i="0" dirty="0" err="1">
                <a:solidFill>
                  <a:srgbClr val="000000"/>
                </a:solidFill>
                <a:effectLst/>
              </a:rPr>
              <a:t>C.User</a:t>
            </a:r>
            <a:r>
              <a:rPr lang="en-US" sz="2900" b="0" i="0" dirty="0">
                <a:solidFill>
                  <a:srgbClr val="000000"/>
                </a:solidFill>
                <a:effectLst/>
              </a:rPr>
              <a:t> ID refers to User ID in Customer; NULL NOT ALLOWED</a:t>
            </a:r>
          </a:p>
          <a:p>
            <a:pPr algn="just"/>
            <a:r>
              <a:rPr lang="en-US" sz="2900" b="0" i="0" dirty="0">
                <a:solidFill>
                  <a:srgbClr val="000000"/>
                </a:solidFill>
                <a:effectLst/>
              </a:rPr>
              <a:t>· ALL PRIMARY KEYS MENTIONED ABOVE ARE REGISTERED AS NULL NOT ALLOWED</a:t>
            </a:r>
          </a:p>
          <a:p>
            <a:pPr marL="0" indent="0">
              <a:buNone/>
            </a:pPr>
            <a:endParaRPr lang="en-IN" dirty="0"/>
          </a:p>
        </p:txBody>
      </p:sp>
    </p:spTree>
    <p:extLst>
      <p:ext uri="{BB962C8B-B14F-4D97-AF65-F5344CB8AC3E}">
        <p14:creationId xmlns:p14="http://schemas.microsoft.com/office/powerpoint/2010/main" val="227578102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848</TotalTime>
  <Words>1062</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Corbel</vt:lpstr>
      <vt:lpstr>Lato</vt:lpstr>
      <vt:lpstr>Times New Roman</vt:lpstr>
      <vt:lpstr>Basis</vt:lpstr>
      <vt:lpstr>IE 6700: Data Management for Analytics Case Study Project Presentation   Project Title: Agricultural Management System   </vt:lpstr>
      <vt:lpstr>Background information and Business problem </vt:lpstr>
      <vt:lpstr>Business requirements</vt:lpstr>
      <vt:lpstr>Conceptual data model (EER and/or UML)  </vt:lpstr>
      <vt:lpstr>Relational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for Analytics Case Study Project Presentation</dc:title>
  <dc:creator>chandana kannuru</dc:creator>
  <cp:lastModifiedBy>chandana kannuru</cp:lastModifiedBy>
  <cp:revision>12</cp:revision>
  <cp:lastPrinted>2023-12-06T16:14:50Z</cp:lastPrinted>
  <dcterms:created xsi:type="dcterms:W3CDTF">2023-12-06T02:06:46Z</dcterms:created>
  <dcterms:modified xsi:type="dcterms:W3CDTF">2023-12-06T16:15:16Z</dcterms:modified>
</cp:coreProperties>
</file>