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Portfolio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Risk &amp; Execution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Post-Trade Analytics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Modules: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Transaction Cost Analysis (TCA)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Outlier Identification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Liquidity and Execution Summary</a:t>
            </a:r>
          </a:p>
          <a:p>
            <a:r>
              <a:rPr lang="en-GB" b="1" dirty="0"/>
              <a:t>TCA Metrics: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VWAP, Arrival, AP, Open, Close Benchmarks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Realised vs Expected Cost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TCA Report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Insights: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Cost breakdown for Buy vs Sell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Highlight outliers with high VWAP deviation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Visuals: Pie chart of cost impact across names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Asset Hedging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Focus:</a:t>
            </a:r>
            <a:r>
              <a:rPr lang="en-US" dirty="0"/>
              <a:t> Overnight Position Hedging</a:t>
            </a:r>
          </a:p>
          <a:p>
            <a:r>
              <a:rPr lang="en-US" b="1" dirty="0"/>
              <a:t>Process: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Correlate overnight basket to futures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Assess contract liquidity and </a:t>
            </a:r>
            <a:r>
              <a:rPr lang="en-US" dirty="0" err="1"/>
              <a:t>tradeability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Recommend best-fit index or switch to single-stock hedge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Key Value Delivered: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End-to-end portfolio intelligence from pre-trade to post-trade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Risk-aware execution and hedging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Factor-driven insights using BARRA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Expand GPX integration with AI-guided scheduling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intraday TCA alerts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Build cross-venue risk aggregation module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014096-0D21-BF26-EFA7-8FE600A1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6" y="395630"/>
            <a:ext cx="871728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Summary: Pre-Trade Analytics – Key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analytics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execution cost, timing, and completion.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impact and liquidity analysis shape trade urgency and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GPX algo enables risk-balanced execution and intra-day adjustment.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decomposition and MCTR guide execution sequencing.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A76A3B-8688-F212-43BE-C2B093B3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6" y="2382640"/>
            <a:ext cx="881481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 Summary: Risk Analytics – Key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risk is split into systematic and idiosyncratic components.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BARRA model quantifies style, sector, and country risk exposures.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MCTR helps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high-risk contributors during trade.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portfolio construction and hedge strategy based on factor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76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014096-0D21-BF26-EFA7-8FE600A1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6" y="487963"/>
            <a:ext cx="8717280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Section Summary: Post-Trade Analytics – Key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TCA benchmarks execution quality using multiple cost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Identifies outliers and liquidity frictions.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Informs future algo tuning, venue selection, and execution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A76A3B-8688-F212-43BE-C2B093B39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296" y="2351863"/>
            <a:ext cx="881481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Section Summary: Cross-Asset Hedging – Key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Overnight hedge uses futures highly correlated with the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Prioritises</a:t>
            </a:r>
            <a:r>
              <a:rPr lang="en-US" sz="2400" dirty="0"/>
              <a:t> liquid contracts with low expected slippage.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Can transition to single-stock hedge if it improves exposure alignment.</a:t>
            </a:r>
          </a:p>
        </p:txBody>
      </p:sp>
    </p:spTree>
    <p:extLst>
      <p:ext uri="{BB962C8B-B14F-4D97-AF65-F5344CB8AC3E}">
        <p14:creationId xmlns:p14="http://schemas.microsoft.com/office/powerpoint/2010/main" val="264878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Portfolio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Scope of Analytics: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Pre-Trade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Post-Trade Analytics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Cross-Asset Risk &amp; Hedge Analysis</a:t>
            </a:r>
          </a:p>
          <a:p>
            <a:r>
              <a:rPr lang="en-GB" b="1" dirty="0"/>
              <a:t>Platform: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Built using our in-house tool: </a:t>
            </a:r>
            <a:r>
              <a:rPr lang="en-GB" b="1" dirty="0"/>
              <a:t>Continuum</a:t>
            </a:r>
            <a:endParaRPr lang="en-GB" dirty="0"/>
          </a:p>
          <a:p>
            <a:r>
              <a:rPr lang="en-GB" b="1" dirty="0"/>
              <a:t>Purpose: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Identify key risk drivers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Evaluate systematic vs idiosyncratic risk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Optimise trade execution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Pre-Trade Analytics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Modules: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Cost Estimation &amp; Market Impact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Liquidity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Execution Strategy 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Risk Decomposition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Cost Estimation &amp; Liquidity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Market Impact: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Projected cost from slippage due to size, timing, liquidity, and spreads.</a:t>
            </a:r>
          </a:p>
          <a:p>
            <a:r>
              <a:rPr lang="en-US" b="1" dirty="0"/>
              <a:t>Liquidity Analysis: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Measured via ADV %, spread, depth, participation rate.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Determines asset tradability and urgency.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Strategy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Strategies Available: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VWAP, TWAP, POV, IS</a:t>
            </a:r>
            <a:r>
              <a:rPr lang="en-GB" dirty="0"/>
              <a:t>: Traditional schedule-driven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Dark, Eclipse, NOW</a:t>
            </a:r>
            <a:r>
              <a:rPr lang="en-GB" dirty="0"/>
              <a:t>: Liquidity-seeking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GPX</a:t>
            </a:r>
            <a:r>
              <a:rPr lang="en-GB" dirty="0"/>
              <a:t>: Dedicated portfolio algo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dirty="0"/>
              <a:t>Risk-balanced execution</a:t>
            </a: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GB" dirty="0"/>
              <a:t>Manages cash &amp; sector imbalance</a:t>
            </a:r>
          </a:p>
          <a:p>
            <a:r>
              <a:rPr lang="en-GB" b="1" dirty="0"/>
              <a:t>GPX Configuration Options: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Urgency, imbalance thresholds, max POV caps, residual forecast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Forecast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Output Shown: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Time-based residuals chart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Cash imbalance tracking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Summary of unexecuted shares and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Analytics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Breakdown of Portfolio Risk: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Total Risk = Systematic Risk + Idiosyncratic Risk</a:t>
            </a:r>
            <a:endParaRPr lang="en-GB" dirty="0"/>
          </a:p>
          <a:p>
            <a:r>
              <a:rPr lang="en-GB" b="1" dirty="0"/>
              <a:t>Systematic Risk: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Market-wide exposure (interest rates, inflation, macro trends)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Broken into: Style, Sector, Country/Currency</a:t>
            </a:r>
          </a:p>
          <a:p>
            <a:r>
              <a:rPr lang="en-GB" b="1" dirty="0"/>
              <a:t>Idiosyncratic Risk: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Stock-specific risk; diversifiable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Risk Analytics – Factor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BARRA Risk Model Applied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Factors: Value, Size, Momentum, Leverage, Earnings Yield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Industry/Sector: Tech, Industrials, Healthcare, etc.</a:t>
            </a:r>
          </a:p>
          <a:p>
            <a:r>
              <a:rPr lang="en-US" b="1" dirty="0"/>
              <a:t>Charts: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Exposure per factor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Top contributors to Value factor</a:t>
            </a:r>
          </a:p>
          <a:p>
            <a:r>
              <a:rPr lang="en-US" b="1" dirty="0"/>
              <a:t>About BARRA: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Industry-standard multifactor risk model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decompose portfolio risk into style, sector, and country exposures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Enables systematic risk attribution and hedge </a:t>
            </a:r>
            <a:r>
              <a:rPr lang="en-US" dirty="0" err="1"/>
              <a:t>optimisation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Marginal Contribution to Risk (MCTR)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MCTR Definition: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Measures impact of an asset on overall portfolio volatility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rank names by risk contribution</a:t>
            </a:r>
          </a:p>
          <a:p>
            <a:r>
              <a:rPr lang="en-US" b="1" dirty="0"/>
              <a:t>Use Case: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Prioritise</a:t>
            </a:r>
            <a:r>
              <a:rPr lang="en-US" dirty="0"/>
              <a:t> high MCTR names in execution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 risk early if basket is being manually worked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637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Portfolio Analytics</vt:lpstr>
      <vt:lpstr>Introduction to Portfolio Analytics</vt:lpstr>
      <vt:lpstr>Pre-Trade Analytics Overview</vt:lpstr>
      <vt:lpstr>Cost Estimation &amp; Liquidity Analysis</vt:lpstr>
      <vt:lpstr>Execution Strategy Selection</vt:lpstr>
      <vt:lpstr>Execution Forecast Example</vt:lpstr>
      <vt:lpstr>Risk Analytics – Overview</vt:lpstr>
      <vt:lpstr>Risk Analytics – Factor Decomposition</vt:lpstr>
      <vt:lpstr>Marginal Contribution to Risk (MCTR)</vt:lpstr>
      <vt:lpstr>Post-Trade Analytics Overview</vt:lpstr>
      <vt:lpstr>TCA Report Example</vt:lpstr>
      <vt:lpstr>Cross Asset Hedging Strategy</vt:lpstr>
      <vt:lpstr>Summary and Next Steps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Aashish Pradhan</cp:lastModifiedBy>
  <cp:revision>2</cp:revision>
  <dcterms:created xsi:type="dcterms:W3CDTF">2013-01-27T09:14:16Z</dcterms:created>
  <dcterms:modified xsi:type="dcterms:W3CDTF">2025-07-20T16:57:22Z</dcterms:modified>
  <cp:category/>
</cp:coreProperties>
</file>