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kukuu/hippy/tree/main"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lexander Adu-Sarkodie: 18/07/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Alexander Adu-Sarkodie: 18/07/2023</a:t>
            </a:r>
          </a:p>
        </p:txBody>
      </p:sp>
      <p:sp>
        <p:nvSpPr>
          <p:cNvPr id="152" name="Hippo Digital"/>
          <p:cNvSpPr txBox="1"/>
          <p:nvPr>
            <p:ph type="ctrTitle"/>
          </p:nvPr>
        </p:nvSpPr>
        <p:spPr>
          <a:prstGeom prst="rect">
            <a:avLst/>
          </a:prstGeom>
        </p:spPr>
        <p:txBody>
          <a:bodyPr/>
          <a:lstStyle/>
          <a:p>
            <a:pPr/>
            <a:r>
              <a:t>Hippo Digital </a:t>
            </a:r>
          </a:p>
        </p:txBody>
      </p:sp>
      <p:sp>
        <p:nvSpPr>
          <p:cNvPr id="153" name="Management Consultant"/>
          <p:cNvSpPr txBox="1"/>
          <p:nvPr>
            <p:ph type="subTitle" sz="quarter" idx="1"/>
          </p:nvPr>
        </p:nvSpPr>
        <p:spPr>
          <a:prstGeom prst="rect">
            <a:avLst/>
          </a:prstGeom>
        </p:spPr>
        <p:txBody>
          <a:bodyPr/>
          <a:lstStyle/>
          <a:p>
            <a:pPr/>
            <a:r>
              <a:t>Management Consultant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Conclusion"/>
          <p:cNvSpPr txBox="1"/>
          <p:nvPr>
            <p:ph type="title"/>
          </p:nvPr>
        </p:nvSpPr>
        <p:spPr>
          <a:prstGeom prst="rect">
            <a:avLst/>
          </a:prstGeom>
        </p:spPr>
        <p:txBody>
          <a:bodyPr/>
          <a:lstStyle/>
          <a:p>
            <a:pPr/>
            <a:r>
              <a:t>Conclusion</a:t>
            </a:r>
          </a:p>
        </p:txBody>
      </p:sp>
      <p:sp>
        <p:nvSpPr>
          <p:cNvPr id="185" name="The project was delivered on time as agreed by the milestone definition and roadmap with our stakeholders. Lined-up initiatives and project execution timeframes for reviews and releases were met as set up and validated by the SLA and contract delivery.…"/>
          <p:cNvSpPr txBox="1"/>
          <p:nvPr>
            <p:ph type="body" idx="1"/>
          </p:nvPr>
        </p:nvSpPr>
        <p:spPr>
          <a:prstGeom prst="rect">
            <a:avLst/>
          </a:prstGeom>
        </p:spPr>
        <p:txBody>
          <a:bodyPr/>
          <a:lstStyle/>
          <a:p>
            <a:pPr marL="0" indent="0" defTabSz="457200">
              <a:lnSpc>
                <a:spcPct val="100000"/>
              </a:lnSpc>
              <a:spcBef>
                <a:spcPts val="1600"/>
              </a:spcBef>
              <a:buSzTx/>
              <a:buNone/>
              <a:defRPr sz="2600">
                <a:solidFill>
                  <a:srgbClr val="1F2328"/>
                </a:solidFill>
                <a:latin typeface="Helvetica"/>
                <a:ea typeface="Helvetica"/>
                <a:cs typeface="Helvetica"/>
                <a:sym typeface="Helvetica"/>
              </a:defRPr>
            </a:pPr>
            <a:r>
              <a:t>The project was delivered on time as agreed by the milestone definition and roadmap with our stakeholders. Lined-up initiatives and project execution timeframes for reviews and releases were met as set up and validated by the SLA and contract delivery.</a:t>
            </a:r>
          </a:p>
          <a:p>
            <a:pPr marL="0" indent="0" defTabSz="457200">
              <a:lnSpc>
                <a:spcPct val="100000"/>
              </a:lnSpc>
              <a:spcBef>
                <a:spcPts val="1600"/>
              </a:spcBef>
              <a:buSzTx/>
              <a:buNone/>
              <a:defRPr sz="2600">
                <a:solidFill>
                  <a:srgbClr val="1F2328"/>
                </a:solidFill>
                <a:latin typeface="Helvetica"/>
                <a:ea typeface="Helvetica"/>
                <a:cs typeface="Helvetica"/>
                <a:sym typeface="Helvetica"/>
              </a:defRPr>
            </a:pPr>
            <a:r>
              <a:t>The success of the Prototype continued to serve as a business model to enter into more delivery and aftercare contract services. Analytics gathered showed that conversion rates, click-through rates, first painting, loading times and Average Order Value (AOV) increased by 30%. Cart Abandonment Rate, Bounce Rates dropped drastically as pages loaded faster from 60% to 40%. We aimed for a Page Load time of 2 seconds which was achieved. This was crucial in providing a good user experience and reducing bounce rates which led to lower conversion rates.</a:t>
            </a:r>
          </a:p>
          <a:p>
            <a:pPr marL="0" indent="0" defTabSz="457200">
              <a:lnSpc>
                <a:spcPct val="100000"/>
              </a:lnSpc>
              <a:spcBef>
                <a:spcPts val="0"/>
              </a:spcBef>
              <a:buSzTx/>
              <a:buNone/>
              <a:defRPr sz="2600">
                <a:solidFill>
                  <a:srgbClr val="1F2328"/>
                </a:solidFill>
                <a:latin typeface="Helvetica"/>
                <a:ea typeface="Helvetica"/>
                <a:cs typeface="Helvetica"/>
                <a:sym typeface="Helvetica"/>
              </a:defRPr>
            </a:pPr>
            <a:r>
              <a:t>There was a greater improvement in Mobile responsiveness targeting new devices. With the growing use of mobile devices for online shopping, optimising mobile responsiveness was crucial. Increased ratios of Customer Lifetime Value (CLV) and Repeat Purchase Rate were recorded as a result of increased efficiency and smooth and intuitive user experiences.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Documentation and Solution Design"/>
          <p:cNvSpPr txBox="1"/>
          <p:nvPr>
            <p:ph type="title"/>
          </p:nvPr>
        </p:nvSpPr>
        <p:spPr>
          <a:prstGeom prst="rect">
            <a:avLst/>
          </a:prstGeom>
        </p:spPr>
        <p:txBody>
          <a:bodyPr/>
          <a:lstStyle/>
          <a:p>
            <a:pPr/>
            <a:r>
              <a:t>Documentation and Solution Design</a:t>
            </a:r>
          </a:p>
        </p:txBody>
      </p:sp>
      <p:sp>
        <p:nvSpPr>
          <p:cNvPr id="156" name="Life cycle software implementation with Microfrontend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Life cycle software implementation with Microfrontends</a:t>
            </a:r>
          </a:p>
        </p:txBody>
      </p:sp>
      <p:sp>
        <p:nvSpPr>
          <p:cNvPr id="157" name="https://github.com/kukuu/hippy/tree/main"/>
          <p:cNvSpPr txBox="1"/>
          <p:nvPr>
            <p:ph type="body" idx="1"/>
          </p:nvPr>
        </p:nvSpPr>
        <p:spPr>
          <a:prstGeom prst="rect">
            <a:avLst/>
          </a:prstGeom>
        </p:spPr>
        <p:txBody>
          <a:bodyPr/>
          <a:lstStyle/>
          <a:p>
            <a:pPr marL="0" indent="0">
              <a:buSzTx/>
              <a:buNone/>
            </a:pPr>
            <a:r>
              <a:rPr u="sng">
                <a:hlinkClick r:id="rId2" invalidUrl="" action="" tgtFrame="" tooltip="" history="1" highlightClick="0" endSnd="0"/>
              </a:rPr>
              <a:t>https://github.com/kukuu/hippy/tree/main</a:t>
            </a:r>
          </a:p>
          <a:p>
            <a:pPr marL="0" indent="0" defTabSz="457200">
              <a:lnSpc>
                <a:spcPts val="5800"/>
              </a:lnSpc>
              <a:spcBef>
                <a:spcPts val="1600"/>
              </a:spcBef>
              <a:buSzTx/>
              <a:buNone/>
              <a:defRPr b="1" sz="2400">
                <a:solidFill>
                  <a:srgbClr val="1F2328"/>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Problem statement"/>
          <p:cNvSpPr txBox="1"/>
          <p:nvPr>
            <p:ph type="title"/>
          </p:nvPr>
        </p:nvSpPr>
        <p:spPr>
          <a:prstGeom prst="rect">
            <a:avLst/>
          </a:prstGeom>
        </p:spPr>
        <p:txBody>
          <a:bodyPr/>
          <a:lstStyle/>
          <a:p>
            <a:pPr/>
            <a:r>
              <a:t>Problem statement</a:t>
            </a:r>
          </a:p>
        </p:txBody>
      </p:sp>
      <p:sp>
        <p:nvSpPr>
          <p:cNvPr id="160" name="I was super inspired as Head of Development to conduct a Prototype project to find a solution to optimise sections of an existing eCommerce application for a client we had initially built an online eCommerce trading platform and make it lean, more effici"/>
          <p:cNvSpPr txBox="1"/>
          <p:nvPr>
            <p:ph type="body" idx="1"/>
          </p:nvPr>
        </p:nvSpPr>
        <p:spPr>
          <a:prstGeom prst="rect">
            <a:avLst/>
          </a:prstGeom>
        </p:spPr>
        <p:txBody>
          <a:bodyPr/>
          <a:lstStyle/>
          <a:p>
            <a:pPr marL="0" indent="0" defTabSz="457200">
              <a:lnSpc>
                <a:spcPct val="100000"/>
              </a:lnSpc>
              <a:spcBef>
                <a:spcPts val="1600"/>
              </a:spcBef>
              <a:buSzTx/>
              <a:buNone/>
              <a:defRPr sz="3000">
                <a:solidFill>
                  <a:srgbClr val="1F2328"/>
                </a:solidFill>
                <a:latin typeface="Helvetica"/>
                <a:ea typeface="Helvetica"/>
                <a:cs typeface="Helvetica"/>
                <a:sym typeface="Helvetica"/>
              </a:defRPr>
            </a:pPr>
            <a:r>
              <a:t>I was super inspired as Head of Development to conduct a Prototype project to find a solution to optimise sections of an existing eCommerce application for a client we had initially built an online eCommerce trading platform and make it lean, more efficient and ensure core parts of the application become re-usable as the Client was expanding in creating further categories of the platform and wanted to leverage existing resources and re-use.</a:t>
            </a:r>
          </a:p>
          <a:p>
            <a:pPr marL="0" indent="0" defTabSz="457200">
              <a:lnSpc>
                <a:spcPct val="100000"/>
              </a:lnSpc>
              <a:spcBef>
                <a:spcPts val="0"/>
              </a:spcBef>
              <a:buSzTx/>
              <a:buNone/>
              <a:defRPr sz="3000">
                <a:solidFill>
                  <a:srgbClr val="1F2328"/>
                </a:solidFill>
                <a:latin typeface="Helvetica"/>
                <a:ea typeface="Helvetica"/>
                <a:cs typeface="Helvetica"/>
                <a:sym typeface="Helvetica"/>
              </a:defRPr>
            </a:pPr>
            <a:r>
              <a:t>My research into various surveys and reports in the landscape of emerging technologies indicated a growing trend towards adopting Microfrontends as a preferred architectural approach. These reports highlight benefits such as improved development speed, scalability, modular architecture, and team autonomy. They also provide insights into real-world implementations, challenges, and best practices.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he Solution"/>
          <p:cNvSpPr txBox="1"/>
          <p:nvPr>
            <p:ph type="title"/>
          </p:nvPr>
        </p:nvSpPr>
        <p:spPr>
          <a:prstGeom prst="rect">
            <a:avLst/>
          </a:prstGeom>
        </p:spPr>
        <p:txBody>
          <a:bodyPr/>
          <a:lstStyle/>
          <a:p>
            <a:pPr/>
            <a:r>
              <a:t>The Solution</a:t>
            </a:r>
          </a:p>
        </p:txBody>
      </p:sp>
      <p:sp>
        <p:nvSpPr>
          <p:cNvPr id="163" name="Evidence…"/>
          <p:cNvSpPr txBox="1"/>
          <p:nvPr>
            <p:ph type="body" idx="1"/>
          </p:nvPr>
        </p:nvSpPr>
        <p:spPr>
          <a:prstGeom prst="rect">
            <a:avLst/>
          </a:prstGeom>
        </p:spPr>
        <p:txBody>
          <a:bodyPr/>
          <a:lstStyle/>
          <a:p>
            <a:pPr marL="889000" indent="-889000">
              <a:buSzPct val="100000"/>
              <a:buAutoNum type="arabicPeriod" startAt="1"/>
            </a:pPr>
            <a:r>
              <a:t>Evidence</a:t>
            </a:r>
          </a:p>
          <a:p>
            <a:pPr marL="889000" indent="-889000">
              <a:buSzPct val="100000"/>
              <a:buAutoNum type="arabicPeriod" startAt="1"/>
            </a:pPr>
            <a:r>
              <a:t>Architecture - </a:t>
            </a:r>
            <a:r>
              <a:rPr sz="2200"/>
              <a:t>https://www.figma.com/file/rRULXARl2cYkMxCbSLah1X/Microfrontends?type=whiteboard&amp;node-id=0-1&amp;t=GVPZQp8mP7xGEj8T-0</a:t>
            </a:r>
          </a:p>
          <a:p>
            <a:pPr marL="889000" indent="-889000">
              <a:buSzPct val="100000"/>
              <a:buAutoNum type="arabicPeriod" startAt="1"/>
            </a:pPr>
            <a:r>
              <a:t>Design choices</a:t>
            </a:r>
          </a:p>
          <a:p>
            <a:pPr marL="889000" indent="-889000">
              <a:buSzPct val="100000"/>
              <a:buAutoNum type="arabicPeriod" startAt="1"/>
            </a:pPr>
            <a:r>
              <a:t>Technology choices</a:t>
            </a:r>
          </a:p>
          <a:p>
            <a:pPr marL="889000" indent="-889000">
              <a:buSzPct val="100000"/>
              <a:buAutoNum type="arabicPeriod" startAt="1"/>
            </a:pPr>
            <a:r>
              <a:t>Timescales</a:t>
            </a:r>
          </a:p>
          <a:p>
            <a:pPr marL="889000" indent="-889000">
              <a:buSzPct val="100000"/>
              <a:buAutoNum type="arabicPeriod" startAt="1"/>
            </a:pPr>
            <a:r>
              <a:t>Deployment</a:t>
            </a:r>
          </a:p>
          <a:p>
            <a:pPr marL="889000" indent="-889000">
              <a:buSzPct val="100000"/>
              <a:buAutoNum type="arabicPeriod" startAt="1"/>
            </a:pPr>
            <a:r>
              <a:t>Budget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How the solution was delivered"/>
          <p:cNvSpPr txBox="1"/>
          <p:nvPr>
            <p:ph type="title"/>
          </p:nvPr>
        </p:nvSpPr>
        <p:spPr>
          <a:prstGeom prst="rect">
            <a:avLst/>
          </a:prstGeom>
        </p:spPr>
        <p:txBody>
          <a:bodyPr/>
          <a:lstStyle/>
          <a:p>
            <a:pPr/>
            <a:r>
              <a:t>How the solution was delivered</a:t>
            </a:r>
          </a:p>
        </p:txBody>
      </p:sp>
      <p:sp>
        <p:nvSpPr>
          <p:cNvPr id="166" name="Size of squad…"/>
          <p:cNvSpPr txBox="1"/>
          <p:nvPr>
            <p:ph type="body" idx="1"/>
          </p:nvPr>
        </p:nvSpPr>
        <p:spPr>
          <a:prstGeom prst="rect">
            <a:avLst/>
          </a:prstGeom>
        </p:spPr>
        <p:txBody>
          <a:bodyPr/>
          <a:lstStyle/>
          <a:p>
            <a:pPr marL="889000" indent="-889000">
              <a:buSzPct val="100000"/>
              <a:buAutoNum type="arabicPeriod" startAt="1"/>
            </a:pPr>
            <a:r>
              <a:t>Size of squad</a:t>
            </a:r>
          </a:p>
          <a:p>
            <a:pPr marL="889000" indent="-889000">
              <a:buSzPct val="100000"/>
              <a:buAutoNum type="arabicPeriod" startAt="1"/>
            </a:pPr>
            <a:r>
              <a:t>Testing</a:t>
            </a:r>
          </a:p>
          <a:p>
            <a:pPr marL="889000" indent="-889000">
              <a:buSzPct val="100000"/>
              <a:buAutoNum type="arabicPeriod" startAt="1"/>
            </a:pPr>
            <a:r>
              <a:t>Deployment decisions</a:t>
            </a:r>
          </a:p>
          <a:p>
            <a:pPr marL="889000" indent="-889000">
              <a:buSzPct val="100000"/>
              <a:buAutoNum type="arabicPeriod" startAt="1"/>
            </a:pPr>
            <a:r>
              <a:t>Tooling</a:t>
            </a:r>
          </a:p>
          <a:p>
            <a:pPr marL="889000" indent="-889000">
              <a:buSzPct val="100000"/>
              <a:buAutoNum type="arabicPeriod" startAt="1"/>
            </a:pPr>
            <a:r>
              <a:t>Development methods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Challenges/setbacks and how this was overcome"/>
          <p:cNvSpPr txBox="1"/>
          <p:nvPr>
            <p:ph type="title"/>
          </p:nvPr>
        </p:nvSpPr>
        <p:spPr>
          <a:prstGeom prst="rect">
            <a:avLst/>
          </a:prstGeom>
        </p:spPr>
        <p:txBody>
          <a:bodyPr/>
          <a:lstStyle>
            <a:lvl1pPr defTabSz="2170121">
              <a:defRPr spc="-151" sz="7565"/>
            </a:lvl1pPr>
          </a:lstStyle>
          <a:p>
            <a:pPr/>
            <a:r>
              <a:t>Challenges/setbacks and how this was overcome</a:t>
            </a:r>
          </a:p>
        </p:txBody>
      </p:sp>
      <p:sp>
        <p:nvSpPr>
          <p:cNvPr id="169" name="Summar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Summary</a:t>
            </a:r>
          </a:p>
        </p:txBody>
      </p:sp>
      <p:sp>
        <p:nvSpPr>
          <p:cNvPr id="170" name="The main challenge of Microfrontends is creating a fast and responsive client. We must never lose sight of the fact that the frontend lives in an environment with limited memory, CPU, and network, or we risk ending up with a slow UI.…"/>
          <p:cNvSpPr txBox="1"/>
          <p:nvPr>
            <p:ph type="body" idx="1"/>
          </p:nvPr>
        </p:nvSpPr>
        <p:spPr>
          <a:prstGeom prst="rect">
            <a:avLst/>
          </a:prstGeom>
        </p:spPr>
        <p:txBody>
          <a:bodyPr/>
          <a:lstStyle/>
          <a:p>
            <a:pPr marL="0" indent="0" defTabSz="457200">
              <a:lnSpc>
                <a:spcPct val="100000"/>
              </a:lnSpc>
              <a:spcBef>
                <a:spcPts val="1600"/>
              </a:spcBef>
              <a:buSzTx/>
              <a:buNone/>
              <a:defRPr sz="3000">
                <a:solidFill>
                  <a:srgbClr val="1F2328"/>
                </a:solidFill>
                <a:latin typeface="Helvetica"/>
                <a:ea typeface="Helvetica"/>
                <a:cs typeface="Helvetica"/>
                <a:sym typeface="Helvetica"/>
              </a:defRPr>
            </a:pPr>
            <a:r>
              <a:t>The main challenge of Microfrontends is creating a fast and responsive client. We must never lose sight of the fact that the frontend lives in an environment with limited memory, CPU, and network, or we risk ending up with a slow UI.</a:t>
            </a:r>
          </a:p>
          <a:p>
            <a:pPr marL="0" indent="0" defTabSz="457200">
              <a:lnSpc>
                <a:spcPct val="100000"/>
              </a:lnSpc>
              <a:spcBef>
                <a:spcPts val="1600"/>
              </a:spcBef>
              <a:buSzTx/>
              <a:buNone/>
              <a:defRPr sz="3000">
                <a:solidFill>
                  <a:srgbClr val="1F2328"/>
                </a:solidFill>
                <a:latin typeface="Helvetica"/>
                <a:ea typeface="Helvetica"/>
                <a:cs typeface="Helvetica"/>
                <a:sym typeface="Helvetica"/>
              </a:defRPr>
            </a:pPr>
            <a:r>
              <a:t>A snappy UI is vital for the success of the product. Our initial research during user workshops and brainstorming revealed that a site that loads in 1 second has a conversion rate three times higher than a site that loads in 5 seconds. Every second the user has to wait, money is thrown out of the window.</a:t>
            </a:r>
          </a:p>
          <a:p>
            <a:pPr marL="0" indent="0" defTabSz="457200">
              <a:lnSpc>
                <a:spcPct val="100000"/>
              </a:lnSpc>
              <a:spcBef>
                <a:spcPts val="1600"/>
              </a:spcBef>
              <a:buSzTx/>
              <a:buNone/>
              <a:defRPr sz="3000">
                <a:solidFill>
                  <a:srgbClr val="1F2328"/>
                </a:solidFill>
                <a:latin typeface="Helvetica"/>
                <a:ea typeface="Helvetica"/>
                <a:cs typeface="Helvetica"/>
                <a:sym typeface="Helvetica"/>
              </a:defRPr>
            </a:pPr>
            <a:r>
              <a:t>Being a complex system, Microfrontends are not meant for a greenfield project. In a traditional way, projects get built, dockerised, tested and then deployed. So long as the servers are up and working you could be safe. With MFE you have a hostpage which will dynamically load different sections from different teams into the Hostpage. Teams could mess up and take down the Hostpage.</a:t>
            </a:r>
          </a:p>
          <a:p>
            <a:pPr marL="0" indent="0" defTabSz="457200">
              <a:lnSpc>
                <a:spcPct val="100000"/>
              </a:lnSpc>
              <a:spcBef>
                <a:spcPts val="1600"/>
              </a:spcBef>
              <a:buSzTx/>
              <a:buNone/>
              <a:defRPr sz="3000">
                <a:solidFill>
                  <a:srgbClr val="1F2328"/>
                </a:solidFill>
                <a:latin typeface="Helvetica"/>
                <a:ea typeface="Helvetica"/>
                <a:cs typeface="Helvetica"/>
                <a:sym typeface="Helvetica"/>
              </a:defRPr>
            </a:pPr>
            <a:r>
              <a:t>Worth knowing that JavaScript is a single-threaded execution model. It is not particularly sandboxed at all so very likely runtime environmental issues will occur that is not expected. Different data formats etc.</a:t>
            </a:r>
          </a:p>
          <a:p>
            <a:pPr marL="0" indent="0" defTabSz="457200">
              <a:lnSpc>
                <a:spcPct val="100000"/>
              </a:lnSpc>
              <a:spcBef>
                <a:spcPts val="0"/>
              </a:spcBef>
              <a:buSzTx/>
              <a:buNone/>
              <a:defRPr sz="3000">
                <a:solidFill>
                  <a:srgbClr val="1F2328"/>
                </a:solidFill>
                <a:latin typeface="Helvetica"/>
                <a:ea typeface="Helvetica"/>
                <a:cs typeface="Helvetica"/>
                <a:sym typeface="Helvetica"/>
              </a:defRPr>
            </a:pPr>
            <a:r>
              <a:t>While developing, we never lost sight of the fact that the frontend lives in an environment with limited memory, CPU, and network, or we risked ending up with a slow UI. Heavy reliance on JavaScript to render the page negatively affects accessibility.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Challenges/setbacks and how this was overcome"/>
          <p:cNvSpPr txBox="1"/>
          <p:nvPr>
            <p:ph type="title"/>
          </p:nvPr>
        </p:nvSpPr>
        <p:spPr>
          <a:prstGeom prst="rect">
            <a:avLst/>
          </a:prstGeom>
        </p:spPr>
        <p:txBody>
          <a:bodyPr/>
          <a:lstStyle>
            <a:lvl1pPr defTabSz="2170121">
              <a:defRPr spc="-151" sz="7565"/>
            </a:lvl1pPr>
          </a:lstStyle>
          <a:p>
            <a:pPr/>
            <a:r>
              <a:t>Challenges/setbacks and how this was overcome</a:t>
            </a:r>
          </a:p>
        </p:txBody>
      </p:sp>
      <p:sp>
        <p:nvSpPr>
          <p:cNvPr id="173" name="Strategies and best practi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Strategies and best practices</a:t>
            </a:r>
          </a:p>
        </p:txBody>
      </p:sp>
      <p:sp>
        <p:nvSpPr>
          <p:cNvPr id="174" name="Communication…"/>
          <p:cNvSpPr txBox="1"/>
          <p:nvPr>
            <p:ph type="body" idx="1"/>
          </p:nvPr>
        </p:nvSpPr>
        <p:spPr>
          <a:prstGeom prst="rect">
            <a:avLst/>
          </a:prstGeom>
        </p:spPr>
        <p:txBody>
          <a:bodyPr/>
          <a:lstStyle/>
          <a:p>
            <a:pPr marL="469391" indent="-469391" defTabSz="1877520">
              <a:spcBef>
                <a:spcPts val="3400"/>
              </a:spcBef>
              <a:defRPr sz="3696"/>
            </a:pPr>
            <a:r>
              <a:t>Communication</a:t>
            </a:r>
          </a:p>
          <a:p>
            <a:pPr marL="469391" indent="-469391" defTabSz="1877520">
              <a:spcBef>
                <a:spcPts val="3400"/>
              </a:spcBef>
              <a:defRPr sz="3696"/>
            </a:pPr>
            <a:r>
              <a:t>Version and deployment</a:t>
            </a:r>
          </a:p>
          <a:p>
            <a:pPr marL="469391" indent="-469391" defTabSz="1877520">
              <a:spcBef>
                <a:spcPts val="3400"/>
              </a:spcBef>
              <a:defRPr sz="3696"/>
            </a:pPr>
            <a:r>
              <a:t>Cross-Origin Resource Sharing (CORS)</a:t>
            </a:r>
          </a:p>
          <a:p>
            <a:pPr marL="469391" indent="-469391" defTabSz="1877520">
              <a:spcBef>
                <a:spcPts val="3400"/>
              </a:spcBef>
              <a:defRPr sz="3696"/>
            </a:pPr>
            <a:r>
              <a:t>Shared code and dependencies</a:t>
            </a:r>
          </a:p>
          <a:p>
            <a:pPr marL="469391" indent="-469391" defTabSz="1877520">
              <a:spcBef>
                <a:spcPts val="3400"/>
              </a:spcBef>
              <a:defRPr sz="3696"/>
            </a:pPr>
            <a:r>
              <a:t>Consistency and styling</a:t>
            </a:r>
          </a:p>
          <a:p>
            <a:pPr marL="469391" indent="-469391" defTabSz="1877520">
              <a:spcBef>
                <a:spcPts val="3400"/>
              </a:spcBef>
              <a:defRPr sz="3696"/>
            </a:pPr>
            <a:r>
              <a:t>Testing and Quality Assurance</a:t>
            </a:r>
          </a:p>
          <a:p>
            <a:pPr marL="469391" indent="-469391" defTabSz="1877520">
              <a:spcBef>
                <a:spcPts val="3400"/>
              </a:spcBef>
              <a:defRPr sz="3696"/>
            </a:pPr>
            <a:r>
              <a:t>Performance and Load Times</a:t>
            </a:r>
          </a:p>
          <a:p>
            <a:pPr marL="469391" indent="-469391" defTabSz="1877520">
              <a:spcBef>
                <a:spcPts val="3400"/>
              </a:spcBef>
              <a:defRPr sz="3696"/>
            </a:pPr>
            <a:r>
              <a:t>Monitoring and Debugging</a:t>
            </a:r>
          </a:p>
          <a:p>
            <a:pPr marL="469391" indent="-469391" defTabSz="1877520">
              <a:spcBef>
                <a:spcPts val="3400"/>
              </a:spcBef>
              <a:defRPr sz="3696"/>
            </a:pPr>
            <a:r>
              <a:t>Team Collaboration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What was implemented and delivered"/>
          <p:cNvSpPr txBox="1"/>
          <p:nvPr>
            <p:ph type="title"/>
          </p:nvPr>
        </p:nvSpPr>
        <p:spPr>
          <a:prstGeom prst="rect">
            <a:avLst/>
          </a:prstGeom>
        </p:spPr>
        <p:txBody>
          <a:bodyPr/>
          <a:lstStyle/>
          <a:p>
            <a:pPr/>
            <a:r>
              <a:t>What was implemented and delivered</a:t>
            </a:r>
          </a:p>
        </p:txBody>
      </p:sp>
      <p:sp>
        <p:nvSpPr>
          <p:cNvPr id="177" name="Compelling design solution facto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Compelling design solution factors</a:t>
            </a:r>
          </a:p>
        </p:txBody>
      </p:sp>
      <p:sp>
        <p:nvSpPr>
          <p:cNvPr id="178" name="Independent Development and Deployment…"/>
          <p:cNvSpPr txBox="1"/>
          <p:nvPr>
            <p:ph type="body" idx="1"/>
          </p:nvPr>
        </p:nvSpPr>
        <p:spPr>
          <a:prstGeom prst="rect">
            <a:avLst/>
          </a:prstGeom>
        </p:spPr>
        <p:txBody>
          <a:bodyPr/>
          <a:lstStyle/>
          <a:p>
            <a:pPr/>
            <a:r>
              <a:t>Independent Development and Deployment</a:t>
            </a:r>
          </a:p>
          <a:p>
            <a:pPr/>
            <a:r>
              <a:t>Technology Agnosticism</a:t>
            </a:r>
          </a:p>
          <a:p>
            <a:pPr/>
            <a:r>
              <a:t>Scalability and Performance</a:t>
            </a:r>
          </a:p>
          <a:p>
            <a:pPr/>
            <a:r>
              <a:t>Modular Architecture and Reusability</a:t>
            </a:r>
          </a:p>
          <a:p>
            <a:pPr/>
            <a:r>
              <a:t>Team Autonomy and Productivity</a:t>
            </a:r>
          </a:p>
          <a:p>
            <a:pPr/>
            <a:r>
              <a:t>User Experience Composition</a:t>
            </a:r>
          </a:p>
          <a:p>
            <a:pPr/>
            <a:r>
              <a:t>Simplified Maintenance and Troubleshooting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What was implemented and delivered"/>
          <p:cNvSpPr txBox="1"/>
          <p:nvPr>
            <p:ph type="title"/>
          </p:nvPr>
        </p:nvSpPr>
        <p:spPr>
          <a:prstGeom prst="rect">
            <a:avLst/>
          </a:prstGeom>
        </p:spPr>
        <p:txBody>
          <a:bodyPr/>
          <a:lstStyle/>
          <a:p>
            <a:pPr/>
            <a:r>
              <a:t>What was implemented and delivered</a:t>
            </a:r>
          </a:p>
        </p:txBody>
      </p:sp>
      <p:sp>
        <p:nvSpPr>
          <p:cNvPr id="181" name="Resour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Resources</a:t>
            </a:r>
          </a:p>
        </p:txBody>
      </p:sp>
      <p:sp>
        <p:nvSpPr>
          <p:cNvPr id="182" name="Architecture - https://www.figma.com/file/rRULXARl2cYkMxCbSLah1X/Microfrontends?type=whiteboard&amp;node-id=0-1&amp;t=GVPZQp8mP7xGEj8T-0…"/>
          <p:cNvSpPr txBox="1"/>
          <p:nvPr>
            <p:ph type="body" idx="1"/>
          </p:nvPr>
        </p:nvSpPr>
        <p:spPr>
          <a:prstGeom prst="rect">
            <a:avLst/>
          </a:prstGeom>
        </p:spPr>
        <p:txBody>
          <a:bodyPr/>
          <a:lstStyle/>
          <a:p>
            <a:pPr/>
            <a:r>
              <a:t>Architecture - </a:t>
            </a:r>
            <a:r>
              <a:rPr sz="2300"/>
              <a:t>https://www.figma.com/file/rRULXARl2cYkMxCbSLah1X/Microfrontends?type=whiteboard&amp;node-id=0-1&amp;t=GVPZQp8mP7xGEj8T-0</a:t>
            </a:r>
          </a:p>
          <a:p>
            <a:pPr/>
            <a:r>
              <a:t>Source code (Git Repository) - </a:t>
            </a:r>
            <a:r>
              <a:rPr sz="2300"/>
              <a:t>https://github.com/kukuu/microfrontends/tree/main/single-SPA-module-federation</a:t>
            </a:r>
          </a:p>
          <a:p>
            <a:pPr/>
            <a:r>
              <a:t>Snapshot of application - </a:t>
            </a:r>
            <a:r>
              <a:rPr sz="2300"/>
              <a:t>https://github.com/kukuu/microfrontends/blob/main/microfrontends-ecommerce-app.png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