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Ex1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t\GBD\Partie2_27012020\Excel\freq_date\avantag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t\GBD\Partie2_27012020\Excel\freq_date\conven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t\GBD\Partie2_27012020\Excel\freq_date\remuneration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t\GBD\Partie2_27012020\Excel\freq_date\remuneration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Classeur3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Classeur4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t\GBD\Partie2_27012020\Excel\freq_date\conven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t\GBD\Partie2_27012020\Excel\freq_date\remuner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t\GBD\Partie2_27012020\Excel\freq_date\avantag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t\GBD\Partie2_27012020\Excel\freq_date\conven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t\GBD\Partie2_27012020\Excel\freq_date\remuner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t\GBD\Partie2_27012020\Excel\freq_date\avantag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t\GBD\Partie2_27012020\Excel\freq_date\avantag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t\GBD\Partie2_27012020\Excel\freq_date\conven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Classeur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Nombre de déclarations</a:t>
            </a:r>
            <a:r>
              <a:rPr lang="fr-FR" baseline="0">
                <a:latin typeface="Calibri" panose="020F0502020204030204" pitchFamily="34" charset="0"/>
                <a:cs typeface="Calibri" panose="020F0502020204030204" pitchFamily="34" charset="0"/>
              </a:rPr>
              <a:t> d'avantages par année </a:t>
            </a:r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4166666666666666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issou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'Freq 1 - Fréquences à un cri'!$A$4:$A$36</c:f>
              <c:numCache>
                <c:formatCode>General</c:formatCode>
                <c:ptCount val="33"/>
                <c:pt idx="0">
                  <c:v>1780</c:v>
                </c:pt>
                <c:pt idx="1">
                  <c:v>1900</c:v>
                </c:pt>
                <c:pt idx="2">
                  <c:v>1905</c:v>
                </c:pt>
                <c:pt idx="3">
                  <c:v>1909</c:v>
                </c:pt>
                <c:pt idx="4">
                  <c:v>1917</c:v>
                </c:pt>
                <c:pt idx="5">
                  <c:v>1947</c:v>
                </c:pt>
                <c:pt idx="6">
                  <c:v>1949</c:v>
                </c:pt>
                <c:pt idx="7">
                  <c:v>1960</c:v>
                </c:pt>
                <c:pt idx="8">
                  <c:v>1965</c:v>
                </c:pt>
                <c:pt idx="9">
                  <c:v>1977</c:v>
                </c:pt>
                <c:pt idx="10">
                  <c:v>1979</c:v>
                </c:pt>
                <c:pt idx="11">
                  <c:v>1980</c:v>
                </c:pt>
                <c:pt idx="12">
                  <c:v>1989</c:v>
                </c:pt>
                <c:pt idx="13">
                  <c:v>1990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</c:numCache>
            </c:numRef>
          </c:cat>
          <c:val>
            <c:numRef>
              <c:f>'Freq 1 - Fréquences à un cri'!$B$4:$B$36</c:f>
              <c:numCache>
                <c:formatCode>#######0</c:formatCode>
                <c:ptCount val="33"/>
                <c:pt idx="0">
                  <c:v>3</c:v>
                </c:pt>
                <c:pt idx="1">
                  <c:v>8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</c:v>
                </c:pt>
                <c:pt idx="13">
                  <c:v>3</c:v>
                </c:pt>
                <c:pt idx="14">
                  <c:v>20</c:v>
                </c:pt>
                <c:pt idx="15">
                  <c:v>4</c:v>
                </c:pt>
                <c:pt idx="16">
                  <c:v>6</c:v>
                </c:pt>
                <c:pt idx="17">
                  <c:v>68</c:v>
                </c:pt>
                <c:pt idx="18">
                  <c:v>18</c:v>
                </c:pt>
                <c:pt idx="19">
                  <c:v>186</c:v>
                </c:pt>
                <c:pt idx="20">
                  <c:v>23</c:v>
                </c:pt>
                <c:pt idx="21">
                  <c:v>44</c:v>
                </c:pt>
                <c:pt idx="22">
                  <c:v>5</c:v>
                </c:pt>
                <c:pt idx="23">
                  <c:v>56</c:v>
                </c:pt>
                <c:pt idx="24">
                  <c:v>819</c:v>
                </c:pt>
                <c:pt idx="25">
                  <c:v>256063</c:v>
                </c:pt>
                <c:pt idx="26">
                  <c:v>1178542</c:v>
                </c:pt>
                <c:pt idx="27">
                  <c:v>1905521</c:v>
                </c:pt>
                <c:pt idx="28">
                  <c:v>1972847</c:v>
                </c:pt>
                <c:pt idx="29">
                  <c:v>1888957</c:v>
                </c:pt>
                <c:pt idx="30">
                  <c:v>1716617</c:v>
                </c:pt>
                <c:pt idx="31">
                  <c:v>1586975</c:v>
                </c:pt>
                <c:pt idx="32">
                  <c:v>770880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2C-4C20-8936-F36D5093A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840992496"/>
        <c:axId val="1828910896"/>
      </c:lineChart>
      <c:catAx>
        <c:axId val="184099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28910896"/>
        <c:crosses val="autoZero"/>
        <c:auto val="1"/>
        <c:lblAlgn val="ctr"/>
        <c:lblOffset val="100"/>
        <c:noMultiLvlLbl val="0"/>
      </c:catAx>
      <c:valAx>
        <c:axId val="182891089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4099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Nombre de déclarations</a:t>
            </a:r>
            <a:r>
              <a:rPr lang="fr-FR" baseline="0">
                <a:latin typeface="Calibri" panose="020F0502020204030204" pitchFamily="34" charset="0"/>
                <a:cs typeface="Calibri" panose="020F0502020204030204" pitchFamily="34" charset="0"/>
              </a:rPr>
              <a:t> de conventions par année </a:t>
            </a:r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4166666666666666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'Freq 1 - Fréquences à un cri'!$A$36:$A$43</c15:sqref>
                  </c15:fullRef>
                </c:ext>
              </c:extLst>
              <c:f>('Freq 1 - Fréquences à un cri'!$A$36,'Freq 1 - Fréquences à un cri'!$A$38:$A$43)</c:f>
              <c:numCache>
                <c:formatCode>General</c:formatCode>
                <c:ptCount val="7"/>
                <c:pt idx="0">
                  <c:v>2012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'Freq 1 - Fréquences à un cri'!$B$36:$B$43</c15:sqref>
                  </c15:fullRef>
                </c:ext>
              </c:extLst>
              <c:f>('Freq 1 - Fréquences à un cri'!$B$36,'Freq 1 - Fréquences à un cri'!$B$38:$B$43)</c:f>
              <c:numCache>
                <c:formatCode>#######0</c:formatCode>
                <c:ptCount val="7"/>
                <c:pt idx="0">
                  <c:v>158585</c:v>
                </c:pt>
                <c:pt idx="1">
                  <c:v>791448</c:v>
                </c:pt>
                <c:pt idx="2">
                  <c:v>790454</c:v>
                </c:pt>
                <c:pt idx="3">
                  <c:v>757953</c:v>
                </c:pt>
                <c:pt idx="4">
                  <c:v>797613</c:v>
                </c:pt>
                <c:pt idx="5">
                  <c:v>797892</c:v>
                </c:pt>
                <c:pt idx="6">
                  <c:v>439163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66-4C6E-84F0-3E1C71444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840992496"/>
        <c:axId val="1828910896"/>
        <c:extLst/>
      </c:lineChart>
      <c:catAx>
        <c:axId val="184099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28910896"/>
        <c:crosses val="autoZero"/>
        <c:auto val="1"/>
        <c:lblAlgn val="ctr"/>
        <c:lblOffset val="100"/>
        <c:noMultiLvlLbl val="0"/>
      </c:catAx>
      <c:valAx>
        <c:axId val="1828910896"/>
        <c:scaling>
          <c:orientation val="minMax"/>
        </c:scaling>
        <c:delete val="0"/>
        <c:axPos val="l"/>
        <c:numFmt formatCode="#####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4099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Nombre de déclarations</a:t>
            </a:r>
            <a:r>
              <a:rPr lang="fr-FR" baseline="0">
                <a:latin typeface="Calibri" panose="020F0502020204030204" pitchFamily="34" charset="0"/>
                <a:cs typeface="Calibri" panose="020F0502020204030204" pitchFamily="34" charset="0"/>
              </a:rPr>
              <a:t> de rémunérations par année </a:t>
            </a:r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4166666666666666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issou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5"/>
              </a:outerShdw>
            </a:effectLst>
          </c:spPr>
          <c:marker>
            <c:symbol val="none"/>
          </c:marker>
          <c:cat>
            <c:numRef>
              <c:f>'Freq 1 - Fréquences à un cri'!$A$4:$A$19</c:f>
              <c:numCache>
                <c:formatCode>General</c:formatCode>
                <c:ptCount val="16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1905</c:v>
                </c:pt>
                <c:pt idx="4">
                  <c:v>1973</c:v>
                </c:pt>
                <c:pt idx="5">
                  <c:v>2007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</c:numCache>
            </c:numRef>
          </c:cat>
          <c:val>
            <c:numRef>
              <c:f>'Freq 1 - Fréquences à un cri'!$B$4:$B$19</c:f>
              <c:numCache>
                <c:formatCode>#######0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66</c:v>
                </c:pt>
                <c:pt idx="6">
                  <c:v>2</c:v>
                </c:pt>
                <c:pt idx="7">
                  <c:v>6</c:v>
                </c:pt>
                <c:pt idx="8">
                  <c:v>4331</c:v>
                </c:pt>
                <c:pt idx="9">
                  <c:v>7512</c:v>
                </c:pt>
                <c:pt idx="10">
                  <c:v>16343</c:v>
                </c:pt>
                <c:pt idx="11">
                  <c:v>35694</c:v>
                </c:pt>
                <c:pt idx="12">
                  <c:v>51602</c:v>
                </c:pt>
                <c:pt idx="13">
                  <c:v>124093</c:v>
                </c:pt>
                <c:pt idx="14">
                  <c:v>131078</c:v>
                </c:pt>
                <c:pt idx="15">
                  <c:v>80065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82-4D2F-8797-9E53E0DD901A}"/>
            </c:ext>
          </c:extLst>
        </c:ser>
        <c:ser>
          <c:idx val="5"/>
          <c:order val="1"/>
          <c:tx>
            <c:v>issou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6"/>
              </a:outerShdw>
            </a:effectLst>
          </c:spPr>
          <c:marker>
            <c:symbol val="none"/>
          </c:marker>
          <c:cat>
            <c:numRef>
              <c:f>'Freq 1 - Fréquences à un cri'!$A$4:$A$19</c:f>
              <c:numCache>
                <c:formatCode>General</c:formatCode>
                <c:ptCount val="16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1905</c:v>
                </c:pt>
                <c:pt idx="4">
                  <c:v>1973</c:v>
                </c:pt>
                <c:pt idx="5">
                  <c:v>2007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</c:numCache>
            </c:numRef>
          </c:cat>
          <c:val>
            <c:numRef>
              <c:f>'Freq 1 - Fréquences à un cri'!$B$4:$B$19</c:f>
              <c:numCache>
                <c:formatCode>#######0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66</c:v>
                </c:pt>
                <c:pt idx="6">
                  <c:v>2</c:v>
                </c:pt>
                <c:pt idx="7">
                  <c:v>6</c:v>
                </c:pt>
                <c:pt idx="8">
                  <c:v>4331</c:v>
                </c:pt>
                <c:pt idx="9">
                  <c:v>7512</c:v>
                </c:pt>
                <c:pt idx="10">
                  <c:v>16343</c:v>
                </c:pt>
                <c:pt idx="11">
                  <c:v>35694</c:v>
                </c:pt>
                <c:pt idx="12">
                  <c:v>51602</c:v>
                </c:pt>
                <c:pt idx="13">
                  <c:v>124093</c:v>
                </c:pt>
                <c:pt idx="14">
                  <c:v>131078</c:v>
                </c:pt>
                <c:pt idx="15">
                  <c:v>80065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82-4D2F-8797-9E53E0DD901A}"/>
            </c:ext>
          </c:extLst>
        </c:ser>
        <c:ser>
          <c:idx val="6"/>
          <c:order val="2"/>
          <c:tx>
            <c:v>issou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>
                  <a:lumMod val="60000"/>
                </a:schemeClr>
              </a:outerShdw>
            </a:effectLst>
          </c:spPr>
          <c:marker>
            <c:symbol val="none"/>
          </c:marker>
          <c:cat>
            <c:numRef>
              <c:f>'Freq 1 - Fréquences à un cri'!$A$4:$A$19</c:f>
              <c:numCache>
                <c:formatCode>General</c:formatCode>
                <c:ptCount val="16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1905</c:v>
                </c:pt>
                <c:pt idx="4">
                  <c:v>1973</c:v>
                </c:pt>
                <c:pt idx="5">
                  <c:v>2007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</c:numCache>
            </c:numRef>
          </c:cat>
          <c:val>
            <c:numRef>
              <c:f>'Freq 1 - Fréquences à un cri'!$B$4:$B$19</c:f>
              <c:numCache>
                <c:formatCode>#######0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66</c:v>
                </c:pt>
                <c:pt idx="6">
                  <c:v>2</c:v>
                </c:pt>
                <c:pt idx="7">
                  <c:v>6</c:v>
                </c:pt>
                <c:pt idx="8">
                  <c:v>4331</c:v>
                </c:pt>
                <c:pt idx="9">
                  <c:v>7512</c:v>
                </c:pt>
                <c:pt idx="10">
                  <c:v>16343</c:v>
                </c:pt>
                <c:pt idx="11">
                  <c:v>35694</c:v>
                </c:pt>
                <c:pt idx="12">
                  <c:v>51602</c:v>
                </c:pt>
                <c:pt idx="13">
                  <c:v>124093</c:v>
                </c:pt>
                <c:pt idx="14">
                  <c:v>131078</c:v>
                </c:pt>
                <c:pt idx="15">
                  <c:v>80065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82-4D2F-8797-9E53E0DD901A}"/>
            </c:ext>
          </c:extLst>
        </c:ser>
        <c:ser>
          <c:idx val="7"/>
          <c:order val="3"/>
          <c:tx>
            <c:v>issou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>
                  <a:lumMod val="60000"/>
                </a:schemeClr>
              </a:outerShdw>
            </a:effectLst>
          </c:spPr>
          <c:marker>
            <c:symbol val="none"/>
          </c:marker>
          <c:cat>
            <c:numRef>
              <c:f>'Freq 1 - Fréquences à un cri'!$A$4:$A$19</c:f>
              <c:numCache>
                <c:formatCode>General</c:formatCode>
                <c:ptCount val="16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1905</c:v>
                </c:pt>
                <c:pt idx="4">
                  <c:v>1973</c:v>
                </c:pt>
                <c:pt idx="5">
                  <c:v>2007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</c:numCache>
            </c:numRef>
          </c:cat>
          <c:val>
            <c:numRef>
              <c:f>'Freq 1 - Fréquences à un cri'!$B$4:$B$19</c:f>
              <c:numCache>
                <c:formatCode>#######0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66</c:v>
                </c:pt>
                <c:pt idx="6">
                  <c:v>2</c:v>
                </c:pt>
                <c:pt idx="7">
                  <c:v>6</c:v>
                </c:pt>
                <c:pt idx="8">
                  <c:v>4331</c:v>
                </c:pt>
                <c:pt idx="9">
                  <c:v>7512</c:v>
                </c:pt>
                <c:pt idx="10">
                  <c:v>16343</c:v>
                </c:pt>
                <c:pt idx="11">
                  <c:v>35694</c:v>
                </c:pt>
                <c:pt idx="12">
                  <c:v>51602</c:v>
                </c:pt>
                <c:pt idx="13">
                  <c:v>124093</c:v>
                </c:pt>
                <c:pt idx="14">
                  <c:v>131078</c:v>
                </c:pt>
                <c:pt idx="15">
                  <c:v>80065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882-4D2F-8797-9E53E0DD901A}"/>
            </c:ext>
          </c:extLst>
        </c:ser>
        <c:ser>
          <c:idx val="2"/>
          <c:order val="4"/>
          <c:tx>
            <c:v>issou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ymbol val="none"/>
          </c:marker>
          <c:cat>
            <c:numRef>
              <c:f>'Freq 1 - Fréquences à un cri'!$A$4:$A$19</c:f>
              <c:numCache>
                <c:formatCode>General</c:formatCode>
                <c:ptCount val="16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1905</c:v>
                </c:pt>
                <c:pt idx="4">
                  <c:v>1973</c:v>
                </c:pt>
                <c:pt idx="5">
                  <c:v>2007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</c:numCache>
            </c:numRef>
          </c:cat>
          <c:val>
            <c:numRef>
              <c:f>'Freq 1 - Fréquences à un cri'!$B$4:$B$19</c:f>
              <c:numCache>
                <c:formatCode>#######0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66</c:v>
                </c:pt>
                <c:pt idx="6">
                  <c:v>2</c:v>
                </c:pt>
                <c:pt idx="7">
                  <c:v>6</c:v>
                </c:pt>
                <c:pt idx="8">
                  <c:v>4331</c:v>
                </c:pt>
                <c:pt idx="9">
                  <c:v>7512</c:v>
                </c:pt>
                <c:pt idx="10">
                  <c:v>16343</c:v>
                </c:pt>
                <c:pt idx="11">
                  <c:v>35694</c:v>
                </c:pt>
                <c:pt idx="12">
                  <c:v>51602</c:v>
                </c:pt>
                <c:pt idx="13">
                  <c:v>124093</c:v>
                </c:pt>
                <c:pt idx="14">
                  <c:v>131078</c:v>
                </c:pt>
                <c:pt idx="15">
                  <c:v>80065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882-4D2F-8797-9E53E0DD901A}"/>
            </c:ext>
          </c:extLst>
        </c:ser>
        <c:ser>
          <c:idx val="3"/>
          <c:order val="5"/>
          <c:tx>
            <c:v>issou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4"/>
              </a:outerShdw>
            </a:effectLst>
          </c:spPr>
          <c:marker>
            <c:symbol val="none"/>
          </c:marker>
          <c:cat>
            <c:numRef>
              <c:f>'Freq 1 - Fréquences à un cri'!$A$4:$A$19</c:f>
              <c:numCache>
                <c:formatCode>General</c:formatCode>
                <c:ptCount val="16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1905</c:v>
                </c:pt>
                <c:pt idx="4">
                  <c:v>1973</c:v>
                </c:pt>
                <c:pt idx="5">
                  <c:v>2007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</c:numCache>
            </c:numRef>
          </c:cat>
          <c:val>
            <c:numRef>
              <c:f>'Freq 1 - Fréquences à un cri'!$B$4:$B$19</c:f>
              <c:numCache>
                <c:formatCode>#######0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66</c:v>
                </c:pt>
                <c:pt idx="6">
                  <c:v>2</c:v>
                </c:pt>
                <c:pt idx="7">
                  <c:v>6</c:v>
                </c:pt>
                <c:pt idx="8">
                  <c:v>4331</c:v>
                </c:pt>
                <c:pt idx="9">
                  <c:v>7512</c:v>
                </c:pt>
                <c:pt idx="10">
                  <c:v>16343</c:v>
                </c:pt>
                <c:pt idx="11">
                  <c:v>35694</c:v>
                </c:pt>
                <c:pt idx="12">
                  <c:v>51602</c:v>
                </c:pt>
                <c:pt idx="13">
                  <c:v>124093</c:v>
                </c:pt>
                <c:pt idx="14">
                  <c:v>131078</c:v>
                </c:pt>
                <c:pt idx="15">
                  <c:v>80065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882-4D2F-8797-9E53E0DD901A}"/>
            </c:ext>
          </c:extLst>
        </c:ser>
        <c:ser>
          <c:idx val="1"/>
          <c:order val="6"/>
          <c:tx>
            <c:v>issou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cat>
            <c:numRef>
              <c:f>'Freq 1 - Fréquences à un cri'!$A$4:$A$19</c:f>
              <c:numCache>
                <c:formatCode>General</c:formatCode>
                <c:ptCount val="16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1905</c:v>
                </c:pt>
                <c:pt idx="4">
                  <c:v>1973</c:v>
                </c:pt>
                <c:pt idx="5">
                  <c:v>2007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</c:numCache>
            </c:numRef>
          </c:cat>
          <c:val>
            <c:numRef>
              <c:f>'Freq 1 - Fréquences à un cri'!$B$4:$B$19</c:f>
              <c:numCache>
                <c:formatCode>#######0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66</c:v>
                </c:pt>
                <c:pt idx="6">
                  <c:v>2</c:v>
                </c:pt>
                <c:pt idx="7">
                  <c:v>6</c:v>
                </c:pt>
                <c:pt idx="8">
                  <c:v>4331</c:v>
                </c:pt>
                <c:pt idx="9">
                  <c:v>7512</c:v>
                </c:pt>
                <c:pt idx="10">
                  <c:v>16343</c:v>
                </c:pt>
                <c:pt idx="11">
                  <c:v>35694</c:v>
                </c:pt>
                <c:pt idx="12">
                  <c:v>51602</c:v>
                </c:pt>
                <c:pt idx="13">
                  <c:v>124093</c:v>
                </c:pt>
                <c:pt idx="14">
                  <c:v>131078</c:v>
                </c:pt>
                <c:pt idx="15">
                  <c:v>80065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882-4D2F-8797-9E53E0DD901A}"/>
            </c:ext>
          </c:extLst>
        </c:ser>
        <c:ser>
          <c:idx val="0"/>
          <c:order val="7"/>
          <c:tx>
            <c:v>issou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'Freq 1 - Fréquences à un cri'!$A$4:$A$19</c:f>
              <c:numCache>
                <c:formatCode>General</c:formatCode>
                <c:ptCount val="16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1905</c:v>
                </c:pt>
                <c:pt idx="4">
                  <c:v>1973</c:v>
                </c:pt>
                <c:pt idx="5">
                  <c:v>2007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</c:numCache>
            </c:numRef>
          </c:cat>
          <c:val>
            <c:numRef>
              <c:f>'Freq 1 - Fréquences à un cri'!$B$4:$B$19</c:f>
              <c:numCache>
                <c:formatCode>#######0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66</c:v>
                </c:pt>
                <c:pt idx="6">
                  <c:v>2</c:v>
                </c:pt>
                <c:pt idx="7">
                  <c:v>6</c:v>
                </c:pt>
                <c:pt idx="8">
                  <c:v>4331</c:v>
                </c:pt>
                <c:pt idx="9">
                  <c:v>7512</c:v>
                </c:pt>
                <c:pt idx="10">
                  <c:v>16343</c:v>
                </c:pt>
                <c:pt idx="11">
                  <c:v>35694</c:v>
                </c:pt>
                <c:pt idx="12">
                  <c:v>51602</c:v>
                </c:pt>
                <c:pt idx="13">
                  <c:v>124093</c:v>
                </c:pt>
                <c:pt idx="14">
                  <c:v>131078</c:v>
                </c:pt>
                <c:pt idx="15">
                  <c:v>80065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882-4D2F-8797-9E53E0DD9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840992496"/>
        <c:axId val="1828910896"/>
      </c:lineChart>
      <c:catAx>
        <c:axId val="184099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28910896"/>
        <c:crosses val="autoZero"/>
        <c:auto val="1"/>
        <c:lblAlgn val="ctr"/>
        <c:lblOffset val="100"/>
        <c:noMultiLvlLbl val="0"/>
      </c:catAx>
      <c:valAx>
        <c:axId val="182891089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4099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Nombre de déclarations</a:t>
            </a:r>
            <a:r>
              <a:rPr lang="fr-FR" baseline="0">
                <a:latin typeface="Calibri" panose="020F0502020204030204" pitchFamily="34" charset="0"/>
                <a:cs typeface="Calibri" panose="020F0502020204030204" pitchFamily="34" charset="0"/>
              </a:rPr>
              <a:t> de rémunérations par année </a:t>
            </a:r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4166666666666666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'Freq 1 - Fréquences à un cri'!$A$12:$A$19</c:f>
              <c:strCach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'Freq 1 - Fréquences à un cri'!$A$12:$A$19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'Freq 1 - Fréquences à un cri'!$B$12:$B$19</c:f>
              <c:numCache>
                <c:formatCode>#######0</c:formatCode>
                <c:ptCount val="8"/>
                <c:pt idx="0">
                  <c:v>4331</c:v>
                </c:pt>
                <c:pt idx="1">
                  <c:v>7512</c:v>
                </c:pt>
                <c:pt idx="2">
                  <c:v>16343</c:v>
                </c:pt>
                <c:pt idx="3">
                  <c:v>35694</c:v>
                </c:pt>
                <c:pt idx="4">
                  <c:v>51602</c:v>
                </c:pt>
                <c:pt idx="5">
                  <c:v>124093</c:v>
                </c:pt>
                <c:pt idx="6">
                  <c:v>131078</c:v>
                </c:pt>
                <c:pt idx="7">
                  <c:v>80065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6D-4963-81F0-33EA32A273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840992496"/>
        <c:axId val="1828910896"/>
      </c:lineChart>
      <c:catAx>
        <c:axId val="184099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28910896"/>
        <c:crosses val="autoZero"/>
        <c:auto val="1"/>
        <c:lblAlgn val="ctr"/>
        <c:lblOffset val="100"/>
        <c:noMultiLvlLbl val="0"/>
      </c:catAx>
      <c:valAx>
        <c:axId val="182891089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4099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Fréquence d'entreprises par secteur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Fréquence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Feuil1!$A$2:$A$8</c:f>
              <c:strCache>
                <c:ptCount val="7"/>
                <c:pt idx="0">
                  <c:v>Dispositifs médicaux</c:v>
                </c:pt>
                <c:pt idx="1">
                  <c:v>Médicaments humains</c:v>
                </c:pt>
                <c:pt idx="2">
                  <c:v>Prestataires associés</c:v>
                </c:pt>
                <c:pt idx="3">
                  <c:v>Autres</c:v>
                </c:pt>
                <c:pt idx="4">
                  <c:v>Dispositifs médicaux de diagnostic in vitro</c:v>
                </c:pt>
                <c:pt idx="5">
                  <c:v>Produits cosmétiques</c:v>
                </c:pt>
                <c:pt idx="6">
                  <c:v>Médicament vétérinaire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1342</c:v>
                </c:pt>
                <c:pt idx="1">
                  <c:v>715</c:v>
                </c:pt>
                <c:pt idx="2">
                  <c:v>428</c:v>
                </c:pt>
                <c:pt idx="3">
                  <c:v>422</c:v>
                </c:pt>
                <c:pt idx="4">
                  <c:v>108</c:v>
                </c:pt>
                <c:pt idx="5">
                  <c:v>77</c:v>
                </c:pt>
                <c:pt idx="6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FF-4500-BE4A-0E34D34FC9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0881135"/>
        <c:axId val="569875151"/>
      </c:barChart>
      <c:catAx>
        <c:axId val="5708811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69875151"/>
        <c:crosses val="autoZero"/>
        <c:auto val="1"/>
        <c:lblAlgn val="ctr"/>
        <c:lblOffset val="100"/>
        <c:noMultiLvlLbl val="0"/>
      </c:catAx>
      <c:valAx>
        <c:axId val="569875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70881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 b="0" i="0" u="none" strike="noStrike" baseline="0"/>
              <a:t>Répartition des entreprises selon leur types de produits vendus par pays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Feuil1!$B$2</c:f>
              <c:strCache>
                <c:ptCount val="1"/>
                <c:pt idx="0">
                  <c:v>Dispositifs médicaux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Feuil1!$A$3:$A$13</c:f>
              <c:strCache>
                <c:ptCount val="11"/>
                <c:pt idx="0">
                  <c:v>France</c:v>
                </c:pt>
                <c:pt idx="1">
                  <c:v>Autres pays d'Europe</c:v>
                </c:pt>
                <c:pt idx="2">
                  <c:v>Etats-Unis</c:v>
                </c:pt>
                <c:pt idx="3">
                  <c:v>Allemagne</c:v>
                </c:pt>
                <c:pt idx="4">
                  <c:v>Suisse</c:v>
                </c:pt>
                <c:pt idx="5">
                  <c:v>Asie / Océanie</c:v>
                </c:pt>
                <c:pt idx="6">
                  <c:v>Belgique</c:v>
                </c:pt>
                <c:pt idx="7">
                  <c:v>Moyen-Orient</c:v>
                </c:pt>
                <c:pt idx="8">
                  <c:v>Amérique</c:v>
                </c:pt>
                <c:pt idx="9">
                  <c:v>Afrique</c:v>
                </c:pt>
                <c:pt idx="10">
                  <c:v>Tout</c:v>
                </c:pt>
              </c:strCache>
            </c:strRef>
          </c:cat>
          <c:val>
            <c:numRef>
              <c:f>Feuil1!$B$3:$B$13</c:f>
              <c:numCache>
                <c:formatCode>General</c:formatCode>
                <c:ptCount val="11"/>
                <c:pt idx="0">
                  <c:v>1068</c:v>
                </c:pt>
                <c:pt idx="1">
                  <c:v>73</c:v>
                </c:pt>
                <c:pt idx="2">
                  <c:v>71</c:v>
                </c:pt>
                <c:pt idx="3">
                  <c:v>33</c:v>
                </c:pt>
                <c:pt idx="4">
                  <c:v>35</c:v>
                </c:pt>
                <c:pt idx="5">
                  <c:v>23</c:v>
                </c:pt>
                <c:pt idx="6">
                  <c:v>20</c:v>
                </c:pt>
                <c:pt idx="7">
                  <c:v>11</c:v>
                </c:pt>
                <c:pt idx="8">
                  <c:v>6</c:v>
                </c:pt>
                <c:pt idx="9">
                  <c:v>2</c:v>
                </c:pt>
                <c:pt idx="10">
                  <c:v>1342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05-4935-887B-AC96ED42EA8A}"/>
            </c:ext>
          </c:extLst>
        </c:ser>
        <c:ser>
          <c:idx val="1"/>
          <c:order val="1"/>
          <c:tx>
            <c:strRef>
              <c:f>Feuil1!$C$2</c:f>
              <c:strCache>
                <c:ptCount val="1"/>
                <c:pt idx="0">
                  <c:v>Médicaments humains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Feuil1!$A$3:$A$13</c:f>
              <c:strCache>
                <c:ptCount val="11"/>
                <c:pt idx="0">
                  <c:v>France</c:v>
                </c:pt>
                <c:pt idx="1">
                  <c:v>Autres pays d'Europe</c:v>
                </c:pt>
                <c:pt idx="2">
                  <c:v>Etats-Unis</c:v>
                </c:pt>
                <c:pt idx="3">
                  <c:v>Allemagne</c:v>
                </c:pt>
                <c:pt idx="4">
                  <c:v>Suisse</c:v>
                </c:pt>
                <c:pt idx="5">
                  <c:v>Asie / Océanie</c:v>
                </c:pt>
                <c:pt idx="6">
                  <c:v>Belgique</c:v>
                </c:pt>
                <c:pt idx="7">
                  <c:v>Moyen-Orient</c:v>
                </c:pt>
                <c:pt idx="8">
                  <c:v>Amérique</c:v>
                </c:pt>
                <c:pt idx="9">
                  <c:v>Afrique</c:v>
                </c:pt>
                <c:pt idx="10">
                  <c:v>Tout</c:v>
                </c:pt>
              </c:strCache>
            </c:strRef>
          </c:cat>
          <c:val>
            <c:numRef>
              <c:f>Feuil1!$C$3:$C$13</c:f>
              <c:numCache>
                <c:formatCode>General</c:formatCode>
                <c:ptCount val="11"/>
                <c:pt idx="0">
                  <c:v>379</c:v>
                </c:pt>
                <c:pt idx="1">
                  <c:v>140</c:v>
                </c:pt>
                <c:pt idx="2">
                  <c:v>81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  <c:pt idx="6">
                  <c:v>12</c:v>
                </c:pt>
                <c:pt idx="7">
                  <c:v>11</c:v>
                </c:pt>
                <c:pt idx="8">
                  <c:v>11</c:v>
                </c:pt>
                <c:pt idx="9">
                  <c:v>9</c:v>
                </c:pt>
                <c:pt idx="10">
                  <c:v>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05-4935-887B-AC96ED42EA8A}"/>
            </c:ext>
          </c:extLst>
        </c:ser>
        <c:ser>
          <c:idx val="2"/>
          <c:order val="2"/>
          <c:tx>
            <c:strRef>
              <c:f>Feuil1!$D$2</c:f>
              <c:strCache>
                <c:ptCount val="1"/>
                <c:pt idx="0">
                  <c:v>Prestataires associés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Feuil1!$A$3:$A$13</c:f>
              <c:strCache>
                <c:ptCount val="11"/>
                <c:pt idx="0">
                  <c:v>France</c:v>
                </c:pt>
                <c:pt idx="1">
                  <c:v>Autres pays d'Europe</c:v>
                </c:pt>
                <c:pt idx="2">
                  <c:v>Etats-Unis</c:v>
                </c:pt>
                <c:pt idx="3">
                  <c:v>Allemagne</c:v>
                </c:pt>
                <c:pt idx="4">
                  <c:v>Suisse</c:v>
                </c:pt>
                <c:pt idx="5">
                  <c:v>Asie / Océanie</c:v>
                </c:pt>
                <c:pt idx="6">
                  <c:v>Belgique</c:v>
                </c:pt>
                <c:pt idx="7">
                  <c:v>Moyen-Orient</c:v>
                </c:pt>
                <c:pt idx="8">
                  <c:v>Amérique</c:v>
                </c:pt>
                <c:pt idx="9">
                  <c:v>Afrique</c:v>
                </c:pt>
                <c:pt idx="10">
                  <c:v>Tout</c:v>
                </c:pt>
              </c:strCache>
            </c:strRef>
          </c:cat>
          <c:val>
            <c:numRef>
              <c:f>Feuil1!$D$3:$D$13</c:f>
              <c:numCache>
                <c:formatCode>General</c:formatCode>
                <c:ptCount val="11"/>
                <c:pt idx="0">
                  <c:v>394</c:v>
                </c:pt>
                <c:pt idx="1">
                  <c:v>21</c:v>
                </c:pt>
                <c:pt idx="2">
                  <c:v>6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05-4935-887B-AC96ED42EA8A}"/>
            </c:ext>
          </c:extLst>
        </c:ser>
        <c:ser>
          <c:idx val="3"/>
          <c:order val="3"/>
          <c:tx>
            <c:strRef>
              <c:f>Feuil1!$E$2</c:f>
              <c:strCache>
                <c:ptCount val="1"/>
                <c:pt idx="0">
                  <c:v>Autres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Feuil1!$A$3:$A$13</c:f>
              <c:strCache>
                <c:ptCount val="11"/>
                <c:pt idx="0">
                  <c:v>France</c:v>
                </c:pt>
                <c:pt idx="1">
                  <c:v>Autres pays d'Europe</c:v>
                </c:pt>
                <c:pt idx="2">
                  <c:v>Etats-Unis</c:v>
                </c:pt>
                <c:pt idx="3">
                  <c:v>Allemagne</c:v>
                </c:pt>
                <c:pt idx="4">
                  <c:v>Suisse</c:v>
                </c:pt>
                <c:pt idx="5">
                  <c:v>Asie / Océanie</c:v>
                </c:pt>
                <c:pt idx="6">
                  <c:v>Belgique</c:v>
                </c:pt>
                <c:pt idx="7">
                  <c:v>Moyen-Orient</c:v>
                </c:pt>
                <c:pt idx="8">
                  <c:v>Amérique</c:v>
                </c:pt>
                <c:pt idx="9">
                  <c:v>Afrique</c:v>
                </c:pt>
                <c:pt idx="10">
                  <c:v>Tout</c:v>
                </c:pt>
              </c:strCache>
            </c:strRef>
          </c:cat>
          <c:val>
            <c:numRef>
              <c:f>Feuil1!$E$3:$E$13</c:f>
              <c:numCache>
                <c:formatCode>General</c:formatCode>
                <c:ptCount val="11"/>
                <c:pt idx="0">
                  <c:v>333</c:v>
                </c:pt>
                <c:pt idx="1">
                  <c:v>52</c:v>
                </c:pt>
                <c:pt idx="2">
                  <c:v>18</c:v>
                </c:pt>
                <c:pt idx="3">
                  <c:v>7</c:v>
                </c:pt>
                <c:pt idx="4">
                  <c:v>3</c:v>
                </c:pt>
                <c:pt idx="5">
                  <c:v>1</c:v>
                </c:pt>
                <c:pt idx="6">
                  <c:v>6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05-4935-887B-AC96ED42EA8A}"/>
            </c:ext>
          </c:extLst>
        </c:ser>
        <c:ser>
          <c:idx val="4"/>
          <c:order val="4"/>
          <c:tx>
            <c:strRef>
              <c:f>Feuil1!$F$2</c:f>
              <c:strCache>
                <c:ptCount val="1"/>
                <c:pt idx="0">
                  <c:v>Dispositifs médicaux de diag. In vitro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Feuil1!$A$3:$A$13</c:f>
              <c:strCache>
                <c:ptCount val="11"/>
                <c:pt idx="0">
                  <c:v>France</c:v>
                </c:pt>
                <c:pt idx="1">
                  <c:v>Autres pays d'Europe</c:v>
                </c:pt>
                <c:pt idx="2">
                  <c:v>Etats-Unis</c:v>
                </c:pt>
                <c:pt idx="3">
                  <c:v>Allemagne</c:v>
                </c:pt>
                <c:pt idx="4">
                  <c:v>Suisse</c:v>
                </c:pt>
                <c:pt idx="5">
                  <c:v>Asie / Océanie</c:v>
                </c:pt>
                <c:pt idx="6">
                  <c:v>Belgique</c:v>
                </c:pt>
                <c:pt idx="7">
                  <c:v>Moyen-Orient</c:v>
                </c:pt>
                <c:pt idx="8">
                  <c:v>Amérique</c:v>
                </c:pt>
                <c:pt idx="9">
                  <c:v>Afrique</c:v>
                </c:pt>
                <c:pt idx="10">
                  <c:v>Tout</c:v>
                </c:pt>
              </c:strCache>
            </c:strRef>
          </c:cat>
          <c:val>
            <c:numRef>
              <c:f>Feuil1!$F$3:$F$13</c:f>
              <c:numCache>
                <c:formatCode>General</c:formatCode>
                <c:ptCount val="11"/>
                <c:pt idx="0">
                  <c:v>74</c:v>
                </c:pt>
                <c:pt idx="1">
                  <c:v>11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05-4935-887B-AC96ED42EA8A}"/>
            </c:ext>
          </c:extLst>
        </c:ser>
        <c:ser>
          <c:idx val="5"/>
          <c:order val="5"/>
          <c:tx>
            <c:strRef>
              <c:f>Feuil1!$G$2</c:f>
              <c:strCache>
                <c:ptCount val="1"/>
                <c:pt idx="0">
                  <c:v>Produits cosmétiques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Feuil1!$A$3:$A$13</c:f>
              <c:strCache>
                <c:ptCount val="11"/>
                <c:pt idx="0">
                  <c:v>France</c:v>
                </c:pt>
                <c:pt idx="1">
                  <c:v>Autres pays d'Europe</c:v>
                </c:pt>
                <c:pt idx="2">
                  <c:v>Etats-Unis</c:v>
                </c:pt>
                <c:pt idx="3">
                  <c:v>Allemagne</c:v>
                </c:pt>
                <c:pt idx="4">
                  <c:v>Suisse</c:v>
                </c:pt>
                <c:pt idx="5">
                  <c:v>Asie / Océanie</c:v>
                </c:pt>
                <c:pt idx="6">
                  <c:v>Belgique</c:v>
                </c:pt>
                <c:pt idx="7">
                  <c:v>Moyen-Orient</c:v>
                </c:pt>
                <c:pt idx="8">
                  <c:v>Amérique</c:v>
                </c:pt>
                <c:pt idx="9">
                  <c:v>Afrique</c:v>
                </c:pt>
                <c:pt idx="10">
                  <c:v>Tout</c:v>
                </c:pt>
              </c:strCache>
            </c:strRef>
          </c:cat>
          <c:val>
            <c:numRef>
              <c:f>Feuil1!$G$3:$G$13</c:f>
              <c:numCache>
                <c:formatCode>General</c:formatCode>
                <c:ptCount val="11"/>
                <c:pt idx="0">
                  <c:v>76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405-4935-887B-AC96ED42EA8A}"/>
            </c:ext>
          </c:extLst>
        </c:ser>
        <c:ser>
          <c:idx val="6"/>
          <c:order val="6"/>
          <c:tx>
            <c:strRef>
              <c:f>Feuil1!$H$2</c:f>
              <c:strCache>
                <c:ptCount val="1"/>
                <c:pt idx="0">
                  <c:v>Médicament vétérinaire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Feuil1!$A$3:$A$13</c:f>
              <c:strCache>
                <c:ptCount val="11"/>
                <c:pt idx="0">
                  <c:v>France</c:v>
                </c:pt>
                <c:pt idx="1">
                  <c:v>Autres pays d'Europe</c:v>
                </c:pt>
                <c:pt idx="2">
                  <c:v>Etats-Unis</c:v>
                </c:pt>
                <c:pt idx="3">
                  <c:v>Allemagne</c:v>
                </c:pt>
                <c:pt idx="4">
                  <c:v>Suisse</c:v>
                </c:pt>
                <c:pt idx="5">
                  <c:v>Asie / Océanie</c:v>
                </c:pt>
                <c:pt idx="6">
                  <c:v>Belgique</c:v>
                </c:pt>
                <c:pt idx="7">
                  <c:v>Moyen-Orient</c:v>
                </c:pt>
                <c:pt idx="8">
                  <c:v>Amérique</c:v>
                </c:pt>
                <c:pt idx="9">
                  <c:v>Afrique</c:v>
                </c:pt>
                <c:pt idx="10">
                  <c:v>Tout</c:v>
                </c:pt>
              </c:strCache>
            </c:strRef>
          </c:cat>
          <c:val>
            <c:numRef>
              <c:f>Feuil1!$H$3:$H$13</c:f>
              <c:numCache>
                <c:formatCode>General</c:formatCode>
                <c:ptCount val="11"/>
                <c:pt idx="0">
                  <c:v>33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405-4935-887B-AC96ED42E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57547760"/>
        <c:axId val="1063639920"/>
      </c:barChart>
      <c:catAx>
        <c:axId val="105754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63639920"/>
        <c:crosses val="autoZero"/>
        <c:auto val="1"/>
        <c:lblAlgn val="ctr"/>
        <c:lblOffset val="100"/>
        <c:noMultiLvlLbl val="0"/>
      </c:catAx>
      <c:valAx>
        <c:axId val="1063639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5754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Nombre de déclarations</a:t>
            </a:r>
            <a:r>
              <a:rPr lang="fr-FR" baseline="0">
                <a:latin typeface="Calibri" panose="020F0502020204030204" pitchFamily="34" charset="0"/>
                <a:cs typeface="Calibri" panose="020F0502020204030204" pitchFamily="34" charset="0"/>
              </a:rPr>
              <a:t> de conventions par année </a:t>
            </a:r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4166666666666666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ymbol val="none"/>
          </c:marker>
          <c:cat>
            <c:numRef>
              <c:f>'Freq 1 - Fréquences à un cri'!$A$4:$A$43</c:f>
              <c:numCache>
                <c:formatCode>General</c:formatCode>
                <c:ptCount val="40"/>
                <c:pt idx="0">
                  <c:v>1900</c:v>
                </c:pt>
                <c:pt idx="1">
                  <c:v>1912</c:v>
                </c:pt>
                <c:pt idx="2">
                  <c:v>1917</c:v>
                </c:pt>
                <c:pt idx="3">
                  <c:v>1929</c:v>
                </c:pt>
                <c:pt idx="4">
                  <c:v>1976</c:v>
                </c:pt>
                <c:pt idx="5">
                  <c:v>1980</c:v>
                </c:pt>
                <c:pt idx="6">
                  <c:v>1983</c:v>
                </c:pt>
                <c:pt idx="7">
                  <c:v>1984</c:v>
                </c:pt>
                <c:pt idx="8">
                  <c:v>1986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</c:numCache>
            </c:numRef>
          </c:cat>
          <c:val>
            <c:numRef>
              <c:f>'Freq 1 - Fréquences à un cri'!$B$4:$B$43</c:f>
              <c:numCache>
                <c:formatCode>#######0</c:formatCode>
                <c:ptCount val="40"/>
                <c:pt idx="0">
                  <c:v>156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9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9</c:v>
                </c:pt>
                <c:pt idx="17">
                  <c:v>2</c:v>
                </c:pt>
                <c:pt idx="18">
                  <c:v>16</c:v>
                </c:pt>
                <c:pt idx="19">
                  <c:v>3</c:v>
                </c:pt>
                <c:pt idx="20">
                  <c:v>5</c:v>
                </c:pt>
                <c:pt idx="21">
                  <c:v>36</c:v>
                </c:pt>
                <c:pt idx="22">
                  <c:v>36</c:v>
                </c:pt>
                <c:pt idx="23">
                  <c:v>117</c:v>
                </c:pt>
                <c:pt idx="24">
                  <c:v>152</c:v>
                </c:pt>
                <c:pt idx="25">
                  <c:v>324</c:v>
                </c:pt>
                <c:pt idx="26">
                  <c:v>377</c:v>
                </c:pt>
                <c:pt idx="27">
                  <c:v>424</c:v>
                </c:pt>
                <c:pt idx="28">
                  <c:v>578</c:v>
                </c:pt>
                <c:pt idx="29">
                  <c:v>1708</c:v>
                </c:pt>
                <c:pt idx="30">
                  <c:v>2156</c:v>
                </c:pt>
                <c:pt idx="31">
                  <c:v>8429</c:v>
                </c:pt>
                <c:pt idx="32">
                  <c:v>158585</c:v>
                </c:pt>
                <c:pt idx="33">
                  <c:v>497456</c:v>
                </c:pt>
                <c:pt idx="34">
                  <c:v>791448</c:v>
                </c:pt>
                <c:pt idx="35">
                  <c:v>790454</c:v>
                </c:pt>
                <c:pt idx="36">
                  <c:v>757953</c:v>
                </c:pt>
                <c:pt idx="37">
                  <c:v>797613</c:v>
                </c:pt>
                <c:pt idx="38">
                  <c:v>797892</c:v>
                </c:pt>
                <c:pt idx="39">
                  <c:v>439163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31-4B02-88F4-5AC17319C928}"/>
            </c:ext>
          </c:extLst>
        </c:ser>
        <c:ser>
          <c:idx val="0"/>
          <c:order val="2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'Freq 1 - Fréquences à un cri'!$A$4:$A$43</c:f>
              <c:numCache>
                <c:formatCode>General</c:formatCode>
                <c:ptCount val="40"/>
                <c:pt idx="0">
                  <c:v>1900</c:v>
                </c:pt>
                <c:pt idx="1">
                  <c:v>1912</c:v>
                </c:pt>
                <c:pt idx="2">
                  <c:v>1917</c:v>
                </c:pt>
                <c:pt idx="3">
                  <c:v>1929</c:v>
                </c:pt>
                <c:pt idx="4">
                  <c:v>1976</c:v>
                </c:pt>
                <c:pt idx="5">
                  <c:v>1980</c:v>
                </c:pt>
                <c:pt idx="6">
                  <c:v>1983</c:v>
                </c:pt>
                <c:pt idx="7">
                  <c:v>1984</c:v>
                </c:pt>
                <c:pt idx="8">
                  <c:v>1986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</c:numCache>
            </c:numRef>
          </c:cat>
          <c:val>
            <c:numRef>
              <c:f>'Freq 1 - Fréquences à un cri'!$B$4:$B$43</c:f>
              <c:numCache>
                <c:formatCode>#######0</c:formatCode>
                <c:ptCount val="40"/>
                <c:pt idx="0">
                  <c:v>156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9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9</c:v>
                </c:pt>
                <c:pt idx="17">
                  <c:v>2</c:v>
                </c:pt>
                <c:pt idx="18">
                  <c:v>16</c:v>
                </c:pt>
                <c:pt idx="19">
                  <c:v>3</c:v>
                </c:pt>
                <c:pt idx="20">
                  <c:v>5</c:v>
                </c:pt>
                <c:pt idx="21">
                  <c:v>36</c:v>
                </c:pt>
                <c:pt idx="22">
                  <c:v>36</c:v>
                </c:pt>
                <c:pt idx="23">
                  <c:v>117</c:v>
                </c:pt>
                <c:pt idx="24">
                  <c:v>152</c:v>
                </c:pt>
                <c:pt idx="25">
                  <c:v>324</c:v>
                </c:pt>
                <c:pt idx="26">
                  <c:v>377</c:v>
                </c:pt>
                <c:pt idx="27">
                  <c:v>424</c:v>
                </c:pt>
                <c:pt idx="28">
                  <c:v>578</c:v>
                </c:pt>
                <c:pt idx="29">
                  <c:v>1708</c:v>
                </c:pt>
                <c:pt idx="30">
                  <c:v>2156</c:v>
                </c:pt>
                <c:pt idx="31">
                  <c:v>8429</c:v>
                </c:pt>
                <c:pt idx="32">
                  <c:v>158585</c:v>
                </c:pt>
                <c:pt idx="33">
                  <c:v>497456</c:v>
                </c:pt>
                <c:pt idx="34">
                  <c:v>791448</c:v>
                </c:pt>
                <c:pt idx="35">
                  <c:v>790454</c:v>
                </c:pt>
                <c:pt idx="36">
                  <c:v>757953</c:v>
                </c:pt>
                <c:pt idx="37">
                  <c:v>797613</c:v>
                </c:pt>
                <c:pt idx="38">
                  <c:v>797892</c:v>
                </c:pt>
                <c:pt idx="39">
                  <c:v>439163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31-4B02-88F4-5AC17319C928}"/>
            </c:ext>
          </c:extLst>
        </c:ser>
        <c:ser>
          <c:idx val="1"/>
          <c:order val="3"/>
          <c:tx>
            <c:strRef>
              <c:f>'Freq 1 - Fréquences à un cri'!$A$4:$A$43</c:f>
              <c:strCache>
                <c:ptCount val="40"/>
                <c:pt idx="0">
                  <c:v>1900</c:v>
                </c:pt>
                <c:pt idx="1">
                  <c:v>1912</c:v>
                </c:pt>
                <c:pt idx="2">
                  <c:v>1917</c:v>
                </c:pt>
                <c:pt idx="3">
                  <c:v>1929</c:v>
                </c:pt>
                <c:pt idx="4">
                  <c:v>1976</c:v>
                </c:pt>
                <c:pt idx="5">
                  <c:v>1980</c:v>
                </c:pt>
                <c:pt idx="6">
                  <c:v>1983</c:v>
                </c:pt>
                <c:pt idx="7">
                  <c:v>1984</c:v>
                </c:pt>
                <c:pt idx="8">
                  <c:v>1986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</c:strCache>
              <c:extLst xmlns:c15="http://schemas.microsoft.com/office/drawing/2012/chart"/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cat>
            <c:numRef>
              <c:f>'Freq 1 - Fréquences à un cri'!$A$4:$A$43</c:f>
              <c:numCache>
                <c:formatCode>General</c:formatCode>
                <c:ptCount val="40"/>
                <c:pt idx="0">
                  <c:v>1900</c:v>
                </c:pt>
                <c:pt idx="1">
                  <c:v>1912</c:v>
                </c:pt>
                <c:pt idx="2">
                  <c:v>1917</c:v>
                </c:pt>
                <c:pt idx="3">
                  <c:v>1929</c:v>
                </c:pt>
                <c:pt idx="4">
                  <c:v>1976</c:v>
                </c:pt>
                <c:pt idx="5">
                  <c:v>1980</c:v>
                </c:pt>
                <c:pt idx="6">
                  <c:v>1983</c:v>
                </c:pt>
                <c:pt idx="7">
                  <c:v>1984</c:v>
                </c:pt>
                <c:pt idx="8">
                  <c:v>1986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</c:numCache>
              <c:extLst xmlns:c15="http://schemas.microsoft.com/office/drawing/2012/chart"/>
            </c:numRef>
          </c:cat>
          <c:val>
            <c:numLit>
              <c:formatCode>General</c:formatCode>
              <c:ptCount val="1"/>
              <c:pt idx="0">
                <c:v>1</c:v>
              </c:pt>
            </c:numLit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6331-4B02-88F4-5AC17319C9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840992496"/>
        <c:axId val="1828910896"/>
        <c:extLst>
          <c:ext xmlns:c15="http://schemas.microsoft.com/office/drawing/2012/chart" uri="{02D57815-91ED-43cb-92C2-25804820EDAC}">
            <c15:filteredLineSeries>
              <c15:ser>
                <c:idx val="3"/>
                <c:order val="1"/>
                <c:tx>
                  <c:strRef>
                    <c:extLst>
                      <c:ext uri="{02D57815-91ED-43cb-92C2-25804820EDAC}">
                        <c15:formulaRef>
                          <c15:sqref>'Freq 1 - Fréquences à un cri'!$A$4:$A$43</c15:sqref>
                        </c15:formulaRef>
                      </c:ext>
                    </c:extLst>
                    <c:strCache>
                      <c:ptCount val="40"/>
                      <c:pt idx="0">
                        <c:v>1900</c:v>
                      </c:pt>
                      <c:pt idx="1">
                        <c:v>1912</c:v>
                      </c:pt>
                      <c:pt idx="2">
                        <c:v>1917</c:v>
                      </c:pt>
                      <c:pt idx="3">
                        <c:v>1929</c:v>
                      </c:pt>
                      <c:pt idx="4">
                        <c:v>1976</c:v>
                      </c:pt>
                      <c:pt idx="5">
                        <c:v>1980</c:v>
                      </c:pt>
                      <c:pt idx="6">
                        <c:v>1983</c:v>
                      </c:pt>
                      <c:pt idx="7">
                        <c:v>1984</c:v>
                      </c:pt>
                      <c:pt idx="8">
                        <c:v>1986</c:v>
                      </c:pt>
                      <c:pt idx="9">
                        <c:v>1988</c:v>
                      </c:pt>
                      <c:pt idx="10">
                        <c:v>1989</c:v>
                      </c:pt>
                      <c:pt idx="11">
                        <c:v>1990</c:v>
                      </c:pt>
                      <c:pt idx="12">
                        <c:v>1992</c:v>
                      </c:pt>
                      <c:pt idx="13">
                        <c:v>1993</c:v>
                      </c:pt>
                      <c:pt idx="14">
                        <c:v>1994</c:v>
                      </c:pt>
                      <c:pt idx="15">
                        <c:v>1995</c:v>
                      </c:pt>
                      <c:pt idx="16">
                        <c:v>1996</c:v>
                      </c:pt>
                      <c:pt idx="17">
                        <c:v>1997</c:v>
                      </c:pt>
                      <c:pt idx="18">
                        <c:v>1998</c:v>
                      </c:pt>
                      <c:pt idx="19">
                        <c:v>1999</c:v>
                      </c:pt>
                      <c:pt idx="20">
                        <c:v>2000</c:v>
                      </c:pt>
                      <c:pt idx="21">
                        <c:v>2001</c:v>
                      </c:pt>
                      <c:pt idx="22">
                        <c:v>2002</c:v>
                      </c:pt>
                      <c:pt idx="23">
                        <c:v>2003</c:v>
                      </c:pt>
                      <c:pt idx="24">
                        <c:v>2004</c:v>
                      </c:pt>
                      <c:pt idx="25">
                        <c:v>2005</c:v>
                      </c:pt>
                      <c:pt idx="26">
                        <c:v>2006</c:v>
                      </c:pt>
                      <c:pt idx="27">
                        <c:v>2007</c:v>
                      </c:pt>
                      <c:pt idx="28">
                        <c:v>2008</c:v>
                      </c:pt>
                      <c:pt idx="29">
                        <c:v>2009</c:v>
                      </c:pt>
                      <c:pt idx="30">
                        <c:v>2010</c:v>
                      </c:pt>
                      <c:pt idx="31">
                        <c:v>2011</c:v>
                      </c:pt>
                      <c:pt idx="32">
                        <c:v>2012</c:v>
                      </c:pt>
                      <c:pt idx="33">
                        <c:v>2013</c:v>
                      </c:pt>
                      <c:pt idx="34">
                        <c:v>2014</c:v>
                      </c:pt>
                      <c:pt idx="35">
                        <c:v>2015</c:v>
                      </c:pt>
                      <c:pt idx="36">
                        <c:v>2016</c:v>
                      </c:pt>
                      <c:pt idx="37">
                        <c:v>2017</c:v>
                      </c:pt>
                      <c:pt idx="38">
                        <c:v>2018</c:v>
                      </c:pt>
                      <c:pt idx="39">
                        <c:v>2019</c:v>
                      </c:pt>
                    </c:strCache>
                  </c:strRef>
                </c:tx>
                <c:spPr>
                  <a:ln w="34925" cap="rnd">
                    <a:solidFill>
                      <a:schemeClr val="lt1"/>
                    </a:solidFill>
                    <a:round/>
                  </a:ln>
                  <a:effectLst>
                    <a:outerShdw dist="25400" dir="2700000" algn="tl" rotWithShape="0">
                      <a:schemeClr val="accent4"/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'Freq 1 - Fréquences à un cri'!$A$4:$A$43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1900</c:v>
                      </c:pt>
                      <c:pt idx="1">
                        <c:v>1912</c:v>
                      </c:pt>
                      <c:pt idx="2">
                        <c:v>1917</c:v>
                      </c:pt>
                      <c:pt idx="3">
                        <c:v>1929</c:v>
                      </c:pt>
                      <c:pt idx="4">
                        <c:v>1976</c:v>
                      </c:pt>
                      <c:pt idx="5">
                        <c:v>1980</c:v>
                      </c:pt>
                      <c:pt idx="6">
                        <c:v>1983</c:v>
                      </c:pt>
                      <c:pt idx="7">
                        <c:v>1984</c:v>
                      </c:pt>
                      <c:pt idx="8">
                        <c:v>1986</c:v>
                      </c:pt>
                      <c:pt idx="9">
                        <c:v>1988</c:v>
                      </c:pt>
                      <c:pt idx="10">
                        <c:v>1989</c:v>
                      </c:pt>
                      <c:pt idx="11">
                        <c:v>1990</c:v>
                      </c:pt>
                      <c:pt idx="12">
                        <c:v>1992</c:v>
                      </c:pt>
                      <c:pt idx="13">
                        <c:v>1993</c:v>
                      </c:pt>
                      <c:pt idx="14">
                        <c:v>1994</c:v>
                      </c:pt>
                      <c:pt idx="15">
                        <c:v>1995</c:v>
                      </c:pt>
                      <c:pt idx="16">
                        <c:v>1996</c:v>
                      </c:pt>
                      <c:pt idx="17">
                        <c:v>1997</c:v>
                      </c:pt>
                      <c:pt idx="18">
                        <c:v>1998</c:v>
                      </c:pt>
                      <c:pt idx="19">
                        <c:v>1999</c:v>
                      </c:pt>
                      <c:pt idx="20">
                        <c:v>2000</c:v>
                      </c:pt>
                      <c:pt idx="21">
                        <c:v>2001</c:v>
                      </c:pt>
                      <c:pt idx="22">
                        <c:v>2002</c:v>
                      </c:pt>
                      <c:pt idx="23">
                        <c:v>2003</c:v>
                      </c:pt>
                      <c:pt idx="24">
                        <c:v>2004</c:v>
                      </c:pt>
                      <c:pt idx="25">
                        <c:v>2005</c:v>
                      </c:pt>
                      <c:pt idx="26">
                        <c:v>2006</c:v>
                      </c:pt>
                      <c:pt idx="27">
                        <c:v>2007</c:v>
                      </c:pt>
                      <c:pt idx="28">
                        <c:v>2008</c:v>
                      </c:pt>
                      <c:pt idx="29">
                        <c:v>2009</c:v>
                      </c:pt>
                      <c:pt idx="30">
                        <c:v>2010</c:v>
                      </c:pt>
                      <c:pt idx="31">
                        <c:v>2011</c:v>
                      </c:pt>
                      <c:pt idx="32">
                        <c:v>2012</c:v>
                      </c:pt>
                      <c:pt idx="33">
                        <c:v>2013</c:v>
                      </c:pt>
                      <c:pt idx="34">
                        <c:v>2014</c:v>
                      </c:pt>
                      <c:pt idx="35">
                        <c:v>2015</c:v>
                      </c:pt>
                      <c:pt idx="36">
                        <c:v>2016</c:v>
                      </c:pt>
                      <c:pt idx="37">
                        <c:v>2017</c:v>
                      </c:pt>
                      <c:pt idx="38">
                        <c:v>2018</c:v>
                      </c:pt>
                      <c:pt idx="39">
                        <c:v>2019</c:v>
                      </c:pt>
                    </c:numCache>
                  </c:numRef>
                </c:cat>
                <c:val>
                  <c:numLit>
                    <c:formatCode>General</c:formatCode>
                    <c:ptCount val="1"/>
                    <c:pt idx="0">
                      <c:v>1</c:v>
                    </c:pt>
                  </c:numLit>
                </c:val>
                <c:smooth val="0"/>
                <c:extLst>
                  <c:ext xmlns:c16="http://schemas.microsoft.com/office/drawing/2014/chart" uri="{C3380CC4-5D6E-409C-BE32-E72D297353CC}">
                    <c16:uniqueId val="{00000003-6331-4B02-88F4-5AC17319C928}"/>
                  </c:ext>
                </c:extLst>
              </c15:ser>
            </c15:filteredLineSeries>
          </c:ext>
        </c:extLst>
      </c:lineChart>
      <c:catAx>
        <c:axId val="184099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28910896"/>
        <c:crosses val="autoZero"/>
        <c:auto val="1"/>
        <c:lblAlgn val="ctr"/>
        <c:lblOffset val="100"/>
        <c:noMultiLvlLbl val="0"/>
      </c:catAx>
      <c:valAx>
        <c:axId val="182891089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4099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Nombre de déclarations</a:t>
            </a:r>
            <a:r>
              <a:rPr lang="fr-FR" baseline="0">
                <a:latin typeface="Calibri" panose="020F0502020204030204" pitchFamily="34" charset="0"/>
                <a:cs typeface="Calibri" panose="020F0502020204030204" pitchFamily="34" charset="0"/>
              </a:rPr>
              <a:t> de rémunérations par année </a:t>
            </a:r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4166666666666666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issou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5"/>
              </a:outerShdw>
            </a:effectLst>
          </c:spPr>
          <c:marker>
            <c:symbol val="none"/>
          </c:marker>
          <c:cat>
            <c:numRef>
              <c:f>'Freq 1 - Fréquences à un cri'!$A$4:$A$19</c:f>
              <c:numCache>
                <c:formatCode>General</c:formatCode>
                <c:ptCount val="16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1905</c:v>
                </c:pt>
                <c:pt idx="4">
                  <c:v>1973</c:v>
                </c:pt>
                <c:pt idx="5">
                  <c:v>2007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</c:numCache>
            </c:numRef>
          </c:cat>
          <c:val>
            <c:numRef>
              <c:f>'Freq 1 - Fréquences à un cri'!$B$4:$B$19</c:f>
              <c:numCache>
                <c:formatCode>#######0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66</c:v>
                </c:pt>
                <c:pt idx="6">
                  <c:v>2</c:v>
                </c:pt>
                <c:pt idx="7">
                  <c:v>6</c:v>
                </c:pt>
                <c:pt idx="8">
                  <c:v>4331</c:v>
                </c:pt>
                <c:pt idx="9">
                  <c:v>7512</c:v>
                </c:pt>
                <c:pt idx="10">
                  <c:v>16343</c:v>
                </c:pt>
                <c:pt idx="11">
                  <c:v>35694</c:v>
                </c:pt>
                <c:pt idx="12">
                  <c:v>51602</c:v>
                </c:pt>
                <c:pt idx="13">
                  <c:v>124093</c:v>
                </c:pt>
                <c:pt idx="14">
                  <c:v>131078</c:v>
                </c:pt>
                <c:pt idx="15">
                  <c:v>80065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32-4C3F-A95E-DDF6D70E6730}"/>
            </c:ext>
          </c:extLst>
        </c:ser>
        <c:ser>
          <c:idx val="5"/>
          <c:order val="1"/>
          <c:tx>
            <c:v>issou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6"/>
              </a:outerShdw>
            </a:effectLst>
          </c:spPr>
          <c:marker>
            <c:symbol val="none"/>
          </c:marker>
          <c:cat>
            <c:numRef>
              <c:f>'Freq 1 - Fréquences à un cri'!$A$4:$A$19</c:f>
              <c:numCache>
                <c:formatCode>General</c:formatCode>
                <c:ptCount val="16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1905</c:v>
                </c:pt>
                <c:pt idx="4">
                  <c:v>1973</c:v>
                </c:pt>
                <c:pt idx="5">
                  <c:v>2007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</c:numCache>
            </c:numRef>
          </c:cat>
          <c:val>
            <c:numRef>
              <c:f>'Freq 1 - Fréquences à un cri'!$B$4:$B$19</c:f>
              <c:numCache>
                <c:formatCode>#######0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66</c:v>
                </c:pt>
                <c:pt idx="6">
                  <c:v>2</c:v>
                </c:pt>
                <c:pt idx="7">
                  <c:v>6</c:v>
                </c:pt>
                <c:pt idx="8">
                  <c:v>4331</c:v>
                </c:pt>
                <c:pt idx="9">
                  <c:v>7512</c:v>
                </c:pt>
                <c:pt idx="10">
                  <c:v>16343</c:v>
                </c:pt>
                <c:pt idx="11">
                  <c:v>35694</c:v>
                </c:pt>
                <c:pt idx="12">
                  <c:v>51602</c:v>
                </c:pt>
                <c:pt idx="13">
                  <c:v>124093</c:v>
                </c:pt>
                <c:pt idx="14">
                  <c:v>131078</c:v>
                </c:pt>
                <c:pt idx="15">
                  <c:v>80065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32-4C3F-A95E-DDF6D70E6730}"/>
            </c:ext>
          </c:extLst>
        </c:ser>
        <c:ser>
          <c:idx val="6"/>
          <c:order val="2"/>
          <c:tx>
            <c:v>issou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>
                  <a:lumMod val="60000"/>
                </a:schemeClr>
              </a:outerShdw>
            </a:effectLst>
          </c:spPr>
          <c:marker>
            <c:symbol val="none"/>
          </c:marker>
          <c:cat>
            <c:numRef>
              <c:f>'Freq 1 - Fréquences à un cri'!$A$4:$A$19</c:f>
              <c:numCache>
                <c:formatCode>General</c:formatCode>
                <c:ptCount val="16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1905</c:v>
                </c:pt>
                <c:pt idx="4">
                  <c:v>1973</c:v>
                </c:pt>
                <c:pt idx="5">
                  <c:v>2007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</c:numCache>
            </c:numRef>
          </c:cat>
          <c:val>
            <c:numRef>
              <c:f>'Freq 1 - Fréquences à un cri'!$B$4:$B$19</c:f>
              <c:numCache>
                <c:formatCode>#######0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66</c:v>
                </c:pt>
                <c:pt idx="6">
                  <c:v>2</c:v>
                </c:pt>
                <c:pt idx="7">
                  <c:v>6</c:v>
                </c:pt>
                <c:pt idx="8">
                  <c:v>4331</c:v>
                </c:pt>
                <c:pt idx="9">
                  <c:v>7512</c:v>
                </c:pt>
                <c:pt idx="10">
                  <c:v>16343</c:v>
                </c:pt>
                <c:pt idx="11">
                  <c:v>35694</c:v>
                </c:pt>
                <c:pt idx="12">
                  <c:v>51602</c:v>
                </c:pt>
                <c:pt idx="13">
                  <c:v>124093</c:v>
                </c:pt>
                <c:pt idx="14">
                  <c:v>131078</c:v>
                </c:pt>
                <c:pt idx="15">
                  <c:v>80065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32-4C3F-A95E-DDF6D70E6730}"/>
            </c:ext>
          </c:extLst>
        </c:ser>
        <c:ser>
          <c:idx val="7"/>
          <c:order val="3"/>
          <c:tx>
            <c:v>issou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>
                  <a:lumMod val="60000"/>
                </a:schemeClr>
              </a:outerShdw>
            </a:effectLst>
          </c:spPr>
          <c:marker>
            <c:symbol val="none"/>
          </c:marker>
          <c:cat>
            <c:numRef>
              <c:f>'Freq 1 - Fréquences à un cri'!$A$4:$A$19</c:f>
              <c:numCache>
                <c:formatCode>General</c:formatCode>
                <c:ptCount val="16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1905</c:v>
                </c:pt>
                <c:pt idx="4">
                  <c:v>1973</c:v>
                </c:pt>
                <c:pt idx="5">
                  <c:v>2007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</c:numCache>
            </c:numRef>
          </c:cat>
          <c:val>
            <c:numRef>
              <c:f>'Freq 1 - Fréquences à un cri'!$B$4:$B$19</c:f>
              <c:numCache>
                <c:formatCode>#######0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66</c:v>
                </c:pt>
                <c:pt idx="6">
                  <c:v>2</c:v>
                </c:pt>
                <c:pt idx="7">
                  <c:v>6</c:v>
                </c:pt>
                <c:pt idx="8">
                  <c:v>4331</c:v>
                </c:pt>
                <c:pt idx="9">
                  <c:v>7512</c:v>
                </c:pt>
                <c:pt idx="10">
                  <c:v>16343</c:v>
                </c:pt>
                <c:pt idx="11">
                  <c:v>35694</c:v>
                </c:pt>
                <c:pt idx="12">
                  <c:v>51602</c:v>
                </c:pt>
                <c:pt idx="13">
                  <c:v>124093</c:v>
                </c:pt>
                <c:pt idx="14">
                  <c:v>131078</c:v>
                </c:pt>
                <c:pt idx="15">
                  <c:v>80065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A32-4C3F-A95E-DDF6D70E6730}"/>
            </c:ext>
          </c:extLst>
        </c:ser>
        <c:ser>
          <c:idx val="2"/>
          <c:order val="4"/>
          <c:tx>
            <c:v>issou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ymbol val="none"/>
          </c:marker>
          <c:cat>
            <c:numRef>
              <c:f>'Freq 1 - Fréquences à un cri'!$A$4:$A$19</c:f>
              <c:numCache>
                <c:formatCode>General</c:formatCode>
                <c:ptCount val="16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1905</c:v>
                </c:pt>
                <c:pt idx="4">
                  <c:v>1973</c:v>
                </c:pt>
                <c:pt idx="5">
                  <c:v>2007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</c:numCache>
            </c:numRef>
          </c:cat>
          <c:val>
            <c:numRef>
              <c:f>'Freq 1 - Fréquences à un cri'!$B$4:$B$19</c:f>
              <c:numCache>
                <c:formatCode>#######0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66</c:v>
                </c:pt>
                <c:pt idx="6">
                  <c:v>2</c:v>
                </c:pt>
                <c:pt idx="7">
                  <c:v>6</c:v>
                </c:pt>
                <c:pt idx="8">
                  <c:v>4331</c:v>
                </c:pt>
                <c:pt idx="9">
                  <c:v>7512</c:v>
                </c:pt>
                <c:pt idx="10">
                  <c:v>16343</c:v>
                </c:pt>
                <c:pt idx="11">
                  <c:v>35694</c:v>
                </c:pt>
                <c:pt idx="12">
                  <c:v>51602</c:v>
                </c:pt>
                <c:pt idx="13">
                  <c:v>124093</c:v>
                </c:pt>
                <c:pt idx="14">
                  <c:v>131078</c:v>
                </c:pt>
                <c:pt idx="15">
                  <c:v>80065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A32-4C3F-A95E-DDF6D70E6730}"/>
            </c:ext>
          </c:extLst>
        </c:ser>
        <c:ser>
          <c:idx val="3"/>
          <c:order val="5"/>
          <c:tx>
            <c:v>issou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4"/>
              </a:outerShdw>
            </a:effectLst>
          </c:spPr>
          <c:marker>
            <c:symbol val="none"/>
          </c:marker>
          <c:cat>
            <c:numRef>
              <c:f>'Freq 1 - Fréquences à un cri'!$A$4:$A$19</c:f>
              <c:numCache>
                <c:formatCode>General</c:formatCode>
                <c:ptCount val="16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1905</c:v>
                </c:pt>
                <c:pt idx="4">
                  <c:v>1973</c:v>
                </c:pt>
                <c:pt idx="5">
                  <c:v>2007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</c:numCache>
            </c:numRef>
          </c:cat>
          <c:val>
            <c:numRef>
              <c:f>'Freq 1 - Fréquences à un cri'!$B$4:$B$19</c:f>
              <c:numCache>
                <c:formatCode>#######0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66</c:v>
                </c:pt>
                <c:pt idx="6">
                  <c:v>2</c:v>
                </c:pt>
                <c:pt idx="7">
                  <c:v>6</c:v>
                </c:pt>
                <c:pt idx="8">
                  <c:v>4331</c:v>
                </c:pt>
                <c:pt idx="9">
                  <c:v>7512</c:v>
                </c:pt>
                <c:pt idx="10">
                  <c:v>16343</c:v>
                </c:pt>
                <c:pt idx="11">
                  <c:v>35694</c:v>
                </c:pt>
                <c:pt idx="12">
                  <c:v>51602</c:v>
                </c:pt>
                <c:pt idx="13">
                  <c:v>124093</c:v>
                </c:pt>
                <c:pt idx="14">
                  <c:v>131078</c:v>
                </c:pt>
                <c:pt idx="15">
                  <c:v>80065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A32-4C3F-A95E-DDF6D70E6730}"/>
            </c:ext>
          </c:extLst>
        </c:ser>
        <c:ser>
          <c:idx val="1"/>
          <c:order val="6"/>
          <c:tx>
            <c:v>issou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cat>
            <c:numRef>
              <c:f>'Freq 1 - Fréquences à un cri'!$A$4:$A$19</c:f>
              <c:numCache>
                <c:formatCode>General</c:formatCode>
                <c:ptCount val="16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1905</c:v>
                </c:pt>
                <c:pt idx="4">
                  <c:v>1973</c:v>
                </c:pt>
                <c:pt idx="5">
                  <c:v>2007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</c:numCache>
            </c:numRef>
          </c:cat>
          <c:val>
            <c:numRef>
              <c:f>'Freq 1 - Fréquences à un cri'!$B$4:$B$19</c:f>
              <c:numCache>
                <c:formatCode>#######0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66</c:v>
                </c:pt>
                <c:pt idx="6">
                  <c:v>2</c:v>
                </c:pt>
                <c:pt idx="7">
                  <c:v>6</c:v>
                </c:pt>
                <c:pt idx="8">
                  <c:v>4331</c:v>
                </c:pt>
                <c:pt idx="9">
                  <c:v>7512</c:v>
                </c:pt>
                <c:pt idx="10">
                  <c:v>16343</c:v>
                </c:pt>
                <c:pt idx="11">
                  <c:v>35694</c:v>
                </c:pt>
                <c:pt idx="12">
                  <c:v>51602</c:v>
                </c:pt>
                <c:pt idx="13">
                  <c:v>124093</c:v>
                </c:pt>
                <c:pt idx="14">
                  <c:v>131078</c:v>
                </c:pt>
                <c:pt idx="15">
                  <c:v>80065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A32-4C3F-A95E-DDF6D70E6730}"/>
            </c:ext>
          </c:extLst>
        </c:ser>
        <c:ser>
          <c:idx val="0"/>
          <c:order val="7"/>
          <c:tx>
            <c:v>issou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'Freq 1 - Fréquences à un cri'!$A$4:$A$19</c:f>
              <c:numCache>
                <c:formatCode>General</c:formatCode>
                <c:ptCount val="16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1905</c:v>
                </c:pt>
                <c:pt idx="4">
                  <c:v>1973</c:v>
                </c:pt>
                <c:pt idx="5">
                  <c:v>2007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</c:numCache>
            </c:numRef>
          </c:cat>
          <c:val>
            <c:numRef>
              <c:f>'Freq 1 - Fréquences à un cri'!$B$4:$B$19</c:f>
              <c:numCache>
                <c:formatCode>#######0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66</c:v>
                </c:pt>
                <c:pt idx="6">
                  <c:v>2</c:v>
                </c:pt>
                <c:pt idx="7">
                  <c:v>6</c:v>
                </c:pt>
                <c:pt idx="8">
                  <c:v>4331</c:v>
                </c:pt>
                <c:pt idx="9">
                  <c:v>7512</c:v>
                </c:pt>
                <c:pt idx="10">
                  <c:v>16343</c:v>
                </c:pt>
                <c:pt idx="11">
                  <c:v>35694</c:v>
                </c:pt>
                <c:pt idx="12">
                  <c:v>51602</c:v>
                </c:pt>
                <c:pt idx="13">
                  <c:v>124093</c:v>
                </c:pt>
                <c:pt idx="14">
                  <c:v>131078</c:v>
                </c:pt>
                <c:pt idx="15">
                  <c:v>80065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A32-4C3F-A95E-DDF6D70E6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840992496"/>
        <c:axId val="1828910896"/>
      </c:lineChart>
      <c:catAx>
        <c:axId val="184099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28910896"/>
        <c:crosses val="autoZero"/>
        <c:auto val="1"/>
        <c:lblAlgn val="ctr"/>
        <c:lblOffset val="100"/>
        <c:noMultiLvlLbl val="0"/>
      </c:catAx>
      <c:valAx>
        <c:axId val="182891089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4099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Nombre de déclarations</a:t>
            </a:r>
            <a:r>
              <a:rPr lang="fr-FR" baseline="0">
                <a:latin typeface="Calibri" panose="020F0502020204030204" pitchFamily="34" charset="0"/>
                <a:cs typeface="Calibri" panose="020F0502020204030204" pitchFamily="34" charset="0"/>
              </a:rPr>
              <a:t> d'avantages par année </a:t>
            </a:r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4166666666666666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'Freq 1 - Fréquences à un cri'!$A$29:$A$36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'Freq 1 - Fréquences à un cri'!$B$29:$B$36</c:f>
              <c:numCache>
                <c:formatCode>#######0</c:formatCode>
                <c:ptCount val="8"/>
                <c:pt idx="0">
                  <c:v>256063</c:v>
                </c:pt>
                <c:pt idx="1">
                  <c:v>1178542</c:v>
                </c:pt>
                <c:pt idx="2">
                  <c:v>1905521</c:v>
                </c:pt>
                <c:pt idx="3">
                  <c:v>1972847</c:v>
                </c:pt>
                <c:pt idx="4">
                  <c:v>1888957</c:v>
                </c:pt>
                <c:pt idx="5">
                  <c:v>1716617</c:v>
                </c:pt>
                <c:pt idx="6">
                  <c:v>1586975</c:v>
                </c:pt>
                <c:pt idx="7">
                  <c:v>770880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36-44C1-8866-E435CE5AEA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840992496"/>
        <c:axId val="1828910896"/>
      </c:lineChart>
      <c:catAx>
        <c:axId val="184099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28910896"/>
        <c:crosses val="autoZero"/>
        <c:auto val="1"/>
        <c:lblAlgn val="ctr"/>
        <c:lblOffset val="100"/>
        <c:noMultiLvlLbl val="0"/>
      </c:catAx>
      <c:valAx>
        <c:axId val="182891089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4099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Nombre de déclarations</a:t>
            </a:r>
            <a:r>
              <a:rPr lang="fr-FR" baseline="0">
                <a:latin typeface="Calibri" panose="020F0502020204030204" pitchFamily="34" charset="0"/>
                <a:cs typeface="Calibri" panose="020F0502020204030204" pitchFamily="34" charset="0"/>
              </a:rPr>
              <a:t> de conventions par année </a:t>
            </a:r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4166666666666666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'Freq 1 - Fréquences à un cri'!$A$36:$A$43</c15:sqref>
                  </c15:fullRef>
                </c:ext>
              </c:extLst>
              <c:f>('Freq 1 - Fréquences à un cri'!$A$36,'Freq 1 - Fréquences à un cri'!$A$38:$A$43)</c:f>
              <c:numCache>
                <c:formatCode>General</c:formatCode>
                <c:ptCount val="7"/>
                <c:pt idx="0">
                  <c:v>2012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'Freq 1 - Fréquences à un cri'!$B$36:$B$43</c15:sqref>
                  </c15:fullRef>
                </c:ext>
              </c:extLst>
              <c:f>('Freq 1 - Fréquences à un cri'!$B$36,'Freq 1 - Fréquences à un cri'!$B$38:$B$43)</c:f>
              <c:numCache>
                <c:formatCode>#######0</c:formatCode>
                <c:ptCount val="7"/>
                <c:pt idx="0">
                  <c:v>158585</c:v>
                </c:pt>
                <c:pt idx="1">
                  <c:v>791448</c:v>
                </c:pt>
                <c:pt idx="2">
                  <c:v>790454</c:v>
                </c:pt>
                <c:pt idx="3">
                  <c:v>757953</c:v>
                </c:pt>
                <c:pt idx="4">
                  <c:v>797613</c:v>
                </c:pt>
                <c:pt idx="5">
                  <c:v>797892</c:v>
                </c:pt>
                <c:pt idx="6">
                  <c:v>439163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96-48CC-871A-EBCC1FB856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840992496"/>
        <c:axId val="1828910896"/>
        <c:extLst/>
      </c:lineChart>
      <c:catAx>
        <c:axId val="184099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28910896"/>
        <c:crosses val="autoZero"/>
        <c:auto val="1"/>
        <c:lblAlgn val="ctr"/>
        <c:lblOffset val="100"/>
        <c:noMultiLvlLbl val="0"/>
      </c:catAx>
      <c:valAx>
        <c:axId val="1828910896"/>
        <c:scaling>
          <c:orientation val="minMax"/>
        </c:scaling>
        <c:delete val="0"/>
        <c:axPos val="l"/>
        <c:numFmt formatCode="#####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4099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Nombre de déclarations</a:t>
            </a:r>
            <a:r>
              <a:rPr lang="fr-FR" baseline="0">
                <a:latin typeface="Calibri" panose="020F0502020204030204" pitchFamily="34" charset="0"/>
                <a:cs typeface="Calibri" panose="020F0502020204030204" pitchFamily="34" charset="0"/>
              </a:rPr>
              <a:t> de rémunérations par année </a:t>
            </a:r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4166666666666666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'Freq 1 - Fréquences à un cri'!$A$12:$A$19</c:f>
              <c:strCach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'Freq 1 - Fréquences à un cri'!$A$12:$A$19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'Freq 1 - Fréquences à un cri'!$B$12:$B$19</c:f>
              <c:numCache>
                <c:formatCode>#######0</c:formatCode>
                <c:ptCount val="8"/>
                <c:pt idx="0">
                  <c:v>4331</c:v>
                </c:pt>
                <c:pt idx="1">
                  <c:v>7512</c:v>
                </c:pt>
                <c:pt idx="2">
                  <c:v>16343</c:v>
                </c:pt>
                <c:pt idx="3">
                  <c:v>35694</c:v>
                </c:pt>
                <c:pt idx="4">
                  <c:v>51602</c:v>
                </c:pt>
                <c:pt idx="5">
                  <c:v>124093</c:v>
                </c:pt>
                <c:pt idx="6">
                  <c:v>131078</c:v>
                </c:pt>
                <c:pt idx="7">
                  <c:v>80065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53-4736-A8AC-DA63CAE1E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840992496"/>
        <c:axId val="1828910896"/>
      </c:lineChart>
      <c:catAx>
        <c:axId val="184099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28910896"/>
        <c:crosses val="autoZero"/>
        <c:auto val="1"/>
        <c:lblAlgn val="ctr"/>
        <c:lblOffset val="100"/>
        <c:noMultiLvlLbl val="0"/>
      </c:catAx>
      <c:valAx>
        <c:axId val="182891089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4099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Nombre de déclarations</a:t>
            </a:r>
            <a:r>
              <a:rPr lang="fr-FR" baseline="0">
                <a:latin typeface="Calibri" panose="020F0502020204030204" pitchFamily="34" charset="0"/>
                <a:cs typeface="Calibri" panose="020F0502020204030204" pitchFamily="34" charset="0"/>
              </a:rPr>
              <a:t> d'avantages par année </a:t>
            </a:r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4166666666666666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issou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'Freq 1 - Fréquences à un cri'!$A$4:$A$36</c:f>
              <c:numCache>
                <c:formatCode>General</c:formatCode>
                <c:ptCount val="33"/>
                <c:pt idx="0">
                  <c:v>1780</c:v>
                </c:pt>
                <c:pt idx="1">
                  <c:v>1900</c:v>
                </c:pt>
                <c:pt idx="2">
                  <c:v>1905</c:v>
                </c:pt>
                <c:pt idx="3">
                  <c:v>1909</c:v>
                </c:pt>
                <c:pt idx="4">
                  <c:v>1917</c:v>
                </c:pt>
                <c:pt idx="5">
                  <c:v>1947</c:v>
                </c:pt>
                <c:pt idx="6">
                  <c:v>1949</c:v>
                </c:pt>
                <c:pt idx="7">
                  <c:v>1960</c:v>
                </c:pt>
                <c:pt idx="8">
                  <c:v>1965</c:v>
                </c:pt>
                <c:pt idx="9">
                  <c:v>1977</c:v>
                </c:pt>
                <c:pt idx="10">
                  <c:v>1979</c:v>
                </c:pt>
                <c:pt idx="11">
                  <c:v>1980</c:v>
                </c:pt>
                <c:pt idx="12">
                  <c:v>1989</c:v>
                </c:pt>
                <c:pt idx="13">
                  <c:v>1990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</c:numCache>
            </c:numRef>
          </c:cat>
          <c:val>
            <c:numRef>
              <c:f>'Freq 1 - Fréquences à un cri'!$B$4:$B$36</c:f>
              <c:numCache>
                <c:formatCode>#######0</c:formatCode>
                <c:ptCount val="33"/>
                <c:pt idx="0">
                  <c:v>3</c:v>
                </c:pt>
                <c:pt idx="1">
                  <c:v>8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</c:v>
                </c:pt>
                <c:pt idx="13">
                  <c:v>3</c:v>
                </c:pt>
                <c:pt idx="14">
                  <c:v>20</c:v>
                </c:pt>
                <c:pt idx="15">
                  <c:v>4</c:v>
                </c:pt>
                <c:pt idx="16">
                  <c:v>6</c:v>
                </c:pt>
                <c:pt idx="17">
                  <c:v>68</c:v>
                </c:pt>
                <c:pt idx="18">
                  <c:v>18</c:v>
                </c:pt>
                <c:pt idx="19">
                  <c:v>186</c:v>
                </c:pt>
                <c:pt idx="20">
                  <c:v>23</c:v>
                </c:pt>
                <c:pt idx="21">
                  <c:v>44</c:v>
                </c:pt>
                <c:pt idx="22">
                  <c:v>5</c:v>
                </c:pt>
                <c:pt idx="23">
                  <c:v>56</c:v>
                </c:pt>
                <c:pt idx="24">
                  <c:v>819</c:v>
                </c:pt>
                <c:pt idx="25">
                  <c:v>256063</c:v>
                </c:pt>
                <c:pt idx="26">
                  <c:v>1178542</c:v>
                </c:pt>
                <c:pt idx="27">
                  <c:v>1905521</c:v>
                </c:pt>
                <c:pt idx="28">
                  <c:v>1972847</c:v>
                </c:pt>
                <c:pt idx="29">
                  <c:v>1888957</c:v>
                </c:pt>
                <c:pt idx="30">
                  <c:v>1716617</c:v>
                </c:pt>
                <c:pt idx="31">
                  <c:v>1586975</c:v>
                </c:pt>
                <c:pt idx="32">
                  <c:v>770880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D3-4E76-9779-098D597EEE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840992496"/>
        <c:axId val="1828910896"/>
      </c:lineChart>
      <c:catAx>
        <c:axId val="184099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28910896"/>
        <c:crosses val="autoZero"/>
        <c:auto val="1"/>
        <c:lblAlgn val="ctr"/>
        <c:lblOffset val="100"/>
        <c:noMultiLvlLbl val="0"/>
      </c:catAx>
      <c:valAx>
        <c:axId val="182891089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4099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Nombre de déclarations</a:t>
            </a:r>
            <a:r>
              <a:rPr lang="fr-FR" baseline="0">
                <a:latin typeface="Calibri" panose="020F0502020204030204" pitchFamily="34" charset="0"/>
                <a:cs typeface="Calibri" panose="020F0502020204030204" pitchFamily="34" charset="0"/>
              </a:rPr>
              <a:t> d'avantages par année </a:t>
            </a:r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4166666666666666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'Freq 1 - Fréquences à un cri'!$A$29:$A$36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'Freq 1 - Fréquences à un cri'!$B$29:$B$36</c:f>
              <c:numCache>
                <c:formatCode>#######0</c:formatCode>
                <c:ptCount val="8"/>
                <c:pt idx="0">
                  <c:v>256063</c:v>
                </c:pt>
                <c:pt idx="1">
                  <c:v>1178542</c:v>
                </c:pt>
                <c:pt idx="2">
                  <c:v>1905521</c:v>
                </c:pt>
                <c:pt idx="3">
                  <c:v>1972847</c:v>
                </c:pt>
                <c:pt idx="4">
                  <c:v>1888957</c:v>
                </c:pt>
                <c:pt idx="5">
                  <c:v>1716617</c:v>
                </c:pt>
                <c:pt idx="6">
                  <c:v>1586975</c:v>
                </c:pt>
                <c:pt idx="7">
                  <c:v>770880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09-40B2-B065-A1BB627852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840992496"/>
        <c:axId val="1828910896"/>
      </c:lineChart>
      <c:catAx>
        <c:axId val="184099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28910896"/>
        <c:crosses val="autoZero"/>
        <c:auto val="1"/>
        <c:lblAlgn val="ctr"/>
        <c:lblOffset val="100"/>
        <c:noMultiLvlLbl val="0"/>
      </c:catAx>
      <c:valAx>
        <c:axId val="182891089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4099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Nombre de déclarations</a:t>
            </a:r>
            <a:r>
              <a:rPr lang="fr-FR" baseline="0">
                <a:latin typeface="Calibri" panose="020F0502020204030204" pitchFamily="34" charset="0"/>
                <a:cs typeface="Calibri" panose="020F0502020204030204" pitchFamily="34" charset="0"/>
              </a:rPr>
              <a:t> de conventions par année </a:t>
            </a:r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4166666666666666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ymbol val="none"/>
          </c:marker>
          <c:cat>
            <c:numRef>
              <c:f>'Freq 1 - Fréquences à un cri'!$A$4:$A$43</c:f>
              <c:numCache>
                <c:formatCode>General</c:formatCode>
                <c:ptCount val="40"/>
                <c:pt idx="0">
                  <c:v>1900</c:v>
                </c:pt>
                <c:pt idx="1">
                  <c:v>1912</c:v>
                </c:pt>
                <c:pt idx="2">
                  <c:v>1917</c:v>
                </c:pt>
                <c:pt idx="3">
                  <c:v>1929</c:v>
                </c:pt>
                <c:pt idx="4">
                  <c:v>1976</c:v>
                </c:pt>
                <c:pt idx="5">
                  <c:v>1980</c:v>
                </c:pt>
                <c:pt idx="6">
                  <c:v>1983</c:v>
                </c:pt>
                <c:pt idx="7">
                  <c:v>1984</c:v>
                </c:pt>
                <c:pt idx="8">
                  <c:v>1986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</c:numCache>
            </c:numRef>
          </c:cat>
          <c:val>
            <c:numRef>
              <c:f>'Freq 1 - Fréquences à un cri'!$B$4:$B$43</c:f>
              <c:numCache>
                <c:formatCode>#######0</c:formatCode>
                <c:ptCount val="40"/>
                <c:pt idx="0">
                  <c:v>156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9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9</c:v>
                </c:pt>
                <c:pt idx="17">
                  <c:v>2</c:v>
                </c:pt>
                <c:pt idx="18">
                  <c:v>16</c:v>
                </c:pt>
                <c:pt idx="19">
                  <c:v>3</c:v>
                </c:pt>
                <c:pt idx="20">
                  <c:v>5</c:v>
                </c:pt>
                <c:pt idx="21">
                  <c:v>36</c:v>
                </c:pt>
                <c:pt idx="22">
                  <c:v>36</c:v>
                </c:pt>
                <c:pt idx="23">
                  <c:v>117</c:v>
                </c:pt>
                <c:pt idx="24">
                  <c:v>152</c:v>
                </c:pt>
                <c:pt idx="25">
                  <c:v>324</c:v>
                </c:pt>
                <c:pt idx="26">
                  <c:v>377</c:v>
                </c:pt>
                <c:pt idx="27">
                  <c:v>424</c:v>
                </c:pt>
                <c:pt idx="28">
                  <c:v>578</c:v>
                </c:pt>
                <c:pt idx="29">
                  <c:v>1708</c:v>
                </c:pt>
                <c:pt idx="30">
                  <c:v>2156</c:v>
                </c:pt>
                <c:pt idx="31">
                  <c:v>8429</c:v>
                </c:pt>
                <c:pt idx="32">
                  <c:v>158585</c:v>
                </c:pt>
                <c:pt idx="33">
                  <c:v>497456</c:v>
                </c:pt>
                <c:pt idx="34">
                  <c:v>791448</c:v>
                </c:pt>
                <c:pt idx="35">
                  <c:v>790454</c:v>
                </c:pt>
                <c:pt idx="36">
                  <c:v>757953</c:v>
                </c:pt>
                <c:pt idx="37">
                  <c:v>797613</c:v>
                </c:pt>
                <c:pt idx="38">
                  <c:v>797892</c:v>
                </c:pt>
                <c:pt idx="39">
                  <c:v>439163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2B-4802-AFC1-8536E2CDF253}"/>
            </c:ext>
          </c:extLst>
        </c:ser>
        <c:ser>
          <c:idx val="0"/>
          <c:order val="2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'Freq 1 - Fréquences à un cri'!$A$4:$A$43</c:f>
              <c:numCache>
                <c:formatCode>General</c:formatCode>
                <c:ptCount val="40"/>
                <c:pt idx="0">
                  <c:v>1900</c:v>
                </c:pt>
                <c:pt idx="1">
                  <c:v>1912</c:v>
                </c:pt>
                <c:pt idx="2">
                  <c:v>1917</c:v>
                </c:pt>
                <c:pt idx="3">
                  <c:v>1929</c:v>
                </c:pt>
                <c:pt idx="4">
                  <c:v>1976</c:v>
                </c:pt>
                <c:pt idx="5">
                  <c:v>1980</c:v>
                </c:pt>
                <c:pt idx="6">
                  <c:v>1983</c:v>
                </c:pt>
                <c:pt idx="7">
                  <c:v>1984</c:v>
                </c:pt>
                <c:pt idx="8">
                  <c:v>1986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</c:numCache>
            </c:numRef>
          </c:cat>
          <c:val>
            <c:numRef>
              <c:f>'Freq 1 - Fréquences à un cri'!$B$4:$B$43</c:f>
              <c:numCache>
                <c:formatCode>#######0</c:formatCode>
                <c:ptCount val="40"/>
                <c:pt idx="0">
                  <c:v>156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9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9</c:v>
                </c:pt>
                <c:pt idx="17">
                  <c:v>2</c:v>
                </c:pt>
                <c:pt idx="18">
                  <c:v>16</c:v>
                </c:pt>
                <c:pt idx="19">
                  <c:v>3</c:v>
                </c:pt>
                <c:pt idx="20">
                  <c:v>5</c:v>
                </c:pt>
                <c:pt idx="21">
                  <c:v>36</c:v>
                </c:pt>
                <c:pt idx="22">
                  <c:v>36</c:v>
                </c:pt>
                <c:pt idx="23">
                  <c:v>117</c:v>
                </c:pt>
                <c:pt idx="24">
                  <c:v>152</c:v>
                </c:pt>
                <c:pt idx="25">
                  <c:v>324</c:v>
                </c:pt>
                <c:pt idx="26">
                  <c:v>377</c:v>
                </c:pt>
                <c:pt idx="27">
                  <c:v>424</c:v>
                </c:pt>
                <c:pt idx="28">
                  <c:v>578</c:v>
                </c:pt>
                <c:pt idx="29">
                  <c:v>1708</c:v>
                </c:pt>
                <c:pt idx="30">
                  <c:v>2156</c:v>
                </c:pt>
                <c:pt idx="31">
                  <c:v>8429</c:v>
                </c:pt>
                <c:pt idx="32">
                  <c:v>158585</c:v>
                </c:pt>
                <c:pt idx="33">
                  <c:v>497456</c:v>
                </c:pt>
                <c:pt idx="34">
                  <c:v>791448</c:v>
                </c:pt>
                <c:pt idx="35">
                  <c:v>790454</c:v>
                </c:pt>
                <c:pt idx="36">
                  <c:v>757953</c:v>
                </c:pt>
                <c:pt idx="37">
                  <c:v>797613</c:v>
                </c:pt>
                <c:pt idx="38">
                  <c:v>797892</c:v>
                </c:pt>
                <c:pt idx="39">
                  <c:v>439163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2B-4802-AFC1-8536E2CDF253}"/>
            </c:ext>
          </c:extLst>
        </c:ser>
        <c:ser>
          <c:idx val="1"/>
          <c:order val="3"/>
          <c:tx>
            <c:strRef>
              <c:f>'Freq 1 - Fréquences à un cri'!$A$4:$A$43</c:f>
              <c:strCache>
                <c:ptCount val="40"/>
                <c:pt idx="0">
                  <c:v>1900</c:v>
                </c:pt>
                <c:pt idx="1">
                  <c:v>1912</c:v>
                </c:pt>
                <c:pt idx="2">
                  <c:v>1917</c:v>
                </c:pt>
                <c:pt idx="3">
                  <c:v>1929</c:v>
                </c:pt>
                <c:pt idx="4">
                  <c:v>1976</c:v>
                </c:pt>
                <c:pt idx="5">
                  <c:v>1980</c:v>
                </c:pt>
                <c:pt idx="6">
                  <c:v>1983</c:v>
                </c:pt>
                <c:pt idx="7">
                  <c:v>1984</c:v>
                </c:pt>
                <c:pt idx="8">
                  <c:v>1986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</c:strCache>
              <c:extLst xmlns:c15="http://schemas.microsoft.com/office/drawing/2012/chart"/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cat>
            <c:numRef>
              <c:f>'Freq 1 - Fréquences à un cri'!$A$4:$A$43</c:f>
              <c:numCache>
                <c:formatCode>General</c:formatCode>
                <c:ptCount val="40"/>
                <c:pt idx="0">
                  <c:v>1900</c:v>
                </c:pt>
                <c:pt idx="1">
                  <c:v>1912</c:v>
                </c:pt>
                <c:pt idx="2">
                  <c:v>1917</c:v>
                </c:pt>
                <c:pt idx="3">
                  <c:v>1929</c:v>
                </c:pt>
                <c:pt idx="4">
                  <c:v>1976</c:v>
                </c:pt>
                <c:pt idx="5">
                  <c:v>1980</c:v>
                </c:pt>
                <c:pt idx="6">
                  <c:v>1983</c:v>
                </c:pt>
                <c:pt idx="7">
                  <c:v>1984</c:v>
                </c:pt>
                <c:pt idx="8">
                  <c:v>1986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</c:numCache>
              <c:extLst xmlns:c15="http://schemas.microsoft.com/office/drawing/2012/chart"/>
            </c:numRef>
          </c:cat>
          <c:val>
            <c:numLit>
              <c:formatCode>General</c:formatCode>
              <c:ptCount val="1"/>
              <c:pt idx="0">
                <c:v>1</c:v>
              </c:pt>
            </c:numLit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3C2B-4802-AFC1-8536E2CDF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840992496"/>
        <c:axId val="1828910896"/>
        <c:extLst>
          <c:ext xmlns:c15="http://schemas.microsoft.com/office/drawing/2012/chart" uri="{02D57815-91ED-43cb-92C2-25804820EDAC}">
            <c15:filteredLineSeries>
              <c15:ser>
                <c:idx val="3"/>
                <c:order val="1"/>
                <c:tx>
                  <c:strRef>
                    <c:extLst>
                      <c:ext uri="{02D57815-91ED-43cb-92C2-25804820EDAC}">
                        <c15:formulaRef>
                          <c15:sqref>'Freq 1 - Fréquences à un cri'!$A$4:$A$43</c15:sqref>
                        </c15:formulaRef>
                      </c:ext>
                    </c:extLst>
                    <c:strCache>
                      <c:ptCount val="40"/>
                      <c:pt idx="0">
                        <c:v>1900</c:v>
                      </c:pt>
                      <c:pt idx="1">
                        <c:v>1912</c:v>
                      </c:pt>
                      <c:pt idx="2">
                        <c:v>1917</c:v>
                      </c:pt>
                      <c:pt idx="3">
                        <c:v>1929</c:v>
                      </c:pt>
                      <c:pt idx="4">
                        <c:v>1976</c:v>
                      </c:pt>
                      <c:pt idx="5">
                        <c:v>1980</c:v>
                      </c:pt>
                      <c:pt idx="6">
                        <c:v>1983</c:v>
                      </c:pt>
                      <c:pt idx="7">
                        <c:v>1984</c:v>
                      </c:pt>
                      <c:pt idx="8">
                        <c:v>1986</c:v>
                      </c:pt>
                      <c:pt idx="9">
                        <c:v>1988</c:v>
                      </c:pt>
                      <c:pt idx="10">
                        <c:v>1989</c:v>
                      </c:pt>
                      <c:pt idx="11">
                        <c:v>1990</c:v>
                      </c:pt>
                      <c:pt idx="12">
                        <c:v>1992</c:v>
                      </c:pt>
                      <c:pt idx="13">
                        <c:v>1993</c:v>
                      </c:pt>
                      <c:pt idx="14">
                        <c:v>1994</c:v>
                      </c:pt>
                      <c:pt idx="15">
                        <c:v>1995</c:v>
                      </c:pt>
                      <c:pt idx="16">
                        <c:v>1996</c:v>
                      </c:pt>
                      <c:pt idx="17">
                        <c:v>1997</c:v>
                      </c:pt>
                      <c:pt idx="18">
                        <c:v>1998</c:v>
                      </c:pt>
                      <c:pt idx="19">
                        <c:v>1999</c:v>
                      </c:pt>
                      <c:pt idx="20">
                        <c:v>2000</c:v>
                      </c:pt>
                      <c:pt idx="21">
                        <c:v>2001</c:v>
                      </c:pt>
                      <c:pt idx="22">
                        <c:v>2002</c:v>
                      </c:pt>
                      <c:pt idx="23">
                        <c:v>2003</c:v>
                      </c:pt>
                      <c:pt idx="24">
                        <c:v>2004</c:v>
                      </c:pt>
                      <c:pt idx="25">
                        <c:v>2005</c:v>
                      </c:pt>
                      <c:pt idx="26">
                        <c:v>2006</c:v>
                      </c:pt>
                      <c:pt idx="27">
                        <c:v>2007</c:v>
                      </c:pt>
                      <c:pt idx="28">
                        <c:v>2008</c:v>
                      </c:pt>
                      <c:pt idx="29">
                        <c:v>2009</c:v>
                      </c:pt>
                      <c:pt idx="30">
                        <c:v>2010</c:v>
                      </c:pt>
                      <c:pt idx="31">
                        <c:v>2011</c:v>
                      </c:pt>
                      <c:pt idx="32">
                        <c:v>2012</c:v>
                      </c:pt>
                      <c:pt idx="33">
                        <c:v>2013</c:v>
                      </c:pt>
                      <c:pt idx="34">
                        <c:v>2014</c:v>
                      </c:pt>
                      <c:pt idx="35">
                        <c:v>2015</c:v>
                      </c:pt>
                      <c:pt idx="36">
                        <c:v>2016</c:v>
                      </c:pt>
                      <c:pt idx="37">
                        <c:v>2017</c:v>
                      </c:pt>
                      <c:pt idx="38">
                        <c:v>2018</c:v>
                      </c:pt>
                      <c:pt idx="39">
                        <c:v>2019</c:v>
                      </c:pt>
                    </c:strCache>
                  </c:strRef>
                </c:tx>
                <c:spPr>
                  <a:ln w="34925" cap="rnd">
                    <a:solidFill>
                      <a:schemeClr val="lt1"/>
                    </a:solidFill>
                    <a:round/>
                  </a:ln>
                  <a:effectLst>
                    <a:outerShdw dist="25400" dir="2700000" algn="tl" rotWithShape="0">
                      <a:schemeClr val="accent4"/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'Freq 1 - Fréquences à un cri'!$A$4:$A$43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1900</c:v>
                      </c:pt>
                      <c:pt idx="1">
                        <c:v>1912</c:v>
                      </c:pt>
                      <c:pt idx="2">
                        <c:v>1917</c:v>
                      </c:pt>
                      <c:pt idx="3">
                        <c:v>1929</c:v>
                      </c:pt>
                      <c:pt idx="4">
                        <c:v>1976</c:v>
                      </c:pt>
                      <c:pt idx="5">
                        <c:v>1980</c:v>
                      </c:pt>
                      <c:pt idx="6">
                        <c:v>1983</c:v>
                      </c:pt>
                      <c:pt idx="7">
                        <c:v>1984</c:v>
                      </c:pt>
                      <c:pt idx="8">
                        <c:v>1986</c:v>
                      </c:pt>
                      <c:pt idx="9">
                        <c:v>1988</c:v>
                      </c:pt>
                      <c:pt idx="10">
                        <c:v>1989</c:v>
                      </c:pt>
                      <c:pt idx="11">
                        <c:v>1990</c:v>
                      </c:pt>
                      <c:pt idx="12">
                        <c:v>1992</c:v>
                      </c:pt>
                      <c:pt idx="13">
                        <c:v>1993</c:v>
                      </c:pt>
                      <c:pt idx="14">
                        <c:v>1994</c:v>
                      </c:pt>
                      <c:pt idx="15">
                        <c:v>1995</c:v>
                      </c:pt>
                      <c:pt idx="16">
                        <c:v>1996</c:v>
                      </c:pt>
                      <c:pt idx="17">
                        <c:v>1997</c:v>
                      </c:pt>
                      <c:pt idx="18">
                        <c:v>1998</c:v>
                      </c:pt>
                      <c:pt idx="19">
                        <c:v>1999</c:v>
                      </c:pt>
                      <c:pt idx="20">
                        <c:v>2000</c:v>
                      </c:pt>
                      <c:pt idx="21">
                        <c:v>2001</c:v>
                      </c:pt>
                      <c:pt idx="22">
                        <c:v>2002</c:v>
                      </c:pt>
                      <c:pt idx="23">
                        <c:v>2003</c:v>
                      </c:pt>
                      <c:pt idx="24">
                        <c:v>2004</c:v>
                      </c:pt>
                      <c:pt idx="25">
                        <c:v>2005</c:v>
                      </c:pt>
                      <c:pt idx="26">
                        <c:v>2006</c:v>
                      </c:pt>
                      <c:pt idx="27">
                        <c:v>2007</c:v>
                      </c:pt>
                      <c:pt idx="28">
                        <c:v>2008</c:v>
                      </c:pt>
                      <c:pt idx="29">
                        <c:v>2009</c:v>
                      </c:pt>
                      <c:pt idx="30">
                        <c:v>2010</c:v>
                      </c:pt>
                      <c:pt idx="31">
                        <c:v>2011</c:v>
                      </c:pt>
                      <c:pt idx="32">
                        <c:v>2012</c:v>
                      </c:pt>
                      <c:pt idx="33">
                        <c:v>2013</c:v>
                      </c:pt>
                      <c:pt idx="34">
                        <c:v>2014</c:v>
                      </c:pt>
                      <c:pt idx="35">
                        <c:v>2015</c:v>
                      </c:pt>
                      <c:pt idx="36">
                        <c:v>2016</c:v>
                      </c:pt>
                      <c:pt idx="37">
                        <c:v>2017</c:v>
                      </c:pt>
                      <c:pt idx="38">
                        <c:v>2018</c:v>
                      </c:pt>
                      <c:pt idx="39">
                        <c:v>2019</c:v>
                      </c:pt>
                    </c:numCache>
                  </c:numRef>
                </c:cat>
                <c:val>
                  <c:numLit>
                    <c:formatCode>General</c:formatCode>
                    <c:ptCount val="1"/>
                    <c:pt idx="0">
                      <c:v>1</c:v>
                    </c:pt>
                  </c:numLit>
                </c:val>
                <c:smooth val="0"/>
                <c:extLst>
                  <c:ext xmlns:c16="http://schemas.microsoft.com/office/drawing/2014/chart" uri="{C3380CC4-5D6E-409C-BE32-E72D297353CC}">
                    <c16:uniqueId val="{00000003-3C2B-4802-AFC1-8536E2CDF253}"/>
                  </c:ext>
                </c:extLst>
              </c15:ser>
            </c15:filteredLineSeries>
          </c:ext>
        </c:extLst>
      </c:lineChart>
      <c:catAx>
        <c:axId val="184099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28910896"/>
        <c:crosses val="autoZero"/>
        <c:auto val="1"/>
        <c:lblAlgn val="ctr"/>
        <c:lblOffset val="100"/>
        <c:noMultiLvlLbl val="0"/>
      </c:catAx>
      <c:valAx>
        <c:axId val="182891089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fr-FR"/>
          </a:p>
        </c:txPr>
        <c:crossAx val="184099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Feuil1!$A$2:$A$11</cx:f>
        <cx:lvl ptCount="10">
          <cx:pt idx="0">France</cx:pt>
          <cx:pt idx="1">Autres pays d'Europe</cx:pt>
          <cx:pt idx="2">Etats-Unis</cx:pt>
          <cx:pt idx="3">Allemagne</cx:pt>
          <cx:pt idx="4">Suisse</cx:pt>
          <cx:pt idx="5">Asie / Océanie</cx:pt>
          <cx:pt idx="6">Belgique</cx:pt>
          <cx:pt idx="7">Moyen-Orient</cx:pt>
          <cx:pt idx="8">Amérique</cx:pt>
          <cx:pt idx="9">Afrique</cx:pt>
        </cx:lvl>
      </cx:strDim>
      <cx:numDim type="val">
        <cx:f>Feuil1!$B$2:$B$11</cx:f>
        <cx:lvl ptCount="10" formatCode="Standard">
          <cx:pt idx="0">2357</cx:pt>
          <cx:pt idx="1">297</cx:pt>
          <cx:pt idx="2">181</cx:pt>
          <cx:pt idx="3">72</cx:pt>
          <cx:pt idx="4">71</cx:pt>
          <cx:pt idx="5">49</cx:pt>
          <cx:pt idx="6">44</cx:pt>
          <cx:pt idx="7">24</cx:pt>
          <cx:pt idx="8">18</cx:pt>
          <cx:pt idx="9">12</cx:pt>
        </cx:lvl>
      </cx:numDim>
    </cx:data>
  </cx:chartData>
  <cx:chart>
    <cx:title pos="t" align="ctr" overlay="0">
      <cx:tx>
        <cx:txData>
          <cx:v>Nombre d'entreprises par Région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fr-F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Nombre d'entreprises par Région </a:t>
          </a:r>
        </a:p>
      </cx:txPr>
    </cx:title>
    <cx:plotArea>
      <cx:plotAreaRegion>
        <cx:series layoutId="clusteredColumn" uniqueId="{35D5DB89-6D6F-4935-B90D-962D6F8F6F2E}">
          <cx:tx>
            <cx:txData>
              <cx:f>Feuil1!$B$1</cx:f>
              <cx:v>Fréquence</cx:v>
            </cx:txData>
          </cx:tx>
          <cx:dataId val="0"/>
          <cx:layoutPr>
            <cx:aggregation/>
          </cx:layoutPr>
          <cx:axisId val="1"/>
        </cx:series>
        <cx:series layoutId="paretoLine" ownerIdx="0" uniqueId="{ED5F9A56-A321-411C-B3F7-BB09F3763E0A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11688-3C86-4B08-B975-65A77890B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E02444-E361-4472-BFB8-457C0FDCD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BDB0C3-D883-460B-BD0D-5F6DA288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541D-1193-4577-A353-3C7CA590B14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FD800D-C1C4-4AFD-8714-18426E5C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F0D1C4-3AF4-41B5-95A1-C6B4B0F2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3EDE-F3D7-4758-9044-8CF0321A3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8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B82D2-304C-4CDC-A86B-A1C90A89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64D33B-C361-4EF6-954E-65759A19A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7068D0-996D-42CE-A607-D324F4BD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541D-1193-4577-A353-3C7CA590B14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13D71A-3F66-4B6A-BB78-A3D79269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0E2055-1D98-4B2D-9A46-3F44DC0D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3EDE-F3D7-4758-9044-8CF0321A3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43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AFD685-1F02-4814-B8C5-EF263286F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57371E-D428-4E8E-BD1C-D080D8E36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73254-583C-4851-B2D6-9897D207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541D-1193-4577-A353-3C7CA590B14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F7646-28CB-4360-9AE9-8E306E0A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432A6-FF12-4EA1-95AF-66515099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3EDE-F3D7-4758-9044-8CF0321A3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11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E7722-9316-4F2A-8F81-3CAA96F9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E9F82C-7F1E-47C3-B9EA-298652EB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F7910F-6349-41B6-9702-93EC1C61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541D-1193-4577-A353-3C7CA590B14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8DE5DE-841A-4813-8138-BC33CC32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ED619E-EDAA-4112-96E3-31319E99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3EDE-F3D7-4758-9044-8CF0321A3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25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946E2-BA0B-490D-8E4A-FF28A817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D44F67-2988-40B1-B444-3BB198CD3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2BDAD-824B-4C97-AD14-28596EC4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541D-1193-4577-A353-3C7CA590B14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544F5F-2BB9-48B4-9783-31AA96E4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BD4952-9E22-412F-8FE9-290E8733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3EDE-F3D7-4758-9044-8CF0321A3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02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13AA9-E671-4293-BC13-9EC95BE0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960EDD-1B7E-46EC-9D7D-C7C00CD53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9696A7-F4B2-455F-A8A5-ED4E828EA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07C15F-5604-44F8-BBF7-7574E4E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541D-1193-4577-A353-3C7CA590B14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605376-0025-4AE6-8BF0-538A1099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291ABA-3414-4A78-84DA-52EEE926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3EDE-F3D7-4758-9044-8CF0321A3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83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12575-2912-45C9-BCCE-90447E2B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080350-48BF-4B99-BA44-70E48779C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F6B85D-08DE-4E2C-B8B8-6DACAF375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B574BE-4541-45D1-BFB9-452672C9C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15C371-20D7-47CA-A5CC-4046726A3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941CCF-9597-48A5-9952-2A8FC27B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541D-1193-4577-A353-3C7CA590B14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98A7BE-A03E-4BC7-91B5-C9D4D360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C6864A-EE34-474E-85DF-A3C86765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3EDE-F3D7-4758-9044-8CF0321A3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20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8D12A-6516-4D7A-9A13-1C9F3266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5FD566-36C0-494B-B28F-7349F276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541D-1193-4577-A353-3C7CA590B14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AA4439-DF99-41AA-8AD8-36D70140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3312CD-9711-4505-8C67-309A5931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3EDE-F3D7-4758-9044-8CF0321A3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02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06BA8B-49EE-4DA2-9791-36B7E5EF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541D-1193-4577-A353-3C7CA590B14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3C480A-F0CC-4DA8-B8E0-7F26AA4F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9453FE-14E7-4754-B100-A141B625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3EDE-F3D7-4758-9044-8CF0321A3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49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2F387-FE1C-4274-87FA-988F119A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B8C88B-0250-460E-92B9-D9CDB1880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73A11C-717C-47E9-A2A6-958D61E88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FC0055-7A55-4BF4-8251-C238F736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541D-1193-4577-A353-3C7CA590B14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753276-AB00-4A85-A68F-A3208AF9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5B7501-795B-4F0D-9D7D-47AA39C8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3EDE-F3D7-4758-9044-8CF0321A3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2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11563-A678-4EC3-B239-4726C763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18ED42-9753-4036-AFD7-32E2A0A92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3F724B-5284-41DD-9137-53FF31A85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FA7616-C28B-4E4C-912F-1FFA28EB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2541D-1193-4577-A353-3C7CA590B14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B03AD9-E9D7-405A-8CCF-2D15DD7E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B616E6-419E-4077-958B-2CDF7918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3EDE-F3D7-4758-9044-8CF0321A3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4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69BBDD-8E36-43A0-966F-21BAC0C5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52D209-CFD8-49E6-A375-5AC27981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0D379F-CEDD-4DAD-ADCC-C8CBA4BCC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2541D-1193-4577-A353-3C7CA590B14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71BC81-A490-4F22-B347-3CA4377FD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ED923B-0D14-438E-A2EE-D8D56EB63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93EDE-F3D7-4758-9044-8CF0321A3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9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834408B5-F51E-497B-908F-F440570FA0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890381"/>
              </p:ext>
            </p:extLst>
          </p:nvPr>
        </p:nvGraphicFramePr>
        <p:xfrm>
          <a:off x="157582" y="265923"/>
          <a:ext cx="5431455" cy="3163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D9B7C782-DA59-46EA-B558-23DFE0DA6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010428"/>
              </p:ext>
            </p:extLst>
          </p:nvPr>
        </p:nvGraphicFramePr>
        <p:xfrm>
          <a:off x="5674051" y="265922"/>
          <a:ext cx="6360367" cy="3163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A5348BFE-4E9D-4F25-BE34-5392769CB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80871"/>
              </p:ext>
            </p:extLst>
          </p:nvPr>
        </p:nvGraphicFramePr>
        <p:xfrm>
          <a:off x="3005136" y="3475653"/>
          <a:ext cx="6181728" cy="3354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187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1F8A702E-6164-4712-8CB4-B982D38CE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07608"/>
              </p:ext>
            </p:extLst>
          </p:nvPr>
        </p:nvGraphicFramePr>
        <p:xfrm>
          <a:off x="74645" y="1077166"/>
          <a:ext cx="12055151" cy="49896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33665">
                  <a:extLst>
                    <a:ext uri="{9D8B030D-6E8A-4147-A177-3AD203B41FA5}">
                      <a16:colId xmlns:a16="http://schemas.microsoft.com/office/drawing/2014/main" val="1765761129"/>
                    </a:ext>
                  </a:extLst>
                </a:gridCol>
                <a:gridCol w="2009605">
                  <a:extLst>
                    <a:ext uri="{9D8B030D-6E8A-4147-A177-3AD203B41FA5}">
                      <a16:colId xmlns:a16="http://schemas.microsoft.com/office/drawing/2014/main" val="2158750353"/>
                    </a:ext>
                  </a:extLst>
                </a:gridCol>
                <a:gridCol w="3441254">
                  <a:extLst>
                    <a:ext uri="{9D8B030D-6E8A-4147-A177-3AD203B41FA5}">
                      <a16:colId xmlns:a16="http://schemas.microsoft.com/office/drawing/2014/main" val="748588630"/>
                    </a:ext>
                  </a:extLst>
                </a:gridCol>
                <a:gridCol w="3170627">
                  <a:extLst>
                    <a:ext uri="{9D8B030D-6E8A-4147-A177-3AD203B41FA5}">
                      <a16:colId xmlns:a16="http://schemas.microsoft.com/office/drawing/2014/main" val="4087505046"/>
                    </a:ext>
                  </a:extLst>
                </a:gridCol>
              </a:tblGrid>
              <a:tr h="606492">
                <a:tc>
                  <a:txBody>
                    <a:bodyPr/>
                    <a:lstStyle/>
                    <a:p>
                      <a:pPr algn="l" fontAlgn="b"/>
                      <a:r>
                        <a:rPr lang="fr-FR" sz="2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Secteur</a:t>
                      </a:r>
                      <a:endParaRPr lang="fr-FR" sz="2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Fréquence</a:t>
                      </a:r>
                      <a:endParaRPr lang="fr-FR" sz="2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Fréquence cumulée</a:t>
                      </a:r>
                      <a:endParaRPr lang="fr-FR" sz="2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Pourcentage cumulé</a:t>
                      </a:r>
                      <a:endParaRPr lang="fr-FR" sz="2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extLst>
                  <a:ext uri="{0D108BD9-81ED-4DB2-BD59-A6C34878D82A}">
                    <a16:rowId xmlns:a16="http://schemas.microsoft.com/office/drawing/2014/main" val="3124716078"/>
                  </a:ext>
                </a:extLst>
              </a:tr>
              <a:tr h="563077">
                <a:tc>
                  <a:txBody>
                    <a:bodyPr/>
                    <a:lstStyle/>
                    <a:p>
                      <a:pPr algn="l" fontAlgn="b"/>
                      <a:r>
                        <a:rPr lang="fr-FR" sz="2600" b="1" u="none" strike="noStrike" dirty="0">
                          <a:effectLst/>
                        </a:rPr>
                        <a:t>Dispositifs médicaux</a:t>
                      </a:r>
                      <a:endParaRPr lang="fr-F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>
                          <a:effectLst/>
                        </a:rPr>
                        <a:t>1342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>
                          <a:effectLst/>
                        </a:rPr>
                        <a:t>1342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 dirty="0">
                          <a:effectLst/>
                        </a:rPr>
                        <a:t>42.94 %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extLst>
                  <a:ext uri="{0D108BD9-81ED-4DB2-BD59-A6C34878D82A}">
                    <a16:rowId xmlns:a16="http://schemas.microsoft.com/office/drawing/2014/main" val="3556949578"/>
                  </a:ext>
                </a:extLst>
              </a:tr>
              <a:tr h="563077">
                <a:tc>
                  <a:txBody>
                    <a:bodyPr/>
                    <a:lstStyle/>
                    <a:p>
                      <a:pPr algn="l" fontAlgn="b"/>
                      <a:r>
                        <a:rPr lang="fr-FR" sz="2600" b="1" u="none" strike="noStrike" dirty="0">
                          <a:effectLst/>
                        </a:rPr>
                        <a:t>Médicaments humains</a:t>
                      </a:r>
                      <a:endParaRPr lang="fr-F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 dirty="0">
                          <a:effectLst/>
                        </a:rPr>
                        <a:t>715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>
                          <a:effectLst/>
                        </a:rPr>
                        <a:t>2057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 dirty="0">
                          <a:effectLst/>
                        </a:rPr>
                        <a:t>65.82 %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extLst>
                  <a:ext uri="{0D108BD9-81ED-4DB2-BD59-A6C34878D82A}">
                    <a16:rowId xmlns:a16="http://schemas.microsoft.com/office/drawing/2014/main" val="356888811"/>
                  </a:ext>
                </a:extLst>
              </a:tr>
              <a:tr h="563077">
                <a:tc>
                  <a:txBody>
                    <a:bodyPr/>
                    <a:lstStyle/>
                    <a:p>
                      <a:pPr algn="l" fontAlgn="b"/>
                      <a:r>
                        <a:rPr lang="fr-FR" sz="2600" b="1" u="none" strike="noStrike" dirty="0">
                          <a:effectLst/>
                        </a:rPr>
                        <a:t>Prestataires associés</a:t>
                      </a:r>
                      <a:endParaRPr lang="fr-F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 dirty="0">
                          <a:effectLst/>
                        </a:rPr>
                        <a:t>428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>
                          <a:effectLst/>
                        </a:rPr>
                        <a:t>2485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 dirty="0">
                          <a:effectLst/>
                        </a:rPr>
                        <a:t>79.52 %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extLst>
                  <a:ext uri="{0D108BD9-81ED-4DB2-BD59-A6C34878D82A}">
                    <a16:rowId xmlns:a16="http://schemas.microsoft.com/office/drawing/2014/main" val="2669379258"/>
                  </a:ext>
                </a:extLst>
              </a:tr>
              <a:tr h="563077">
                <a:tc>
                  <a:txBody>
                    <a:bodyPr/>
                    <a:lstStyle/>
                    <a:p>
                      <a:pPr algn="l" fontAlgn="b"/>
                      <a:r>
                        <a:rPr lang="fr-FR" sz="2600" b="1" u="none" strike="noStrike" dirty="0">
                          <a:effectLst/>
                        </a:rPr>
                        <a:t>Autres</a:t>
                      </a:r>
                      <a:endParaRPr lang="fr-F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>
                          <a:effectLst/>
                        </a:rPr>
                        <a:t>422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>
                          <a:effectLst/>
                        </a:rPr>
                        <a:t>2907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 dirty="0">
                          <a:effectLst/>
                        </a:rPr>
                        <a:t>93.02 %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extLst>
                  <a:ext uri="{0D108BD9-81ED-4DB2-BD59-A6C34878D82A}">
                    <a16:rowId xmlns:a16="http://schemas.microsoft.com/office/drawing/2014/main" val="3088335868"/>
                  </a:ext>
                </a:extLst>
              </a:tr>
              <a:tr h="1004706">
                <a:tc>
                  <a:txBody>
                    <a:bodyPr/>
                    <a:lstStyle/>
                    <a:p>
                      <a:pPr algn="l" fontAlgn="b"/>
                      <a:r>
                        <a:rPr lang="fr-FR" sz="2600" b="1" u="none" strike="noStrike" dirty="0">
                          <a:effectLst/>
                        </a:rPr>
                        <a:t>Dispositifs médicaux de diagnostic in vitro</a:t>
                      </a:r>
                      <a:endParaRPr lang="fr-F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 dirty="0">
                          <a:effectLst/>
                        </a:rPr>
                        <a:t>108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 dirty="0">
                          <a:effectLst/>
                        </a:rPr>
                        <a:t>3015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 dirty="0">
                          <a:effectLst/>
                        </a:rPr>
                        <a:t>96.48 %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extLst>
                  <a:ext uri="{0D108BD9-81ED-4DB2-BD59-A6C34878D82A}">
                    <a16:rowId xmlns:a16="http://schemas.microsoft.com/office/drawing/2014/main" val="3439433213"/>
                  </a:ext>
                </a:extLst>
              </a:tr>
              <a:tr h="563077">
                <a:tc>
                  <a:txBody>
                    <a:bodyPr/>
                    <a:lstStyle/>
                    <a:p>
                      <a:pPr algn="l" fontAlgn="b"/>
                      <a:r>
                        <a:rPr lang="fr-FR" sz="2600" b="1" u="none" strike="noStrike" dirty="0">
                          <a:effectLst/>
                        </a:rPr>
                        <a:t>Produits cosmétiques</a:t>
                      </a:r>
                      <a:endParaRPr lang="fr-F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>
                          <a:effectLst/>
                        </a:rPr>
                        <a:t>77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>
                          <a:effectLst/>
                        </a:rPr>
                        <a:t>3092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 dirty="0">
                          <a:effectLst/>
                        </a:rPr>
                        <a:t>98.94 %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extLst>
                  <a:ext uri="{0D108BD9-81ED-4DB2-BD59-A6C34878D82A}">
                    <a16:rowId xmlns:a16="http://schemas.microsoft.com/office/drawing/2014/main" val="3227945263"/>
                  </a:ext>
                </a:extLst>
              </a:tr>
              <a:tr h="563077">
                <a:tc>
                  <a:txBody>
                    <a:bodyPr/>
                    <a:lstStyle/>
                    <a:p>
                      <a:pPr algn="l" fontAlgn="b"/>
                      <a:r>
                        <a:rPr lang="fr-FR" sz="2600" b="1" u="none" strike="noStrike" dirty="0">
                          <a:effectLst/>
                        </a:rPr>
                        <a:t>Médicament vétérinaire</a:t>
                      </a:r>
                      <a:endParaRPr lang="fr-F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>
                          <a:effectLst/>
                        </a:rPr>
                        <a:t>33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>
                          <a:effectLst/>
                        </a:rPr>
                        <a:t>3125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u="none" strike="noStrike" dirty="0">
                          <a:effectLst/>
                        </a:rPr>
                        <a:t>100.00 %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72" marR="25372" marT="25372" marB="0" anchor="ctr"/>
                </a:tc>
                <a:extLst>
                  <a:ext uri="{0D108BD9-81ED-4DB2-BD59-A6C34878D82A}">
                    <a16:rowId xmlns:a16="http://schemas.microsoft.com/office/drawing/2014/main" val="123841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98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3C4691C0-E998-43F2-8EBE-9BA5BFDE18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08404"/>
              </p:ext>
            </p:extLst>
          </p:nvPr>
        </p:nvGraphicFramePr>
        <p:xfrm>
          <a:off x="1414739" y="565654"/>
          <a:ext cx="9630632" cy="5719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89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6A6AC7CE-29FC-48A7-80A1-14AE4B0D3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089833"/>
              </p:ext>
            </p:extLst>
          </p:nvPr>
        </p:nvGraphicFramePr>
        <p:xfrm>
          <a:off x="441690" y="390903"/>
          <a:ext cx="11271339" cy="6082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912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06E2918-71F9-4C47-AB28-43637523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10058"/>
              </p:ext>
            </p:extLst>
          </p:nvPr>
        </p:nvGraphicFramePr>
        <p:xfrm>
          <a:off x="643467" y="1091381"/>
          <a:ext cx="10905067" cy="46752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397078">
                  <a:extLst>
                    <a:ext uri="{9D8B030D-6E8A-4147-A177-3AD203B41FA5}">
                      <a16:colId xmlns:a16="http://schemas.microsoft.com/office/drawing/2014/main" val="2945863151"/>
                    </a:ext>
                  </a:extLst>
                </a:gridCol>
                <a:gridCol w="3507989">
                  <a:extLst>
                    <a:ext uri="{9D8B030D-6E8A-4147-A177-3AD203B41FA5}">
                      <a16:colId xmlns:a16="http://schemas.microsoft.com/office/drawing/2014/main" val="4277220319"/>
                    </a:ext>
                  </a:extLst>
                </a:gridCol>
              </a:tblGrid>
              <a:tr h="584405">
                <a:tc>
                  <a:txBody>
                    <a:bodyPr/>
                    <a:lstStyle/>
                    <a:p>
                      <a:pPr algn="l" fontAlgn="b"/>
                      <a:r>
                        <a:rPr lang="fr-FR" sz="3000" b="1" u="none" strike="noStrike" dirty="0">
                          <a:effectLst/>
                        </a:rPr>
                        <a:t>Secteur</a:t>
                      </a:r>
                      <a:endParaRPr lang="fr-FR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1" u="none" strike="noStrike" dirty="0">
                          <a:effectLst/>
                        </a:rPr>
                        <a:t>Somme</a:t>
                      </a:r>
                      <a:endParaRPr lang="fr-FR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extLst>
                  <a:ext uri="{0D108BD9-81ED-4DB2-BD59-A6C34878D82A}">
                    <a16:rowId xmlns:a16="http://schemas.microsoft.com/office/drawing/2014/main" val="1574550608"/>
                  </a:ext>
                </a:extLst>
              </a:tr>
              <a:tr h="584405">
                <a:tc>
                  <a:txBody>
                    <a:bodyPr/>
                    <a:lstStyle/>
                    <a:p>
                      <a:pPr algn="l" fontAlgn="b"/>
                      <a:r>
                        <a:rPr lang="fr-FR" sz="3000" b="1" u="none" strike="noStrike" dirty="0">
                          <a:effectLst/>
                        </a:rPr>
                        <a:t>Médicaments humains</a:t>
                      </a:r>
                      <a:endParaRPr lang="fr-FR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u="none" strike="noStrike" dirty="0">
                          <a:effectLst/>
                        </a:rPr>
                        <a:t>€2.239.459.488,00</a:t>
                      </a:r>
                      <a:endParaRPr lang="fr-FR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extLst>
                  <a:ext uri="{0D108BD9-81ED-4DB2-BD59-A6C34878D82A}">
                    <a16:rowId xmlns:a16="http://schemas.microsoft.com/office/drawing/2014/main" val="1673106225"/>
                  </a:ext>
                </a:extLst>
              </a:tr>
              <a:tr h="584405">
                <a:tc>
                  <a:txBody>
                    <a:bodyPr/>
                    <a:lstStyle/>
                    <a:p>
                      <a:pPr algn="l" fontAlgn="b"/>
                      <a:r>
                        <a:rPr lang="fr-FR" sz="3000" b="1" u="none" strike="noStrike" dirty="0">
                          <a:effectLst/>
                        </a:rPr>
                        <a:t>Dispositifs médicaux</a:t>
                      </a:r>
                      <a:endParaRPr lang="fr-FR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u="none" strike="noStrike">
                          <a:effectLst/>
                        </a:rPr>
                        <a:t>€108.982.690,00</a:t>
                      </a:r>
                      <a:endParaRPr lang="fr-FR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extLst>
                  <a:ext uri="{0D108BD9-81ED-4DB2-BD59-A6C34878D82A}">
                    <a16:rowId xmlns:a16="http://schemas.microsoft.com/office/drawing/2014/main" val="1803646875"/>
                  </a:ext>
                </a:extLst>
              </a:tr>
              <a:tr h="584405">
                <a:tc>
                  <a:txBody>
                    <a:bodyPr/>
                    <a:lstStyle/>
                    <a:p>
                      <a:pPr algn="l" fontAlgn="b"/>
                      <a:r>
                        <a:rPr lang="fr-FR" sz="3000" b="1" u="none" strike="noStrike" dirty="0">
                          <a:effectLst/>
                        </a:rPr>
                        <a:t>Médicament vétérinaire</a:t>
                      </a:r>
                      <a:endParaRPr lang="fr-FR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u="none" strike="noStrike">
                          <a:effectLst/>
                        </a:rPr>
                        <a:t>€25.679.818,00</a:t>
                      </a:r>
                      <a:endParaRPr lang="fr-FR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extLst>
                  <a:ext uri="{0D108BD9-81ED-4DB2-BD59-A6C34878D82A}">
                    <a16:rowId xmlns:a16="http://schemas.microsoft.com/office/drawing/2014/main" val="2077551195"/>
                  </a:ext>
                </a:extLst>
              </a:tr>
              <a:tr h="584405">
                <a:tc>
                  <a:txBody>
                    <a:bodyPr/>
                    <a:lstStyle/>
                    <a:p>
                      <a:pPr algn="l" fontAlgn="b"/>
                      <a:r>
                        <a:rPr lang="fr-FR" sz="3000" b="1" u="none" strike="noStrike" dirty="0">
                          <a:effectLst/>
                        </a:rPr>
                        <a:t>Dispositifs médicaux de diagnostic in vitro</a:t>
                      </a:r>
                      <a:endParaRPr lang="fr-FR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u="none" strike="noStrike">
                          <a:effectLst/>
                        </a:rPr>
                        <a:t>€16.675.437,00</a:t>
                      </a:r>
                      <a:endParaRPr lang="fr-FR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extLst>
                  <a:ext uri="{0D108BD9-81ED-4DB2-BD59-A6C34878D82A}">
                    <a16:rowId xmlns:a16="http://schemas.microsoft.com/office/drawing/2014/main" val="789473543"/>
                  </a:ext>
                </a:extLst>
              </a:tr>
              <a:tr h="584405">
                <a:tc>
                  <a:txBody>
                    <a:bodyPr/>
                    <a:lstStyle/>
                    <a:p>
                      <a:pPr algn="l" fontAlgn="b"/>
                      <a:r>
                        <a:rPr lang="fr-FR" sz="3000" b="1" u="none" strike="noStrike" dirty="0">
                          <a:effectLst/>
                        </a:rPr>
                        <a:t>Prestataires associés</a:t>
                      </a:r>
                      <a:endParaRPr lang="fr-FR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u="none" strike="noStrike">
                          <a:effectLst/>
                        </a:rPr>
                        <a:t>€15.874.421,00</a:t>
                      </a:r>
                      <a:endParaRPr lang="fr-FR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extLst>
                  <a:ext uri="{0D108BD9-81ED-4DB2-BD59-A6C34878D82A}">
                    <a16:rowId xmlns:a16="http://schemas.microsoft.com/office/drawing/2014/main" val="308576103"/>
                  </a:ext>
                </a:extLst>
              </a:tr>
              <a:tr h="584405">
                <a:tc>
                  <a:txBody>
                    <a:bodyPr/>
                    <a:lstStyle/>
                    <a:p>
                      <a:pPr algn="l" fontAlgn="b"/>
                      <a:r>
                        <a:rPr lang="fr-FR" sz="3000" b="1" u="none" strike="noStrike" dirty="0">
                          <a:effectLst/>
                        </a:rPr>
                        <a:t>Autres</a:t>
                      </a:r>
                      <a:endParaRPr lang="fr-FR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u="none" strike="noStrike">
                          <a:effectLst/>
                        </a:rPr>
                        <a:t>€10.596.275,00</a:t>
                      </a:r>
                      <a:endParaRPr lang="fr-FR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extLst>
                  <a:ext uri="{0D108BD9-81ED-4DB2-BD59-A6C34878D82A}">
                    <a16:rowId xmlns:a16="http://schemas.microsoft.com/office/drawing/2014/main" val="3497065544"/>
                  </a:ext>
                </a:extLst>
              </a:tr>
              <a:tr h="584405">
                <a:tc>
                  <a:txBody>
                    <a:bodyPr/>
                    <a:lstStyle/>
                    <a:p>
                      <a:pPr algn="l" fontAlgn="b"/>
                      <a:r>
                        <a:rPr lang="fr-FR" sz="3000" b="1" u="none" strike="noStrike" dirty="0">
                          <a:effectLst/>
                        </a:rPr>
                        <a:t>Produits cosmétiques</a:t>
                      </a:r>
                      <a:endParaRPr lang="fr-FR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u="none" strike="noStrike" dirty="0">
                          <a:effectLst/>
                        </a:rPr>
                        <a:t>€137.354,00</a:t>
                      </a:r>
                      <a:endParaRPr lang="fr-FR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extLst>
                  <a:ext uri="{0D108BD9-81ED-4DB2-BD59-A6C34878D82A}">
                    <a16:rowId xmlns:a16="http://schemas.microsoft.com/office/drawing/2014/main" val="69453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91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C4E4D11-A6C6-4486-B894-7755778F3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887118"/>
              </p:ext>
            </p:extLst>
          </p:nvPr>
        </p:nvGraphicFramePr>
        <p:xfrm>
          <a:off x="643467" y="1091382"/>
          <a:ext cx="10905067" cy="46752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397076">
                  <a:extLst>
                    <a:ext uri="{9D8B030D-6E8A-4147-A177-3AD203B41FA5}">
                      <a16:colId xmlns:a16="http://schemas.microsoft.com/office/drawing/2014/main" val="3522177446"/>
                    </a:ext>
                  </a:extLst>
                </a:gridCol>
                <a:gridCol w="3507991">
                  <a:extLst>
                    <a:ext uri="{9D8B030D-6E8A-4147-A177-3AD203B41FA5}">
                      <a16:colId xmlns:a16="http://schemas.microsoft.com/office/drawing/2014/main" val="2262150112"/>
                    </a:ext>
                  </a:extLst>
                </a:gridCol>
              </a:tblGrid>
              <a:tr h="584405">
                <a:tc>
                  <a:txBody>
                    <a:bodyPr/>
                    <a:lstStyle/>
                    <a:p>
                      <a:pPr algn="l" fontAlgn="b"/>
                      <a:r>
                        <a:rPr lang="fr-FR" sz="3000" b="1" u="none" strike="noStrike" dirty="0">
                          <a:effectLst/>
                        </a:rPr>
                        <a:t>Secteur</a:t>
                      </a:r>
                      <a:endParaRPr lang="fr-FR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b="1" u="none" strike="noStrike" dirty="0">
                          <a:effectLst/>
                        </a:rPr>
                        <a:t>Somme</a:t>
                      </a:r>
                      <a:endParaRPr lang="fr-FR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extLst>
                  <a:ext uri="{0D108BD9-81ED-4DB2-BD59-A6C34878D82A}">
                    <a16:rowId xmlns:a16="http://schemas.microsoft.com/office/drawing/2014/main" val="3327092382"/>
                  </a:ext>
                </a:extLst>
              </a:tr>
              <a:tr h="584405">
                <a:tc>
                  <a:txBody>
                    <a:bodyPr/>
                    <a:lstStyle/>
                    <a:p>
                      <a:pPr algn="l" fontAlgn="b"/>
                      <a:r>
                        <a:rPr lang="fr-FR" sz="3000" b="1" u="none" strike="noStrike" dirty="0">
                          <a:effectLst/>
                        </a:rPr>
                        <a:t>Médicaments humains</a:t>
                      </a:r>
                      <a:endParaRPr lang="fr-FR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u="none" strike="noStrike">
                          <a:effectLst/>
                        </a:rPr>
                        <a:t>€1.140.567.492,00</a:t>
                      </a:r>
                      <a:endParaRPr lang="fr-FR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extLst>
                  <a:ext uri="{0D108BD9-81ED-4DB2-BD59-A6C34878D82A}">
                    <a16:rowId xmlns:a16="http://schemas.microsoft.com/office/drawing/2014/main" val="1909656064"/>
                  </a:ext>
                </a:extLst>
              </a:tr>
              <a:tr h="584405">
                <a:tc>
                  <a:txBody>
                    <a:bodyPr/>
                    <a:lstStyle/>
                    <a:p>
                      <a:pPr algn="l" fontAlgn="b"/>
                      <a:r>
                        <a:rPr lang="fr-FR" sz="3000" b="1" u="none" strike="noStrike" dirty="0">
                          <a:effectLst/>
                        </a:rPr>
                        <a:t>Dispositifs médicaux</a:t>
                      </a:r>
                      <a:endParaRPr lang="fr-FR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u="none" strike="noStrike" dirty="0">
                          <a:effectLst/>
                        </a:rPr>
                        <a:t>€344.845.072,00</a:t>
                      </a:r>
                      <a:endParaRPr lang="fr-FR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extLst>
                  <a:ext uri="{0D108BD9-81ED-4DB2-BD59-A6C34878D82A}">
                    <a16:rowId xmlns:a16="http://schemas.microsoft.com/office/drawing/2014/main" val="4140088895"/>
                  </a:ext>
                </a:extLst>
              </a:tr>
              <a:tr h="584405">
                <a:tc>
                  <a:txBody>
                    <a:bodyPr/>
                    <a:lstStyle/>
                    <a:p>
                      <a:pPr algn="l" fontAlgn="b"/>
                      <a:r>
                        <a:rPr lang="fr-FR" sz="3000" b="1" u="none" strike="noStrike" dirty="0">
                          <a:effectLst/>
                        </a:rPr>
                        <a:t>Prestataires associés</a:t>
                      </a:r>
                      <a:endParaRPr lang="fr-FR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u="none" strike="noStrike">
                          <a:effectLst/>
                        </a:rPr>
                        <a:t>€55.062.346,00</a:t>
                      </a:r>
                      <a:endParaRPr lang="fr-FR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extLst>
                  <a:ext uri="{0D108BD9-81ED-4DB2-BD59-A6C34878D82A}">
                    <a16:rowId xmlns:a16="http://schemas.microsoft.com/office/drawing/2014/main" val="3480700476"/>
                  </a:ext>
                </a:extLst>
              </a:tr>
              <a:tr h="584405">
                <a:tc>
                  <a:txBody>
                    <a:bodyPr/>
                    <a:lstStyle/>
                    <a:p>
                      <a:pPr algn="l" fontAlgn="b"/>
                      <a:r>
                        <a:rPr lang="fr-FR" sz="3000" b="1" u="none" strike="noStrike" dirty="0">
                          <a:effectLst/>
                        </a:rPr>
                        <a:t>Autres</a:t>
                      </a:r>
                      <a:endParaRPr lang="fr-FR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u="none" strike="noStrike">
                          <a:effectLst/>
                        </a:rPr>
                        <a:t>€45.331.707,00</a:t>
                      </a:r>
                      <a:endParaRPr lang="fr-FR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extLst>
                  <a:ext uri="{0D108BD9-81ED-4DB2-BD59-A6C34878D82A}">
                    <a16:rowId xmlns:a16="http://schemas.microsoft.com/office/drawing/2014/main" val="1647165814"/>
                  </a:ext>
                </a:extLst>
              </a:tr>
              <a:tr h="584405">
                <a:tc>
                  <a:txBody>
                    <a:bodyPr/>
                    <a:lstStyle/>
                    <a:p>
                      <a:pPr algn="l" fontAlgn="b"/>
                      <a:r>
                        <a:rPr lang="fr-FR" sz="3000" b="1" u="none" strike="noStrike" dirty="0">
                          <a:effectLst/>
                        </a:rPr>
                        <a:t>Dispositifs médicaux de diagnostic in vitro</a:t>
                      </a:r>
                      <a:endParaRPr lang="fr-FR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u="none" strike="noStrike">
                          <a:effectLst/>
                        </a:rPr>
                        <a:t>€23.474.922,00</a:t>
                      </a:r>
                      <a:endParaRPr lang="fr-FR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extLst>
                  <a:ext uri="{0D108BD9-81ED-4DB2-BD59-A6C34878D82A}">
                    <a16:rowId xmlns:a16="http://schemas.microsoft.com/office/drawing/2014/main" val="2601849172"/>
                  </a:ext>
                </a:extLst>
              </a:tr>
              <a:tr h="584405">
                <a:tc>
                  <a:txBody>
                    <a:bodyPr/>
                    <a:lstStyle/>
                    <a:p>
                      <a:pPr algn="l" fontAlgn="b"/>
                      <a:r>
                        <a:rPr lang="fr-FR" sz="3000" b="1" u="none" strike="noStrike" dirty="0">
                          <a:effectLst/>
                        </a:rPr>
                        <a:t>Produits cosmétiques</a:t>
                      </a:r>
                      <a:endParaRPr lang="fr-FR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u="none" strike="noStrike" dirty="0">
                          <a:effectLst/>
                        </a:rPr>
                        <a:t>€8.077.336,00</a:t>
                      </a:r>
                      <a:endParaRPr lang="fr-FR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extLst>
                  <a:ext uri="{0D108BD9-81ED-4DB2-BD59-A6C34878D82A}">
                    <a16:rowId xmlns:a16="http://schemas.microsoft.com/office/drawing/2014/main" val="3509251178"/>
                  </a:ext>
                </a:extLst>
              </a:tr>
              <a:tr h="584405">
                <a:tc>
                  <a:txBody>
                    <a:bodyPr/>
                    <a:lstStyle/>
                    <a:p>
                      <a:pPr algn="l" fontAlgn="b"/>
                      <a:r>
                        <a:rPr lang="fr-FR" sz="3000" b="1" u="none" strike="noStrike" dirty="0">
                          <a:effectLst/>
                        </a:rPr>
                        <a:t>Médicament vétérinaire</a:t>
                      </a:r>
                      <a:endParaRPr lang="fr-FR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000" u="none" strike="noStrike" dirty="0">
                          <a:effectLst/>
                        </a:rPr>
                        <a:t>€2.536.864,00</a:t>
                      </a:r>
                      <a:endParaRPr lang="fr-FR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043" marR="26043" marT="26043" marB="0" anchor="b"/>
                </a:tc>
                <a:extLst>
                  <a:ext uri="{0D108BD9-81ED-4DB2-BD59-A6C34878D82A}">
                    <a16:rowId xmlns:a16="http://schemas.microsoft.com/office/drawing/2014/main" val="262969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33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2BC3636-1128-4DA4-9695-8639E0BB7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107" y="953407"/>
            <a:ext cx="4044951" cy="32102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92497A4-1956-4273-9B6D-7FDFE1B60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8" y="2128837"/>
            <a:ext cx="11036663" cy="28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8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26DA50C-C1D5-4DE6-BCF9-A8D6ACAB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81" y="716189"/>
            <a:ext cx="3519035" cy="3578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7A41FB1-E203-402C-A3E8-6230D71F6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2" y="1577975"/>
            <a:ext cx="8448675" cy="48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5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74475E5C-E6DE-4DF0-907B-AFBA97636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241611"/>
              </p:ext>
            </p:extLst>
          </p:nvPr>
        </p:nvGraphicFramePr>
        <p:xfrm>
          <a:off x="350715" y="42625"/>
          <a:ext cx="4560183" cy="342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50A59E7F-DCD8-4050-8FA9-8B68BA6106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758301"/>
              </p:ext>
            </p:extLst>
          </p:nvPr>
        </p:nvGraphicFramePr>
        <p:xfrm>
          <a:off x="6828608" y="42625"/>
          <a:ext cx="5133976" cy="342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aphique 17">
            <a:extLst>
              <a:ext uri="{FF2B5EF4-FFF2-40B4-BE49-F238E27FC236}">
                <a16:creationId xmlns:a16="http://schemas.microsoft.com/office/drawing/2014/main" id="{C4F8EE89-6657-4D49-9978-C672E71716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712674"/>
              </p:ext>
            </p:extLst>
          </p:nvPr>
        </p:nvGraphicFramePr>
        <p:xfrm>
          <a:off x="3489222" y="3564294"/>
          <a:ext cx="5057620" cy="3209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4290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6506528A-4B82-4668-AD78-17A181820C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89542"/>
              </p:ext>
            </p:extLst>
          </p:nvPr>
        </p:nvGraphicFramePr>
        <p:xfrm>
          <a:off x="201436" y="1254276"/>
          <a:ext cx="5431455" cy="3163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A61FE65F-4C58-46C6-9524-715756FDB51F}"/>
              </a:ext>
            </a:extLst>
          </p:cNvPr>
          <p:cNvSpPr/>
          <p:nvPr/>
        </p:nvSpPr>
        <p:spPr>
          <a:xfrm>
            <a:off x="5994400" y="2765778"/>
            <a:ext cx="519289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2D11224F-D694-48E3-AA21-A8EFC25ED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675129"/>
              </p:ext>
            </p:extLst>
          </p:nvPr>
        </p:nvGraphicFramePr>
        <p:xfrm>
          <a:off x="6875198" y="1254276"/>
          <a:ext cx="4560183" cy="3163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869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A61FE65F-4C58-46C6-9524-715756FDB51F}"/>
              </a:ext>
            </a:extLst>
          </p:cNvPr>
          <p:cNvSpPr/>
          <p:nvPr/>
        </p:nvSpPr>
        <p:spPr>
          <a:xfrm>
            <a:off x="6740135" y="2764998"/>
            <a:ext cx="519289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3E3F05CD-3CAC-432B-A7C7-F126034B09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487965"/>
              </p:ext>
            </p:extLst>
          </p:nvPr>
        </p:nvGraphicFramePr>
        <p:xfrm>
          <a:off x="135734" y="1425278"/>
          <a:ext cx="6400799" cy="3289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A80AF532-3347-4FAE-905C-D98070152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506962"/>
              </p:ext>
            </p:extLst>
          </p:nvPr>
        </p:nvGraphicFramePr>
        <p:xfrm>
          <a:off x="7463026" y="1425278"/>
          <a:ext cx="4619391" cy="3289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751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A61FE65F-4C58-46C6-9524-715756FDB51F}"/>
              </a:ext>
            </a:extLst>
          </p:cNvPr>
          <p:cNvSpPr/>
          <p:nvPr/>
        </p:nvSpPr>
        <p:spPr>
          <a:xfrm>
            <a:off x="6531032" y="2797557"/>
            <a:ext cx="519289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A61C291-7B32-4104-B234-20B6F01A6F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682530"/>
              </p:ext>
            </p:extLst>
          </p:nvPr>
        </p:nvGraphicFramePr>
        <p:xfrm>
          <a:off x="140201" y="1425277"/>
          <a:ext cx="6181728" cy="3354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20196272-8169-4518-BEDE-4E1A6A4EBE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810970"/>
              </p:ext>
            </p:extLst>
          </p:nvPr>
        </p:nvGraphicFramePr>
        <p:xfrm>
          <a:off x="7259424" y="1425277"/>
          <a:ext cx="4577771" cy="3354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6003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A94653D-ACDC-491C-8D6D-06C0512BC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99581"/>
              </p:ext>
            </p:extLst>
          </p:nvPr>
        </p:nvGraphicFramePr>
        <p:xfrm>
          <a:off x="1401916" y="1361923"/>
          <a:ext cx="9388167" cy="39328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953681">
                  <a:extLst>
                    <a:ext uri="{9D8B030D-6E8A-4147-A177-3AD203B41FA5}">
                      <a16:colId xmlns:a16="http://schemas.microsoft.com/office/drawing/2014/main" val="4131557923"/>
                    </a:ext>
                  </a:extLst>
                </a:gridCol>
                <a:gridCol w="3434486">
                  <a:extLst>
                    <a:ext uri="{9D8B030D-6E8A-4147-A177-3AD203B41FA5}">
                      <a16:colId xmlns:a16="http://schemas.microsoft.com/office/drawing/2014/main" val="609717113"/>
                    </a:ext>
                  </a:extLst>
                </a:gridCol>
              </a:tblGrid>
              <a:tr h="327593">
                <a:tc>
                  <a:txBody>
                    <a:bodyPr/>
                    <a:lstStyle/>
                    <a:p>
                      <a:pPr algn="ctr" fontAlgn="b"/>
                      <a:r>
                        <a:rPr lang="fr-FR" sz="2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Société</a:t>
                      </a:r>
                      <a:endParaRPr lang="fr-FR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des rémunérations</a:t>
                      </a:r>
                      <a:endParaRPr lang="fr-FR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4287261719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SANOFI-AVENTIS RECHERCHE &amp; DEVELOPPEMENT 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308 684 963,00 €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473671487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SANOFI AVENTIS FRANCE  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173 372 345,00 €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2081894815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SANOFI-AVENTIS GROUPE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126 275 443,00 €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2395375121"/>
                  </a:ext>
                </a:extLst>
              </a:tr>
              <a:tr h="327593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LES LABORATOIRES SERVIER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98 232 359,00 €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1167838769"/>
                  </a:ext>
                </a:extLst>
              </a:tr>
              <a:tr h="327593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PFIZER SAS      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92 974 291,00 €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1478807180"/>
                  </a:ext>
                </a:extLst>
              </a:tr>
              <a:tr h="327593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GLAXOSMITHKLINE SANTE GRAND PUBLIC  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89 092 705,00 €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1557019622"/>
                  </a:ext>
                </a:extLst>
              </a:tr>
              <a:tr h="327593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NOVARTIS PHARMA SAS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83 575 069,00 €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3356227733"/>
                  </a:ext>
                </a:extLst>
              </a:tr>
              <a:tr h="327593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LABORATOIRE GLAXOSMITHKLINE 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81 571 555,00 €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1262297426"/>
                  </a:ext>
                </a:extLst>
              </a:tr>
              <a:tr h="327593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BAYER HEALTHCARE SAS 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71 344 368,00 €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1591861932"/>
                  </a:ext>
                </a:extLst>
              </a:tr>
              <a:tr h="327593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ARROW GENERIQUES SAS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64 360 682,00 €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353957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89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A94653D-ACDC-491C-8D6D-06C0512BC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43039"/>
              </p:ext>
            </p:extLst>
          </p:nvPr>
        </p:nvGraphicFramePr>
        <p:xfrm>
          <a:off x="1401916" y="1361923"/>
          <a:ext cx="9388167" cy="39328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953681">
                  <a:extLst>
                    <a:ext uri="{9D8B030D-6E8A-4147-A177-3AD203B41FA5}">
                      <a16:colId xmlns:a16="http://schemas.microsoft.com/office/drawing/2014/main" val="4131557923"/>
                    </a:ext>
                  </a:extLst>
                </a:gridCol>
                <a:gridCol w="3434486">
                  <a:extLst>
                    <a:ext uri="{9D8B030D-6E8A-4147-A177-3AD203B41FA5}">
                      <a16:colId xmlns:a16="http://schemas.microsoft.com/office/drawing/2014/main" val="609717113"/>
                    </a:ext>
                  </a:extLst>
                </a:gridCol>
              </a:tblGrid>
              <a:tr h="327593">
                <a:tc>
                  <a:txBody>
                    <a:bodyPr/>
                    <a:lstStyle/>
                    <a:p>
                      <a:pPr algn="ctr" fontAlgn="b"/>
                      <a:r>
                        <a:rPr lang="fr-FR" sz="2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Société</a:t>
                      </a:r>
                      <a:endParaRPr lang="fr-FR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des avantages</a:t>
                      </a:r>
                      <a:endParaRPr lang="fr-FR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4287261719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MSD FRANCE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192 259 255,00 €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473671487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NOVARTIS PHARMA SAS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66 137 591,00 €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2081894815"/>
                  </a:ext>
                </a:extLst>
              </a:tr>
              <a:tr h="407937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AMGEN SAS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60 806 714,00 €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2395375121"/>
                  </a:ext>
                </a:extLst>
              </a:tr>
              <a:tr h="327593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SANOFI AVENTIS FRANCE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45 046 723,00 €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1167838769"/>
                  </a:ext>
                </a:extLst>
              </a:tr>
              <a:tr h="327593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ASTRAZENECA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38 478 500,00 €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1478807180"/>
                  </a:ext>
                </a:extLst>
              </a:tr>
              <a:tr h="327593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ROCHE SAS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34 719 500,00 €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1557019622"/>
                  </a:ext>
                </a:extLst>
              </a:tr>
              <a:tr h="327593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MICROPORT CRM FRANCE SAS </a:t>
                      </a: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32 005 357,00 €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3356227733"/>
                  </a:ext>
                </a:extLst>
              </a:tr>
              <a:tr h="327593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ABBVIE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31 025 836,00 €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1262297426"/>
                  </a:ext>
                </a:extLst>
              </a:tr>
              <a:tr h="327593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BRISTOL-MYERS SQUIBB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30 362 859,00 €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1591861932"/>
                  </a:ext>
                </a:extLst>
              </a:tr>
              <a:tr h="327593">
                <a:tc>
                  <a:txBody>
                    <a:bodyPr/>
                    <a:lstStyle/>
                    <a:p>
                      <a:pPr algn="l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BIOGEN FRANCE SAS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29 622 096,00 € </a:t>
                      </a:r>
                      <a:endParaRPr lang="fr-F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593" marR="18593" marT="18593" marB="0" anchor="b"/>
                </a:tc>
                <a:extLst>
                  <a:ext uri="{0D108BD9-81ED-4DB2-BD59-A6C34878D82A}">
                    <a16:rowId xmlns:a16="http://schemas.microsoft.com/office/drawing/2014/main" val="353957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7D23AB2-24A6-4FA3-A75A-646FA0933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519422"/>
              </p:ext>
            </p:extLst>
          </p:nvPr>
        </p:nvGraphicFramePr>
        <p:xfrm>
          <a:off x="643467" y="663256"/>
          <a:ext cx="10905067" cy="553149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75386">
                  <a:extLst>
                    <a:ext uri="{9D8B030D-6E8A-4147-A177-3AD203B41FA5}">
                      <a16:colId xmlns:a16="http://schemas.microsoft.com/office/drawing/2014/main" val="347426246"/>
                    </a:ext>
                  </a:extLst>
                </a:gridCol>
                <a:gridCol w="1703846">
                  <a:extLst>
                    <a:ext uri="{9D8B030D-6E8A-4147-A177-3AD203B41FA5}">
                      <a16:colId xmlns:a16="http://schemas.microsoft.com/office/drawing/2014/main" val="699303121"/>
                    </a:ext>
                  </a:extLst>
                </a:gridCol>
                <a:gridCol w="2947558">
                  <a:extLst>
                    <a:ext uri="{9D8B030D-6E8A-4147-A177-3AD203B41FA5}">
                      <a16:colId xmlns:a16="http://schemas.microsoft.com/office/drawing/2014/main" val="754000963"/>
                    </a:ext>
                  </a:extLst>
                </a:gridCol>
                <a:gridCol w="3078277">
                  <a:extLst>
                    <a:ext uri="{9D8B030D-6E8A-4147-A177-3AD203B41FA5}">
                      <a16:colId xmlns:a16="http://schemas.microsoft.com/office/drawing/2014/main" val="4219599441"/>
                    </a:ext>
                  </a:extLst>
                </a:gridCol>
              </a:tblGrid>
              <a:tr h="502863">
                <a:tc>
                  <a:txBody>
                    <a:bodyPr/>
                    <a:lstStyle/>
                    <a:p>
                      <a:pPr algn="l" fontAlgn="b"/>
                      <a:r>
                        <a:rPr lang="fr-FR" sz="2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Region</a:t>
                      </a:r>
                      <a:endParaRPr lang="fr-F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Fréquence</a:t>
                      </a:r>
                      <a:endParaRPr lang="fr-F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1" u="none" strike="noStrike">
                          <a:solidFill>
                            <a:srgbClr val="000000"/>
                          </a:solidFill>
                          <a:effectLst/>
                        </a:rPr>
                        <a:t>Fréquence cumulée</a:t>
                      </a:r>
                      <a:endParaRPr lang="fr-F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1" u="none" strike="noStrike">
                          <a:solidFill>
                            <a:srgbClr val="000000"/>
                          </a:solidFill>
                          <a:effectLst/>
                        </a:rPr>
                        <a:t>Pourcentage cumulé</a:t>
                      </a:r>
                      <a:endParaRPr lang="fr-F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extLst>
                  <a:ext uri="{0D108BD9-81ED-4DB2-BD59-A6C34878D82A}">
                    <a16:rowId xmlns:a16="http://schemas.microsoft.com/office/drawing/2014/main" val="270114216"/>
                  </a:ext>
                </a:extLst>
              </a:tr>
              <a:tr h="502863">
                <a:tc>
                  <a:txBody>
                    <a:bodyPr/>
                    <a:lstStyle/>
                    <a:p>
                      <a:pPr algn="l" fontAlgn="b"/>
                      <a:r>
                        <a:rPr lang="fr-FR" sz="2600" b="1" u="none" strike="noStrike">
                          <a:solidFill>
                            <a:srgbClr val="000000"/>
                          </a:solidFill>
                          <a:effectLst/>
                        </a:rPr>
                        <a:t>France</a:t>
                      </a:r>
                      <a:endParaRPr lang="fr-F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2357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2357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75.42 %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extLst>
                  <a:ext uri="{0D108BD9-81ED-4DB2-BD59-A6C34878D82A}">
                    <a16:rowId xmlns:a16="http://schemas.microsoft.com/office/drawing/2014/main" val="1708678224"/>
                  </a:ext>
                </a:extLst>
              </a:tr>
              <a:tr h="502863">
                <a:tc>
                  <a:txBody>
                    <a:bodyPr/>
                    <a:lstStyle/>
                    <a:p>
                      <a:pPr algn="l" fontAlgn="b"/>
                      <a:r>
                        <a:rPr lang="fr-FR" sz="2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Autres pays d'Europe</a:t>
                      </a:r>
                      <a:endParaRPr lang="fr-F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297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2654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84.93 %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extLst>
                  <a:ext uri="{0D108BD9-81ED-4DB2-BD59-A6C34878D82A}">
                    <a16:rowId xmlns:a16="http://schemas.microsoft.com/office/drawing/2014/main" val="85130891"/>
                  </a:ext>
                </a:extLst>
              </a:tr>
              <a:tr h="502863">
                <a:tc>
                  <a:txBody>
                    <a:bodyPr/>
                    <a:lstStyle/>
                    <a:p>
                      <a:pPr algn="l" fontAlgn="b"/>
                      <a:r>
                        <a:rPr lang="fr-FR" sz="2600" b="1" u="none" strike="noStrike">
                          <a:solidFill>
                            <a:srgbClr val="000000"/>
                          </a:solidFill>
                          <a:effectLst/>
                        </a:rPr>
                        <a:t>Etats-Unis</a:t>
                      </a:r>
                      <a:endParaRPr lang="fr-F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181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2835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90.72 %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extLst>
                  <a:ext uri="{0D108BD9-81ED-4DB2-BD59-A6C34878D82A}">
                    <a16:rowId xmlns:a16="http://schemas.microsoft.com/office/drawing/2014/main" val="323748074"/>
                  </a:ext>
                </a:extLst>
              </a:tr>
              <a:tr h="502863">
                <a:tc>
                  <a:txBody>
                    <a:bodyPr/>
                    <a:lstStyle/>
                    <a:p>
                      <a:pPr algn="l" fontAlgn="b"/>
                      <a:r>
                        <a:rPr lang="fr-FR" sz="2600" b="1" u="none" strike="noStrike">
                          <a:solidFill>
                            <a:srgbClr val="000000"/>
                          </a:solidFill>
                          <a:effectLst/>
                        </a:rPr>
                        <a:t>Allemagne</a:t>
                      </a:r>
                      <a:endParaRPr lang="fr-F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2907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93.02 %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extLst>
                  <a:ext uri="{0D108BD9-81ED-4DB2-BD59-A6C34878D82A}">
                    <a16:rowId xmlns:a16="http://schemas.microsoft.com/office/drawing/2014/main" val="3815883888"/>
                  </a:ext>
                </a:extLst>
              </a:tr>
              <a:tr h="502863">
                <a:tc>
                  <a:txBody>
                    <a:bodyPr/>
                    <a:lstStyle/>
                    <a:p>
                      <a:pPr algn="l" fontAlgn="b"/>
                      <a:r>
                        <a:rPr lang="fr-FR" sz="2600" b="1" u="none" strike="noStrike">
                          <a:solidFill>
                            <a:srgbClr val="000000"/>
                          </a:solidFill>
                          <a:effectLst/>
                        </a:rPr>
                        <a:t>Suisse</a:t>
                      </a:r>
                      <a:endParaRPr lang="fr-F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2978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95.30 %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extLst>
                  <a:ext uri="{0D108BD9-81ED-4DB2-BD59-A6C34878D82A}">
                    <a16:rowId xmlns:a16="http://schemas.microsoft.com/office/drawing/2014/main" val="3995780832"/>
                  </a:ext>
                </a:extLst>
              </a:tr>
              <a:tr h="502863">
                <a:tc>
                  <a:txBody>
                    <a:bodyPr/>
                    <a:lstStyle/>
                    <a:p>
                      <a:pPr algn="l" fontAlgn="b"/>
                      <a:r>
                        <a:rPr lang="fr-FR" sz="2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Asie / Océanie</a:t>
                      </a:r>
                      <a:endParaRPr lang="fr-FR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3027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96.86 %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extLst>
                  <a:ext uri="{0D108BD9-81ED-4DB2-BD59-A6C34878D82A}">
                    <a16:rowId xmlns:a16="http://schemas.microsoft.com/office/drawing/2014/main" val="2555730580"/>
                  </a:ext>
                </a:extLst>
              </a:tr>
              <a:tr h="502863">
                <a:tc>
                  <a:txBody>
                    <a:bodyPr/>
                    <a:lstStyle/>
                    <a:p>
                      <a:pPr algn="l" fontAlgn="b"/>
                      <a:r>
                        <a:rPr lang="fr-FR" sz="2600" b="1" u="none" strike="noStrike">
                          <a:solidFill>
                            <a:srgbClr val="000000"/>
                          </a:solidFill>
                          <a:effectLst/>
                        </a:rPr>
                        <a:t>Belgique</a:t>
                      </a:r>
                      <a:endParaRPr lang="fr-F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3071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98.27 %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extLst>
                  <a:ext uri="{0D108BD9-81ED-4DB2-BD59-A6C34878D82A}">
                    <a16:rowId xmlns:a16="http://schemas.microsoft.com/office/drawing/2014/main" val="969063672"/>
                  </a:ext>
                </a:extLst>
              </a:tr>
              <a:tr h="502863">
                <a:tc>
                  <a:txBody>
                    <a:bodyPr/>
                    <a:lstStyle/>
                    <a:p>
                      <a:pPr algn="l" fontAlgn="b"/>
                      <a:r>
                        <a:rPr lang="fr-FR" sz="2600" b="1" u="none" strike="noStrike">
                          <a:solidFill>
                            <a:srgbClr val="000000"/>
                          </a:solidFill>
                          <a:effectLst/>
                        </a:rPr>
                        <a:t>Moyen-Orient</a:t>
                      </a:r>
                      <a:endParaRPr lang="fr-F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3095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99.04 %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extLst>
                  <a:ext uri="{0D108BD9-81ED-4DB2-BD59-A6C34878D82A}">
                    <a16:rowId xmlns:a16="http://schemas.microsoft.com/office/drawing/2014/main" val="1251084696"/>
                  </a:ext>
                </a:extLst>
              </a:tr>
              <a:tr h="502863">
                <a:tc>
                  <a:txBody>
                    <a:bodyPr/>
                    <a:lstStyle/>
                    <a:p>
                      <a:pPr algn="l" fontAlgn="b"/>
                      <a:r>
                        <a:rPr lang="fr-FR" sz="2600" b="1" u="none" strike="noStrike">
                          <a:solidFill>
                            <a:srgbClr val="000000"/>
                          </a:solidFill>
                          <a:effectLst/>
                        </a:rPr>
                        <a:t>Amérique</a:t>
                      </a:r>
                      <a:endParaRPr lang="fr-F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3113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99.62 %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extLst>
                  <a:ext uri="{0D108BD9-81ED-4DB2-BD59-A6C34878D82A}">
                    <a16:rowId xmlns:a16="http://schemas.microsoft.com/office/drawing/2014/main" val="2719350640"/>
                  </a:ext>
                </a:extLst>
              </a:tr>
              <a:tr h="502863">
                <a:tc>
                  <a:txBody>
                    <a:bodyPr/>
                    <a:lstStyle/>
                    <a:p>
                      <a:pPr algn="l" fontAlgn="b"/>
                      <a:r>
                        <a:rPr lang="fr-FR" sz="2600" b="1" u="none" strike="noStrike">
                          <a:solidFill>
                            <a:srgbClr val="000000"/>
                          </a:solidFill>
                          <a:effectLst/>
                        </a:rPr>
                        <a:t>Afrique</a:t>
                      </a:r>
                      <a:endParaRPr lang="fr-F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3125</a:t>
                      </a:r>
                      <a:endParaRPr lang="fr-F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100.00 %</a:t>
                      </a:r>
                      <a:endParaRPr lang="fr-F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409" marR="22409" marT="22409" marB="0" anchor="b"/>
                </a:tc>
                <a:extLst>
                  <a:ext uri="{0D108BD9-81ED-4DB2-BD59-A6C34878D82A}">
                    <a16:rowId xmlns:a16="http://schemas.microsoft.com/office/drawing/2014/main" val="378422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95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Graphique 6">
                <a:extLst>
                  <a:ext uri="{FF2B5EF4-FFF2-40B4-BE49-F238E27FC236}">
                    <a16:creationId xmlns:a16="http://schemas.microsoft.com/office/drawing/2014/main" id="{90351892-59AF-464B-8B4C-D25A09D92A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23060928"/>
                  </p:ext>
                </p:extLst>
              </p:nvPr>
            </p:nvGraphicFramePr>
            <p:xfrm>
              <a:off x="1438826" y="672954"/>
              <a:ext cx="9314348" cy="55120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Graphique 6">
                <a:extLst>
                  <a:ext uri="{FF2B5EF4-FFF2-40B4-BE49-F238E27FC236}">
                    <a16:creationId xmlns:a16="http://schemas.microsoft.com/office/drawing/2014/main" id="{90351892-59AF-464B-8B4C-D25A09D92A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826" y="672954"/>
                <a:ext cx="9314348" cy="55120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98460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432</Words>
  <Application>Microsoft Office PowerPoint</Application>
  <PresentationFormat>Grand écran</PresentationFormat>
  <Paragraphs>167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Palma Loïc</dc:creator>
  <cp:lastModifiedBy>Palma Loïc</cp:lastModifiedBy>
  <cp:revision>3</cp:revision>
  <dcterms:created xsi:type="dcterms:W3CDTF">2020-02-06T19:40:10Z</dcterms:created>
  <dcterms:modified xsi:type="dcterms:W3CDTF">2020-02-06T20:08:47Z</dcterms:modified>
</cp:coreProperties>
</file>