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7.wmf" ContentType="image/x-wm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</a:t>
            </a:r>
            <a:r>
              <a:rPr b="0" lang="ru-RU" sz="1800" spc="-1" strike="noStrike">
                <a:latin typeface="Arial"/>
              </a:rPr>
              <a:t>заглавия щёлкните </a:t>
            </a:r>
            <a:r>
              <a:rPr b="0" lang="ru-RU" sz="1800" spc="-1" strike="noStrike">
                <a:latin typeface="Arial"/>
              </a:rPr>
              <a:t>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mailto:kul.2002.il@gmail.com" TargetMode="External"/><Relationship Id="rId3" Type="http://schemas.openxmlformats.org/officeDocument/2006/relationships/hyperlink" Target="https://vk.com/kul2002il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«Восстановление фирмы РЕПРОТЭК»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39640" y="260640"/>
            <a:ext cx="8214480" cy="45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ОГБПОУ «Томский техникум информационных технологий»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012000" y="4005000"/>
            <a:ext cx="3044520" cy="146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Участники команды: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ФИО Кулманаков Илья Владимирович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204000" y="5805360"/>
            <a:ext cx="352728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Томск - 2021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Маркетинговый план в соответствии с теорией «4Р»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2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17DD9DC-C4DF-4E16-9592-5D6675F2F52F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29" name="Table 5"/>
          <p:cNvGraphicFramePr/>
          <p:nvPr/>
        </p:nvGraphicFramePr>
        <p:xfrm>
          <a:off x="302040" y="1566720"/>
          <a:ext cx="8577720" cy="2320920"/>
        </p:xfrm>
        <a:graphic>
          <a:graphicData uri="http://schemas.openxmlformats.org/drawingml/2006/table">
            <a:tbl>
              <a:tblPr/>
              <a:tblGrid>
                <a:gridCol w="3229560"/>
                <a:gridCol w="5348520"/>
              </a:tblGrid>
              <a:tr h="490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Product (Продукт)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Ремонт аппарата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90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Price (Цена)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3600+ руб/апп.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492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Place (Место)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ул. Смирнова 5б, с. Дзержинское, ул. Больничкая 49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1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Promotion (Продвижение)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Продвинуто.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Организационная структура 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131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32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C5C3D05-44C1-4D4C-A46E-5FEB69190B33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351600" y="39729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807000" y="2160000"/>
            <a:ext cx="2168640" cy="87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Организационная структура 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138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39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206474-D569-4362-9909-FDE3FB9949F8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3351600" y="39729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88000" y="2160000"/>
            <a:ext cx="5615640" cy="259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Организационная структура 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145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4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1E27EFA-BD24-471C-AD21-4B5A22DE3818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351600" y="39729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329400" y="2253240"/>
            <a:ext cx="8495640" cy="25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План-график проекта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6804360" y="64591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3BC373E-5C49-4738-AA59-2A479AF96E7D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54" name="Table 3"/>
          <p:cNvGraphicFramePr/>
          <p:nvPr/>
        </p:nvGraphicFramePr>
        <p:xfrm>
          <a:off x="107640" y="1412640"/>
          <a:ext cx="8928000" cy="2005200"/>
        </p:xfrm>
        <a:graphic>
          <a:graphicData uri="http://schemas.openxmlformats.org/drawingml/2006/table">
            <a:tbl>
              <a:tblPr/>
              <a:tblGrid>
                <a:gridCol w="559080"/>
                <a:gridCol w="3755160"/>
                <a:gridCol w="1776960"/>
                <a:gridCol w="1417680"/>
                <a:gridCol w="1419480"/>
              </a:tblGrid>
              <a:tr h="605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№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Наименование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Длительность, дн.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Начало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Окончание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Составление плана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102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10.09.2021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21.12.2021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Восстановление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21.12.2021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17.01.2022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3.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Создание сайта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90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17.01.2022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17.04.2022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4.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Установка и наполнение сайта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17.04.2022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21.04.2022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119840" y="4464000"/>
            <a:ext cx="4951800" cy="1727640"/>
          </a:xfrm>
          <a:prstGeom prst="rect">
            <a:avLst/>
          </a:prstGeom>
          <a:ln>
            <a:noFill/>
          </a:ln>
        </p:spPr>
      </p:pic>
      <p:graphicFrame>
        <p:nvGraphicFramePr>
          <p:cNvPr id="156" name="Table 4"/>
          <p:cNvGraphicFramePr/>
          <p:nvPr/>
        </p:nvGraphicFramePr>
        <p:xfrm>
          <a:off x="147960" y="4192200"/>
          <a:ext cx="3932640" cy="2005200"/>
        </p:xfrm>
        <a:graphic>
          <a:graphicData uri="http://schemas.openxmlformats.org/drawingml/2006/table">
            <a:tbl>
              <a:tblPr/>
              <a:tblGrid>
                <a:gridCol w="427680"/>
                <a:gridCol w="3505320"/>
              </a:tblGrid>
              <a:tr h="605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№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Наименование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Составление плана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Восстановление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3.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Создание сайта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4.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Установка и наполнение сайта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Бюджет проекта</a:t>
            </a:r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457200" y="1600200"/>
          <a:ext cx="8229240" cy="36446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Показатели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 год 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 год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Выручка от реализации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1554480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1828800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Всего расходы: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765756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842299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 постоянные расходы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298008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292008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 переменные расходы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467748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550291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Валовая прибыль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788724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986501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Налог на прибыль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157745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98650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Чистая прибыль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630980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887851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То же нарастающим итогом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630980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latin typeface="Times New Roman"/>
                        </a:rPr>
                        <a:t>1518830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D21AF00-0FBC-4C3B-A779-5C05B3462DC4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Оценка эффективности проекта</a:t>
            </a:r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162" name="Table 2"/>
          <p:cNvGraphicFramePr/>
          <p:nvPr/>
        </p:nvGraphicFramePr>
        <p:xfrm>
          <a:off x="611640" y="1772640"/>
          <a:ext cx="7786440" cy="2280960"/>
        </p:xfrm>
        <a:graphic>
          <a:graphicData uri="http://schemas.openxmlformats.org/drawingml/2006/table">
            <a:tbl>
              <a:tblPr/>
              <a:tblGrid>
                <a:gridCol w="3893400"/>
                <a:gridCol w="3893400"/>
              </a:tblGrid>
              <a:tr h="691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Финансовые показатели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Значение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16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Чистый дисконтированный доход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546302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Срок окупаемости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20 дней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Индекс доходности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18.06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…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F3258C-C747-4EB9-BF78-C25C6F21C403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Анализ рисков проекта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AF8E64E-4C2A-4FAB-A95C-57719D13C480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68" name="Table 3"/>
          <p:cNvGraphicFramePr/>
          <p:nvPr/>
        </p:nvGraphicFramePr>
        <p:xfrm>
          <a:off x="288000" y="1224000"/>
          <a:ext cx="8620560" cy="5546520"/>
        </p:xfrm>
        <a:graphic>
          <a:graphicData uri="http://schemas.openxmlformats.org/drawingml/2006/table">
            <a:tbl>
              <a:tblPr/>
              <a:tblGrid>
                <a:gridCol w="1870920"/>
                <a:gridCol w="2870280"/>
                <a:gridCol w="3879720"/>
              </a:tblGrid>
              <a:tr h="6058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Факторы риска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Угрозы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Мероприятия по снижению рисков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 gridSpan="3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Организационные риски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5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Проблемы с логистикой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Временная потеря аппарата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Нормально управлять местоположением аппаратов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1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Неполная договорённость с заказчиком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Недопонимание, просрочена оплата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Составить список обязательных вопросов и вести записи диалогов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 gridSpan="3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Риски человеческого фактора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5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Мастер ушёл в запой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Процесс ремонта встал на месте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Звать брата, который будет его воспитывать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Пожар на складе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Потеря имущества компании и заказчиков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Склад из негорючего материала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 gridSpan="3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Arial"/>
                        </a:rPr>
                        <a:t>Экономические риски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5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Появление конкурентов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Потеря прибыли и ЦА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Качественно выполнять ремонт, чтобы не терять ЦА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Ограбление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Потеря имущества компании и заказчиков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Установить качественную систему безопасности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Контакты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Email: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kul.2002.il@gmail.com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Telegram: @kul2002il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https://vk.com/kul2002il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CA1498-BC58-4B07-AC67-B13F2C60FF0B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Резюме проекта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graphicFrame>
        <p:nvGraphicFramePr>
          <p:cNvPr id="82" name="Table 2"/>
          <p:cNvGraphicFramePr/>
          <p:nvPr/>
        </p:nvGraphicFramePr>
        <p:xfrm>
          <a:off x="107640" y="1412640"/>
          <a:ext cx="8862480" cy="1223640"/>
        </p:xfrm>
        <a:graphic>
          <a:graphicData uri="http://schemas.openxmlformats.org/drawingml/2006/table">
            <a:tbl>
              <a:tblPr/>
              <a:tblGrid>
                <a:gridCol w="2277720"/>
                <a:gridCol w="6585120"/>
              </a:tblGrid>
              <a:tr h="648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Наименование проекта: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Восстановление фирмы РЕПРОТЭК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</a:tr>
              <a:tr h="57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Срок начала и окончания проекта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01 сентября 2021 — 21 декабря 2021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</a:tr>
            </a:tbl>
          </a:graphicData>
        </a:graphic>
      </p:graphicFrame>
      <p:sp>
        <p:nvSpPr>
          <p:cNvPr id="83" name="CustomShape 3"/>
          <p:cNvSpPr/>
          <p:nvPr/>
        </p:nvSpPr>
        <p:spPr>
          <a:xfrm>
            <a:off x="323640" y="3066840"/>
            <a:ext cx="82288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Проектная группа</a:t>
            </a:r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84" name="Table 4"/>
          <p:cNvGraphicFramePr/>
          <p:nvPr/>
        </p:nvGraphicFramePr>
        <p:xfrm>
          <a:off x="318600" y="3717000"/>
          <a:ext cx="8471520" cy="2344320"/>
        </p:xfrm>
        <a:graphic>
          <a:graphicData uri="http://schemas.openxmlformats.org/drawingml/2006/table">
            <a:tbl>
              <a:tblPr/>
              <a:tblGrid>
                <a:gridCol w="1827000"/>
                <a:gridCol w="2737080"/>
                <a:gridCol w="3907800"/>
              </a:tblGrid>
              <a:tr h="597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Фамилия, имя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Функции в проектной группе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Описание конкретных дел (действий)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</a:tr>
              <a:tr h="674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Кулманаков Илья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Заведующий развитием, IT-специалист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Общее развитие компании, создание и поддержка програмных продуктов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</a:tr>
              <a:tr h="536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Кулманаков Алексей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Директор, мастер по ремонту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latin typeface="Times New Roman"/>
                        </a:rPr>
                        <a:t>Основная деятельность компании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</a:tr>
            </a:tbl>
          </a:graphicData>
        </a:graphic>
      </p:graphicFrame>
      <p:sp>
        <p:nvSpPr>
          <p:cNvPr id="8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D08656C-E8E4-4284-826D-39CEF0F4EE09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5960" y="1556640"/>
            <a:ext cx="822888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Восстановление компании РЕПРОТЭК с целью качественного ремонта оборудования.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454320" y="18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Цель и миссия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D3B36EF-DC9E-4051-AB05-119079430430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Описание бизнес-идеи (продукта)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3800"/>
            <a:ext cx="8228880" cy="20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Ремонт промышленного оборудования в городе Томск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AE73CD4-D563-40F5-9B95-1D21A0D1C8AE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57560" y="2880000"/>
            <a:ext cx="83260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Оценка реализуемости проекта 6F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57560" y="1603800"/>
            <a:ext cx="8228880" cy="20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457560" y="1603800"/>
            <a:ext cx="8228880" cy="20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7" name="Table 7"/>
          <p:cNvGraphicFramePr/>
          <p:nvPr/>
        </p:nvGraphicFramePr>
        <p:xfrm>
          <a:off x="504000" y="3752640"/>
          <a:ext cx="8351640" cy="2511000"/>
        </p:xfrm>
        <a:graphic>
          <a:graphicData uri="http://schemas.openxmlformats.org/drawingml/2006/table">
            <a:tbl>
              <a:tblPr/>
              <a:tblGrid>
                <a:gridCol w="4175640"/>
                <a:gridCol w="4176360"/>
              </a:tblGrid>
              <a:tr h="358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Показатель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Оценка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8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Размер рынка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8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Расходы на привлечение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8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Себестоимость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8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Уникальность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8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Вложения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Итог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32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Описание целевой аудитории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4BAC760-A201-46A4-8080-6198E02FD049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224640" y="1188360"/>
          <a:ext cx="8628840" cy="5487120"/>
        </p:xfrm>
        <a:graphic>
          <a:graphicData uri="http://schemas.openxmlformats.org/drawingml/2006/table">
            <a:tbl>
              <a:tblPr/>
              <a:tblGrid>
                <a:gridCol w="3637080"/>
                <a:gridCol w="4992120"/>
              </a:tblGrid>
              <a:tr h="293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Показатели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1 группа ЦА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Описание ЦА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Домашнее использование сварочного аппарата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3760"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Демографические признаки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Пол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Мужской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Возраст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17-50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Состав семьи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Любой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3760"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Географические признаки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Геолокация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г. Томск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3760"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Социальные признаки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Образование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СПО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Сфера деятельности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Сварщик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Уровень дохода (рубли)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15000-1000000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3760"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Психологические (поведенческие) признаки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Интересы (хобби)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Металлообработка, сварка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Образ жизни (где проводят свободное время)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Дома, в цеху, гараже и т.п.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Ценности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Работа руками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Мотив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Аппарат сломался, а работать надо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3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Частота использования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От раза в месяц до раза в десять лет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Описание целевой аудитории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51FE2B-E116-4320-8D20-A50EEE8C843E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174240" y="1313280"/>
          <a:ext cx="8753400" cy="4950360"/>
        </p:xfrm>
        <a:graphic>
          <a:graphicData uri="http://schemas.openxmlformats.org/drawingml/2006/table">
            <a:tbl>
              <a:tblPr/>
              <a:tblGrid>
                <a:gridCol w="4591440"/>
                <a:gridCol w="4162320"/>
              </a:tblGrid>
              <a:tr h="321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Показатели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2 группа ЦА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21120"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Производственно-экономические критерии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21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Отрасль предприятия-потребителя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Строительные работы и сельхоз предприятие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7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Совершенство технологического процесса, применяемого на предприятии-клиенте (специализация под техническую оснащенность предприятия-клиента)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Не совершенно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1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Размер (весовая категория)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От мала до велика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120"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Критерии запроса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40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Можем ли обеспечить решение специфических проблем заказчика в области закупки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Да, наверное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Формы взаимоотношений с поставщиком: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Лично, по телефону, через сайт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1120"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Мотивация в сфере В2В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40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Корпоративный мотив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Поломка оборудования несёт убытки. Следовательно его нужно чинить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1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Бизнес-мотивы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↓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4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Личные мотивы сотрудников компании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Хотят работать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Анализ конкурентов и УТП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799CE8-4467-4CBB-A3F2-35A53435F0C2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09" name="Table 3"/>
          <p:cNvGraphicFramePr/>
          <p:nvPr/>
        </p:nvGraphicFramePr>
        <p:xfrm>
          <a:off x="256680" y="1344960"/>
          <a:ext cx="8711640" cy="5334840"/>
        </p:xfrm>
        <a:graphic>
          <a:graphicData uri="http://schemas.openxmlformats.org/drawingml/2006/table">
            <a:tbl>
              <a:tblPr/>
              <a:tblGrid>
                <a:gridCol w="2172600"/>
                <a:gridCol w="2300400"/>
                <a:gridCol w="2491200"/>
                <a:gridCol w="1747800"/>
              </a:tblGrid>
              <a:tr h="693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Критерий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Промсервис</a:t>
                      </a:r>
                      <a:br/>
                      <a:r>
                        <a:rPr b="1" lang="ru-RU" sz="1400" spc="-1" strike="noStrike">
                          <a:latin typeface="Arial"/>
                        </a:rPr>
                        <a:t>ps70.ru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МАКС-СЕРВИС maxservice.nethouse.ru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Arial"/>
                        </a:rPr>
                        <a:t>IT-Центр MC-Trade www.mc-trade.com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Вид конкурента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прямой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прямой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косвенный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9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Местоположение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г. Томск пр. Комсомольский 62 стр. 25, офис 205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г. Томск Киевская 101 (Карташова,41)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г. Томск пер. 1905 года, 9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География действия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Томская область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г. Томск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г. Томск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Деловая репутация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Отзывы не найдены в открытых источниках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4.35 из 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4.67 из 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3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Размер конкурента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средний/крупный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малый/средний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малый/средний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Производственная мощность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ручная работа/небольшой цех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ручная работа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ручная работа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3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Качество продукции/услуг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Отзывы не найдены в открытых источниках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4.35 из 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4.67 из 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9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Уникальность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Ремонт промышленного оборудования (не каждый это может)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Особо нет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Особо нет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92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Способы продвижения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Сарафанное радио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Регистрация в каталоге ремонтных сервисов Томска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latin typeface="Arial"/>
                        </a:rPr>
                        <a:t>Регистрация в каталоге ремонтных сервисов Томска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Анализ конкурентов и УТП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УТП: Гарантированный качественный ремонт промишленных и сварочных аппаратов.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F1727AC-CF98-47F7-8560-70E641705417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SWOT-анализ</a:t>
            </a:r>
            <a:endParaRPr b="0" lang="ru-RU" sz="4400" spc="-1" strike="noStrike">
              <a:latin typeface="Arial"/>
            </a:endParaRPr>
          </a:p>
        </p:txBody>
      </p:sp>
      <p:grpSp>
        <p:nvGrpSpPr>
          <p:cNvPr id="115" name="Group 2"/>
          <p:cNvGrpSpPr/>
          <p:nvPr/>
        </p:nvGrpSpPr>
        <p:grpSpPr>
          <a:xfrm>
            <a:off x="576000" y="1600200"/>
            <a:ext cx="8135640" cy="5023440"/>
            <a:chOff x="576000" y="1600200"/>
            <a:chExt cx="8135640" cy="5023440"/>
          </a:xfrm>
        </p:grpSpPr>
        <p:sp>
          <p:nvSpPr>
            <p:cNvPr id="116" name="CustomShape 3"/>
            <p:cNvSpPr/>
            <p:nvPr/>
          </p:nvSpPr>
          <p:spPr>
            <a:xfrm>
              <a:off x="576000" y="1600200"/>
              <a:ext cx="8135640" cy="5023440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4"/>
            <p:cNvSpPr/>
            <p:nvPr/>
          </p:nvSpPr>
          <p:spPr>
            <a:xfrm>
              <a:off x="741600" y="1631880"/>
              <a:ext cx="3815640" cy="24386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2080" rIns="64800" tIns="172080" bIns="17208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ru-RU" sz="17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Сильные стороны</a:t>
              </a:r>
              <a:endParaRPr b="0" lang="ru-RU" sz="1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ru-RU" sz="18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1. Ремонт с гарантией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ru-RU" sz="18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2. Квалифицированные специалисты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ru-RU" sz="18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3. Бесплатная диагностика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4682520" y="1631880"/>
              <a:ext cx="3780000" cy="24386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68120" rIns="60840" tIns="168120" bIns="16812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6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Слабые стороны</a:t>
              </a:r>
              <a:endParaRPr b="0" lang="ru-RU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8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1. Мастер может поддаться своей зависимости и не сдать аппарат вовремя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9" name="CustomShape 6"/>
            <p:cNvSpPr/>
            <p:nvPr/>
          </p:nvSpPr>
          <p:spPr>
            <a:xfrm>
              <a:off x="907920" y="4189680"/>
              <a:ext cx="3690720" cy="2269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60560" rIns="60840" tIns="160560" bIns="16092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6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Возможности</a:t>
              </a:r>
              <a:endParaRPr b="0" lang="ru-RU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8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1. Сарафанное радио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8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2. Погодные явления (Гроза, после которой много подключённых приборов сгорают при неправильном подключении)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20" name="CustomShape 7"/>
            <p:cNvSpPr/>
            <p:nvPr/>
          </p:nvSpPr>
          <p:spPr>
            <a:xfrm>
              <a:off x="4727160" y="4189680"/>
              <a:ext cx="3723840" cy="23288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63440" rIns="60840" tIns="163440" bIns="16308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6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Угрозы</a:t>
              </a:r>
              <a:endParaRPr b="0" lang="ru-RU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8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1. Появление нового способного конкурента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8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2. Выход на рынок производителя качественного продукта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8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3. Неоплата ремонта заказчиком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21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23" name="CustomShape 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BD673B4-80B8-4232-A7BC-4DBB6033641B}" type="slidenum">
              <a:rPr b="0" lang="ru-RU" sz="18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LibreOffice/6.0.7.3$Linux_X86_64 LibreOffice_project/00m0$Build-3</Application>
  <Words>216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2020-05-03T07:15:03Z</dcterms:created>
  <dc:creator>Кашапова Эльвира Рамисовна</dc:creator>
  <dc:description/>
  <dc:language>ru-RU</dc:language>
  <cp:lastModifiedBy/>
  <dcterms:modified xsi:type="dcterms:W3CDTF">2021-12-21T20:21:26Z</dcterms:modified>
  <cp:revision>18</cp:revision>
  <dc:subject/>
  <dc:title>«Тема проекта»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