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Для правки формата примечаний щёлкните мышью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877979F-263F-48A7-8E4B-AC6AD1EE1B80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Здравствуйте, я студент 482 группы, Кулманаков Илья.</a:t>
            </a:r>
            <a:endParaRPr b="0" lang="ru-RU" sz="1400" spc="-1" strike="noStrike">
              <a:latin typeface="Times New Roman"/>
            </a:endParaRPr>
          </a:p>
          <a:p>
            <a:r>
              <a:rPr b="0" lang="ru-RU" sz="1400" spc="-1" strike="noStrike">
                <a:latin typeface="Times New Roman"/>
              </a:rPr>
              <a:t>Представляю свой дипломный проект "Разработка модуля «Интеграция» для корпоративной системы ООО «Томсксофт»".</a:t>
            </a:r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157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/>
            <a:r>
              <a:rPr b="0" lang="ru-RU" sz="1400" spc="-1" strike="noStrike">
                <a:latin typeface="Times New Roman"/>
              </a:rPr>
              <a:t>В ходе выполнения дипломного проекта было разработано приложение для интеграции сервисов с данными компании Томсксофт.</a:t>
            </a:r>
            <a:endParaRPr b="0" lang="ru-RU" sz="1400" spc="-1" strike="noStrike">
              <a:latin typeface="Times New Roman"/>
            </a:endParaRPr>
          </a:p>
          <a:p>
            <a:pPr marL="216000" indent="-216000"/>
            <a:r>
              <a:rPr b="0" lang="ru-RU" sz="1400" spc="-1" strike="noStrike">
                <a:latin typeface="Times New Roman"/>
              </a:rPr>
              <a:t>При использовании данного приложения от рутинных дел освобождаются сотрудники, что позволяет компании получить прибыль за счёт использования освободившейся рабочей силы.</a:t>
            </a:r>
            <a:endParaRPr b="0" lang="ru-RU" sz="1400" spc="-1" strike="noStrike">
              <a:latin typeface="Times New Roman"/>
            </a:endParaRPr>
          </a:p>
          <a:p>
            <a:pPr marL="216000" indent="-216000"/>
            <a:r>
              <a:rPr b="0" lang="ru-RU" sz="1400" spc="-1" strike="noStrike">
                <a:latin typeface="Times New Roman"/>
              </a:rPr>
              <a:t>Данное приложение является начальной версией приложения, что постепенно заменит устаревшее приложение, используемое в настоящее время.</a:t>
            </a:r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Процесс работы с ИС следующий:</a:t>
            </a:r>
            <a:endParaRPr b="0" lang="ru-RU" sz="1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ru-RU" sz="1400" spc="-1" strike="noStrike">
                <a:latin typeface="Times New Roman"/>
              </a:rPr>
              <a:t>Неавторизованный пользователь авторизуется и получает токен пользователя.</a:t>
            </a:r>
            <a:endParaRPr b="0" lang="ru-RU" sz="1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ru-RU" sz="1400" spc="-1" strike="noStrike">
                <a:latin typeface="Times New Roman"/>
              </a:rPr>
              <a:t>По данному токену можно обращаться к личному кабинету, совершать CRUD операции над токенами сервисов.</a:t>
            </a:r>
            <a:endParaRPr b="0" lang="ru-RU" sz="14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ru-RU" sz="1400" spc="-1" strike="noStrike">
                <a:latin typeface="Times New Roman"/>
              </a:rPr>
              <a:t>Так после создания токена пользователь отправляет его стороннему сервису для дальнейшего использования.</a:t>
            </a:r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Тест-кейсы: 2.6 Тестирование программного продукта. — 47-51 стр.</a:t>
            </a:r>
            <a:endParaRPr b="0" lang="ru-RU" sz="1400" spc="-1" strike="noStrike">
              <a:latin typeface="Times New Roman"/>
            </a:endParaRPr>
          </a:p>
          <a:p>
            <a:r>
              <a:rPr b="0" lang="ru-RU" sz="1400" spc="-1" strike="noStrike">
                <a:latin typeface="Times New Roman"/>
              </a:rPr>
              <a:t>Код тестов: Приложение А. — 144-169 стр.</a:t>
            </a:r>
            <a:endParaRPr b="0" lang="ru-RU" sz="1400" spc="-1" strike="noStrike">
              <a:latin typeface="Times New Roman"/>
            </a:endParaRPr>
          </a:p>
          <a:p>
            <a:endParaRPr b="0" lang="ru-RU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100580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822120"/>
            <a:ext cx="100580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58400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58400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82212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82212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82212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584000"/>
            <a:ext cx="10058040" cy="428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100580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434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584000"/>
            <a:ext cx="10058040" cy="428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822120"/>
            <a:ext cx="100580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100580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822120"/>
            <a:ext cx="100580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58400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58400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82212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82212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82212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097280" y="1584000"/>
            <a:ext cx="10058040" cy="428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100580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100580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434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09728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5140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097280" y="3822120"/>
            <a:ext cx="100580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100580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097280" y="3822120"/>
            <a:ext cx="100580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09728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5140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498200" y="158400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899120" y="158400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1097280" y="382212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498200" y="382212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899120" y="3822120"/>
            <a:ext cx="323856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434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428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82212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8040" cy="13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584000"/>
            <a:ext cx="49082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822120"/>
            <a:ext cx="10058040" cy="204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ru-RU" sz="8000" spc="-52" strike="noStrike">
                <a:solidFill>
                  <a:srgbClr val="262626"/>
                </a:solidFill>
                <a:latin typeface="Calibri Light"/>
                <a:ea typeface="Arial"/>
              </a:rPr>
              <a:t>Образец заголовка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Третий уровень структуры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Четвёртый уровень структуры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937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  <a:ea typeface="Arial"/>
              </a:rPr>
              <a:t>Образец заголовка</a:t>
            </a:r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4"/>
          <p:cNvSpPr/>
          <p:nvPr/>
        </p:nvSpPr>
        <p:spPr>
          <a:xfrm>
            <a:off x="1188360" y="136800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584000"/>
            <a:ext cx="10058040" cy="428472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Arial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  <a:ea typeface="Arial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Times New Roman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Times New Roman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Times New Roman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937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  <a:ea typeface="Arial"/>
              </a:rPr>
              <a:t>Образец заголовка</a:t>
            </a:r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4"/>
          <p:cNvSpPr/>
          <p:nvPr/>
        </p:nvSpPr>
        <p:spPr>
          <a:xfrm>
            <a:off x="1188360" y="136800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097280" y="1584000"/>
            <a:ext cx="10058040" cy="428472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Arial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  <a:ea typeface="Arial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Times New Roman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Times New Roman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Times New Roman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12320" y="1021680"/>
            <a:ext cx="12191760" cy="1883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2400" spc="-52" strike="noStrike">
                <a:solidFill>
                  <a:srgbClr val="000000"/>
                </a:solidFill>
                <a:latin typeface="Times New Roman"/>
                <a:ea typeface="Arial"/>
              </a:rPr>
              <a:t>ОГБПОУ «Томский техникум информационных технологий»</a:t>
            </a:r>
            <a:br/>
            <a:br/>
            <a:br/>
            <a:br/>
            <a:br/>
            <a:br/>
            <a:r>
              <a:rPr b="0" i="1" lang="ru-RU" sz="4400" spc="-52" strike="noStrike">
                <a:solidFill>
                  <a:srgbClr val="000000"/>
                </a:solidFill>
                <a:latin typeface="Times New Roman"/>
                <a:ea typeface="Arial"/>
              </a:rPr>
              <a:t>Разработка модуля «Интеграция» для корпоративной системы ООО «Томсксофт»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931720" y="4455360"/>
            <a:ext cx="5730840" cy="143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Подготовил: студент 482 группы Кулманаков И.В.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-60480" y="5892840"/>
            <a:ext cx="12191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ТОМСК 2022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659880"/>
            <a:ext cx="12191760" cy="589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300" spc="-52" strike="noStrike">
                <a:solidFill>
                  <a:srgbClr val="000000"/>
                </a:solidFill>
                <a:latin typeface="Times New Roman"/>
                <a:ea typeface="Arial"/>
              </a:rPr>
              <a:t>ЭКОНОМИЧЕСКАЯ ЗНАЧИМОСТЬ ПРОЕКТА</a:t>
            </a:r>
            <a:endParaRPr b="0" lang="ru-RU" sz="4300" spc="-1" strike="noStrike">
              <a:solidFill>
                <a:srgbClr val="000000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2" name="Formula 2"/>
              <p:cNvSpPr txBox="1"/>
              <p:nvPr/>
            </p:nvSpPr>
            <p:spPr>
              <a:xfrm>
                <a:off x="1161360" y="1745280"/>
                <a:ext cx="4770000" cy="2754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b>
                          <m:e>
                            <m:r>
                              <m:t xml:space="preserve">С</m:t>
                            </m:r>
                          </m:e>
                          <m:sub>
                            <m:r>
                              <m:t xml:space="preserve">разр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59191,92</m:t>
                        </m:r>
                        <m:r>
                          <m:t xml:space="preserve">руб</m:t>
                        </m:r>
                      </m:e>
                      <m:e>
                        <m:sSub>
                          <m:e>
                            <m:r>
                              <m:t xml:space="preserve">С</m:t>
                            </m:r>
                          </m:e>
                          <m:sub>
                            <m:r>
                              <m:t xml:space="preserve">рш</m:t>
                            </m:r>
                          </m:sub>
                        </m:sSub>
                        <m:r>
                          <m:t xml:space="preserve">=</m:t>
                        </m:r>
                        <m:sSub>
                          <m:e>
                            <m:r>
                              <m:t xml:space="preserve">С</m:t>
                            </m:r>
                          </m:e>
                          <m:sub>
                            <m:r>
                              <m:t xml:space="preserve">мч</m:t>
                            </m:r>
                          </m:sub>
                        </m:sSub>
                        <m:r>
                          <m:t xml:space="preserve">⋅</m:t>
                        </m:r>
                        <m:sSub>
                          <m:e>
                            <m:r>
                              <m:t xml:space="preserve">Т</m:t>
                            </m:r>
                          </m:e>
                          <m:sub>
                            <m:r>
                              <m:t xml:space="preserve">м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ЗП</m:t>
                            </m:r>
                          </m:e>
                          <m:sub>
                            <m:r>
                              <m:t xml:space="preserve">ч</m:t>
                            </m:r>
                          </m:sub>
                        </m:sSub>
                        <m:r>
                          <m:t xml:space="preserve">⋅</m:t>
                        </m:r>
                        <m:sSub>
                          <m:e>
                            <m:r>
                              <m:t xml:space="preserve">К</m:t>
                            </m:r>
                          </m:e>
                          <m:sub>
                            <m:r>
                              <m:t xml:space="preserve">р</m:t>
                            </m:r>
                          </m:sub>
                        </m:sSub>
                        <m:r>
                          <m:t xml:space="preserve">⋅</m:t>
                        </m:r>
                        <m:sSub>
                          <m:e>
                            <m:r>
                              <m:t xml:space="preserve">К</m:t>
                            </m:r>
                          </m:e>
                          <m:sub>
                            <m:r>
                              <m:t xml:space="preserve">кр</m:t>
                            </m:r>
                          </m:sub>
                        </m:sSub>
                        <m:r>
                          <m:t xml:space="preserve">⋅</m:t>
                        </m:r>
                        <m:sSub>
                          <m:e>
                            <m:r>
                              <m:t xml:space="preserve">Т</m:t>
                            </m:r>
                          </m:e>
                          <m:sub>
                            <m:r>
                              <m:t xml:space="preserve">ч</m:t>
                            </m:r>
                          </m:sub>
                        </m:sSub>
                      </m:e>
                      <m:e>
                        <m:sSub>
                          <m:e>
                            <m:r>
                              <m:t xml:space="preserve">С</m:t>
                            </m:r>
                          </m:e>
                          <m:sub>
                            <m:r>
                              <m:t xml:space="preserve">ршч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0</m:t>
                        </m:r>
                        <m:r>
                          <m:t xml:space="preserve">⋅</m:t>
                        </m:r>
                        <m:r>
                          <m:t xml:space="preserve">0</m:t>
                        </m:r>
                        <m:r>
                          <m:t xml:space="preserve">+</m:t>
                        </m:r>
                        <m:r>
                          <m:t xml:space="preserve">178,57</m:t>
                        </m:r>
                        <m:r>
                          <m:t xml:space="preserve">⋅</m:t>
                        </m:r>
                        <m:r>
                          <m:t xml:space="preserve">1,3</m:t>
                        </m:r>
                        <m:r>
                          <m:t xml:space="preserve">⋅</m:t>
                        </m:r>
                        <m:r>
                          <m:t xml:space="preserve">1,05</m:t>
                        </m:r>
                        <m:r>
                          <m:t xml:space="preserve">⋅</m:t>
                        </m:r>
                        <m:r>
                          <m:t xml:space="preserve">0,01</m:t>
                        </m:r>
                        <m:r>
                          <m:t xml:space="preserve">=</m:t>
                        </m:r>
                        <m:r>
                          <m:t xml:space="preserve">2,44</m:t>
                        </m:r>
                        <m:f>
                          <m:num>
                            <m:r>
                              <m:t xml:space="preserve">руб</m:t>
                            </m:r>
                          </m:num>
                          <m:den>
                            <m:r>
                              <m:t xml:space="preserve">реш</m:t>
                            </m:r>
                          </m:den>
                        </m:f>
                      </m:e>
                      <m:e>
                        <m:sSub>
                          <m:e>
                            <m:r>
                              <m:t xml:space="preserve">С</m:t>
                            </m:r>
                          </m:e>
                          <m:sub>
                            <m:r>
                              <m:t xml:space="preserve">ршм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2,31</m:t>
                        </m:r>
                        <m:r>
                          <m:t xml:space="preserve">⋅</m:t>
                        </m:r>
                        <m:r>
                          <m:t xml:space="preserve">0,0025</m:t>
                        </m:r>
                        <m:r>
                          <m:t xml:space="preserve">+</m:t>
                        </m:r>
                        <m:r>
                          <m:t xml:space="preserve">125</m:t>
                        </m:r>
                        <m:r>
                          <m:t xml:space="preserve">⋅</m:t>
                        </m:r>
                        <m:r>
                          <m:t xml:space="preserve">1,3</m:t>
                        </m:r>
                        <m:r>
                          <m:t xml:space="preserve">⋅</m:t>
                        </m:r>
                        <m:r>
                          <m:t xml:space="preserve">1,05</m:t>
                        </m:r>
                        <m:r>
                          <m:t xml:space="preserve">⋅</m:t>
                        </m:r>
                        <m:r>
                          <m:t xml:space="preserve">5</m:t>
                        </m:r>
                        <m:r>
                          <m:t xml:space="preserve">=</m:t>
                        </m:r>
                        <m:r>
                          <m:t xml:space="preserve">853,125</m:t>
                        </m:r>
                        <m:f>
                          <m:num>
                            <m:r>
                              <m:t xml:space="preserve">руб</m:t>
                            </m:r>
                          </m:num>
                          <m:den>
                            <m:r>
                              <m:t xml:space="preserve">реш</m:t>
                            </m:r>
                          </m:den>
                        </m:f>
                      </m:e>
                      <m:e>
                        <m:sSub>
                          <m:e>
                            <m:r>
                              <m:t xml:space="preserve">Т</m:t>
                            </m:r>
                          </m:e>
                          <m:sub>
                            <m:r>
                              <m:t xml:space="preserve">о</m:t>
                            </m:r>
                          </m:sub>
                        </m:sSub>
                        <m:r>
                          <m:t xml:space="preserve">=</m:t>
                        </m:r>
                        <m:f>
                          <m:num>
                            <m:sSub>
                              <m:e>
                                <m:r>
                                  <m:t xml:space="preserve">С</m:t>
                                </m:r>
                              </m:e>
                              <m:sub>
                                <m:r>
                                  <m:t xml:space="preserve">разр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С</m:t>
                                    </m:r>
                                  </m:e>
                                  <m:sub>
                                    <m:r>
                                      <m:t xml:space="preserve">ршч</m:t>
                                    </m:r>
                                  </m:sub>
                                </m:sSub>
                                <m:r>
                                  <m:t xml:space="preserve">−</m:t>
                                </m:r>
                                <m:sSub>
                                  <m:e>
                                    <m:r>
                                      <m:t xml:space="preserve">С</m:t>
                                    </m:r>
                                  </m:e>
                                  <m:sub>
                                    <m:r>
                                      <m:t xml:space="preserve">ршм</m:t>
                                    </m:r>
                                  </m:sub>
                                </m:sSub>
                              </m:e>
                            </m:d>
                            <m:r>
                              <m:t xml:space="preserve">⋅</m:t>
                            </m:r>
                            <m:r>
                              <m:t xml:space="preserve">N</m:t>
                            </m:r>
                            <m:r>
                              <m:t xml:space="preserve">−</m:t>
                            </m:r>
                            <m:sSub>
                              <m:e>
                                <m:r>
                                  <m:t xml:space="preserve">К</m:t>
                                </m:r>
                              </m:e>
                              <m:sub>
                                <m:r>
                                  <m:t xml:space="preserve">с</m:t>
                                </m:r>
                              </m:sub>
                            </m:sSub>
                            <m:r>
                              <m:t xml:space="preserve">⋅</m:t>
                            </m:r>
                            <m:sSub>
                              <m:e>
                                <m:r>
                                  <m:t xml:space="preserve">С</m:t>
                                </m:r>
                              </m:e>
                              <m:sub>
                                <m:r>
                                  <m:t xml:space="preserve">разр</m:t>
                                </m:r>
                              </m:sub>
                            </m:sSub>
                          </m:den>
                        </m:f>
                      </m:e>
                      <m:e>
                        <m:sSub>
                          <m:e>
                            <m:r>
                              <m:t xml:space="preserve">Т</m:t>
                            </m:r>
                          </m:e>
                          <m:sub>
                            <m:r>
                              <m:t xml:space="preserve">о</m:t>
                            </m:r>
                          </m:sub>
                        </m:sSub>
                        <m:r>
                          <m:t xml:space="preserve">=</m:t>
                        </m:r>
                        <m:f>
                          <m:num>
                            <m:r>
                              <m:t xml:space="preserve">59191,92</m:t>
                            </m:r>
                          </m:num>
                          <m:den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853,125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2,44</m:t>
                                </m:r>
                              </m:e>
                            </m:d>
                            <m:r>
                              <m:t xml:space="preserve">⋅</m:t>
                            </m:r>
                            <m:r>
                              <m:t xml:space="preserve">150</m:t>
                            </m:r>
                            <m:r>
                              <m:t xml:space="preserve">−</m:t>
                            </m:r>
                            <m:r>
                              <m:t xml:space="preserve">0,2</m:t>
                            </m:r>
                            <m:r>
                              <m:t xml:space="preserve">⋅</m:t>
                            </m:r>
                            <m:r>
                              <m:t xml:space="preserve">58697,93</m:t>
                            </m:r>
                          </m:den>
                        </m:f>
                        <m:r>
                          <m:t xml:space="preserve">=</m:t>
                        </m:r>
                        <m:r>
                          <m:t xml:space="preserve">1,62</m:t>
                        </m:r>
                        <m:r>
                          <m:t xml:space="preserve">года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6400" y="457200"/>
            <a:ext cx="12036240" cy="799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ЗАКЛЮЧЕНИЕ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152000" y="1584000"/>
            <a:ext cx="10008000" cy="43617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В ходе выполнения дипломного проекта было разработано приложение для интеграции сервисов с данными компании Томсксофт.</a:t>
            </a:r>
            <a:endParaRPr b="0" lang="ru-RU" sz="2400" spc="-1" strike="noStrike">
              <a:solidFill>
                <a:srgbClr val="404040"/>
              </a:solidFill>
              <a:latin typeface="Times New Roman"/>
              <a:ea typeface="Arial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При использовании данного приложения от рутинных дел освобождаются сотрудники, что позволяет компании получить прибыль за счёт использования освободившейся рабочей силы.</a:t>
            </a:r>
            <a:endParaRPr b="0" lang="ru-RU" sz="2400" spc="-1" strike="noStrike">
              <a:solidFill>
                <a:srgbClr val="404040"/>
              </a:solidFill>
              <a:latin typeface="Times New Roman"/>
              <a:ea typeface="Arial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Данное приложение является начальной версией приложения, что постепенно заменит устаревшее приложение, используемое в настоящее время.</a:t>
            </a:r>
            <a:endParaRPr b="0" lang="ru-RU" sz="2400" spc="-1" strike="noStrike">
              <a:solidFill>
                <a:srgbClr val="404040"/>
              </a:solidFill>
              <a:latin typeface="Times New Roman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2371320"/>
            <a:ext cx="12191760" cy="1506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СПАСИБО ЗА ВНИМАНИЕ!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336600"/>
            <a:ext cx="12191760" cy="847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ЦЕЛЬ РАБОТЫ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152000" y="1584000"/>
            <a:ext cx="10008000" cy="43617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</a:rPr>
              <a:t>Разработка информационной системы для организации канала связи внутренних сервисов компании Томсксофт с внутрикорпоративной системой.</a:t>
            </a:r>
            <a:endParaRPr b="0" lang="ru-RU" sz="2400" spc="-1" strike="noStrike">
              <a:solidFill>
                <a:srgbClr val="404040"/>
              </a:solidFill>
              <a:latin typeface="Times New Roman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258840"/>
            <a:ext cx="1219176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ЗАДАЧИ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101960" y="1521000"/>
            <a:ext cx="10058040" cy="4671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Изучить особенности взаимодействия сервисов с внутрикорпоративной системой;</a:t>
            </a:r>
            <a:endParaRPr b="0" lang="ru-RU" sz="2400" spc="-1" strike="noStrike">
              <a:solidFill>
                <a:srgbClr val="404040"/>
              </a:solidFill>
              <a:latin typeface="Times New Roman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Проанализировать возможности автоматизации данного процесса;</a:t>
            </a:r>
            <a:endParaRPr b="0" lang="ru-RU" sz="2400" spc="-1" strike="noStrike">
              <a:solidFill>
                <a:srgbClr val="404040"/>
              </a:solidFill>
              <a:latin typeface="Times New Roman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Рассмотреть существующие варианты программных продуктов, автоматизирующие данный процесс;</a:t>
            </a:r>
            <a:endParaRPr b="0" lang="ru-RU" sz="2400" spc="-1" strike="noStrike">
              <a:solidFill>
                <a:srgbClr val="404040"/>
              </a:solidFill>
              <a:latin typeface="Times New Roman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Определить основные технические и функциональные требования к разрабатываемой системе;</a:t>
            </a:r>
            <a:endParaRPr b="0" lang="ru-RU" sz="2400" spc="-1" strike="noStrike">
              <a:solidFill>
                <a:srgbClr val="404040"/>
              </a:solidFill>
              <a:latin typeface="Times New Roman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Выполнить работу по проектированию ИС с учётом заявленных требований;</a:t>
            </a:r>
            <a:endParaRPr b="0" lang="ru-RU" sz="2400" spc="-1" strike="noStrike">
              <a:solidFill>
                <a:srgbClr val="404040"/>
              </a:solidFill>
              <a:latin typeface="Times New Roman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Разработать спроектированную информационную систему;</a:t>
            </a:r>
            <a:endParaRPr b="0" lang="ru-RU" sz="2400" spc="-1" strike="noStrike">
              <a:solidFill>
                <a:srgbClr val="404040"/>
              </a:solidFill>
              <a:latin typeface="Times New Roman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Разработать документацию к API.</a:t>
            </a:r>
            <a:endParaRPr b="0" lang="ru-RU" sz="24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8040" cy="93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4800" spc="-1" strike="noStrike">
                <a:solidFill>
                  <a:srgbClr val="000000"/>
                </a:solidFill>
                <a:latin typeface="Times New Roman"/>
              </a:rPr>
              <a:t>Варианты использования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512000" y="1533240"/>
            <a:ext cx="8842680" cy="48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224280"/>
            <a:ext cx="12191760" cy="1083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СТРУКТУРА ДАННЫХ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0" y="1506960"/>
            <a:ext cx="12191760" cy="53506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576000" y="1714320"/>
            <a:ext cx="11094120" cy="397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258840"/>
            <a:ext cx="12191760" cy="100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232000" y="1562760"/>
            <a:ext cx="3744000" cy="462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258840"/>
            <a:ext cx="12191760" cy="100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244600" y="1584000"/>
            <a:ext cx="4523400" cy="230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58840"/>
            <a:ext cx="12191760" cy="100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180520" y="1542960"/>
            <a:ext cx="6171480" cy="463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258840"/>
            <a:ext cx="12191760" cy="100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237400" y="1584000"/>
            <a:ext cx="6618600" cy="31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2017-02-06T05:07:37Z</dcterms:created>
  <dc:creator>WereWolf</dc:creator>
  <dc:description/>
  <dc:language>ru-RU</dc:language>
  <cp:lastModifiedBy/>
  <dcterms:modified xsi:type="dcterms:W3CDTF">2022-06-21T00:52:55Z</dcterms:modified>
  <cp:revision>44</cp:revision>
  <dc:subject/>
  <dc:title>ОГБПОУ «Томский техникум информационных технологий       Первичный отчет по производственной практике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8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