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Lst>
  <p:sldSz cy="6858000" cx="9144000"/>
  <p:notesSz cx="6858000" cy="9144000"/>
  <p:embeddedFontLst>
    <p:embeddedFont>
      <p:font typeface="Questrial"/>
      <p:regular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0" roundtripDataSignature="AMtx7mhQ9fuILShho3o2FgpVjvkVaoUd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245D0D-CAD1-4C09-8B93-5C95E796544F}">
  <a:tblStyle styleId="{DD245D0D-CAD1-4C09-8B93-5C95E796544F}"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CE8"/>
          </a:solidFill>
        </a:fill>
      </a:tcStyle>
    </a:wholeTbl>
    <a:band1H>
      <a:tcTxStyle/>
      <a:tcStyle>
        <a:fill>
          <a:solidFill>
            <a:srgbClr val="F2D7CE"/>
          </a:solidFill>
        </a:fill>
      </a:tcStyle>
    </a:band1H>
    <a:band2H>
      <a:tcTxStyle/>
    </a:band2H>
    <a:band1V>
      <a:tcTxStyle/>
      <a:tcStyle>
        <a:fill>
          <a:solidFill>
            <a:srgbClr val="F2D7CE"/>
          </a:solidFill>
        </a:fill>
      </a:tcStyle>
    </a:band1V>
    <a:band2V>
      <a:tcTxStyle/>
    </a:band2V>
    <a:lastCol>
      <a:tcTxStyle b="on" i="off">
        <a:font>
          <a:latin typeface="Tw Cen MT"/>
          <a:ea typeface="Tw Cen MT"/>
          <a:cs typeface="Tw Cen MT"/>
        </a:font>
        <a:schemeClr val="lt1"/>
      </a:tcTxStyle>
      <a:tcStyle>
        <a:fill>
          <a:solidFill>
            <a:schemeClr val="accent2"/>
          </a:solidFill>
        </a:fill>
      </a:tcStyle>
    </a:lastCol>
    <a:firstCol>
      <a:tcTxStyle b="on" i="off">
        <a:font>
          <a:latin typeface="Tw Cen MT"/>
          <a:ea typeface="Tw Cen MT"/>
          <a:cs typeface="Tw Cen MT"/>
        </a:font>
        <a:schemeClr val="lt1"/>
      </a:tcTxStyle>
      <a:tcStyle>
        <a:fill>
          <a:solidFill>
            <a:schemeClr val="accent2"/>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4349BF53-0150-470F-AD64-3F153462902E}" styleName="Table_1">
    <a:wholeTbl>
      <a:tcTxStyle b="off" i="off">
        <a:font>
          <a:latin typeface="Tw Cen MT"/>
          <a:ea typeface="Tw Cen MT"/>
          <a:cs typeface="Tw Cen MT"/>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40000"/>
            </a:schemeClr>
          </a:solidFill>
        </a:fill>
      </a:tcStyle>
    </a:band1H>
    <a:band2H>
      <a:tcTxStyle/>
    </a:band2H>
    <a:band1V>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Tw Cen MT"/>
          <a:ea typeface="Tw Cen MT"/>
          <a:cs typeface="Tw Cen MT"/>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a:neCell>
    <a:nwCell>
      <a:tcTxStyle/>
    </a:nwCell>
  </a:tblStyle>
  <a:tblStyle styleId="{3CD8AB6A-D305-49CB-8AFF-C290B706995A}" styleName="Table_2">
    <a:wholeTbl>
      <a:tcTxStyle b="off" i="off">
        <a:font>
          <a:latin typeface="Tw Cen MT"/>
          <a:ea typeface="Tw Cen MT"/>
          <a:cs typeface="Tw Cen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4E187E-15C1-4CB5-A87A-059FBD845E3C}" styleName="Table_3">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font" Target="fonts/Questrial-regular.fntdata"/><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10" Type="http://customschemas.google.com/relationships/presentationmetadata" Target="meta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Floor</a:t>
            </a:r>
            <a:r>
              <a:rPr b="0" i="0" lang="en-US" sz="1200">
                <a:solidFill>
                  <a:schemeClr val="dk1"/>
                </a:solidFill>
                <a:latin typeface="Calibri"/>
                <a:ea typeface="Calibri"/>
                <a:cs typeface="Calibri"/>
                <a:sym typeface="Calibri"/>
              </a:rPr>
              <a:t> (</a:t>
            </a:r>
            <a:r>
              <a:rPr b="1" i="0" lang="en-US" sz="1200">
                <a:solidFill>
                  <a:schemeClr val="dk1"/>
                </a:solidFill>
                <a:latin typeface="Calibri"/>
                <a:ea typeface="Calibri"/>
                <a:cs typeface="Calibri"/>
                <a:sym typeface="Calibri"/>
              </a:rPr>
              <a:t>floor value</a:t>
            </a:r>
            <a:r>
              <a:rPr b="0" i="0" lang="en-US" sz="1200">
                <a:solidFill>
                  <a:schemeClr val="dk1"/>
                </a:solidFill>
                <a:latin typeface="Calibri"/>
                <a:ea typeface="Calibri"/>
                <a:cs typeface="Calibri"/>
                <a:sym typeface="Calibri"/>
              </a:rPr>
              <a:t>) Returns the closest integer less than or equal to a given number.</a:t>
            </a:r>
            <a:endParaRPr/>
          </a:p>
        </p:txBody>
      </p:sp>
      <p:sp>
        <p:nvSpPr>
          <p:cNvPr id="464" name="Google Shape;46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6" name="Google Shape;59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6" name="Google Shape;112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0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10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5"/>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1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91" name="Shape 91"/>
        <p:cNvGrpSpPr/>
        <p:nvPr/>
      </p:nvGrpSpPr>
      <p:grpSpPr>
        <a:xfrm>
          <a:off x="0" y="0"/>
          <a:ext cx="0" cy="0"/>
          <a:chOff x="0" y="0"/>
          <a:chExt cx="0" cy="0"/>
        </a:xfrm>
      </p:grpSpPr>
      <p:sp>
        <p:nvSpPr>
          <p:cNvPr id="92" name="Google Shape;92;p116"/>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6"/>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116"/>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6"/>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6"/>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116"/>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8" name="Google Shape;98;p116"/>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16"/>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09" name="Shape 109"/>
        <p:cNvGrpSpPr/>
        <p:nvPr/>
      </p:nvGrpSpPr>
      <p:grpSpPr>
        <a:xfrm>
          <a:off x="0" y="0"/>
          <a:ext cx="0" cy="0"/>
          <a:chOff x="0" y="0"/>
          <a:chExt cx="0" cy="0"/>
        </a:xfrm>
      </p:grpSpPr>
      <p:sp>
        <p:nvSpPr>
          <p:cNvPr id="110" name="Google Shape;110;p107"/>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1" name="Google Shape;111;p107"/>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2" name="Google Shape;112;p107"/>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3" name="Google Shape;113;p107"/>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7"/>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15" name="Google Shape;115;p107"/>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7"/>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24" name="Shape 24"/>
        <p:cNvGrpSpPr/>
        <p:nvPr/>
      </p:nvGrpSpPr>
      <p:grpSpPr>
        <a:xfrm>
          <a:off x="0" y="0"/>
          <a:ext cx="0" cy="0"/>
          <a:chOff x="0" y="0"/>
          <a:chExt cx="0" cy="0"/>
        </a:xfrm>
      </p:grpSpPr>
      <p:sp>
        <p:nvSpPr>
          <p:cNvPr id="25" name="Google Shape;25;p106"/>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 name="Google Shape;26;p106"/>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7" name="Google Shape;27;p106"/>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 name="Google Shape;28;p106"/>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6"/>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0" name="Google Shape;30;p106"/>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6"/>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3" name="Shape 33"/>
        <p:cNvGrpSpPr/>
        <p:nvPr/>
      </p:nvGrpSpPr>
      <p:grpSpPr>
        <a:xfrm>
          <a:off x="0" y="0"/>
          <a:ext cx="0" cy="0"/>
          <a:chOff x="0" y="0"/>
          <a:chExt cx="0" cy="0"/>
        </a:xfrm>
      </p:grpSpPr>
      <p:sp>
        <p:nvSpPr>
          <p:cNvPr id="34" name="Google Shape;34;p108"/>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108"/>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6" name="Google Shape;36;p108"/>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7" name="Google Shape;37;p108"/>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8" name="Google Shape;38;p108"/>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8"/>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0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0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9"/>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109"/>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10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10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10"/>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0"/>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10"/>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1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0"/>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110"/>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3"/>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113"/>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3"/>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74" name="Shape 74"/>
        <p:cNvGrpSpPr/>
        <p:nvPr/>
      </p:nvGrpSpPr>
      <p:grpSpPr>
        <a:xfrm>
          <a:off x="0" y="0"/>
          <a:ext cx="0" cy="0"/>
          <a:chOff x="0" y="0"/>
          <a:chExt cx="0" cy="0"/>
        </a:xfrm>
      </p:grpSpPr>
      <p:sp>
        <p:nvSpPr>
          <p:cNvPr id="75" name="Google Shape;75;p114"/>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4"/>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7" name="Google Shape;77;p114"/>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8" name="Google Shape;78;p114"/>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9" name="Google Shape;79;p114"/>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4"/>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1" name="Google Shape;81;p114"/>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4"/>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14"/>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4"/>
          <p:cNvSpPr/>
          <p:nvPr>
            <p:ph idx="2" type="pic"/>
          </p:nvPr>
        </p:nvSpPr>
        <p:spPr>
          <a:xfrm>
            <a:off x="1560576" y="0"/>
            <a:ext cx="7583424" cy="4568952"/>
          </a:xfrm>
          <a:prstGeom prst="rect">
            <a:avLst/>
          </a:prstGeom>
          <a:solidFill>
            <a:srgbClr val="DCE5EE"/>
          </a:solidFill>
          <a:ln>
            <a:noFill/>
          </a:ln>
        </p:spPr>
        <p:txBody>
          <a:bodyPr anchorCtr="0" anchor="t" bIns="45700" lIns="91425" spcFirstLastPara="1" rIns="91425" wrap="square" tIns="45700">
            <a:normAutofit/>
          </a:bodyPr>
          <a:lstStyle>
            <a:lvl1pPr lvl="0" marR="0" rtl="0" algn="l">
              <a:spcBef>
                <a:spcPts val="700"/>
              </a:spcBef>
              <a:spcAft>
                <a:spcPts val="0"/>
              </a:spcAft>
              <a:buClr>
                <a:schemeClr val="accent2"/>
              </a:buClr>
              <a:buSzPts val="1920"/>
              <a:buFont typeface="Noto Sans Symbols"/>
              <a:buNone/>
              <a:defRPr b="0" i="0" sz="3200" u="none" cap="none" strike="noStrike">
                <a:solidFill>
                  <a:schemeClr val="dk1"/>
                </a:solidFill>
                <a:latin typeface="Twentieth Century"/>
                <a:ea typeface="Twentieth Century"/>
                <a:cs typeface="Twentieth Century"/>
                <a:sym typeface="Twentieth Century"/>
              </a:defRPr>
            </a:lvl1pPr>
            <a:lvl2pPr lvl="1"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lvl="2"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3"/>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0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0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03"/>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03"/>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03"/>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0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0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05"/>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3" name="Google Shape;103;p10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4" name="Google Shape;104;p10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5" name="Google Shape;105;p105"/>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6" name="Google Shape;106;p105"/>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7" name="Google Shape;107;p105"/>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8" name="Google Shape;108;p10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4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idx="1" type="body"/>
          </p:nvPr>
        </p:nvSpPr>
        <p:spPr>
          <a:xfrm>
            <a:off x="270803" y="1507295"/>
            <a:ext cx="8610600" cy="4743450"/>
          </a:xfrm>
          <a:prstGeom prst="rect">
            <a:avLst/>
          </a:prstGeom>
          <a:noFill/>
          <a:ln>
            <a:noFill/>
          </a:ln>
        </p:spPr>
        <p:txBody>
          <a:bodyPr anchorCtr="0" anchor="t" bIns="45700" lIns="91425" spcFirstLastPara="1" rIns="91425" wrap="square" tIns="45700">
            <a:normAutofit/>
          </a:bodyPr>
          <a:lstStyle/>
          <a:p>
            <a:pPr indent="-320040" lvl="0" marL="320040" rtl="0" algn="just">
              <a:lnSpc>
                <a:spcPct val="200000"/>
              </a:lnSpc>
              <a:spcBef>
                <a:spcPts val="0"/>
              </a:spcBef>
              <a:spcAft>
                <a:spcPts val="0"/>
              </a:spcAft>
              <a:buSzPts val="1740"/>
              <a:buChar char="◻"/>
            </a:pPr>
            <a:r>
              <a:rPr b="1" lang="en-US">
                <a:solidFill>
                  <a:srgbClr val="C00000"/>
                </a:solidFill>
              </a:rPr>
              <a:t>Trees</a:t>
            </a:r>
            <a:endParaRPr/>
          </a:p>
          <a:p>
            <a:pPr indent="-320040" lvl="0" marL="320040" rtl="0" algn="just">
              <a:lnSpc>
                <a:spcPct val="200000"/>
              </a:lnSpc>
              <a:spcBef>
                <a:spcPts val="300"/>
              </a:spcBef>
              <a:spcAft>
                <a:spcPts val="0"/>
              </a:spcAft>
              <a:buSzPts val="1740"/>
              <a:buChar char="◻"/>
            </a:pPr>
            <a:r>
              <a:rPr b="1" lang="en-US">
                <a:solidFill>
                  <a:srgbClr val="C00000"/>
                </a:solidFill>
              </a:rPr>
              <a:t>Graphs</a:t>
            </a:r>
            <a:endParaRPr/>
          </a:p>
          <a:p>
            <a:pPr indent="-320040" lvl="0" marL="320040" rtl="0" algn="just">
              <a:lnSpc>
                <a:spcPct val="200000"/>
              </a:lnSpc>
              <a:spcBef>
                <a:spcPts val="300"/>
              </a:spcBef>
              <a:spcAft>
                <a:spcPts val="0"/>
              </a:spcAft>
              <a:buSzPts val="1740"/>
              <a:buChar char="◻"/>
            </a:pPr>
            <a:r>
              <a:rPr b="1" lang="en-US">
                <a:solidFill>
                  <a:srgbClr val="0033CC"/>
                </a:solidFill>
              </a:rPr>
              <a:t>Hashing</a:t>
            </a:r>
            <a:endParaRPr/>
          </a:p>
          <a:p>
            <a:pPr indent="-320040" lvl="0" marL="320040" rtl="0" algn="just">
              <a:lnSpc>
                <a:spcPct val="200000"/>
              </a:lnSpc>
              <a:spcBef>
                <a:spcPts val="300"/>
              </a:spcBef>
              <a:spcAft>
                <a:spcPts val="0"/>
              </a:spcAft>
              <a:buSzPts val="1740"/>
              <a:buChar char="◻"/>
            </a:pPr>
            <a:r>
              <a:rPr lang="en-US">
                <a:solidFill>
                  <a:schemeClr val="dk1"/>
                </a:solidFill>
              </a:rPr>
              <a:t>Search trees, Indexing, and multiways trees</a:t>
            </a:r>
            <a:endParaRPr/>
          </a:p>
          <a:p>
            <a:pPr indent="-320040" lvl="0" marL="320040" rtl="0" algn="just">
              <a:lnSpc>
                <a:spcPct val="200000"/>
              </a:lnSpc>
              <a:spcBef>
                <a:spcPts val="300"/>
              </a:spcBef>
              <a:spcAft>
                <a:spcPts val="0"/>
              </a:spcAft>
              <a:buSzPts val="1740"/>
              <a:buChar char="◻"/>
            </a:pPr>
            <a:r>
              <a:rPr lang="en-US">
                <a:solidFill>
                  <a:schemeClr val="dk1"/>
                </a:solidFill>
              </a:rPr>
              <a:t>File Organization</a:t>
            </a:r>
            <a:endParaRPr/>
          </a:p>
        </p:txBody>
      </p:sp>
      <p:sp>
        <p:nvSpPr>
          <p:cNvPr id="123" name="Google Shape;123;p1"/>
          <p:cNvSpPr txBox="1"/>
          <p:nvPr>
            <p:ph type="title"/>
          </p:nvPr>
        </p:nvSpPr>
        <p:spPr>
          <a:xfrm>
            <a:off x="457200" y="18757"/>
            <a:ext cx="8229600" cy="1200443"/>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Twentieth Century"/>
              <a:buNone/>
            </a:pPr>
            <a:r>
              <a:rPr lang="en-US" sz="3600">
                <a:solidFill>
                  <a:srgbClr val="C00000"/>
                </a:solidFill>
              </a:rPr>
              <a:t>Advanced Data Structure and </a:t>
            </a:r>
            <a:br>
              <a:rPr lang="en-US" sz="3600">
                <a:solidFill>
                  <a:srgbClr val="C00000"/>
                </a:solidFill>
              </a:rPr>
            </a:br>
            <a:r>
              <a:rPr lang="en-US" sz="3600">
                <a:solidFill>
                  <a:srgbClr val="C00000"/>
                </a:solidFill>
              </a:rPr>
              <a:t>Algorithms</a:t>
            </a:r>
            <a:endParaRPr sz="1050">
              <a:solidFill>
                <a:srgbClr val="C00000"/>
              </a:solidFill>
              <a:latin typeface="Twentieth Century"/>
              <a:ea typeface="Twentieth Century"/>
              <a:cs typeface="Twentieth Century"/>
              <a:sym typeface="Twentieth Century"/>
            </a:endParaRPr>
          </a:p>
        </p:txBody>
      </p:sp>
      <p:sp>
        <p:nvSpPr>
          <p:cNvPr id="124" name="Google Shape;124;p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0"/>
          <p:cNvPicPr preferRelativeResize="0"/>
          <p:nvPr/>
        </p:nvPicPr>
        <p:blipFill rotWithShape="1">
          <a:blip r:embed="rId3">
            <a:alphaModFix/>
          </a:blip>
          <a:srcRect b="0" l="0" r="0" t="0"/>
          <a:stretch/>
        </p:blipFill>
        <p:spPr>
          <a:xfrm>
            <a:off x="5683498" y="1676400"/>
            <a:ext cx="3384302" cy="4800600"/>
          </a:xfrm>
          <a:prstGeom prst="rect">
            <a:avLst/>
          </a:prstGeom>
          <a:noFill/>
          <a:ln>
            <a:noFill/>
          </a:ln>
        </p:spPr>
      </p:pic>
      <p:sp>
        <p:nvSpPr>
          <p:cNvPr id="196" name="Google Shape;196;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Hashing - Example</a:t>
            </a:r>
            <a:endParaRPr/>
          </a:p>
        </p:txBody>
      </p:sp>
      <p:sp>
        <p:nvSpPr>
          <p:cNvPr id="197" name="Google Shape;197;p10"/>
          <p:cNvSpPr txBox="1"/>
          <p:nvPr>
            <p:ph idx="1" type="body"/>
          </p:nvPr>
        </p:nvSpPr>
        <p:spPr>
          <a:xfrm>
            <a:off x="228600" y="1600200"/>
            <a:ext cx="5562600" cy="47244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560"/>
              <a:buChar char="◻"/>
            </a:pPr>
            <a:r>
              <a:rPr lang="en-US" sz="2600"/>
              <a:t>Let's take a simple example. First, we start with a hash table array of strings (Strings are used as the data being stored and searched). </a:t>
            </a:r>
            <a:endParaRPr/>
          </a:p>
          <a:p>
            <a:pPr indent="-220980" lvl="0" marL="320040" rtl="0" algn="l">
              <a:spcBef>
                <a:spcPts val="700"/>
              </a:spcBef>
              <a:spcAft>
                <a:spcPts val="0"/>
              </a:spcAft>
              <a:buSzPts val="1560"/>
              <a:buNone/>
            </a:pPr>
            <a:r>
              <a:t/>
            </a:r>
            <a:endParaRPr sz="2600"/>
          </a:p>
          <a:p>
            <a:pPr indent="-320040" lvl="0" marL="320040" rtl="0" algn="l">
              <a:spcBef>
                <a:spcPts val="700"/>
              </a:spcBef>
              <a:spcAft>
                <a:spcPts val="0"/>
              </a:spcAft>
              <a:buSzPts val="1560"/>
              <a:buChar char="◻"/>
            </a:pPr>
            <a:r>
              <a:rPr lang="en-US" sz="2600"/>
              <a:t>Hash table size is 12</a:t>
            </a:r>
            <a:endParaRPr/>
          </a:p>
          <a:p>
            <a:pPr indent="-320040" lvl="0" marL="320040" rtl="0" algn="l">
              <a:spcBef>
                <a:spcPts val="700"/>
              </a:spcBef>
              <a:spcAft>
                <a:spcPts val="0"/>
              </a:spcAft>
              <a:buSzPts val="1560"/>
              <a:buChar char="◻"/>
            </a:pPr>
            <a:r>
              <a:rPr lang="en-US" sz="2600"/>
              <a:t>Hash table is an array </a:t>
            </a:r>
            <a:r>
              <a:rPr lang="en-US" sz="2600">
                <a:solidFill>
                  <a:srgbClr val="0000CC"/>
                </a:solidFill>
              </a:rPr>
              <a:t>[0 to Max − 1]</a:t>
            </a:r>
            <a:endParaRPr/>
          </a:p>
        </p:txBody>
      </p:sp>
      <p:sp>
        <p:nvSpPr>
          <p:cNvPr id="198" name="Google Shape;198;p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cxnSp>
        <p:nvCxnSpPr>
          <p:cNvPr id="199" name="Google Shape;199;p10"/>
          <p:cNvCxnSpPr/>
          <p:nvPr/>
        </p:nvCxnSpPr>
        <p:spPr>
          <a:xfrm rot="10800000">
            <a:off x="8305800" y="2229728"/>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0" name="Google Shape;200;p10"/>
          <p:cNvCxnSpPr/>
          <p:nvPr/>
        </p:nvCxnSpPr>
        <p:spPr>
          <a:xfrm rot="10800000">
            <a:off x="8305800" y="25908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1" name="Google Shape;201;p10"/>
          <p:cNvCxnSpPr/>
          <p:nvPr/>
        </p:nvCxnSpPr>
        <p:spPr>
          <a:xfrm rot="10800000">
            <a:off x="8305800" y="29718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2" name="Google Shape;202;p10"/>
          <p:cNvCxnSpPr/>
          <p:nvPr/>
        </p:nvCxnSpPr>
        <p:spPr>
          <a:xfrm rot="10800000">
            <a:off x="8305800" y="3296528"/>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3" name="Google Shape;203;p10"/>
          <p:cNvCxnSpPr/>
          <p:nvPr/>
        </p:nvCxnSpPr>
        <p:spPr>
          <a:xfrm rot="10800000">
            <a:off x="8305800" y="35814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4" name="Google Shape;204;p10"/>
          <p:cNvCxnSpPr/>
          <p:nvPr/>
        </p:nvCxnSpPr>
        <p:spPr>
          <a:xfrm rot="10800000">
            <a:off x="8305800" y="39624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5" name="Google Shape;205;p10"/>
          <p:cNvCxnSpPr/>
          <p:nvPr/>
        </p:nvCxnSpPr>
        <p:spPr>
          <a:xfrm rot="10800000">
            <a:off x="8305800" y="42672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6" name="Google Shape;206;p10"/>
          <p:cNvCxnSpPr/>
          <p:nvPr/>
        </p:nvCxnSpPr>
        <p:spPr>
          <a:xfrm rot="10800000">
            <a:off x="8305800" y="46482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7" name="Google Shape;207;p10"/>
          <p:cNvCxnSpPr/>
          <p:nvPr/>
        </p:nvCxnSpPr>
        <p:spPr>
          <a:xfrm rot="10800000">
            <a:off x="8305800" y="4972928"/>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8" name="Google Shape;208;p10"/>
          <p:cNvCxnSpPr/>
          <p:nvPr/>
        </p:nvCxnSpPr>
        <p:spPr>
          <a:xfrm rot="10800000">
            <a:off x="8305800" y="53340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09" name="Google Shape;209;p10"/>
          <p:cNvCxnSpPr/>
          <p:nvPr/>
        </p:nvCxnSpPr>
        <p:spPr>
          <a:xfrm rot="10800000">
            <a:off x="8305800" y="5638800"/>
            <a:ext cx="304800" cy="0"/>
          </a:xfrm>
          <a:prstGeom prst="straightConnector1">
            <a:avLst/>
          </a:prstGeom>
          <a:noFill/>
          <a:ln cap="flat" cmpd="sng" w="15875">
            <a:solidFill>
              <a:srgbClr val="C00000"/>
            </a:solidFill>
            <a:prstDash val="solid"/>
            <a:round/>
            <a:headEnd len="med" w="med" type="none"/>
            <a:tailEnd len="med" w="med" type="triangle"/>
          </a:ln>
        </p:spPr>
      </p:cxnSp>
      <p:cxnSp>
        <p:nvCxnSpPr>
          <p:cNvPr id="210" name="Google Shape;210;p10"/>
          <p:cNvCxnSpPr/>
          <p:nvPr/>
        </p:nvCxnSpPr>
        <p:spPr>
          <a:xfrm rot="10800000">
            <a:off x="8305800" y="5943600"/>
            <a:ext cx="304800" cy="0"/>
          </a:xfrm>
          <a:prstGeom prst="straightConnector1">
            <a:avLst/>
          </a:prstGeom>
          <a:noFill/>
          <a:ln cap="flat" cmpd="sng" w="15875">
            <a:solidFill>
              <a:srgbClr val="C00000"/>
            </a:solidFill>
            <a:prstDash val="solid"/>
            <a:round/>
            <a:headEnd len="med" w="med" type="none"/>
            <a:tailEnd len="med" w="med" type="triangle"/>
          </a:ln>
        </p:spPr>
      </p:cxnSp>
      <p:sp>
        <p:nvSpPr>
          <p:cNvPr id="211" name="Google Shape;211;p10"/>
          <p:cNvSpPr txBox="1"/>
          <p:nvPr/>
        </p:nvSpPr>
        <p:spPr>
          <a:xfrm>
            <a:off x="8686800" y="3074075"/>
            <a:ext cx="381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Twentieth Century"/>
                <a:ea typeface="Twentieth Century"/>
                <a:cs typeface="Twentieth Century"/>
                <a:sym typeface="Twentieth Century"/>
              </a:rPr>
              <a:t>BUCKETS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0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Skip List</a:t>
            </a:r>
            <a:endParaRPr/>
          </a:p>
        </p:txBody>
      </p:sp>
      <p:sp>
        <p:nvSpPr>
          <p:cNvPr id="1136" name="Google Shape;1136;p101"/>
          <p:cNvSpPr txBox="1"/>
          <p:nvPr>
            <p:ph idx="1" type="body"/>
          </p:nvPr>
        </p:nvSpPr>
        <p:spPr>
          <a:xfrm>
            <a:off x="381000" y="1600200"/>
            <a:ext cx="8385048" cy="24384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20"/>
              <a:buChar char="◻"/>
            </a:pPr>
            <a:r>
              <a:rPr i="1" lang="en-US" sz="2200"/>
              <a:t>These forward links are added on the basis of </a:t>
            </a:r>
            <a:r>
              <a:rPr lang="en-US" sz="2200"/>
              <a:t>the probability of the element search. </a:t>
            </a:r>
            <a:endParaRPr/>
          </a:p>
          <a:p>
            <a:pPr indent="-320040" lvl="0" marL="320040" rtl="0" algn="just">
              <a:spcBef>
                <a:spcPts val="700"/>
              </a:spcBef>
              <a:spcAft>
                <a:spcPts val="0"/>
              </a:spcAft>
              <a:buSzPts val="1320"/>
              <a:buChar char="◻"/>
            </a:pPr>
            <a:r>
              <a:rPr lang="en-US" sz="2200"/>
              <a:t>Hence, insert, search, and delete operations are performed in logarithmic expected time. </a:t>
            </a:r>
            <a:endParaRPr/>
          </a:p>
          <a:p>
            <a:pPr indent="-320040" lvl="0" marL="320040" rtl="0" algn="just">
              <a:spcBef>
                <a:spcPts val="700"/>
              </a:spcBef>
              <a:spcAft>
                <a:spcPts val="0"/>
              </a:spcAft>
              <a:buSzPts val="1320"/>
              <a:buChar char="◻"/>
            </a:pPr>
            <a:r>
              <a:rPr lang="en-US" sz="2200"/>
              <a:t>Skip list algorithms are simpler, faster, and use less space. </a:t>
            </a:r>
            <a:endParaRPr/>
          </a:p>
          <a:p>
            <a:pPr indent="-320040" lvl="0" marL="320040" rtl="0" algn="just">
              <a:spcBef>
                <a:spcPts val="700"/>
              </a:spcBef>
              <a:spcAft>
                <a:spcPts val="0"/>
              </a:spcAft>
              <a:buSzPts val="1320"/>
              <a:buChar char="◻"/>
            </a:pPr>
            <a:r>
              <a:rPr lang="en-US" sz="2200"/>
              <a:t>Diagrammatic representation of a skip list-</a:t>
            </a:r>
            <a:endParaRPr/>
          </a:p>
        </p:txBody>
      </p:sp>
      <p:sp>
        <p:nvSpPr>
          <p:cNvPr id="1137" name="Google Shape;1137;p10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138" name="Google Shape;1138;p101"/>
          <p:cNvPicPr preferRelativeResize="0"/>
          <p:nvPr/>
        </p:nvPicPr>
        <p:blipFill rotWithShape="1">
          <a:blip r:embed="rId3">
            <a:alphaModFix/>
          </a:blip>
          <a:srcRect b="0" l="0" r="0" t="0"/>
          <a:stretch/>
        </p:blipFill>
        <p:spPr>
          <a:xfrm>
            <a:off x="304800" y="4267200"/>
            <a:ext cx="8612222" cy="18288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0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144" name="Google Shape;1144;p10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145" name="Google Shape;1145;p10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Skip List- representation, searching and operations- insertion, removal. (refer attached ppt by student’s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Hashing - Hash function</a:t>
            </a:r>
            <a:endParaRPr/>
          </a:p>
        </p:txBody>
      </p:sp>
      <p:sp>
        <p:nvSpPr>
          <p:cNvPr id="217" name="Google Shape;217;p11"/>
          <p:cNvSpPr txBox="1"/>
          <p:nvPr>
            <p:ph idx="1" type="body"/>
          </p:nvPr>
        </p:nvSpPr>
        <p:spPr>
          <a:xfrm>
            <a:off x="152400" y="1447800"/>
            <a:ext cx="8839200" cy="19050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SzPts val="1380"/>
              <a:buChar char="◻"/>
            </a:pPr>
            <a:r>
              <a:rPr lang="en-US" sz="2300"/>
              <a:t>Next we need a hash function. </a:t>
            </a:r>
            <a:endParaRPr/>
          </a:p>
          <a:p>
            <a:pPr indent="-320040" lvl="0" marL="320040" rtl="0" algn="l">
              <a:spcBef>
                <a:spcPts val="300"/>
              </a:spcBef>
              <a:spcAft>
                <a:spcPts val="0"/>
              </a:spcAft>
              <a:buSzPts val="1380"/>
              <a:buChar char="◻"/>
            </a:pPr>
            <a:r>
              <a:rPr lang="en-US" sz="2300"/>
              <a:t>There are many possible ways to construct a hash function. </a:t>
            </a:r>
            <a:endParaRPr/>
          </a:p>
          <a:p>
            <a:pPr indent="-320040" lvl="0" marL="320040" rtl="0" algn="just">
              <a:spcBef>
                <a:spcPts val="300"/>
              </a:spcBef>
              <a:spcAft>
                <a:spcPts val="0"/>
              </a:spcAft>
              <a:buSzPts val="1380"/>
              <a:buChar char="◻"/>
            </a:pPr>
            <a:r>
              <a:rPr lang="en-US" sz="2300"/>
              <a:t>Let’s take a simple hash function that takes a </a:t>
            </a:r>
            <a:r>
              <a:rPr lang="en-US" sz="2300">
                <a:solidFill>
                  <a:srgbClr val="0000CC"/>
                </a:solidFill>
              </a:rPr>
              <a:t>string as input</a:t>
            </a:r>
            <a:r>
              <a:rPr lang="en-US" sz="2300"/>
              <a:t>. The returned hash value will be the sum of the ASCII characters that make up the string </a:t>
            </a:r>
            <a:r>
              <a:rPr lang="en-US" sz="2300">
                <a:solidFill>
                  <a:srgbClr val="0000CC"/>
                </a:solidFill>
              </a:rPr>
              <a:t>mod</a:t>
            </a:r>
            <a:r>
              <a:rPr lang="en-US" sz="2300"/>
              <a:t> the size of the table: </a:t>
            </a:r>
            <a:endParaRPr/>
          </a:p>
        </p:txBody>
      </p:sp>
      <p:grpSp>
        <p:nvGrpSpPr>
          <p:cNvPr id="218" name="Google Shape;218;p11"/>
          <p:cNvGrpSpPr/>
          <p:nvPr/>
        </p:nvGrpSpPr>
        <p:grpSpPr>
          <a:xfrm>
            <a:off x="304800" y="3511060"/>
            <a:ext cx="8458200" cy="964812"/>
            <a:chOff x="304800" y="3595468"/>
            <a:chExt cx="8458200" cy="964812"/>
          </a:xfrm>
        </p:grpSpPr>
        <p:sp>
          <p:nvSpPr>
            <p:cNvPr id="219" name="Google Shape;219;p11"/>
            <p:cNvSpPr/>
            <p:nvPr/>
          </p:nvSpPr>
          <p:spPr>
            <a:xfrm>
              <a:off x="2362200" y="3595468"/>
              <a:ext cx="4267200" cy="936676"/>
            </a:xfrm>
            <a:prstGeom prst="rect">
              <a:avLst/>
            </a:prstGeom>
            <a:solidFill>
              <a:srgbClr val="EFE0BC"/>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t>
              </a:r>
              <a:r>
                <a:rPr lang="en-US" sz="2400">
                  <a:solidFill>
                    <a:schemeClr val="dk1"/>
                  </a:solidFill>
                  <a:latin typeface="Twentieth Century"/>
                  <a:ea typeface="Twentieth Century"/>
                  <a:cs typeface="Twentieth Century"/>
                  <a:sym typeface="Twentieth Century"/>
                </a:rPr>
                <a:t>ASCII characters % table_size</a:t>
              </a:r>
              <a:endParaRPr sz="2400">
                <a:solidFill>
                  <a:schemeClr val="dk1"/>
                </a:solidFill>
                <a:latin typeface="Twentieth Century"/>
                <a:ea typeface="Twentieth Century"/>
                <a:cs typeface="Twentieth Century"/>
                <a:sym typeface="Twentieth Century"/>
              </a:endParaRPr>
            </a:p>
          </p:txBody>
        </p:sp>
        <p:sp>
          <p:nvSpPr>
            <p:cNvPr id="220" name="Google Shape;220;p11"/>
            <p:cNvSpPr/>
            <p:nvPr/>
          </p:nvSpPr>
          <p:spPr>
            <a:xfrm>
              <a:off x="304800" y="3623604"/>
              <a:ext cx="1143000" cy="936676"/>
            </a:xfrm>
            <a:prstGeom prst="rect">
              <a:avLst/>
            </a:prstGeom>
            <a:solidFill>
              <a:srgbClr val="EFE0BC"/>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wentieth Century"/>
                  <a:ea typeface="Twentieth Century"/>
                  <a:cs typeface="Twentieth Century"/>
                  <a:sym typeface="Twentieth Century"/>
                </a:rPr>
                <a:t>String</a:t>
              </a:r>
              <a:endParaRPr/>
            </a:p>
          </p:txBody>
        </p:sp>
        <p:sp>
          <p:nvSpPr>
            <p:cNvPr id="221" name="Google Shape;221;p11"/>
            <p:cNvSpPr/>
            <p:nvPr/>
          </p:nvSpPr>
          <p:spPr>
            <a:xfrm>
              <a:off x="7620000" y="3623604"/>
              <a:ext cx="1143000" cy="936676"/>
            </a:xfrm>
            <a:prstGeom prst="rect">
              <a:avLst/>
            </a:prstGeom>
            <a:solidFill>
              <a:srgbClr val="EFE0BC"/>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wentieth Century"/>
                  <a:ea typeface="Twentieth Century"/>
                  <a:cs typeface="Twentieth Century"/>
                  <a:sym typeface="Twentieth Century"/>
                </a:rPr>
                <a:t>Hash Value</a:t>
              </a:r>
              <a:endParaRPr/>
            </a:p>
          </p:txBody>
        </p:sp>
        <p:sp>
          <p:nvSpPr>
            <p:cNvPr id="222" name="Google Shape;222;p11"/>
            <p:cNvSpPr/>
            <p:nvPr/>
          </p:nvSpPr>
          <p:spPr>
            <a:xfrm>
              <a:off x="1600200" y="4004604"/>
              <a:ext cx="685800" cy="304800"/>
            </a:xfrm>
            <a:prstGeom prst="rightArrow">
              <a:avLst>
                <a:gd fmla="val 50000" name="adj1"/>
                <a:gd fmla="val 50000" name="adj2"/>
              </a:avLst>
            </a:prstGeom>
            <a:solidFill>
              <a:srgbClr val="C00000"/>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23" name="Google Shape;223;p11"/>
            <p:cNvSpPr/>
            <p:nvPr/>
          </p:nvSpPr>
          <p:spPr>
            <a:xfrm>
              <a:off x="6781800" y="4004604"/>
              <a:ext cx="685800" cy="304800"/>
            </a:xfrm>
            <a:prstGeom prst="rightArrow">
              <a:avLst>
                <a:gd fmla="val 50000" name="adj1"/>
                <a:gd fmla="val 50000" name="adj2"/>
              </a:avLst>
            </a:prstGeom>
            <a:solidFill>
              <a:srgbClr val="C00000"/>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sp>
        <p:nvSpPr>
          <p:cNvPr id="224" name="Google Shape;224;p11"/>
          <p:cNvSpPr/>
          <p:nvPr/>
        </p:nvSpPr>
        <p:spPr>
          <a:xfrm>
            <a:off x="990600" y="4724400"/>
            <a:ext cx="7239000" cy="2063260"/>
          </a:xfrm>
          <a:prstGeom prst="rect">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int hash (</a:t>
            </a:r>
            <a:r>
              <a:rPr lang="en-US" sz="2300">
                <a:solidFill>
                  <a:srgbClr val="0000CC"/>
                </a:solidFill>
                <a:latin typeface="Twentieth Century"/>
                <a:ea typeface="Twentieth Century"/>
                <a:cs typeface="Twentieth Century"/>
                <a:sym typeface="Twentieth Century"/>
              </a:rPr>
              <a:t>char *str, int table_size</a:t>
            </a:r>
            <a:r>
              <a:rPr lang="en-US" sz="23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       int sum = 0;</a:t>
            </a:r>
            <a:endParaRPr/>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       for( ; *str; str++)  </a:t>
            </a:r>
            <a:r>
              <a:rPr lang="en-US" sz="2300">
                <a:solidFill>
                  <a:srgbClr val="C00000"/>
                </a:solidFill>
                <a:latin typeface="Twentieth Century"/>
                <a:ea typeface="Twentieth Century"/>
                <a:cs typeface="Twentieth Century"/>
                <a:sym typeface="Twentieth Century"/>
              </a:rPr>
              <a:t>sum += *str</a:t>
            </a:r>
            <a:r>
              <a:rPr lang="en-US" sz="2300">
                <a:solidFill>
                  <a:schemeClr val="dk1"/>
                </a:solidFill>
                <a:latin typeface="Twentieth Century"/>
                <a:ea typeface="Twentieth Century"/>
                <a:cs typeface="Twentieth Century"/>
                <a:sym typeface="Twentieth Century"/>
              </a:rPr>
              <a:t>; //sum of all characters</a:t>
            </a:r>
            <a:endParaRPr/>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       </a:t>
            </a:r>
            <a:r>
              <a:rPr b="1" lang="en-US" sz="2300">
                <a:solidFill>
                  <a:schemeClr val="dk1"/>
                </a:solidFill>
                <a:latin typeface="Twentieth Century"/>
                <a:ea typeface="Twentieth Century"/>
                <a:cs typeface="Twentieth Century"/>
                <a:sym typeface="Twentieth Century"/>
              </a:rPr>
              <a:t>return sum % table_size</a:t>
            </a:r>
            <a:r>
              <a:rPr lang="en-US" sz="23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lang="en-US" sz="2300">
                <a:solidFill>
                  <a:schemeClr val="dk1"/>
                </a:solidFill>
                <a:latin typeface="Twentieth Century"/>
                <a:ea typeface="Twentieth Century"/>
                <a:cs typeface="Twentieth Century"/>
                <a:sym typeface="Twentieth Century"/>
              </a:rPr>
              <a:t>}</a:t>
            </a:r>
            <a:endParaRPr/>
          </a:p>
        </p:txBody>
      </p:sp>
      <p:sp>
        <p:nvSpPr>
          <p:cNvPr id="225" name="Google Shape;225;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2"/>
          <p:cNvPicPr preferRelativeResize="0"/>
          <p:nvPr/>
        </p:nvPicPr>
        <p:blipFill rotWithShape="1">
          <a:blip r:embed="rId3">
            <a:alphaModFix/>
          </a:blip>
          <a:srcRect b="0" l="0" r="0" t="0"/>
          <a:stretch/>
        </p:blipFill>
        <p:spPr>
          <a:xfrm>
            <a:off x="5105400" y="1593272"/>
            <a:ext cx="3962400" cy="4959928"/>
          </a:xfrm>
          <a:prstGeom prst="rect">
            <a:avLst/>
          </a:prstGeom>
          <a:noFill/>
          <a:ln>
            <a:noFill/>
          </a:ln>
        </p:spPr>
      </p:pic>
      <p:sp>
        <p:nvSpPr>
          <p:cNvPr id="231" name="Google Shape;231;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a:t>
            </a:r>
            <a:endParaRPr/>
          </a:p>
        </p:txBody>
      </p:sp>
      <p:sp>
        <p:nvSpPr>
          <p:cNvPr id="232" name="Google Shape;232;p12"/>
          <p:cNvSpPr txBox="1"/>
          <p:nvPr>
            <p:ph idx="1" type="body"/>
          </p:nvPr>
        </p:nvSpPr>
        <p:spPr>
          <a:xfrm>
            <a:off x="304800" y="1600200"/>
            <a:ext cx="5257800" cy="3969328"/>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80"/>
              <a:buChar char="◻"/>
            </a:pPr>
            <a:r>
              <a:rPr lang="en-US" sz="2800"/>
              <a:t>Let's store a string into the table: "Steve". </a:t>
            </a:r>
            <a:endParaRPr/>
          </a:p>
          <a:p>
            <a:pPr indent="-320040" lvl="0" marL="320040" rtl="0" algn="just">
              <a:spcBef>
                <a:spcPts val="700"/>
              </a:spcBef>
              <a:spcAft>
                <a:spcPts val="0"/>
              </a:spcAft>
              <a:buSzPts val="1680"/>
              <a:buChar char="◻"/>
            </a:pPr>
            <a:r>
              <a:rPr lang="en-US" sz="2800"/>
              <a:t>We run "Steve" through the hash function, and find that hash("Steve",12) yields 3: </a:t>
            </a:r>
            <a:endParaRPr/>
          </a:p>
          <a:p>
            <a:pPr indent="-289560" lvl="0" marL="320040" rtl="0" algn="l">
              <a:spcBef>
                <a:spcPts val="700"/>
              </a:spcBef>
              <a:spcAft>
                <a:spcPts val="0"/>
              </a:spcAft>
              <a:buSzPts val="480"/>
              <a:buNone/>
            </a:pPr>
            <a:r>
              <a:t/>
            </a:r>
            <a:endParaRPr sz="800"/>
          </a:p>
          <a:p>
            <a:pPr indent="-274320" lvl="1" marL="640080" rtl="0" algn="l">
              <a:spcBef>
                <a:spcPts val="550"/>
              </a:spcBef>
              <a:spcAft>
                <a:spcPts val="0"/>
              </a:spcAft>
              <a:buSzPts val="1750"/>
              <a:buChar char="🞑"/>
            </a:pPr>
            <a:r>
              <a:rPr lang="en-US" sz="2500">
                <a:latin typeface="Calibri"/>
                <a:ea typeface="Calibri"/>
                <a:cs typeface="Calibri"/>
                <a:sym typeface="Calibri"/>
              </a:rPr>
              <a:t>S:83  t:116  e:101  v:118</a:t>
            </a:r>
            <a:endParaRPr/>
          </a:p>
          <a:p>
            <a:pPr indent="-274320" lvl="1" marL="640080" rtl="0" algn="l">
              <a:spcBef>
                <a:spcPts val="550"/>
              </a:spcBef>
              <a:spcAft>
                <a:spcPts val="0"/>
              </a:spcAft>
              <a:buSzPts val="1750"/>
              <a:buChar char="🞑"/>
            </a:pPr>
            <a:r>
              <a:rPr lang="en-US" sz="2500">
                <a:latin typeface="Calibri"/>
                <a:ea typeface="Calibri"/>
                <a:cs typeface="Calibri"/>
                <a:sym typeface="Calibri"/>
              </a:rPr>
              <a:t>83+116+101+118+101 = 519</a:t>
            </a:r>
            <a:endParaRPr/>
          </a:p>
          <a:p>
            <a:pPr indent="-274320" lvl="1" marL="640080" rtl="0" algn="l">
              <a:spcBef>
                <a:spcPts val="550"/>
              </a:spcBef>
              <a:spcAft>
                <a:spcPts val="0"/>
              </a:spcAft>
              <a:buSzPts val="1750"/>
              <a:buChar char="🞑"/>
            </a:pPr>
            <a:r>
              <a:rPr lang="en-US" sz="2500">
                <a:latin typeface="Calibri"/>
                <a:ea typeface="Calibri"/>
                <a:cs typeface="Calibri"/>
                <a:sym typeface="Calibri"/>
              </a:rPr>
              <a:t>519 % 12 = 3</a:t>
            </a:r>
            <a:endParaRPr/>
          </a:p>
        </p:txBody>
      </p:sp>
      <p:grpSp>
        <p:nvGrpSpPr>
          <p:cNvPr id="233" name="Google Shape;233;p12"/>
          <p:cNvGrpSpPr/>
          <p:nvPr/>
        </p:nvGrpSpPr>
        <p:grpSpPr>
          <a:xfrm>
            <a:off x="152400" y="5867400"/>
            <a:ext cx="4567308" cy="830997"/>
            <a:chOff x="152400" y="5867400"/>
            <a:chExt cx="4567308" cy="830997"/>
          </a:xfrm>
        </p:grpSpPr>
        <p:sp>
          <p:nvSpPr>
            <p:cNvPr id="234" name="Google Shape;234;p12"/>
            <p:cNvSpPr/>
            <p:nvPr/>
          </p:nvSpPr>
          <p:spPr>
            <a:xfrm>
              <a:off x="152400" y="6015335"/>
              <a:ext cx="8599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Steve</a:t>
              </a:r>
              <a:endParaRPr/>
            </a:p>
          </p:txBody>
        </p:sp>
        <p:cxnSp>
          <p:nvCxnSpPr>
            <p:cNvPr id="235" name="Google Shape;235;p12"/>
            <p:cNvCxnSpPr>
              <a:stCxn id="234" idx="3"/>
            </p:cNvCxnSpPr>
            <p:nvPr/>
          </p:nvCxnSpPr>
          <p:spPr>
            <a:xfrm flipH="1" rot="10800000">
              <a:off x="1012379" y="6244068"/>
              <a:ext cx="511500" cy="2100"/>
            </a:xfrm>
            <a:prstGeom prst="straightConnector1">
              <a:avLst/>
            </a:prstGeom>
            <a:noFill/>
            <a:ln cap="flat" cmpd="sng" w="25400">
              <a:solidFill>
                <a:srgbClr val="0000CC"/>
              </a:solidFill>
              <a:prstDash val="solid"/>
              <a:round/>
              <a:headEnd len="sm" w="sm" type="none"/>
              <a:tailEnd len="med" w="med" type="stealth"/>
            </a:ln>
          </p:spPr>
        </p:cxnSp>
        <p:sp>
          <p:nvSpPr>
            <p:cNvPr id="236" name="Google Shape;236;p12"/>
            <p:cNvSpPr/>
            <p:nvPr/>
          </p:nvSpPr>
          <p:spPr>
            <a:xfrm>
              <a:off x="1524000" y="5867400"/>
              <a:ext cx="2362200"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∑ascii character of </a:t>
              </a:r>
              <a:r>
                <a:rPr b="1" lang="en-US" sz="2400">
                  <a:solidFill>
                    <a:srgbClr val="C00000"/>
                  </a:solidFill>
                  <a:latin typeface="Twentieth Century"/>
                  <a:ea typeface="Twentieth Century"/>
                  <a:cs typeface="Twentieth Century"/>
                  <a:sym typeface="Twentieth Century"/>
                </a:rPr>
                <a:t>Steve</a:t>
              </a:r>
              <a:endParaRPr/>
            </a:p>
          </p:txBody>
        </p:sp>
        <p:cxnSp>
          <p:nvCxnSpPr>
            <p:cNvPr id="237" name="Google Shape;237;p12"/>
            <p:cNvCxnSpPr/>
            <p:nvPr/>
          </p:nvCxnSpPr>
          <p:spPr>
            <a:xfrm flipH="1" rot="10800000">
              <a:off x="3873983" y="6248400"/>
              <a:ext cx="511621" cy="2233"/>
            </a:xfrm>
            <a:prstGeom prst="straightConnector1">
              <a:avLst/>
            </a:prstGeom>
            <a:noFill/>
            <a:ln cap="flat" cmpd="sng" w="25400">
              <a:solidFill>
                <a:srgbClr val="0000CC"/>
              </a:solidFill>
              <a:prstDash val="solid"/>
              <a:round/>
              <a:headEnd len="sm" w="sm" type="none"/>
              <a:tailEnd len="med" w="med" type="stealth"/>
            </a:ln>
          </p:spPr>
        </p:cxnSp>
        <p:sp>
          <p:nvSpPr>
            <p:cNvPr id="238" name="Google Shape;238;p12"/>
            <p:cNvSpPr/>
            <p:nvPr/>
          </p:nvSpPr>
          <p:spPr>
            <a:xfrm>
              <a:off x="4371536" y="6019800"/>
              <a:ext cx="34817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3</a:t>
              </a:r>
              <a:endParaRPr/>
            </a:p>
          </p:txBody>
        </p:sp>
      </p:grpSp>
      <p:sp>
        <p:nvSpPr>
          <p:cNvPr id="239" name="Google Shape;239;p12"/>
          <p:cNvSpPr/>
          <p:nvPr/>
        </p:nvSpPr>
        <p:spPr>
          <a:xfrm>
            <a:off x="6248400" y="1981200"/>
            <a:ext cx="1752600" cy="4191000"/>
          </a:xfrm>
          <a:prstGeom prst="rect">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0" name="Google Shape;240;p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9"/>
                                        </p:tgtEl>
                                      </p:cBhvr>
                                    </p:animEffect>
                                    <p:set>
                                      <p:cBhvr>
                                        <p:cTn dur="1" fill="hold">
                                          <p:stCondLst>
                                            <p:cond delay="500"/>
                                          </p:stCondLst>
                                        </p:cTn>
                                        <p:tgtEl>
                                          <p:spTgt spid="2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3"/>
          <p:cNvPicPr preferRelativeResize="0"/>
          <p:nvPr/>
        </p:nvPicPr>
        <p:blipFill rotWithShape="1">
          <a:blip r:embed="rId3">
            <a:alphaModFix/>
          </a:blip>
          <a:srcRect b="0" l="0" r="0" t="0"/>
          <a:stretch/>
        </p:blipFill>
        <p:spPr>
          <a:xfrm>
            <a:off x="5047389" y="1828800"/>
            <a:ext cx="4096611" cy="4176712"/>
          </a:xfrm>
          <a:prstGeom prst="rect">
            <a:avLst/>
          </a:prstGeom>
          <a:noFill/>
          <a:ln>
            <a:noFill/>
          </a:ln>
        </p:spPr>
      </p:pic>
      <p:sp>
        <p:nvSpPr>
          <p:cNvPr id="246" name="Google Shape;246;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a:t>
            </a:r>
            <a:endParaRPr/>
          </a:p>
        </p:txBody>
      </p:sp>
      <p:sp>
        <p:nvSpPr>
          <p:cNvPr id="247" name="Google Shape;247;p13"/>
          <p:cNvSpPr txBox="1"/>
          <p:nvPr>
            <p:ph idx="1" type="body"/>
          </p:nvPr>
        </p:nvSpPr>
        <p:spPr>
          <a:xfrm>
            <a:off x="304800" y="1600200"/>
            <a:ext cx="5257800" cy="27432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80"/>
              <a:buChar char="◻"/>
            </a:pPr>
            <a:r>
              <a:rPr lang="en-US" sz="2800"/>
              <a:t>Let's store a string into the table: “Spark". </a:t>
            </a:r>
            <a:endParaRPr/>
          </a:p>
          <a:p>
            <a:pPr indent="-320040" lvl="0" marL="320040" rtl="0" algn="just">
              <a:spcBef>
                <a:spcPts val="700"/>
              </a:spcBef>
              <a:spcAft>
                <a:spcPts val="0"/>
              </a:spcAft>
              <a:buSzPts val="1680"/>
              <a:buChar char="◻"/>
            </a:pPr>
            <a:r>
              <a:rPr lang="en-US" sz="2800"/>
              <a:t>We run “Spark" through the hash function, and find that hash(“Spark",12) yields 6: </a:t>
            </a:r>
            <a:endParaRPr/>
          </a:p>
          <a:p>
            <a:pPr indent="-289560" lvl="0" marL="320040" rtl="0" algn="l">
              <a:spcBef>
                <a:spcPts val="700"/>
              </a:spcBef>
              <a:spcAft>
                <a:spcPts val="0"/>
              </a:spcAft>
              <a:buSzPts val="480"/>
              <a:buNone/>
            </a:pPr>
            <a:r>
              <a:t/>
            </a:r>
            <a:endParaRPr sz="800"/>
          </a:p>
        </p:txBody>
      </p:sp>
      <p:grpSp>
        <p:nvGrpSpPr>
          <p:cNvPr id="248" name="Google Shape;248;p13"/>
          <p:cNvGrpSpPr/>
          <p:nvPr/>
        </p:nvGrpSpPr>
        <p:grpSpPr>
          <a:xfrm>
            <a:off x="533400" y="4724400"/>
            <a:ext cx="4567308" cy="830997"/>
            <a:chOff x="152400" y="5867400"/>
            <a:chExt cx="4567308" cy="830997"/>
          </a:xfrm>
        </p:grpSpPr>
        <p:sp>
          <p:nvSpPr>
            <p:cNvPr id="249" name="Google Shape;249;p13"/>
            <p:cNvSpPr/>
            <p:nvPr/>
          </p:nvSpPr>
          <p:spPr>
            <a:xfrm>
              <a:off x="152400" y="6015335"/>
              <a:ext cx="90261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Spark</a:t>
              </a:r>
              <a:endParaRPr/>
            </a:p>
          </p:txBody>
        </p:sp>
        <p:cxnSp>
          <p:nvCxnSpPr>
            <p:cNvPr id="250" name="Google Shape;250;p13"/>
            <p:cNvCxnSpPr>
              <a:stCxn id="249" idx="3"/>
            </p:cNvCxnSpPr>
            <p:nvPr/>
          </p:nvCxnSpPr>
          <p:spPr>
            <a:xfrm flipH="1" rot="10800000">
              <a:off x="1055019" y="6244068"/>
              <a:ext cx="468900" cy="2100"/>
            </a:xfrm>
            <a:prstGeom prst="straightConnector1">
              <a:avLst/>
            </a:prstGeom>
            <a:noFill/>
            <a:ln cap="flat" cmpd="sng" w="25400">
              <a:solidFill>
                <a:srgbClr val="0000CC"/>
              </a:solidFill>
              <a:prstDash val="solid"/>
              <a:round/>
              <a:headEnd len="sm" w="sm" type="none"/>
              <a:tailEnd len="med" w="med" type="stealth"/>
            </a:ln>
          </p:spPr>
        </p:cxnSp>
        <p:sp>
          <p:nvSpPr>
            <p:cNvPr id="251" name="Google Shape;251;p13"/>
            <p:cNvSpPr/>
            <p:nvPr/>
          </p:nvSpPr>
          <p:spPr>
            <a:xfrm>
              <a:off x="1524000" y="5867400"/>
              <a:ext cx="2362200"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∑ascii character of </a:t>
              </a:r>
              <a:r>
                <a:rPr b="1" lang="en-US" sz="2400">
                  <a:solidFill>
                    <a:srgbClr val="C00000"/>
                  </a:solidFill>
                  <a:latin typeface="Twentieth Century"/>
                  <a:ea typeface="Twentieth Century"/>
                  <a:cs typeface="Twentieth Century"/>
                  <a:sym typeface="Twentieth Century"/>
                </a:rPr>
                <a:t>Spark</a:t>
              </a:r>
              <a:endParaRPr/>
            </a:p>
          </p:txBody>
        </p:sp>
        <p:cxnSp>
          <p:nvCxnSpPr>
            <p:cNvPr id="252" name="Google Shape;252;p13"/>
            <p:cNvCxnSpPr/>
            <p:nvPr/>
          </p:nvCxnSpPr>
          <p:spPr>
            <a:xfrm flipH="1" rot="10800000">
              <a:off x="3873983" y="6248400"/>
              <a:ext cx="511621" cy="2233"/>
            </a:xfrm>
            <a:prstGeom prst="straightConnector1">
              <a:avLst/>
            </a:prstGeom>
            <a:noFill/>
            <a:ln cap="flat" cmpd="sng" w="25400">
              <a:solidFill>
                <a:srgbClr val="0000CC"/>
              </a:solidFill>
              <a:prstDash val="solid"/>
              <a:round/>
              <a:headEnd len="sm" w="sm" type="none"/>
              <a:tailEnd len="med" w="med" type="stealth"/>
            </a:ln>
          </p:spPr>
        </p:cxnSp>
        <p:sp>
          <p:nvSpPr>
            <p:cNvPr id="253" name="Google Shape;253;p13"/>
            <p:cNvSpPr/>
            <p:nvPr/>
          </p:nvSpPr>
          <p:spPr>
            <a:xfrm>
              <a:off x="4371536" y="6019800"/>
              <a:ext cx="34817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6</a:t>
              </a:r>
              <a:endParaRPr/>
            </a:p>
          </p:txBody>
        </p:sp>
      </p:grpSp>
      <p:sp>
        <p:nvSpPr>
          <p:cNvPr id="254" name="Google Shape;254;p13"/>
          <p:cNvSpPr txBox="1"/>
          <p:nvPr/>
        </p:nvSpPr>
        <p:spPr>
          <a:xfrm>
            <a:off x="304800" y="6268328"/>
            <a:ext cx="8153400" cy="533400"/>
          </a:xfrm>
          <a:prstGeom prst="rect">
            <a:avLst/>
          </a:prstGeom>
          <a:solidFill>
            <a:srgbClr val="F8E6DA">
              <a:alpha val="94117"/>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20040" lvl="0" marL="320040"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This method is known as “Division Hash Method”</a:t>
            </a:r>
            <a:endParaRPr/>
          </a:p>
          <a:p>
            <a:pPr indent="0" lvl="0" marL="0" marR="0" rtl="0" algn="l">
              <a:lnSpc>
                <a:spcPct val="100000"/>
              </a:lnSpc>
              <a:spcBef>
                <a:spcPts val="700"/>
              </a:spcBef>
              <a:spcAft>
                <a:spcPts val="0"/>
              </a:spcAft>
              <a:buClr>
                <a:schemeClr val="accent2"/>
              </a:buClr>
              <a:buSzPts val="1740"/>
              <a:buFont typeface="Noto Sans Symbols"/>
              <a:buNone/>
            </a:pPr>
            <a:r>
              <a:t/>
            </a:r>
            <a:endParaRPr b="0" i="0" sz="2900" u="none" cap="none" strike="noStrike">
              <a:solidFill>
                <a:schemeClr val="dk1"/>
              </a:solidFill>
              <a:latin typeface="Twentieth Century"/>
              <a:ea typeface="Twentieth Century"/>
              <a:cs typeface="Twentieth Century"/>
              <a:sym typeface="Twentieth Century"/>
            </a:endParaRPr>
          </a:p>
        </p:txBody>
      </p:sp>
      <p:sp>
        <p:nvSpPr>
          <p:cNvPr id="255" name="Google Shape;255;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 used in Hashing</a:t>
            </a:r>
            <a:endParaRPr/>
          </a:p>
        </p:txBody>
      </p:sp>
      <p:graphicFrame>
        <p:nvGraphicFramePr>
          <p:cNvPr id="261" name="Google Shape;261;p14"/>
          <p:cNvGraphicFramePr/>
          <p:nvPr/>
        </p:nvGraphicFramePr>
        <p:xfrm>
          <a:off x="152400" y="1676400"/>
          <a:ext cx="3000000" cy="3000000"/>
        </p:xfrm>
        <a:graphic>
          <a:graphicData uri="http://schemas.openxmlformats.org/drawingml/2006/table">
            <a:tbl>
              <a:tblPr bandRow="1" firstRow="1">
                <a:noFill/>
                <a:tableStyleId>{DD245D0D-CAD1-4C09-8B93-5C95E796544F}</a:tableStyleId>
              </a:tblPr>
              <a:tblGrid>
                <a:gridCol w="1219200"/>
                <a:gridCol w="4572000"/>
              </a:tblGrid>
              <a:tr h="762000">
                <a:tc>
                  <a:txBody>
                    <a:bodyPr/>
                    <a:lstStyle/>
                    <a:p>
                      <a:pPr indent="0" lvl="0" marL="0" marR="0" rtl="0" algn="ctr">
                        <a:spcBef>
                          <a:spcPts val="0"/>
                        </a:spcBef>
                        <a:spcAft>
                          <a:spcPts val="0"/>
                        </a:spcAft>
                        <a:buNone/>
                      </a:pPr>
                      <a:r>
                        <a:rPr lang="en-US" sz="2200" u="none" cap="none" strike="noStrike"/>
                        <a:t>Key Term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200" u="none" cap="none" strike="noStrike"/>
                        <a:t>Definition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8125">
                <a:tc>
                  <a:txBody>
                    <a:bodyPr/>
                    <a:lstStyle/>
                    <a:p>
                      <a:pPr indent="0" lvl="0" marL="0" marR="0" rtl="0" algn="l">
                        <a:spcBef>
                          <a:spcPts val="0"/>
                        </a:spcBef>
                        <a:spcAft>
                          <a:spcPts val="0"/>
                        </a:spcAft>
                        <a:buNone/>
                      </a:pPr>
                      <a:r>
                        <a:rPr b="1" lang="en-US" sz="2200" u="none" cap="none" strike="noStrike"/>
                        <a:t>Hash Table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chemeClr val="dk1"/>
                          </a:solidFill>
                          <a:latin typeface="Twentieth Century"/>
                          <a:ea typeface="Twentieth Century"/>
                          <a:cs typeface="Twentieth Century"/>
                          <a:sym typeface="Twentieth Century"/>
                        </a:rPr>
                        <a:t>Hash table is an array [0 to Max − 1] of size Max</a:t>
                      </a:r>
                      <a:endParaRPr/>
                    </a:p>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For better</a:t>
                      </a:r>
                      <a:r>
                        <a:rPr lang="en-US" sz="2200">
                          <a:solidFill>
                            <a:schemeClr val="dk1"/>
                          </a:solidFill>
                          <a:latin typeface="Twentieth Century"/>
                          <a:ea typeface="Twentieth Century"/>
                          <a:cs typeface="Twentieth Century"/>
                          <a:sym typeface="Twentieth Century"/>
                        </a:rPr>
                        <a:t> performance – keep table size as prime number.</a:t>
                      </a:r>
                      <a:endParaRPr sz="2200">
                        <a:solidFill>
                          <a:schemeClr val="dk1"/>
                        </a:solidFill>
                        <a:latin typeface="Twentieth Century"/>
                        <a:ea typeface="Twentieth Century"/>
                        <a:cs typeface="Twentieth Century"/>
                        <a:sym typeface="Twentieth Century"/>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9250">
                <a:tc>
                  <a:txBody>
                    <a:bodyPr/>
                    <a:lstStyle/>
                    <a:p>
                      <a:pPr indent="0" lvl="0" marL="0" marR="0" rtl="0" algn="l">
                        <a:spcBef>
                          <a:spcPts val="0"/>
                        </a:spcBef>
                        <a:spcAft>
                          <a:spcPts val="0"/>
                        </a:spcAft>
                        <a:buNone/>
                      </a:pPr>
                      <a:r>
                        <a:rPr b="1" lang="en-US" sz="2200"/>
                        <a:t>Hash Function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Twentieth Century"/>
                        <a:buNone/>
                      </a:pPr>
                      <a:r>
                        <a:rPr b="1" lang="en-US" sz="2200"/>
                        <a:t>A hash function</a:t>
                      </a:r>
                      <a:r>
                        <a:rPr lang="en-US" sz="2200"/>
                        <a:t> is a mathematical </a:t>
                      </a:r>
                      <a:r>
                        <a:rPr b="1" lang="en-US" sz="2200"/>
                        <a:t>function</a:t>
                      </a:r>
                      <a:r>
                        <a:rPr lang="en-US" sz="2200"/>
                        <a:t> that maps an input value into an index /</a:t>
                      </a:r>
                      <a:r>
                        <a:rPr lang="en-US" sz="2200"/>
                        <a:t> address</a:t>
                      </a:r>
                      <a:r>
                        <a:rPr lang="en-US" sz="2200"/>
                        <a:t>. </a:t>
                      </a:r>
                      <a:endParaRPr/>
                    </a:p>
                    <a:p>
                      <a:pPr indent="0" lvl="0" marL="0" marR="0" rtl="0" algn="just">
                        <a:lnSpc>
                          <a:spcPct val="100000"/>
                        </a:lnSpc>
                        <a:spcBef>
                          <a:spcPts val="0"/>
                        </a:spcBef>
                        <a:spcAft>
                          <a:spcPts val="0"/>
                        </a:spcAft>
                        <a:buClr>
                          <a:srgbClr val="0000CC"/>
                        </a:buClr>
                        <a:buSzPts val="2200"/>
                        <a:buFont typeface="Twentieth Century"/>
                        <a:buNone/>
                      </a:pPr>
                      <a:r>
                        <a:rPr lang="en-US" sz="2200">
                          <a:solidFill>
                            <a:srgbClr val="0000CC"/>
                          </a:solidFill>
                          <a:latin typeface="Twentieth Century"/>
                          <a:ea typeface="Twentieth Century"/>
                          <a:cs typeface="Twentieth Century"/>
                          <a:sym typeface="Twentieth Century"/>
                        </a:rPr>
                        <a:t>(i.e. transforms a key into an address)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8125">
                <a:tc>
                  <a:txBody>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Bucket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A bucket is </a:t>
                      </a:r>
                      <a:r>
                        <a:rPr b="1" lang="en-US" sz="2200">
                          <a:solidFill>
                            <a:schemeClr val="dk1"/>
                          </a:solidFill>
                          <a:latin typeface="Twentieth Century"/>
                          <a:ea typeface="Twentieth Century"/>
                          <a:cs typeface="Twentieth Century"/>
                          <a:sym typeface="Twentieth Century"/>
                        </a:rPr>
                        <a:t>an index position </a:t>
                      </a:r>
                      <a:r>
                        <a:rPr lang="en-US" sz="2200">
                          <a:solidFill>
                            <a:schemeClr val="dk1"/>
                          </a:solidFill>
                          <a:latin typeface="Twentieth Century"/>
                          <a:ea typeface="Twentieth Century"/>
                          <a:cs typeface="Twentieth Century"/>
                          <a:sym typeface="Twentieth Century"/>
                        </a:rPr>
                        <a:t>in a hash table that can store more than one record.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62" name="Google Shape;262;p14"/>
          <p:cNvPicPr preferRelativeResize="0"/>
          <p:nvPr/>
        </p:nvPicPr>
        <p:blipFill rotWithShape="1">
          <a:blip r:embed="rId3">
            <a:alphaModFix/>
          </a:blip>
          <a:srcRect b="0" l="0" r="0" t="0"/>
          <a:stretch/>
        </p:blipFill>
        <p:spPr>
          <a:xfrm>
            <a:off x="6096000" y="1676400"/>
            <a:ext cx="3048000" cy="4987636"/>
          </a:xfrm>
          <a:prstGeom prst="rect">
            <a:avLst/>
          </a:prstGeom>
          <a:noFill/>
          <a:ln>
            <a:noFill/>
          </a:ln>
        </p:spPr>
      </p:pic>
      <p:sp>
        <p:nvSpPr>
          <p:cNvPr id="263" name="Google Shape;263;p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15"/>
          <p:cNvSpPr txBox="1"/>
          <p:nvPr>
            <p:ph idx="1" type="body"/>
          </p:nvPr>
        </p:nvSpPr>
        <p:spPr>
          <a:xfrm>
            <a:off x="76200" y="152400"/>
            <a:ext cx="8915400" cy="1219200"/>
          </a:xfrm>
          <a:prstGeom prst="rect">
            <a:avLst/>
          </a:prstGeom>
          <a:solidFill>
            <a:srgbClr val="E9F0F5"/>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20040" lvl="0" marL="320040" rtl="0" algn="just">
              <a:spcBef>
                <a:spcPts val="0"/>
              </a:spcBef>
              <a:spcAft>
                <a:spcPts val="0"/>
              </a:spcAft>
              <a:buSzPts val="1320"/>
              <a:buChar char="◻"/>
            </a:pPr>
            <a:r>
              <a:rPr lang="en-US" sz="2200"/>
              <a:t>When the same index is mapped with two keys, both the records are stored in the same bucket - This is called as </a:t>
            </a:r>
            <a:r>
              <a:rPr b="1" lang="en-US" sz="2200">
                <a:solidFill>
                  <a:srgbClr val="0000CC"/>
                </a:solidFill>
              </a:rPr>
              <a:t>collision for bucket size 1</a:t>
            </a:r>
            <a:r>
              <a:rPr lang="en-US" sz="2200"/>
              <a:t>.</a:t>
            </a:r>
            <a:endParaRPr/>
          </a:p>
          <a:p>
            <a:pPr indent="-320040" lvl="0" marL="320040" rtl="0" algn="just">
              <a:spcBef>
                <a:spcPts val="0"/>
              </a:spcBef>
              <a:spcAft>
                <a:spcPts val="0"/>
              </a:spcAft>
              <a:buSzPts val="1320"/>
              <a:buChar char="◻"/>
            </a:pPr>
            <a:r>
              <a:rPr lang="en-US" sz="2200"/>
              <a:t>Alternative – Buckets with multiples sizes.</a:t>
            </a:r>
            <a:endParaRPr/>
          </a:p>
        </p:txBody>
      </p:sp>
      <p:pic>
        <p:nvPicPr>
          <p:cNvPr id="269" name="Google Shape;269;p15"/>
          <p:cNvPicPr preferRelativeResize="0"/>
          <p:nvPr/>
        </p:nvPicPr>
        <p:blipFill rotWithShape="1">
          <a:blip r:embed="rId3">
            <a:alphaModFix/>
          </a:blip>
          <a:srcRect b="0" l="0" r="0" t="0"/>
          <a:stretch/>
        </p:blipFill>
        <p:spPr>
          <a:xfrm>
            <a:off x="76200" y="1600200"/>
            <a:ext cx="9014842" cy="5029200"/>
          </a:xfrm>
          <a:prstGeom prst="rect">
            <a:avLst/>
          </a:prstGeom>
          <a:noFill/>
          <a:ln>
            <a:noFill/>
          </a:ln>
        </p:spPr>
      </p:pic>
      <p:sp>
        <p:nvSpPr>
          <p:cNvPr id="270" name="Google Shape;270;p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6"/>
          <p:cNvPicPr preferRelativeResize="0"/>
          <p:nvPr/>
        </p:nvPicPr>
        <p:blipFill rotWithShape="1">
          <a:blip r:embed="rId3">
            <a:alphaModFix/>
          </a:blip>
          <a:srcRect b="0" l="0" r="0" t="0"/>
          <a:stretch/>
        </p:blipFill>
        <p:spPr>
          <a:xfrm>
            <a:off x="5029200" y="1828800"/>
            <a:ext cx="4096611" cy="4176712"/>
          </a:xfrm>
          <a:prstGeom prst="rect">
            <a:avLst/>
          </a:prstGeom>
          <a:noFill/>
          <a:ln>
            <a:noFill/>
          </a:ln>
        </p:spPr>
      </p:pic>
      <p:sp>
        <p:nvSpPr>
          <p:cNvPr id="276" name="Google Shape;276;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277" name="Google Shape;277;p16"/>
          <p:cNvSpPr txBox="1"/>
          <p:nvPr>
            <p:ph idx="1" type="body"/>
          </p:nvPr>
        </p:nvSpPr>
        <p:spPr>
          <a:xfrm>
            <a:off x="304800" y="1752600"/>
            <a:ext cx="5257800" cy="2895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80"/>
              <a:buChar char="◻"/>
            </a:pPr>
            <a:r>
              <a:rPr b="1" lang="en-US" sz="2800"/>
              <a:t>Probe</a:t>
            </a:r>
            <a:r>
              <a:rPr lang="en-US" sz="2800"/>
              <a:t> - Each action of address calculation and check for success is called as a </a:t>
            </a:r>
            <a:r>
              <a:rPr i="1" lang="en-US" sz="2800"/>
              <a:t>probe.</a:t>
            </a:r>
            <a:endParaRPr sz="2800"/>
          </a:p>
          <a:p>
            <a:pPr indent="-320040" lvl="0" marL="320040" rtl="0" algn="just">
              <a:spcBef>
                <a:spcPts val="700"/>
              </a:spcBef>
              <a:spcAft>
                <a:spcPts val="0"/>
              </a:spcAft>
              <a:buSzPts val="1680"/>
              <a:buChar char="◻"/>
            </a:pPr>
            <a:r>
              <a:rPr lang="en-US" sz="2800"/>
              <a:t>Running “Spark" through the hash function, and finding an index 6 is a probe. </a:t>
            </a:r>
            <a:endParaRPr/>
          </a:p>
          <a:p>
            <a:pPr indent="-289560" lvl="0" marL="320040" rtl="0" algn="l">
              <a:spcBef>
                <a:spcPts val="700"/>
              </a:spcBef>
              <a:spcAft>
                <a:spcPts val="0"/>
              </a:spcAft>
              <a:buSzPts val="480"/>
              <a:buNone/>
            </a:pPr>
            <a:r>
              <a:t/>
            </a:r>
            <a:endParaRPr sz="800"/>
          </a:p>
        </p:txBody>
      </p:sp>
      <p:grpSp>
        <p:nvGrpSpPr>
          <p:cNvPr id="278" name="Google Shape;278;p16"/>
          <p:cNvGrpSpPr/>
          <p:nvPr/>
        </p:nvGrpSpPr>
        <p:grpSpPr>
          <a:xfrm>
            <a:off x="457200" y="5029200"/>
            <a:ext cx="4567308" cy="830997"/>
            <a:chOff x="152400" y="5867400"/>
            <a:chExt cx="4567308" cy="830997"/>
          </a:xfrm>
        </p:grpSpPr>
        <p:sp>
          <p:nvSpPr>
            <p:cNvPr id="279" name="Google Shape;279;p16"/>
            <p:cNvSpPr/>
            <p:nvPr/>
          </p:nvSpPr>
          <p:spPr>
            <a:xfrm>
              <a:off x="152400" y="6015335"/>
              <a:ext cx="90261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Spark</a:t>
              </a:r>
              <a:endParaRPr/>
            </a:p>
          </p:txBody>
        </p:sp>
        <p:cxnSp>
          <p:nvCxnSpPr>
            <p:cNvPr id="280" name="Google Shape;280;p16"/>
            <p:cNvCxnSpPr>
              <a:stCxn id="279" idx="3"/>
            </p:cNvCxnSpPr>
            <p:nvPr/>
          </p:nvCxnSpPr>
          <p:spPr>
            <a:xfrm flipH="1" rot="10800000">
              <a:off x="1055019" y="6244068"/>
              <a:ext cx="468900" cy="2100"/>
            </a:xfrm>
            <a:prstGeom prst="straightConnector1">
              <a:avLst/>
            </a:prstGeom>
            <a:noFill/>
            <a:ln cap="flat" cmpd="sng" w="25400">
              <a:solidFill>
                <a:srgbClr val="0000CC"/>
              </a:solidFill>
              <a:prstDash val="solid"/>
              <a:round/>
              <a:headEnd len="sm" w="sm" type="none"/>
              <a:tailEnd len="med" w="med" type="stealth"/>
            </a:ln>
          </p:spPr>
        </p:cxnSp>
        <p:sp>
          <p:nvSpPr>
            <p:cNvPr id="281" name="Google Shape;281;p16"/>
            <p:cNvSpPr/>
            <p:nvPr/>
          </p:nvSpPr>
          <p:spPr>
            <a:xfrm>
              <a:off x="1524000" y="5867400"/>
              <a:ext cx="2362200"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∑ascii character of </a:t>
              </a:r>
              <a:r>
                <a:rPr b="1" lang="en-US" sz="2400">
                  <a:solidFill>
                    <a:srgbClr val="C00000"/>
                  </a:solidFill>
                  <a:latin typeface="Twentieth Century"/>
                  <a:ea typeface="Twentieth Century"/>
                  <a:cs typeface="Twentieth Century"/>
                  <a:sym typeface="Twentieth Century"/>
                </a:rPr>
                <a:t>Spark</a:t>
              </a:r>
              <a:endParaRPr/>
            </a:p>
          </p:txBody>
        </p:sp>
        <p:cxnSp>
          <p:nvCxnSpPr>
            <p:cNvPr id="282" name="Google Shape;282;p16"/>
            <p:cNvCxnSpPr/>
            <p:nvPr/>
          </p:nvCxnSpPr>
          <p:spPr>
            <a:xfrm flipH="1" rot="10800000">
              <a:off x="3873983" y="6248400"/>
              <a:ext cx="511621" cy="2233"/>
            </a:xfrm>
            <a:prstGeom prst="straightConnector1">
              <a:avLst/>
            </a:prstGeom>
            <a:noFill/>
            <a:ln cap="flat" cmpd="sng" w="25400">
              <a:solidFill>
                <a:srgbClr val="0000CC"/>
              </a:solidFill>
              <a:prstDash val="solid"/>
              <a:round/>
              <a:headEnd len="sm" w="sm" type="none"/>
              <a:tailEnd len="med" w="med" type="stealth"/>
            </a:ln>
          </p:spPr>
        </p:cxnSp>
        <p:sp>
          <p:nvSpPr>
            <p:cNvPr id="283" name="Google Shape;283;p16"/>
            <p:cNvSpPr/>
            <p:nvPr/>
          </p:nvSpPr>
          <p:spPr>
            <a:xfrm>
              <a:off x="4371536" y="6019800"/>
              <a:ext cx="34817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6</a:t>
              </a:r>
              <a:endParaRPr/>
            </a:p>
          </p:txBody>
        </p:sp>
      </p:grpSp>
      <p:sp>
        <p:nvSpPr>
          <p:cNvPr id="284" name="Google Shape;284;p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290" name="Google Shape;290;p17"/>
          <p:cNvSpPr txBox="1"/>
          <p:nvPr>
            <p:ph idx="1" type="body"/>
          </p:nvPr>
        </p:nvSpPr>
        <p:spPr>
          <a:xfrm>
            <a:off x="304800" y="1752600"/>
            <a:ext cx="6019800" cy="2895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80"/>
              <a:buChar char="◻"/>
            </a:pPr>
            <a:r>
              <a:rPr b="1" lang="en-US" sz="2800"/>
              <a:t>Collision</a:t>
            </a:r>
            <a:r>
              <a:rPr lang="en-US" sz="2800"/>
              <a:t> - The result of two keys hashing into the </a:t>
            </a:r>
            <a:r>
              <a:rPr b="1" lang="en-US" sz="2800"/>
              <a:t>same address </a:t>
            </a:r>
            <a:r>
              <a:rPr lang="en-US" sz="2800"/>
              <a:t>is called collision. </a:t>
            </a:r>
            <a:endParaRPr/>
          </a:p>
          <a:p>
            <a:pPr indent="-320040" lvl="0" marL="320040" rtl="0" algn="just">
              <a:spcBef>
                <a:spcPts val="700"/>
              </a:spcBef>
              <a:spcAft>
                <a:spcPts val="0"/>
              </a:spcAft>
              <a:buSzPts val="1680"/>
              <a:buChar char="◻"/>
            </a:pPr>
            <a:r>
              <a:rPr lang="en-US" sz="2800"/>
              <a:t>With bucket size =1</a:t>
            </a:r>
            <a:endParaRPr/>
          </a:p>
        </p:txBody>
      </p:sp>
      <p:grpSp>
        <p:nvGrpSpPr>
          <p:cNvPr id="291" name="Google Shape;291;p17"/>
          <p:cNvGrpSpPr/>
          <p:nvPr/>
        </p:nvGrpSpPr>
        <p:grpSpPr>
          <a:xfrm>
            <a:off x="457200" y="4198203"/>
            <a:ext cx="4567308" cy="830997"/>
            <a:chOff x="152400" y="5867400"/>
            <a:chExt cx="4567308" cy="830997"/>
          </a:xfrm>
        </p:grpSpPr>
        <p:sp>
          <p:nvSpPr>
            <p:cNvPr id="292" name="Google Shape;292;p17"/>
            <p:cNvSpPr/>
            <p:nvPr/>
          </p:nvSpPr>
          <p:spPr>
            <a:xfrm>
              <a:off x="152400" y="6015335"/>
              <a:ext cx="5116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25</a:t>
              </a:r>
              <a:endParaRPr/>
            </a:p>
          </p:txBody>
        </p:sp>
        <p:cxnSp>
          <p:nvCxnSpPr>
            <p:cNvPr id="293" name="Google Shape;293;p17"/>
            <p:cNvCxnSpPr>
              <a:stCxn id="292" idx="3"/>
            </p:cNvCxnSpPr>
            <p:nvPr/>
          </p:nvCxnSpPr>
          <p:spPr>
            <a:xfrm flipH="1" rot="10800000">
              <a:off x="664079" y="6244068"/>
              <a:ext cx="859800" cy="2100"/>
            </a:xfrm>
            <a:prstGeom prst="straightConnector1">
              <a:avLst/>
            </a:prstGeom>
            <a:noFill/>
            <a:ln cap="flat" cmpd="sng" w="25400">
              <a:solidFill>
                <a:srgbClr val="0000CC"/>
              </a:solidFill>
              <a:prstDash val="solid"/>
              <a:round/>
              <a:headEnd len="sm" w="sm" type="none"/>
              <a:tailEnd len="med" w="med" type="stealth"/>
            </a:ln>
          </p:spPr>
        </p:cxnSp>
        <p:sp>
          <p:nvSpPr>
            <p:cNvPr id="294" name="Google Shape;294;p17"/>
            <p:cNvSpPr/>
            <p:nvPr/>
          </p:nvSpPr>
          <p:spPr>
            <a:xfrm>
              <a:off x="1524000" y="5867400"/>
              <a:ext cx="2362200"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Key % Table_size</a:t>
              </a:r>
              <a:endParaRPr b="1" sz="2400">
                <a:solidFill>
                  <a:srgbClr val="C00000"/>
                </a:solidFill>
                <a:latin typeface="Calibri"/>
                <a:ea typeface="Calibri"/>
                <a:cs typeface="Calibri"/>
                <a:sym typeface="Calibri"/>
              </a:endParaRPr>
            </a:p>
            <a:p>
              <a:pPr indent="0" lvl="0" marL="0" marR="0" rtl="0" algn="ctr">
                <a:spcBef>
                  <a:spcPts val="0"/>
                </a:spcBef>
                <a:spcAft>
                  <a:spcPts val="0"/>
                </a:spcAft>
                <a:buNone/>
              </a:pPr>
              <a:r>
                <a:rPr b="1" lang="en-US" sz="2400">
                  <a:solidFill>
                    <a:srgbClr val="C00000"/>
                  </a:solidFill>
                  <a:latin typeface="Calibri"/>
                  <a:ea typeface="Calibri"/>
                  <a:cs typeface="Calibri"/>
                  <a:sym typeface="Calibri"/>
                </a:rPr>
                <a:t>25 % 10</a:t>
              </a:r>
              <a:endParaRPr b="1" sz="2400">
                <a:solidFill>
                  <a:srgbClr val="C00000"/>
                </a:solidFill>
                <a:latin typeface="Twentieth Century"/>
                <a:ea typeface="Twentieth Century"/>
                <a:cs typeface="Twentieth Century"/>
                <a:sym typeface="Twentieth Century"/>
              </a:endParaRPr>
            </a:p>
          </p:txBody>
        </p:sp>
        <p:cxnSp>
          <p:nvCxnSpPr>
            <p:cNvPr id="295" name="Google Shape;295;p17"/>
            <p:cNvCxnSpPr/>
            <p:nvPr/>
          </p:nvCxnSpPr>
          <p:spPr>
            <a:xfrm flipH="1" rot="10800000">
              <a:off x="3873983" y="6248400"/>
              <a:ext cx="511621" cy="2233"/>
            </a:xfrm>
            <a:prstGeom prst="straightConnector1">
              <a:avLst/>
            </a:prstGeom>
            <a:noFill/>
            <a:ln cap="flat" cmpd="sng" w="25400">
              <a:solidFill>
                <a:srgbClr val="0000CC"/>
              </a:solidFill>
              <a:prstDash val="solid"/>
              <a:round/>
              <a:headEnd len="sm" w="sm" type="none"/>
              <a:tailEnd len="med" w="med" type="stealth"/>
            </a:ln>
          </p:spPr>
        </p:cxnSp>
        <p:sp>
          <p:nvSpPr>
            <p:cNvPr id="296" name="Google Shape;296;p17"/>
            <p:cNvSpPr/>
            <p:nvPr/>
          </p:nvSpPr>
          <p:spPr>
            <a:xfrm>
              <a:off x="4371536" y="6019800"/>
              <a:ext cx="34817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5</a:t>
              </a:r>
              <a:endParaRPr/>
            </a:p>
          </p:txBody>
        </p:sp>
      </p:grpSp>
      <p:pic>
        <p:nvPicPr>
          <p:cNvPr id="297" name="Google Shape;297;p17"/>
          <p:cNvPicPr preferRelativeResize="0"/>
          <p:nvPr/>
        </p:nvPicPr>
        <p:blipFill rotWithShape="1">
          <a:blip r:embed="rId3">
            <a:alphaModFix/>
          </a:blip>
          <a:srcRect b="0" l="0" r="0" t="0"/>
          <a:stretch/>
        </p:blipFill>
        <p:spPr>
          <a:xfrm>
            <a:off x="6553200" y="1600200"/>
            <a:ext cx="2286000" cy="4923692"/>
          </a:xfrm>
          <a:prstGeom prst="rect">
            <a:avLst/>
          </a:prstGeom>
          <a:noFill/>
          <a:ln>
            <a:noFill/>
          </a:ln>
        </p:spPr>
      </p:pic>
      <p:cxnSp>
        <p:nvCxnSpPr>
          <p:cNvPr id="298" name="Google Shape;298;p17"/>
          <p:cNvCxnSpPr/>
          <p:nvPr/>
        </p:nvCxnSpPr>
        <p:spPr>
          <a:xfrm>
            <a:off x="5181600" y="4495800"/>
            <a:ext cx="1371600" cy="0"/>
          </a:xfrm>
          <a:prstGeom prst="straightConnector1">
            <a:avLst/>
          </a:prstGeom>
          <a:noFill/>
          <a:ln cap="flat" cmpd="sng" w="22225">
            <a:solidFill>
              <a:srgbClr val="C00000"/>
            </a:solidFill>
            <a:prstDash val="solid"/>
            <a:round/>
            <a:headEnd len="sm" w="sm" type="none"/>
            <a:tailEnd len="med" w="med" type="triangle"/>
          </a:ln>
        </p:spPr>
      </p:cxnSp>
      <p:grpSp>
        <p:nvGrpSpPr>
          <p:cNvPr id="299" name="Google Shape;299;p17"/>
          <p:cNvGrpSpPr/>
          <p:nvPr/>
        </p:nvGrpSpPr>
        <p:grpSpPr>
          <a:xfrm>
            <a:off x="457200" y="5410200"/>
            <a:ext cx="4567308" cy="830997"/>
            <a:chOff x="152400" y="5867400"/>
            <a:chExt cx="4567308" cy="830997"/>
          </a:xfrm>
        </p:grpSpPr>
        <p:sp>
          <p:nvSpPr>
            <p:cNvPr id="300" name="Google Shape;300;p17"/>
            <p:cNvSpPr/>
            <p:nvPr/>
          </p:nvSpPr>
          <p:spPr>
            <a:xfrm>
              <a:off x="152400" y="6015335"/>
              <a:ext cx="511679"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55</a:t>
              </a:r>
              <a:endParaRPr/>
            </a:p>
          </p:txBody>
        </p:sp>
        <p:cxnSp>
          <p:nvCxnSpPr>
            <p:cNvPr id="301" name="Google Shape;301;p17"/>
            <p:cNvCxnSpPr>
              <a:stCxn id="300" idx="3"/>
            </p:cNvCxnSpPr>
            <p:nvPr/>
          </p:nvCxnSpPr>
          <p:spPr>
            <a:xfrm flipH="1" rot="10800000">
              <a:off x="664079" y="6244068"/>
              <a:ext cx="859800" cy="2100"/>
            </a:xfrm>
            <a:prstGeom prst="straightConnector1">
              <a:avLst/>
            </a:prstGeom>
            <a:noFill/>
            <a:ln cap="flat" cmpd="sng" w="25400">
              <a:solidFill>
                <a:srgbClr val="0000CC"/>
              </a:solidFill>
              <a:prstDash val="solid"/>
              <a:round/>
              <a:headEnd len="sm" w="sm" type="none"/>
              <a:tailEnd len="med" w="med" type="stealth"/>
            </a:ln>
          </p:spPr>
        </p:cxnSp>
        <p:sp>
          <p:nvSpPr>
            <p:cNvPr id="302" name="Google Shape;302;p17"/>
            <p:cNvSpPr/>
            <p:nvPr/>
          </p:nvSpPr>
          <p:spPr>
            <a:xfrm>
              <a:off x="1524000" y="5867400"/>
              <a:ext cx="2362200"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Calibri"/>
                  <a:ea typeface="Calibri"/>
                  <a:cs typeface="Calibri"/>
                  <a:sym typeface="Calibri"/>
                </a:rPr>
                <a:t>Key % Table_size</a:t>
              </a:r>
              <a:endParaRPr b="1" sz="2400">
                <a:solidFill>
                  <a:srgbClr val="C00000"/>
                </a:solidFill>
                <a:latin typeface="Calibri"/>
                <a:ea typeface="Calibri"/>
                <a:cs typeface="Calibri"/>
                <a:sym typeface="Calibri"/>
              </a:endParaRPr>
            </a:p>
            <a:p>
              <a:pPr indent="0" lvl="0" marL="0" marR="0" rtl="0" algn="ctr">
                <a:spcBef>
                  <a:spcPts val="0"/>
                </a:spcBef>
                <a:spcAft>
                  <a:spcPts val="0"/>
                </a:spcAft>
                <a:buNone/>
              </a:pPr>
              <a:r>
                <a:rPr b="1" lang="en-US" sz="2400">
                  <a:solidFill>
                    <a:srgbClr val="C00000"/>
                  </a:solidFill>
                  <a:latin typeface="Calibri"/>
                  <a:ea typeface="Calibri"/>
                  <a:cs typeface="Calibri"/>
                  <a:sym typeface="Calibri"/>
                </a:rPr>
                <a:t>55 % 10</a:t>
              </a:r>
              <a:endParaRPr b="1" sz="2400">
                <a:solidFill>
                  <a:srgbClr val="C00000"/>
                </a:solidFill>
                <a:latin typeface="Twentieth Century"/>
                <a:ea typeface="Twentieth Century"/>
                <a:cs typeface="Twentieth Century"/>
                <a:sym typeface="Twentieth Century"/>
              </a:endParaRPr>
            </a:p>
          </p:txBody>
        </p:sp>
        <p:cxnSp>
          <p:nvCxnSpPr>
            <p:cNvPr id="303" name="Google Shape;303;p17"/>
            <p:cNvCxnSpPr/>
            <p:nvPr/>
          </p:nvCxnSpPr>
          <p:spPr>
            <a:xfrm flipH="1" rot="10800000">
              <a:off x="3873983" y="6248400"/>
              <a:ext cx="511621" cy="2233"/>
            </a:xfrm>
            <a:prstGeom prst="straightConnector1">
              <a:avLst/>
            </a:prstGeom>
            <a:noFill/>
            <a:ln cap="flat" cmpd="sng" w="25400">
              <a:solidFill>
                <a:srgbClr val="0000CC"/>
              </a:solidFill>
              <a:prstDash val="solid"/>
              <a:round/>
              <a:headEnd len="sm" w="sm" type="none"/>
              <a:tailEnd len="med" w="med" type="stealth"/>
            </a:ln>
          </p:spPr>
        </p:cxnSp>
        <p:sp>
          <p:nvSpPr>
            <p:cNvPr id="304" name="Google Shape;304;p17"/>
            <p:cNvSpPr/>
            <p:nvPr/>
          </p:nvSpPr>
          <p:spPr>
            <a:xfrm>
              <a:off x="4371536" y="6019800"/>
              <a:ext cx="348172" cy="46166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Twentieth Century"/>
                  <a:ea typeface="Twentieth Century"/>
                  <a:cs typeface="Twentieth Century"/>
                  <a:sym typeface="Twentieth Century"/>
                </a:rPr>
                <a:t>5</a:t>
              </a:r>
              <a:endParaRPr/>
            </a:p>
          </p:txBody>
        </p:sp>
      </p:grpSp>
      <p:cxnSp>
        <p:nvCxnSpPr>
          <p:cNvPr id="305" name="Google Shape;305;p17"/>
          <p:cNvCxnSpPr/>
          <p:nvPr/>
        </p:nvCxnSpPr>
        <p:spPr>
          <a:xfrm flipH="1" rot="10800000">
            <a:off x="5181600" y="4648200"/>
            <a:ext cx="1371600" cy="1143000"/>
          </a:xfrm>
          <a:prstGeom prst="straightConnector1">
            <a:avLst/>
          </a:prstGeom>
          <a:noFill/>
          <a:ln cap="flat" cmpd="sng" w="22225">
            <a:solidFill>
              <a:srgbClr val="C00000"/>
            </a:solidFill>
            <a:prstDash val="solid"/>
            <a:round/>
            <a:headEnd len="sm" w="sm" type="none"/>
            <a:tailEnd len="med" w="med" type="triangle"/>
          </a:ln>
        </p:spPr>
      </p:cxnSp>
      <p:sp>
        <p:nvSpPr>
          <p:cNvPr id="306" name="Google Shape;306;p17"/>
          <p:cNvSpPr/>
          <p:nvPr/>
        </p:nvSpPr>
        <p:spPr>
          <a:xfrm>
            <a:off x="5105400" y="6096000"/>
            <a:ext cx="16001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COLLISION</a:t>
            </a:r>
            <a:endParaRPr/>
          </a:p>
        </p:txBody>
      </p:sp>
      <p:sp>
        <p:nvSpPr>
          <p:cNvPr id="307" name="Google Shape;307;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13" name="Google Shape;313;p18"/>
          <p:cNvSpPr txBox="1"/>
          <p:nvPr>
            <p:ph idx="1" type="body"/>
          </p:nvPr>
        </p:nvSpPr>
        <p:spPr>
          <a:xfrm>
            <a:off x="304800" y="1752600"/>
            <a:ext cx="6019800" cy="2133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80"/>
              <a:buChar char="◻"/>
            </a:pPr>
            <a:r>
              <a:rPr b="1" lang="en-US" sz="2800"/>
              <a:t>Synonym </a:t>
            </a:r>
            <a:r>
              <a:rPr lang="en-US" sz="2800"/>
              <a:t>- Keys that hash to the same address are called synonyms.</a:t>
            </a:r>
            <a:endParaRPr/>
          </a:p>
          <a:p>
            <a:pPr indent="-320040" lvl="0" marL="320040" rtl="0" algn="just">
              <a:spcBef>
                <a:spcPts val="700"/>
              </a:spcBef>
              <a:spcAft>
                <a:spcPts val="0"/>
              </a:spcAft>
              <a:buSzPts val="1680"/>
              <a:buChar char="◻"/>
            </a:pPr>
            <a:r>
              <a:rPr lang="en-US" sz="2800"/>
              <a:t>For e.g. “25” and “55” are synonyms.</a:t>
            </a:r>
            <a:endParaRPr/>
          </a:p>
          <a:p>
            <a:pPr indent="-320040" lvl="0" marL="320040" rtl="0" algn="just">
              <a:spcBef>
                <a:spcPts val="700"/>
              </a:spcBef>
              <a:spcAft>
                <a:spcPts val="0"/>
              </a:spcAft>
              <a:buSzPts val="1680"/>
              <a:buChar char="◻"/>
            </a:pPr>
            <a:r>
              <a:rPr lang="en-US" sz="2800"/>
              <a:t>“Alka” and “Abhay” are synonyms.</a:t>
            </a:r>
            <a:endParaRPr/>
          </a:p>
          <a:p>
            <a:pPr indent="-213360" lvl="0" marL="320040" rtl="0" algn="just">
              <a:spcBef>
                <a:spcPts val="700"/>
              </a:spcBef>
              <a:spcAft>
                <a:spcPts val="0"/>
              </a:spcAft>
              <a:buSzPts val="1680"/>
              <a:buNone/>
            </a:pPr>
            <a:r>
              <a:t/>
            </a:r>
            <a:endParaRPr sz="2800"/>
          </a:p>
        </p:txBody>
      </p:sp>
      <p:pic>
        <p:nvPicPr>
          <p:cNvPr id="314" name="Google Shape;314;p18"/>
          <p:cNvPicPr preferRelativeResize="0"/>
          <p:nvPr/>
        </p:nvPicPr>
        <p:blipFill rotWithShape="1">
          <a:blip r:embed="rId3">
            <a:alphaModFix/>
          </a:blip>
          <a:srcRect b="0" l="0" r="0" t="0"/>
          <a:stretch/>
        </p:blipFill>
        <p:spPr>
          <a:xfrm>
            <a:off x="6553200" y="1600200"/>
            <a:ext cx="2286000" cy="4923692"/>
          </a:xfrm>
          <a:prstGeom prst="rect">
            <a:avLst/>
          </a:prstGeom>
          <a:noFill/>
          <a:ln>
            <a:noFill/>
          </a:ln>
        </p:spPr>
      </p:pic>
      <p:pic>
        <p:nvPicPr>
          <p:cNvPr id="315" name="Google Shape;315;p18"/>
          <p:cNvPicPr preferRelativeResize="0"/>
          <p:nvPr/>
        </p:nvPicPr>
        <p:blipFill rotWithShape="1">
          <a:blip r:embed="rId4">
            <a:alphaModFix/>
          </a:blip>
          <a:srcRect b="0" l="0" r="0" t="0"/>
          <a:stretch/>
        </p:blipFill>
        <p:spPr>
          <a:xfrm>
            <a:off x="609600" y="4191000"/>
            <a:ext cx="4857609" cy="1981200"/>
          </a:xfrm>
          <a:prstGeom prst="rect">
            <a:avLst/>
          </a:prstGeom>
          <a:noFill/>
          <a:ln>
            <a:noFill/>
          </a:ln>
        </p:spPr>
      </p:pic>
      <p:sp>
        <p:nvSpPr>
          <p:cNvPr id="316" name="Google Shape;316;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22" name="Google Shape;322;p19"/>
          <p:cNvSpPr txBox="1"/>
          <p:nvPr>
            <p:ph idx="1" type="body"/>
          </p:nvPr>
        </p:nvSpPr>
        <p:spPr>
          <a:xfrm>
            <a:off x="304800" y="1752600"/>
            <a:ext cx="6019800" cy="41910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20"/>
              <a:buChar char="◻"/>
            </a:pPr>
            <a:r>
              <a:rPr b="1" lang="en-US" sz="2700"/>
              <a:t>Overflow </a:t>
            </a:r>
            <a:r>
              <a:rPr lang="en-US" sz="2700"/>
              <a:t>- The result of </a:t>
            </a:r>
            <a:endParaRPr/>
          </a:p>
          <a:p>
            <a:pPr indent="-274320" lvl="1" marL="640080" rtl="0" algn="just">
              <a:spcBef>
                <a:spcPts val="550"/>
              </a:spcBef>
              <a:spcAft>
                <a:spcPts val="0"/>
              </a:spcAft>
              <a:buSzPts val="1890"/>
              <a:buChar char="🞑"/>
            </a:pPr>
            <a:r>
              <a:rPr lang="en-US" sz="2700">
                <a:solidFill>
                  <a:srgbClr val="0000CC"/>
                </a:solidFill>
              </a:rPr>
              <a:t>Many keys hashing to a single address</a:t>
            </a:r>
            <a:r>
              <a:rPr lang="en-US" sz="2700"/>
              <a:t> and</a:t>
            </a:r>
            <a:endParaRPr/>
          </a:p>
          <a:p>
            <a:pPr indent="-274320" lvl="1" marL="640080" rtl="0" algn="just">
              <a:spcBef>
                <a:spcPts val="550"/>
              </a:spcBef>
              <a:spcAft>
                <a:spcPts val="0"/>
              </a:spcAft>
              <a:buSzPts val="1890"/>
              <a:buChar char="🞑"/>
            </a:pPr>
            <a:r>
              <a:rPr lang="en-US" sz="2700">
                <a:solidFill>
                  <a:srgbClr val="0000CC"/>
                </a:solidFill>
              </a:rPr>
              <a:t>Lack of room in the bucket </a:t>
            </a:r>
            <a:r>
              <a:rPr lang="en-US" sz="2700"/>
              <a:t>is known as an overflow. </a:t>
            </a:r>
            <a:endParaRPr/>
          </a:p>
          <a:p>
            <a:pPr indent="-251460" lvl="0" marL="320040" rtl="0" algn="just">
              <a:spcBef>
                <a:spcPts val="700"/>
              </a:spcBef>
              <a:spcAft>
                <a:spcPts val="0"/>
              </a:spcAft>
              <a:buSzPts val="1080"/>
              <a:buNone/>
            </a:pPr>
            <a:r>
              <a:t/>
            </a:r>
            <a:endParaRPr sz="1800"/>
          </a:p>
          <a:p>
            <a:pPr indent="-320040" lvl="0" marL="320040" rtl="0" algn="just">
              <a:spcBef>
                <a:spcPts val="700"/>
              </a:spcBef>
              <a:spcAft>
                <a:spcPts val="0"/>
              </a:spcAft>
              <a:buSzPts val="1620"/>
              <a:buChar char="◻"/>
            </a:pPr>
            <a:r>
              <a:rPr lang="en-US" sz="2700"/>
              <a:t>Collision and overflow are synonymous when the bucket is of size 1.</a:t>
            </a:r>
            <a:endParaRPr/>
          </a:p>
        </p:txBody>
      </p:sp>
      <p:pic>
        <p:nvPicPr>
          <p:cNvPr id="323" name="Google Shape;323;p19"/>
          <p:cNvPicPr preferRelativeResize="0"/>
          <p:nvPr/>
        </p:nvPicPr>
        <p:blipFill rotWithShape="1">
          <a:blip r:embed="rId3">
            <a:alphaModFix/>
          </a:blip>
          <a:srcRect b="0" l="0" r="0" t="0"/>
          <a:stretch/>
        </p:blipFill>
        <p:spPr>
          <a:xfrm>
            <a:off x="6553200" y="1600200"/>
            <a:ext cx="2286000" cy="4923692"/>
          </a:xfrm>
          <a:prstGeom prst="rect">
            <a:avLst/>
          </a:prstGeom>
          <a:noFill/>
          <a:ln>
            <a:noFill/>
          </a:ln>
        </p:spPr>
      </p:pic>
      <p:sp>
        <p:nvSpPr>
          <p:cNvPr id="324" name="Google Shape;324;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ctrTitle"/>
          </p:nvPr>
        </p:nvSpPr>
        <p:spPr>
          <a:xfrm>
            <a:off x="152400" y="2209800"/>
            <a:ext cx="8763000" cy="18288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C000"/>
              </a:buClr>
              <a:buSzPts val="4400"/>
              <a:buFont typeface="Twentieth Century"/>
              <a:buNone/>
            </a:pPr>
            <a:r>
              <a:rPr b="1" lang="en-US">
                <a:solidFill>
                  <a:srgbClr val="FFC000"/>
                </a:solidFill>
              </a:rPr>
              <a:t>UNIT 3 HASHING </a:t>
            </a:r>
            <a:r>
              <a:rPr lang="en-US"/>
              <a:t>	</a:t>
            </a:r>
            <a:br>
              <a:rPr lang="en-US"/>
            </a:br>
            <a:endParaRPr/>
          </a:p>
        </p:txBody>
      </p:sp>
      <p:sp>
        <p:nvSpPr>
          <p:cNvPr id="130" name="Google Shape;130;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
        <p:nvSpPr>
          <p:cNvPr id="131" name="Google Shape;131;p2"/>
          <p:cNvSpPr/>
          <p:nvPr/>
        </p:nvSpPr>
        <p:spPr>
          <a:xfrm>
            <a:off x="1447800" y="3657600"/>
            <a:ext cx="5715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FF00"/>
                </a:solidFill>
                <a:latin typeface="Twentieth Century"/>
                <a:ea typeface="Twentieth Century"/>
                <a:cs typeface="Twentieth Century"/>
                <a:sym typeface="Twentieth Century"/>
              </a:rPr>
              <a:t>Supports very fast retrieval via a key</a:t>
            </a:r>
            <a:endParaRPr b="1" i="1" sz="2800" u="none" cap="none" strike="noStrike">
              <a:solidFill>
                <a:srgbClr val="FFFF00"/>
              </a:solidFill>
              <a:latin typeface="Twentieth Century"/>
              <a:ea typeface="Twentieth Century"/>
              <a:cs typeface="Twentieth Century"/>
              <a:sym typeface="Twentieth Century"/>
            </a:endParaRPr>
          </a:p>
        </p:txBody>
      </p:sp>
      <p:sp>
        <p:nvSpPr>
          <p:cNvPr id="132" name="Google Shape;132;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30" name="Google Shape;330;p20"/>
          <p:cNvSpPr txBox="1"/>
          <p:nvPr>
            <p:ph idx="1" type="body"/>
          </p:nvPr>
        </p:nvSpPr>
        <p:spPr>
          <a:xfrm>
            <a:off x="152400" y="1600200"/>
            <a:ext cx="8763000" cy="2209800"/>
          </a:xfrm>
          <a:prstGeom prst="rect">
            <a:avLst/>
          </a:prstGeom>
          <a:noFill/>
          <a:ln>
            <a:noFill/>
          </a:ln>
        </p:spPr>
        <p:txBody>
          <a:bodyPr anchorCtr="0" anchor="t" bIns="45700" lIns="91425" spcFirstLastPara="1" rIns="91425" wrap="square" tIns="45700">
            <a:normAutofit fontScale="92500" lnSpcReduction="10000"/>
          </a:bodyPr>
          <a:lstStyle/>
          <a:p>
            <a:pPr indent="-320059" lvl="0" marL="320040" rtl="0" algn="just">
              <a:spcBef>
                <a:spcPts val="0"/>
              </a:spcBef>
              <a:spcAft>
                <a:spcPts val="0"/>
              </a:spcAft>
              <a:buSzPct val="60000"/>
              <a:buChar char="◻"/>
            </a:pPr>
            <a:r>
              <a:rPr b="1" lang="en-US" sz="2500"/>
              <a:t>Open / External Hashing</a:t>
            </a:r>
            <a:r>
              <a:rPr lang="en-US" sz="2500"/>
              <a:t>- Allowing the records to be stored in potentially </a:t>
            </a:r>
            <a:r>
              <a:rPr b="1" lang="en-US" sz="2500">
                <a:solidFill>
                  <a:srgbClr val="0000CC"/>
                </a:solidFill>
              </a:rPr>
              <a:t>unlimited space</a:t>
            </a:r>
            <a:r>
              <a:rPr lang="en-US" sz="2500"/>
              <a:t>, it is called as </a:t>
            </a:r>
            <a:r>
              <a:rPr i="1" lang="en-US" sz="2500"/>
              <a:t>open or external hashing.</a:t>
            </a:r>
            <a:endParaRPr/>
          </a:p>
          <a:p>
            <a:pPr indent="-320059" lvl="0" marL="320040" rtl="0" algn="just">
              <a:spcBef>
                <a:spcPts val="1200"/>
              </a:spcBef>
              <a:spcAft>
                <a:spcPts val="0"/>
              </a:spcAft>
              <a:buSzPct val="60000"/>
              <a:buChar char="◻"/>
            </a:pPr>
            <a:r>
              <a:rPr b="1" i="1" lang="en-US" sz="2500"/>
              <a:t>How to handle bucket with size 1 for unlimited space?</a:t>
            </a:r>
            <a:endParaRPr/>
          </a:p>
          <a:p>
            <a:pPr indent="-274342" lvl="1" marL="640080" rtl="0" algn="just">
              <a:spcBef>
                <a:spcPts val="0"/>
              </a:spcBef>
              <a:spcAft>
                <a:spcPts val="0"/>
              </a:spcAft>
              <a:buSzPct val="70000"/>
              <a:buChar char="🞑"/>
            </a:pPr>
            <a:r>
              <a:rPr lang="en-US" sz="2300"/>
              <a:t>Each bucket in the hash table is the head of a linked list.</a:t>
            </a:r>
            <a:endParaRPr/>
          </a:p>
          <a:p>
            <a:pPr indent="-274342" lvl="1" marL="640080" rtl="0" algn="just">
              <a:spcBef>
                <a:spcPts val="0"/>
              </a:spcBef>
              <a:spcAft>
                <a:spcPts val="0"/>
              </a:spcAft>
              <a:buSzPct val="70000"/>
              <a:buChar char="🞑"/>
            </a:pPr>
            <a:r>
              <a:rPr lang="en-US" sz="2300"/>
              <a:t>All elements that hash to a particular bucket are placed on that bucket’s linked list.</a:t>
            </a:r>
            <a:endParaRPr/>
          </a:p>
        </p:txBody>
      </p:sp>
      <p:pic>
        <p:nvPicPr>
          <p:cNvPr id="331" name="Google Shape;331;p20"/>
          <p:cNvPicPr preferRelativeResize="0"/>
          <p:nvPr/>
        </p:nvPicPr>
        <p:blipFill rotWithShape="1">
          <a:blip r:embed="rId3">
            <a:alphaModFix/>
          </a:blip>
          <a:srcRect b="0" l="0" r="0" t="0"/>
          <a:stretch/>
        </p:blipFill>
        <p:spPr>
          <a:xfrm>
            <a:off x="2057400" y="3733800"/>
            <a:ext cx="5029200" cy="2948376"/>
          </a:xfrm>
          <a:prstGeom prst="rect">
            <a:avLst/>
          </a:prstGeom>
          <a:noFill/>
          <a:ln cap="flat" cmpd="sng" w="9525">
            <a:solidFill>
              <a:srgbClr val="C00000"/>
            </a:solidFill>
            <a:prstDash val="solid"/>
            <a:miter lim="800000"/>
            <a:headEnd len="sm" w="sm" type="none"/>
            <a:tailEnd len="sm" w="sm" type="none"/>
          </a:ln>
        </p:spPr>
      </p:pic>
      <p:sp>
        <p:nvSpPr>
          <p:cNvPr id="332" name="Google Shape;332;p20"/>
          <p:cNvSpPr/>
          <p:nvPr/>
        </p:nvSpPr>
        <p:spPr>
          <a:xfrm>
            <a:off x="304800" y="4724400"/>
            <a:ext cx="15461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Key  % 10</a:t>
            </a:r>
            <a:endParaRPr/>
          </a:p>
        </p:txBody>
      </p:sp>
      <p:sp>
        <p:nvSpPr>
          <p:cNvPr id="333" name="Google Shape;333;p20"/>
          <p:cNvSpPr/>
          <p:nvPr/>
        </p:nvSpPr>
        <p:spPr>
          <a:xfrm>
            <a:off x="7239000" y="4410670"/>
            <a:ext cx="1788631" cy="16927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600">
                <a:solidFill>
                  <a:schemeClr val="dk1"/>
                </a:solidFill>
                <a:latin typeface="Twentieth Century"/>
                <a:ea typeface="Twentieth Century"/>
                <a:cs typeface="Twentieth Century"/>
                <a:sym typeface="Twentieth Century"/>
              </a:rPr>
              <a:t>Collisions are stored </a:t>
            </a:r>
            <a:r>
              <a:rPr b="1" i="1" lang="en-US" sz="2600">
                <a:solidFill>
                  <a:schemeClr val="dk1"/>
                </a:solidFill>
                <a:latin typeface="Twentieth Century"/>
                <a:ea typeface="Twentieth Century"/>
                <a:cs typeface="Twentieth Century"/>
                <a:sym typeface="Twentieth Century"/>
              </a:rPr>
              <a:t>outside</a:t>
            </a:r>
            <a:r>
              <a:rPr i="1" lang="en-US" sz="2600">
                <a:solidFill>
                  <a:schemeClr val="dk1"/>
                </a:solidFill>
                <a:latin typeface="Twentieth Century"/>
                <a:ea typeface="Twentieth Century"/>
                <a:cs typeface="Twentieth Century"/>
                <a:sym typeface="Twentieth Century"/>
              </a:rPr>
              <a:t> the table</a:t>
            </a:r>
            <a:r>
              <a:rPr lang="en-US" sz="2600">
                <a:solidFill>
                  <a:schemeClr val="dk1"/>
                </a:solidFill>
                <a:latin typeface="Twentieth Century"/>
                <a:ea typeface="Twentieth Century"/>
                <a:cs typeface="Twentieth Century"/>
                <a:sym typeface="Twentieth Century"/>
              </a:rPr>
              <a:t>.</a:t>
            </a:r>
            <a:endParaRPr sz="2600">
              <a:solidFill>
                <a:schemeClr val="dk1"/>
              </a:solidFill>
              <a:latin typeface="Twentieth Century"/>
              <a:ea typeface="Twentieth Century"/>
              <a:cs typeface="Twentieth Century"/>
              <a:sym typeface="Twentieth Century"/>
            </a:endParaRPr>
          </a:p>
        </p:txBody>
      </p:sp>
      <p:sp>
        <p:nvSpPr>
          <p:cNvPr id="334" name="Google Shape;334;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612648" y="152400"/>
            <a:ext cx="8153400" cy="990600"/>
          </a:xfrm>
          <a:prstGeom prst="rect">
            <a:avLst/>
          </a:prstGeom>
          <a:noFill/>
          <a:ln cap="flat" cmpd="sng" w="22225">
            <a:solidFill>
              <a:srgbClr val="C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000"/>
              <a:buFont typeface="Twentieth Century"/>
              <a:buNone/>
            </a:pPr>
            <a:r>
              <a:rPr lang="en-US" sz="4000">
                <a:solidFill>
                  <a:srgbClr val="C00000"/>
                </a:solidFill>
              </a:rPr>
              <a:t>Application - Open / External Hashing</a:t>
            </a:r>
            <a:endParaRPr/>
          </a:p>
        </p:txBody>
      </p:sp>
      <p:sp>
        <p:nvSpPr>
          <p:cNvPr id="340" name="Google Shape;340;p21"/>
          <p:cNvSpPr txBox="1"/>
          <p:nvPr>
            <p:ph idx="1" type="body"/>
          </p:nvPr>
        </p:nvSpPr>
        <p:spPr>
          <a:xfrm>
            <a:off x="152400" y="1600200"/>
            <a:ext cx="8839200" cy="18288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380"/>
              <a:buChar char="◻"/>
            </a:pPr>
            <a:r>
              <a:rPr lang="en-US" sz="2300"/>
              <a:t>Hashing for disk files is called external hashing.</a:t>
            </a:r>
            <a:endParaRPr/>
          </a:p>
          <a:p>
            <a:pPr indent="-274320" lvl="1" marL="640080" rtl="0" algn="just">
              <a:spcBef>
                <a:spcPts val="0"/>
              </a:spcBef>
              <a:spcAft>
                <a:spcPts val="0"/>
              </a:spcAft>
              <a:buSzPts val="1610"/>
              <a:buChar char="🞑"/>
            </a:pPr>
            <a:r>
              <a:rPr lang="en-US" sz="2300"/>
              <a:t>The target address space is made of buckets</a:t>
            </a:r>
            <a:endParaRPr/>
          </a:p>
          <a:p>
            <a:pPr indent="-274320" lvl="1" marL="640080" rtl="0" algn="just">
              <a:spcBef>
                <a:spcPts val="0"/>
              </a:spcBef>
              <a:spcAft>
                <a:spcPts val="0"/>
              </a:spcAft>
              <a:buSzPts val="1610"/>
              <a:buChar char="🞑"/>
            </a:pPr>
            <a:r>
              <a:rPr lang="en-US" sz="2300"/>
              <a:t>Each of which holds multiple files. </a:t>
            </a:r>
            <a:endParaRPr/>
          </a:p>
          <a:p>
            <a:pPr indent="-274320" lvl="1" marL="640080" rtl="0" algn="just">
              <a:spcBef>
                <a:spcPts val="0"/>
              </a:spcBef>
              <a:spcAft>
                <a:spcPts val="0"/>
              </a:spcAft>
              <a:buSzPts val="1610"/>
              <a:buChar char="🞑"/>
            </a:pPr>
            <a:r>
              <a:rPr lang="en-US" sz="2300"/>
              <a:t>A bucket is either one disk block or a cluster of contiguous disk blocks.</a:t>
            </a:r>
            <a:endParaRPr/>
          </a:p>
        </p:txBody>
      </p:sp>
      <p:pic>
        <p:nvPicPr>
          <p:cNvPr id="341" name="Google Shape;341;p21"/>
          <p:cNvPicPr preferRelativeResize="0"/>
          <p:nvPr/>
        </p:nvPicPr>
        <p:blipFill rotWithShape="1">
          <a:blip r:embed="rId3">
            <a:alphaModFix/>
          </a:blip>
          <a:srcRect b="0" l="0" r="0" t="0"/>
          <a:stretch/>
        </p:blipFill>
        <p:spPr>
          <a:xfrm>
            <a:off x="76200" y="3352800"/>
            <a:ext cx="5598380" cy="2819400"/>
          </a:xfrm>
          <a:prstGeom prst="rect">
            <a:avLst/>
          </a:prstGeom>
          <a:noFill/>
          <a:ln cap="flat" cmpd="sng" w="9525">
            <a:solidFill>
              <a:schemeClr val="dk1"/>
            </a:solidFill>
            <a:prstDash val="solid"/>
            <a:miter lim="800000"/>
            <a:headEnd len="sm" w="sm" type="none"/>
            <a:tailEnd len="sm" w="sm" type="none"/>
          </a:ln>
        </p:spPr>
      </p:pic>
      <p:grpSp>
        <p:nvGrpSpPr>
          <p:cNvPr id="342" name="Google Shape;342;p21"/>
          <p:cNvGrpSpPr/>
          <p:nvPr/>
        </p:nvGrpSpPr>
        <p:grpSpPr>
          <a:xfrm>
            <a:off x="5743575" y="3657600"/>
            <a:ext cx="3400425" cy="2962275"/>
            <a:chOff x="5743575" y="3657600"/>
            <a:chExt cx="3400425" cy="2962275"/>
          </a:xfrm>
        </p:grpSpPr>
        <p:pic>
          <p:nvPicPr>
            <p:cNvPr descr="Image result for inode in linux" id="343" name="Google Shape;343;p21"/>
            <p:cNvPicPr preferRelativeResize="0"/>
            <p:nvPr/>
          </p:nvPicPr>
          <p:blipFill rotWithShape="1">
            <a:blip r:embed="rId4">
              <a:alphaModFix/>
            </a:blip>
            <a:srcRect b="0" l="0" r="0" t="0"/>
            <a:stretch/>
          </p:blipFill>
          <p:spPr>
            <a:xfrm>
              <a:off x="5743575" y="4953000"/>
              <a:ext cx="3400425" cy="1666875"/>
            </a:xfrm>
            <a:prstGeom prst="rect">
              <a:avLst/>
            </a:prstGeom>
            <a:noFill/>
            <a:ln cap="flat" cmpd="sng" w="9525">
              <a:solidFill>
                <a:schemeClr val="dk1"/>
              </a:solidFill>
              <a:prstDash val="solid"/>
              <a:round/>
              <a:headEnd len="sm" w="sm" type="none"/>
              <a:tailEnd len="sm" w="sm" type="none"/>
            </a:ln>
          </p:spPr>
        </p:pic>
        <p:sp>
          <p:nvSpPr>
            <p:cNvPr id="344" name="Google Shape;344;p21"/>
            <p:cNvSpPr txBox="1"/>
            <p:nvPr/>
          </p:nvSpPr>
          <p:spPr>
            <a:xfrm>
              <a:off x="5943600" y="3657600"/>
              <a:ext cx="2971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Inode – Index node </a:t>
              </a:r>
              <a:endParaRPr/>
            </a:p>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A reference (index) about the file and directory on the System.</a:t>
              </a:r>
              <a:endParaRPr/>
            </a:p>
          </p:txBody>
        </p:sp>
        <p:sp>
          <p:nvSpPr>
            <p:cNvPr id="345" name="Google Shape;345;p21"/>
            <p:cNvSpPr/>
            <p:nvPr/>
          </p:nvSpPr>
          <p:spPr>
            <a:xfrm>
              <a:off x="6781800" y="5257800"/>
              <a:ext cx="792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LINUX</a:t>
              </a:r>
              <a:endParaRPr sz="1800">
                <a:solidFill>
                  <a:srgbClr val="0000CC"/>
                </a:solidFill>
                <a:latin typeface="Twentieth Century"/>
                <a:ea typeface="Twentieth Century"/>
                <a:cs typeface="Twentieth Century"/>
                <a:sym typeface="Twentieth Century"/>
              </a:endParaRPr>
            </a:p>
          </p:txBody>
        </p:sp>
      </p:grpSp>
      <p:sp>
        <p:nvSpPr>
          <p:cNvPr id="346" name="Google Shape;346;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52" name="Google Shape;352;p22"/>
          <p:cNvSpPr txBox="1"/>
          <p:nvPr>
            <p:ph idx="1" type="body"/>
          </p:nvPr>
        </p:nvSpPr>
        <p:spPr>
          <a:xfrm>
            <a:off x="152400" y="1600200"/>
            <a:ext cx="8763000" cy="1295400"/>
          </a:xfrm>
          <a:prstGeom prst="rect">
            <a:avLst/>
          </a:prstGeom>
          <a:noFill/>
          <a:ln>
            <a:noFill/>
          </a:ln>
        </p:spPr>
        <p:txBody>
          <a:bodyPr anchorCtr="0" anchor="t" bIns="45700" lIns="91425" spcFirstLastPara="1" rIns="91425" wrap="square" tIns="45700">
            <a:normAutofit/>
          </a:bodyPr>
          <a:lstStyle/>
          <a:p>
            <a:pPr indent="-320040" lvl="0" marL="320040" rtl="0" algn="just">
              <a:lnSpc>
                <a:spcPct val="110000"/>
              </a:lnSpc>
              <a:spcBef>
                <a:spcPts val="0"/>
              </a:spcBef>
              <a:spcAft>
                <a:spcPts val="0"/>
              </a:spcAft>
              <a:buSzPts val="1380"/>
              <a:buChar char="◻"/>
            </a:pPr>
            <a:r>
              <a:rPr b="1" lang="en-US" sz="2300"/>
              <a:t>Closed/ Internal Hashing</a:t>
            </a:r>
            <a:r>
              <a:rPr lang="en-US" sz="2300"/>
              <a:t>- When we use </a:t>
            </a:r>
            <a:r>
              <a:rPr b="1" lang="en-US" sz="2300">
                <a:solidFill>
                  <a:srgbClr val="0000CC"/>
                </a:solidFill>
              </a:rPr>
              <a:t>fixed space for storage </a:t>
            </a:r>
            <a:r>
              <a:rPr lang="en-US" sz="2300"/>
              <a:t>eventually </a:t>
            </a:r>
            <a:r>
              <a:rPr b="1" lang="en-US" sz="2300"/>
              <a:t>limiting the number of records to be stored</a:t>
            </a:r>
            <a:r>
              <a:rPr lang="en-US" sz="2300"/>
              <a:t>, it is called as closed or internal hashing. </a:t>
            </a:r>
            <a:endParaRPr/>
          </a:p>
        </p:txBody>
      </p:sp>
      <p:sp>
        <p:nvSpPr>
          <p:cNvPr id="353" name="Google Shape;353;p22"/>
          <p:cNvSpPr/>
          <p:nvPr/>
        </p:nvSpPr>
        <p:spPr>
          <a:xfrm>
            <a:off x="5638800" y="4495800"/>
            <a:ext cx="2895600" cy="212365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400">
                <a:solidFill>
                  <a:schemeClr val="dk1"/>
                </a:solidFill>
                <a:latin typeface="Twentieth Century"/>
                <a:ea typeface="Twentieth Century"/>
                <a:cs typeface="Twentieth Century"/>
                <a:sym typeface="Twentieth Century"/>
              </a:rPr>
              <a:t>Collisions result in storing one of the records at </a:t>
            </a:r>
            <a:r>
              <a:rPr b="1" i="1" lang="en-US" sz="2400">
                <a:solidFill>
                  <a:schemeClr val="dk1"/>
                </a:solidFill>
                <a:latin typeface="Twentieth Century"/>
                <a:ea typeface="Twentieth Century"/>
                <a:cs typeface="Twentieth Century"/>
                <a:sym typeface="Twentieth Century"/>
              </a:rPr>
              <a:t>another slot in the table</a:t>
            </a:r>
            <a:r>
              <a:rPr i="1" lang="en-US" sz="2400">
                <a:solidFill>
                  <a:schemeClr val="dk1"/>
                </a:solidFill>
                <a:latin typeface="Twentieth Century"/>
                <a:ea typeface="Twentieth Century"/>
                <a:cs typeface="Twentieth Century"/>
                <a:sym typeface="Twentieth Century"/>
              </a:rPr>
              <a:t>.</a:t>
            </a:r>
            <a:endParaRPr/>
          </a:p>
          <a:p>
            <a:pPr indent="0" lvl="0" marL="0" marR="0" rtl="0" algn="just">
              <a:lnSpc>
                <a:spcPct val="110000"/>
              </a:lnSpc>
              <a:spcBef>
                <a:spcPts val="0"/>
              </a:spcBef>
              <a:spcAft>
                <a:spcPts val="0"/>
              </a:spcAft>
              <a:buNone/>
            </a:pPr>
            <a:r>
              <a:rPr i="1" lang="en-US" sz="2400">
                <a:solidFill>
                  <a:srgbClr val="0000CC"/>
                </a:solidFill>
                <a:latin typeface="Twentieth Century"/>
                <a:ea typeface="Twentieth Century"/>
                <a:cs typeface="Twentieth Century"/>
                <a:sym typeface="Twentieth Century"/>
              </a:rPr>
              <a:t>Limits the table size.</a:t>
            </a:r>
            <a:endParaRPr sz="2400">
              <a:solidFill>
                <a:srgbClr val="0000CC"/>
              </a:solidFill>
              <a:latin typeface="Twentieth Century"/>
              <a:ea typeface="Twentieth Century"/>
              <a:cs typeface="Twentieth Century"/>
              <a:sym typeface="Twentieth Century"/>
            </a:endParaRPr>
          </a:p>
        </p:txBody>
      </p:sp>
      <p:pic>
        <p:nvPicPr>
          <p:cNvPr id="354" name="Google Shape;354;p22"/>
          <p:cNvPicPr preferRelativeResize="0"/>
          <p:nvPr/>
        </p:nvPicPr>
        <p:blipFill rotWithShape="1">
          <a:blip r:embed="rId3">
            <a:alphaModFix/>
          </a:blip>
          <a:srcRect b="0" l="0" r="0" t="0"/>
          <a:stretch/>
        </p:blipFill>
        <p:spPr>
          <a:xfrm>
            <a:off x="304800" y="2888231"/>
            <a:ext cx="5105400" cy="3969769"/>
          </a:xfrm>
          <a:prstGeom prst="rect">
            <a:avLst/>
          </a:prstGeom>
          <a:noFill/>
          <a:ln>
            <a:noFill/>
          </a:ln>
        </p:spPr>
      </p:pic>
      <p:sp>
        <p:nvSpPr>
          <p:cNvPr id="355" name="Google Shape;355;p22"/>
          <p:cNvSpPr/>
          <p:nvPr/>
        </p:nvSpPr>
        <p:spPr>
          <a:xfrm>
            <a:off x="5562600" y="2971800"/>
            <a:ext cx="3200400" cy="904863"/>
          </a:xfrm>
          <a:prstGeom prst="rect">
            <a:avLst/>
          </a:prstGeom>
          <a:solidFill>
            <a:srgbClr val="F8E5D9"/>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400">
                <a:solidFill>
                  <a:schemeClr val="dk1"/>
                </a:solidFill>
                <a:latin typeface="Twentieth Century"/>
                <a:ea typeface="Twentieth Century"/>
                <a:cs typeface="Twentieth Century"/>
                <a:sym typeface="Twentieth Century"/>
              </a:rPr>
              <a:t>How to handle multiple records ?</a:t>
            </a:r>
            <a:endParaRPr/>
          </a:p>
        </p:txBody>
      </p:sp>
      <p:sp>
        <p:nvSpPr>
          <p:cNvPr id="356" name="Google Shape;356;p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 used in Hashing</a:t>
            </a:r>
            <a:endParaRPr/>
          </a:p>
        </p:txBody>
      </p:sp>
      <p:graphicFrame>
        <p:nvGraphicFramePr>
          <p:cNvPr id="362" name="Google Shape;362;p23"/>
          <p:cNvGraphicFramePr/>
          <p:nvPr/>
        </p:nvGraphicFramePr>
        <p:xfrm>
          <a:off x="228600" y="1701627"/>
          <a:ext cx="3000000" cy="3000000"/>
        </p:xfrm>
        <a:graphic>
          <a:graphicData uri="http://schemas.openxmlformats.org/drawingml/2006/table">
            <a:tbl>
              <a:tblPr bandRow="1" firstRow="1">
                <a:noFill/>
                <a:tableStyleId>{DD245D0D-CAD1-4C09-8B93-5C95E796544F}</a:tableStyleId>
              </a:tblPr>
              <a:tblGrid>
                <a:gridCol w="1537475"/>
                <a:gridCol w="7149325"/>
              </a:tblGrid>
              <a:tr h="609600">
                <a:tc>
                  <a:txBody>
                    <a:bodyPr/>
                    <a:lstStyle/>
                    <a:p>
                      <a:pPr indent="0" lvl="0" marL="0" marR="0" rtl="0" algn="ctr">
                        <a:spcBef>
                          <a:spcPts val="0"/>
                        </a:spcBef>
                        <a:spcAft>
                          <a:spcPts val="0"/>
                        </a:spcAft>
                        <a:buNone/>
                      </a:pPr>
                      <a:r>
                        <a:rPr lang="en-US" sz="2200"/>
                        <a:t>Key Term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200"/>
                        <a:t>Definition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4000">
                <a:tc>
                  <a:txBody>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Perfect Hash Function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The hash function that </a:t>
                      </a:r>
                      <a:r>
                        <a:rPr b="1" lang="en-US" sz="2200">
                          <a:solidFill>
                            <a:srgbClr val="0000CC"/>
                          </a:solidFill>
                          <a:latin typeface="Twentieth Century"/>
                          <a:ea typeface="Twentieth Century"/>
                          <a:cs typeface="Twentieth Century"/>
                          <a:sym typeface="Twentieth Century"/>
                        </a:rPr>
                        <a:t>transforms different keys into different addresses</a:t>
                      </a:r>
                      <a:r>
                        <a:rPr lang="en-US" sz="2200">
                          <a:solidFill>
                            <a:srgbClr val="0000CC"/>
                          </a:solidFill>
                          <a:latin typeface="Twentieth Century"/>
                          <a:ea typeface="Twentieth Century"/>
                          <a:cs typeface="Twentieth Century"/>
                          <a:sym typeface="Twentieth Century"/>
                        </a:rPr>
                        <a:t> with NO Collisions </a:t>
                      </a:r>
                      <a:r>
                        <a:rPr lang="en-US" sz="2200">
                          <a:solidFill>
                            <a:schemeClr val="dk1"/>
                          </a:solidFill>
                          <a:latin typeface="Twentieth Century"/>
                          <a:ea typeface="Twentieth Century"/>
                          <a:cs typeface="Twentieth Century"/>
                          <a:sym typeface="Twentieth Century"/>
                        </a:rPr>
                        <a:t>is called a perfect hash function.</a:t>
                      </a:r>
                      <a:endParaRPr/>
                    </a:p>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The worth of a hash function depends on how well it avoids collision.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2525">
                <a:tc>
                  <a:txBody>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Load density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The </a:t>
                      </a:r>
                      <a:r>
                        <a:rPr b="1" lang="en-US" sz="2200">
                          <a:solidFill>
                            <a:srgbClr val="0000CC"/>
                          </a:solidFill>
                          <a:latin typeface="Twentieth Century"/>
                          <a:ea typeface="Twentieth Century"/>
                          <a:cs typeface="Twentieth Century"/>
                          <a:sym typeface="Twentieth Century"/>
                        </a:rPr>
                        <a:t>maximum storage capacity</a:t>
                      </a:r>
                      <a:r>
                        <a:rPr lang="en-US" sz="2200">
                          <a:solidFill>
                            <a:schemeClr val="dk1"/>
                          </a:solidFill>
                          <a:latin typeface="Twentieth Century"/>
                          <a:ea typeface="Twentieth Century"/>
                          <a:cs typeface="Twentieth Century"/>
                          <a:sym typeface="Twentieth Century"/>
                        </a:rPr>
                        <a:t>, i.e. the maximum number of records that can be accommodated, is called as loading density.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2525">
                <a:tc>
                  <a:txBody>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Full Table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All locations in the table are occupied.</a:t>
                      </a:r>
                      <a:endParaRPr/>
                    </a:p>
                    <a:p>
                      <a:pPr indent="0" lvl="0" marL="0" marR="0" rtl="0" algn="just">
                        <a:spcBef>
                          <a:spcPts val="0"/>
                        </a:spcBef>
                        <a:spcAft>
                          <a:spcPts val="0"/>
                        </a:spcAft>
                        <a:buNone/>
                      </a:pPr>
                      <a:r>
                        <a:rPr lang="en-US" sz="2100">
                          <a:solidFill>
                            <a:srgbClr val="C00000"/>
                          </a:solidFill>
                          <a:latin typeface="Twentieth Century"/>
                          <a:ea typeface="Twentieth Century"/>
                          <a:cs typeface="Twentieth Century"/>
                          <a:sym typeface="Twentieth Century"/>
                        </a:rPr>
                        <a:t>(Based on the characteristics of hash function; a hash function should not allow the table to get filled in more than 75%) – To handle collisions.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3" name="Google Shape;363;p2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69" name="Google Shape;369;p24"/>
          <p:cNvSpPr txBox="1"/>
          <p:nvPr>
            <p:ph idx="1" type="body"/>
          </p:nvPr>
        </p:nvSpPr>
        <p:spPr>
          <a:xfrm>
            <a:off x="304800" y="1752600"/>
            <a:ext cx="6019800" cy="2133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20"/>
              <a:buChar char="◻"/>
            </a:pPr>
            <a:r>
              <a:rPr b="1" lang="en-US" sz="2700"/>
              <a:t>LOAD FACTOR</a:t>
            </a:r>
            <a:r>
              <a:rPr lang="en-US" sz="2700"/>
              <a:t>- </a:t>
            </a:r>
            <a:r>
              <a:rPr lang="en-US"/>
              <a:t>the number of records stored in a table divided by the maximum capacity of the table.</a:t>
            </a:r>
            <a:endParaRPr/>
          </a:p>
          <a:p>
            <a:pPr indent="-320040" lvl="0" marL="320040" rtl="0" algn="just">
              <a:spcBef>
                <a:spcPts val="700"/>
              </a:spcBef>
              <a:spcAft>
                <a:spcPts val="0"/>
              </a:spcAft>
              <a:buSzPts val="1740"/>
              <a:buChar char="◻"/>
            </a:pPr>
            <a:r>
              <a:rPr lang="en-US"/>
              <a:t>Expressed in terms of percentage.</a:t>
            </a:r>
            <a:endParaRPr/>
          </a:p>
          <a:p>
            <a:pPr indent="-251460" lvl="0" marL="320040" rtl="0" algn="just">
              <a:spcBef>
                <a:spcPts val="700"/>
              </a:spcBef>
              <a:spcAft>
                <a:spcPts val="0"/>
              </a:spcAft>
              <a:buSzPts val="1080"/>
              <a:buNone/>
            </a:pPr>
            <a:r>
              <a:t/>
            </a:r>
            <a:endParaRPr sz="1800"/>
          </a:p>
        </p:txBody>
      </p:sp>
      <p:pic>
        <p:nvPicPr>
          <p:cNvPr id="370" name="Google Shape;370;p24"/>
          <p:cNvPicPr preferRelativeResize="0"/>
          <p:nvPr/>
        </p:nvPicPr>
        <p:blipFill rotWithShape="1">
          <a:blip r:embed="rId3">
            <a:alphaModFix/>
          </a:blip>
          <a:srcRect b="0" l="0" r="0" t="0"/>
          <a:stretch/>
        </p:blipFill>
        <p:spPr>
          <a:xfrm>
            <a:off x="6553200" y="1600200"/>
            <a:ext cx="2286000" cy="4923692"/>
          </a:xfrm>
          <a:prstGeom prst="rect">
            <a:avLst/>
          </a:prstGeom>
          <a:noFill/>
          <a:ln>
            <a:noFill/>
          </a:ln>
        </p:spPr>
      </p:pic>
      <p:sp>
        <p:nvSpPr>
          <p:cNvPr id="371" name="Google Shape;371;p24"/>
          <p:cNvSpPr/>
          <p:nvPr/>
        </p:nvSpPr>
        <p:spPr>
          <a:xfrm>
            <a:off x="381000" y="3962400"/>
            <a:ext cx="5867400" cy="838200"/>
          </a:xfrm>
          <a:prstGeom prst="rect">
            <a:avLst/>
          </a:prstGeom>
          <a:solidFill>
            <a:srgbClr val="94B6D2">
              <a:alpha val="18823"/>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C00000"/>
                </a:solidFill>
                <a:latin typeface="Twentieth Century"/>
                <a:ea typeface="Twentieth Century"/>
                <a:cs typeface="Twentieth Century"/>
                <a:sym typeface="Twentieth Century"/>
              </a:rPr>
              <a:t>Load Factor % = (# of records / Max) * 100 </a:t>
            </a:r>
            <a:endParaRPr/>
          </a:p>
        </p:txBody>
      </p:sp>
      <p:sp>
        <p:nvSpPr>
          <p:cNvPr id="372" name="Google Shape;372;p24"/>
          <p:cNvSpPr/>
          <p:nvPr/>
        </p:nvSpPr>
        <p:spPr>
          <a:xfrm>
            <a:off x="381000" y="5029200"/>
            <a:ext cx="5867400" cy="838200"/>
          </a:xfrm>
          <a:prstGeom prst="rect">
            <a:avLst/>
          </a:prstGeom>
          <a:solidFill>
            <a:srgbClr val="94B6D2">
              <a:alpha val="18823"/>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C00000"/>
                </a:solidFill>
                <a:latin typeface="Twentieth Century"/>
                <a:ea typeface="Twentieth Century"/>
                <a:cs typeface="Twentieth Century"/>
                <a:sym typeface="Twentieth Century"/>
              </a:rPr>
              <a:t>Load Factor = (2 / 10) *100 =  20%</a:t>
            </a:r>
            <a:endParaRPr/>
          </a:p>
        </p:txBody>
      </p:sp>
      <p:sp>
        <p:nvSpPr>
          <p:cNvPr id="373" name="Google Shape;373;p2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79" name="Google Shape;379;p25"/>
          <p:cNvSpPr txBox="1"/>
          <p:nvPr>
            <p:ph idx="1" type="body"/>
          </p:nvPr>
        </p:nvSpPr>
        <p:spPr>
          <a:xfrm>
            <a:off x="304800" y="1600200"/>
            <a:ext cx="8458200" cy="23622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b="1" lang="en-US" sz="2400"/>
              <a:t>RE-HASHING</a:t>
            </a:r>
            <a:r>
              <a:rPr lang="en-US" sz="2400"/>
              <a:t>- Rehashing is with respect to closed hashing. </a:t>
            </a:r>
            <a:endParaRPr/>
          </a:p>
          <a:p>
            <a:pPr indent="-320040" lvl="0" marL="320040" rtl="0" algn="just">
              <a:spcBef>
                <a:spcPts val="0"/>
              </a:spcBef>
              <a:spcAft>
                <a:spcPts val="0"/>
              </a:spcAft>
              <a:buSzPts val="1440"/>
              <a:buChar char="◻"/>
            </a:pPr>
            <a:r>
              <a:rPr lang="en-US" sz="2400"/>
              <a:t>When we try to store the record with Key1 at the bucket position Hash(Key1) and find that it already holds a record, it is collision situation. </a:t>
            </a:r>
            <a:endParaRPr/>
          </a:p>
          <a:p>
            <a:pPr indent="-320040" lvl="0" marL="320040" rtl="0" algn="just">
              <a:spcBef>
                <a:spcPts val="0"/>
              </a:spcBef>
              <a:spcAft>
                <a:spcPts val="0"/>
              </a:spcAft>
              <a:buSzPts val="1440"/>
              <a:buChar char="◻"/>
            </a:pPr>
            <a:r>
              <a:rPr lang="en-US" sz="2400"/>
              <a:t>We can use a new </a:t>
            </a:r>
            <a:r>
              <a:rPr b="1" lang="en-US" sz="2400"/>
              <a:t>hash</a:t>
            </a:r>
            <a:r>
              <a:rPr lang="en-US" sz="2400"/>
              <a:t> function or the same </a:t>
            </a:r>
            <a:r>
              <a:rPr b="1" lang="en-US" sz="2400"/>
              <a:t>hash</a:t>
            </a:r>
            <a:r>
              <a:rPr lang="en-US" sz="2400"/>
              <a:t> function to place the record with Key1.</a:t>
            </a:r>
            <a:endParaRPr/>
          </a:p>
        </p:txBody>
      </p:sp>
      <p:sp>
        <p:nvSpPr>
          <p:cNvPr id="380" name="Google Shape;380;p25"/>
          <p:cNvSpPr txBox="1"/>
          <p:nvPr/>
        </p:nvSpPr>
        <p:spPr>
          <a:xfrm>
            <a:off x="304800" y="4419600"/>
            <a:ext cx="8458200" cy="1828800"/>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normAutofit/>
          </a:bodyPr>
          <a:lstStyle/>
          <a:p>
            <a:pPr indent="-320040" lvl="0" marL="320040" marR="0" rtl="0" algn="just">
              <a:lnSpc>
                <a:spcPct val="100000"/>
              </a:lnSpc>
              <a:spcBef>
                <a:spcPts val="0"/>
              </a:spcBef>
              <a:spcAft>
                <a:spcPts val="0"/>
              </a:spcAft>
              <a:buClr>
                <a:schemeClr val="accent2"/>
              </a:buClr>
              <a:buSzPts val="1560"/>
              <a:buFont typeface="Noto Sans Symbols"/>
              <a:buChar char="◻"/>
            </a:pPr>
            <a:r>
              <a:rPr i="0" lang="en-US" sz="2600" u="none" cap="none" strike="noStrike">
                <a:solidFill>
                  <a:schemeClr val="dk1"/>
                </a:solidFill>
                <a:latin typeface="Twentieth Century"/>
                <a:ea typeface="Twentieth Century"/>
                <a:cs typeface="Twentieth Century"/>
                <a:sym typeface="Twentieth Century"/>
              </a:rPr>
              <a:t>If the table gets full, then build another table that is about twice as big with</a:t>
            </a:r>
            <a:r>
              <a:rPr i="0" lang="en-US" sz="2600" u="none" cap="none" strike="noStrike">
                <a:solidFill>
                  <a:schemeClr val="dk1"/>
                </a:solidFill>
                <a:latin typeface="Twentieth Century"/>
                <a:ea typeface="Twentieth Century"/>
                <a:cs typeface="Twentieth Century"/>
                <a:sym typeface="Twentieth Century"/>
              </a:rPr>
              <a:t> an associated NEW hash function.</a:t>
            </a:r>
            <a:endParaRPr/>
          </a:p>
          <a:p>
            <a:pPr indent="-320040" lvl="0" marL="320040" marR="0" rtl="0" algn="just">
              <a:lnSpc>
                <a:spcPct val="100000"/>
              </a:lnSpc>
              <a:spcBef>
                <a:spcPts val="700"/>
              </a:spcBef>
              <a:spcAft>
                <a:spcPts val="0"/>
              </a:spcAft>
              <a:buClr>
                <a:schemeClr val="accent2"/>
              </a:buClr>
              <a:buSzPts val="1560"/>
              <a:buFont typeface="Noto Sans Symbols"/>
              <a:buChar char="◻"/>
            </a:pPr>
            <a:r>
              <a:rPr lang="en-US" sz="2600">
                <a:solidFill>
                  <a:schemeClr val="dk1"/>
                </a:solidFill>
                <a:latin typeface="Twentieth Century"/>
                <a:ea typeface="Twentieth Century"/>
                <a:cs typeface="Twentieth Century"/>
                <a:sym typeface="Twentieth Century"/>
              </a:rPr>
              <a:t>The original table is scanned, and the elements are re-inserted into the new table with new hash function. </a:t>
            </a:r>
            <a:endParaRPr/>
          </a:p>
        </p:txBody>
      </p:sp>
      <p:sp>
        <p:nvSpPr>
          <p:cNvPr id="381" name="Google Shape;381;p25"/>
          <p:cNvSpPr/>
          <p:nvPr/>
        </p:nvSpPr>
        <p:spPr>
          <a:xfrm>
            <a:off x="4064306" y="3886200"/>
            <a:ext cx="5918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400"/>
              <a:buFont typeface="Twentieth Century"/>
              <a:buNone/>
            </a:pPr>
            <a:r>
              <a:rPr b="1" lang="en-US" sz="2400">
                <a:solidFill>
                  <a:srgbClr val="C00000"/>
                </a:solidFill>
                <a:latin typeface="Twentieth Century"/>
                <a:ea typeface="Twentieth Century"/>
                <a:cs typeface="Twentieth Century"/>
                <a:sym typeface="Twentieth Century"/>
              </a:rPr>
              <a:t>OR</a:t>
            </a:r>
            <a:endParaRPr/>
          </a:p>
        </p:txBody>
      </p:sp>
      <p:sp>
        <p:nvSpPr>
          <p:cNvPr id="382" name="Google Shape;382;p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83" name="Google Shape;383;p25"/>
          <p:cNvSpPr/>
          <p:nvPr/>
        </p:nvSpPr>
        <p:spPr>
          <a:xfrm>
            <a:off x="304800" y="6414868"/>
            <a:ext cx="8458200" cy="3810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600">
                <a:solidFill>
                  <a:srgbClr val="C00000"/>
                </a:solidFill>
                <a:latin typeface="Twentieth Century"/>
                <a:ea typeface="Twentieth Century"/>
                <a:cs typeface="Twentieth Century"/>
                <a:sym typeface="Twentieth Century"/>
              </a:rPr>
              <a:t>Rehashing maintains reasonable Load factor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89" name="Google Shape;389;p26"/>
          <p:cNvSpPr txBox="1"/>
          <p:nvPr>
            <p:ph idx="1" type="body"/>
          </p:nvPr>
        </p:nvSpPr>
        <p:spPr>
          <a:xfrm>
            <a:off x="304800" y="1752600"/>
            <a:ext cx="8458200" cy="5334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b="1" lang="en-US" sz="2400"/>
              <a:t>RE-HASHING</a:t>
            </a:r>
            <a:r>
              <a:rPr lang="en-US" sz="2400"/>
              <a:t>- Example with </a:t>
            </a:r>
            <a:r>
              <a:rPr b="1" lang="en-US" sz="2400">
                <a:solidFill>
                  <a:srgbClr val="0000CC"/>
                </a:solidFill>
              </a:rPr>
              <a:t>same hash function</a:t>
            </a:r>
            <a:endParaRPr/>
          </a:p>
        </p:txBody>
      </p:sp>
      <p:pic>
        <p:nvPicPr>
          <p:cNvPr id="390" name="Google Shape;390;p26"/>
          <p:cNvPicPr preferRelativeResize="0"/>
          <p:nvPr/>
        </p:nvPicPr>
        <p:blipFill rotWithShape="1">
          <a:blip r:embed="rId3">
            <a:alphaModFix/>
          </a:blip>
          <a:srcRect b="0" l="0" r="0" t="0"/>
          <a:stretch/>
        </p:blipFill>
        <p:spPr>
          <a:xfrm>
            <a:off x="2057400" y="2362200"/>
            <a:ext cx="5562600" cy="4325271"/>
          </a:xfrm>
          <a:prstGeom prst="rect">
            <a:avLst/>
          </a:prstGeom>
          <a:noFill/>
          <a:ln>
            <a:noFill/>
          </a:ln>
        </p:spPr>
      </p:pic>
      <p:sp>
        <p:nvSpPr>
          <p:cNvPr id="391" name="Google Shape;391;p2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Key Terms</a:t>
            </a:r>
            <a:endParaRPr/>
          </a:p>
        </p:txBody>
      </p:sp>
      <p:sp>
        <p:nvSpPr>
          <p:cNvPr id="397" name="Google Shape;397;p27"/>
          <p:cNvSpPr txBox="1"/>
          <p:nvPr>
            <p:ph idx="1" type="body"/>
          </p:nvPr>
        </p:nvSpPr>
        <p:spPr>
          <a:xfrm>
            <a:off x="304800" y="1600200"/>
            <a:ext cx="8458200" cy="5334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b="1" lang="en-US" sz="2400"/>
              <a:t>RE-HASHING</a:t>
            </a:r>
            <a:r>
              <a:rPr lang="en-US" sz="2400"/>
              <a:t>- Example with </a:t>
            </a:r>
            <a:r>
              <a:rPr b="1" lang="en-US" sz="2400">
                <a:solidFill>
                  <a:srgbClr val="0000CC"/>
                </a:solidFill>
              </a:rPr>
              <a:t>different hash function</a:t>
            </a:r>
            <a:endParaRPr/>
          </a:p>
        </p:txBody>
      </p:sp>
      <p:sp>
        <p:nvSpPr>
          <p:cNvPr id="398" name="Google Shape;398;p27"/>
          <p:cNvSpPr txBox="1"/>
          <p:nvPr/>
        </p:nvSpPr>
        <p:spPr>
          <a:xfrm>
            <a:off x="381000" y="2209800"/>
            <a:ext cx="571500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Consider table size as 7</a:t>
            </a:r>
            <a:endParaRPr/>
          </a:p>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Hash function  </a:t>
            </a:r>
            <a:r>
              <a:rPr lang="en-US" sz="2200">
                <a:solidFill>
                  <a:srgbClr val="0000CC"/>
                </a:solidFill>
                <a:latin typeface="Twentieth Century"/>
                <a:ea typeface="Twentieth Century"/>
                <a:cs typeface="Twentieth Century"/>
                <a:sym typeface="Twentieth Century"/>
              </a:rPr>
              <a:t>Key % 7</a:t>
            </a:r>
            <a:endParaRPr/>
          </a:p>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Elements -  13, 15, 24, 14, 23, 19</a:t>
            </a:r>
            <a:endParaRPr/>
          </a:p>
        </p:txBody>
      </p:sp>
      <p:pic>
        <p:nvPicPr>
          <p:cNvPr id="399" name="Google Shape;399;p27"/>
          <p:cNvPicPr preferRelativeResize="0"/>
          <p:nvPr/>
        </p:nvPicPr>
        <p:blipFill rotWithShape="1">
          <a:blip r:embed="rId3">
            <a:alphaModFix/>
          </a:blip>
          <a:srcRect b="0" l="0" r="0" t="0"/>
          <a:stretch/>
        </p:blipFill>
        <p:spPr>
          <a:xfrm>
            <a:off x="304800" y="3352800"/>
            <a:ext cx="1905000" cy="2991184"/>
          </a:xfrm>
          <a:prstGeom prst="rect">
            <a:avLst/>
          </a:prstGeom>
          <a:noFill/>
          <a:ln>
            <a:noFill/>
          </a:ln>
        </p:spPr>
      </p:pic>
      <p:sp>
        <p:nvSpPr>
          <p:cNvPr id="400" name="Google Shape;400;p27"/>
          <p:cNvSpPr/>
          <p:nvPr/>
        </p:nvSpPr>
        <p:spPr>
          <a:xfrm>
            <a:off x="2209800" y="3928408"/>
            <a:ext cx="2362200" cy="1785104"/>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Twentieth Century"/>
                <a:ea typeface="Twentieth Century"/>
                <a:cs typeface="Twentieth Century"/>
                <a:sym typeface="Twentieth Century"/>
              </a:rPr>
              <a:t>If 19 is inserted; table will be 85% full &amp; will affect the search performance.</a:t>
            </a:r>
            <a:endParaRPr/>
          </a:p>
        </p:txBody>
      </p:sp>
      <p:sp>
        <p:nvSpPr>
          <p:cNvPr id="401" name="Google Shape;401;p27"/>
          <p:cNvSpPr/>
          <p:nvPr/>
        </p:nvSpPr>
        <p:spPr>
          <a:xfrm>
            <a:off x="0" y="6248400"/>
            <a:ext cx="3657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After inserting 13, 15, 24, 14, 23</a:t>
            </a:r>
            <a:endParaRPr/>
          </a:p>
        </p:txBody>
      </p:sp>
      <p:sp>
        <p:nvSpPr>
          <p:cNvPr id="402" name="Google Shape;402;p27"/>
          <p:cNvSpPr/>
          <p:nvPr/>
        </p:nvSpPr>
        <p:spPr>
          <a:xfrm>
            <a:off x="4953000" y="4637875"/>
            <a:ext cx="1524000" cy="461665"/>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wentieth Century"/>
                <a:ea typeface="Twentieth Century"/>
                <a:cs typeface="Twentieth Century"/>
                <a:sym typeface="Twentieth Century"/>
              </a:rPr>
              <a:t>Re-hashing</a:t>
            </a:r>
            <a:endParaRPr/>
          </a:p>
        </p:txBody>
      </p:sp>
      <p:sp>
        <p:nvSpPr>
          <p:cNvPr id="403" name="Google Shape;403;p27"/>
          <p:cNvSpPr/>
          <p:nvPr/>
        </p:nvSpPr>
        <p:spPr>
          <a:xfrm>
            <a:off x="4648200" y="4724400"/>
            <a:ext cx="304800" cy="228600"/>
          </a:xfrm>
          <a:prstGeom prst="rightArrow">
            <a:avLst>
              <a:gd fmla="val 50000" name="adj1"/>
              <a:gd fmla="val 50000" name="adj2"/>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04" name="Google Shape;404;p27"/>
          <p:cNvSpPr/>
          <p:nvPr/>
        </p:nvSpPr>
        <p:spPr>
          <a:xfrm>
            <a:off x="6781800" y="2472928"/>
            <a:ext cx="2209800" cy="4308872"/>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139700" lvl="0" marL="0" marR="0" rtl="0" algn="just">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 NEW Table size 17 (7*2=14 &amp; next prime is 17)</a:t>
            </a:r>
            <a:endParaRPr/>
          </a:p>
          <a:p>
            <a:pPr indent="0" lvl="0" marL="0" marR="0" rtl="0" algn="just">
              <a:spcBef>
                <a:spcPts val="0"/>
              </a:spcBef>
              <a:spcAft>
                <a:spcPts val="0"/>
              </a:spcAft>
              <a:buNone/>
            </a:pPr>
            <a:r>
              <a:t/>
            </a:r>
            <a:endParaRPr sz="1400">
              <a:solidFill>
                <a:schemeClr val="dk1"/>
              </a:solidFill>
              <a:latin typeface="Twentieth Century"/>
              <a:ea typeface="Twentieth Century"/>
              <a:cs typeface="Twentieth Century"/>
              <a:sym typeface="Twentieth Century"/>
            </a:endParaRPr>
          </a:p>
          <a:p>
            <a:pPr indent="-139700" lvl="0" marL="0" marR="0" rtl="0" algn="just">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  New hash function = key % 17</a:t>
            </a:r>
            <a:endParaRPr/>
          </a:p>
          <a:p>
            <a:pPr indent="0" lvl="0" marL="0" marR="0" rtl="0" algn="just">
              <a:spcBef>
                <a:spcPts val="0"/>
              </a:spcBef>
              <a:spcAft>
                <a:spcPts val="0"/>
              </a:spcAft>
              <a:buNone/>
            </a:pPr>
            <a:r>
              <a:t/>
            </a:r>
            <a:endParaRPr sz="1100">
              <a:solidFill>
                <a:schemeClr val="dk1"/>
              </a:solidFill>
              <a:latin typeface="Twentieth Century"/>
              <a:ea typeface="Twentieth Century"/>
              <a:cs typeface="Twentieth Century"/>
              <a:sym typeface="Twentieth Century"/>
            </a:endParaRPr>
          </a:p>
          <a:p>
            <a:pPr indent="-139700" lvl="0" marL="0" marR="0" rtl="0" algn="just">
              <a:spcBef>
                <a:spcPts val="0"/>
              </a:spcBef>
              <a:spcAft>
                <a:spcPts val="0"/>
              </a:spcAft>
              <a:buClr>
                <a:schemeClr val="dk1"/>
              </a:buClr>
              <a:buSzPts val="2200"/>
              <a:buFont typeface="Arial"/>
              <a:buChar char="•"/>
            </a:pPr>
            <a:r>
              <a:rPr lang="en-US" sz="2200">
                <a:solidFill>
                  <a:schemeClr val="dk1"/>
                </a:solidFill>
                <a:latin typeface="Twentieth Century"/>
                <a:ea typeface="Twentieth Century"/>
                <a:cs typeface="Twentieth Century"/>
                <a:sym typeface="Twentieth Century"/>
              </a:rPr>
              <a:t>  Old table is scanned and all the elements are inserted into new table.</a:t>
            </a:r>
            <a:endParaRPr/>
          </a:p>
        </p:txBody>
      </p:sp>
      <p:sp>
        <p:nvSpPr>
          <p:cNvPr id="405" name="Google Shape;405;p27"/>
          <p:cNvSpPr/>
          <p:nvPr/>
        </p:nvSpPr>
        <p:spPr>
          <a:xfrm>
            <a:off x="6477000" y="4800600"/>
            <a:ext cx="304800" cy="228600"/>
          </a:xfrm>
          <a:prstGeom prst="rightArrow">
            <a:avLst>
              <a:gd fmla="val 50000" name="adj1"/>
              <a:gd fmla="val 50000" name="adj2"/>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06" name="Google Shape;406;p2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07" name="Google Shape;407;p27"/>
          <p:cNvSpPr txBox="1"/>
          <p:nvPr/>
        </p:nvSpPr>
        <p:spPr>
          <a:xfrm>
            <a:off x="1143000" y="3629464"/>
            <a:ext cx="533400"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Issues in Hashing</a:t>
            </a:r>
            <a:endParaRPr/>
          </a:p>
        </p:txBody>
      </p:sp>
      <p:sp>
        <p:nvSpPr>
          <p:cNvPr id="413" name="Google Shape;413;p28"/>
          <p:cNvSpPr txBox="1"/>
          <p:nvPr>
            <p:ph idx="1" type="body"/>
          </p:nvPr>
        </p:nvSpPr>
        <p:spPr>
          <a:xfrm>
            <a:off x="304800" y="1600200"/>
            <a:ext cx="8458200" cy="2895600"/>
          </a:xfrm>
          <a:prstGeom prst="rect">
            <a:avLst/>
          </a:prstGeom>
          <a:noFill/>
          <a:ln>
            <a:noFill/>
          </a:ln>
        </p:spPr>
        <p:txBody>
          <a:bodyPr anchorCtr="0" anchor="t" bIns="45700" lIns="91425" spcFirstLastPara="1" rIns="91425" wrap="square" tIns="45700">
            <a:normAutofit/>
          </a:bodyPr>
          <a:lstStyle/>
          <a:p>
            <a:pPr indent="-320040" lvl="0" marL="320040" rtl="0" algn="just">
              <a:lnSpc>
                <a:spcPct val="150000"/>
              </a:lnSpc>
              <a:spcBef>
                <a:spcPts val="0"/>
              </a:spcBef>
              <a:spcAft>
                <a:spcPts val="0"/>
              </a:spcAft>
              <a:buSzPts val="1560"/>
              <a:buChar char="◻"/>
            </a:pPr>
            <a:r>
              <a:rPr lang="en-US" sz="2600"/>
              <a:t>Need of good hashing function that minimizes the number of collisions.</a:t>
            </a:r>
            <a:endParaRPr/>
          </a:p>
          <a:p>
            <a:pPr indent="-320040" lvl="0" marL="320040" rtl="0" algn="just">
              <a:lnSpc>
                <a:spcPct val="150000"/>
              </a:lnSpc>
              <a:spcBef>
                <a:spcPts val="700"/>
              </a:spcBef>
              <a:spcAft>
                <a:spcPts val="0"/>
              </a:spcAft>
              <a:buSzPts val="1560"/>
              <a:buChar char="◻"/>
            </a:pPr>
            <a:r>
              <a:rPr lang="en-US" sz="2600"/>
              <a:t>Need of an efficient collision resolution strategy so as to store or locate synonyms.</a:t>
            </a:r>
            <a:endParaRPr b="1" sz="2600">
              <a:solidFill>
                <a:srgbClr val="0000CC"/>
              </a:solidFill>
            </a:endParaRPr>
          </a:p>
        </p:txBody>
      </p:sp>
      <p:sp>
        <p:nvSpPr>
          <p:cNvPr id="414" name="Google Shape;414;p2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Features of a good hash function </a:t>
            </a:r>
            <a:endParaRPr/>
          </a:p>
        </p:txBody>
      </p:sp>
      <p:sp>
        <p:nvSpPr>
          <p:cNvPr id="420" name="Google Shape;420;p29"/>
          <p:cNvSpPr txBox="1"/>
          <p:nvPr>
            <p:ph idx="1" type="body"/>
          </p:nvPr>
        </p:nvSpPr>
        <p:spPr>
          <a:xfrm>
            <a:off x="228600" y="1600200"/>
            <a:ext cx="8686800" cy="4724400"/>
          </a:xfrm>
          <a:prstGeom prst="rect">
            <a:avLst/>
          </a:prstGeom>
          <a:noFill/>
          <a:ln>
            <a:noFill/>
          </a:ln>
        </p:spPr>
        <p:txBody>
          <a:bodyPr anchorCtr="0" anchor="t" bIns="45700" lIns="91425" spcFirstLastPara="1" rIns="91425" wrap="square" tIns="45700">
            <a:noAutofit/>
          </a:bodyPr>
          <a:lstStyle/>
          <a:p>
            <a:pPr indent="-320040" lvl="0" marL="320040" rtl="0" algn="just">
              <a:lnSpc>
                <a:spcPct val="170000"/>
              </a:lnSpc>
              <a:spcBef>
                <a:spcPts val="0"/>
              </a:spcBef>
              <a:spcAft>
                <a:spcPts val="0"/>
              </a:spcAft>
              <a:buSzPts val="1380"/>
              <a:buChar char="◻"/>
            </a:pPr>
            <a:r>
              <a:rPr lang="en-US" sz="2300">
                <a:solidFill>
                  <a:srgbClr val="0000CC"/>
                </a:solidFill>
              </a:rPr>
              <a:t>Easy and quick </a:t>
            </a:r>
            <a:r>
              <a:rPr lang="en-US" sz="2300"/>
              <a:t>to compute.</a:t>
            </a:r>
            <a:endParaRPr/>
          </a:p>
          <a:p>
            <a:pPr indent="-320040" lvl="0" marL="320040" rtl="0" algn="just">
              <a:spcBef>
                <a:spcPts val="0"/>
              </a:spcBef>
              <a:spcAft>
                <a:spcPts val="0"/>
              </a:spcAft>
              <a:buSzPts val="1380"/>
              <a:buChar char="◻"/>
            </a:pPr>
            <a:r>
              <a:rPr lang="en-US" sz="2300"/>
              <a:t>Addresses generated from the key are </a:t>
            </a:r>
            <a:r>
              <a:rPr lang="en-US" sz="2300">
                <a:solidFill>
                  <a:srgbClr val="0000CC"/>
                </a:solidFill>
              </a:rPr>
              <a:t>uniformly and randomly </a:t>
            </a:r>
            <a:r>
              <a:rPr lang="en-US" sz="2300"/>
              <a:t>distributed. </a:t>
            </a:r>
            <a:endParaRPr/>
          </a:p>
          <a:p>
            <a:pPr indent="-320040" lvl="0" marL="320040" rtl="0" algn="just">
              <a:spcBef>
                <a:spcPts val="0"/>
              </a:spcBef>
              <a:spcAft>
                <a:spcPts val="0"/>
              </a:spcAft>
              <a:buSzPts val="1380"/>
              <a:buChar char="◻"/>
            </a:pPr>
            <a:r>
              <a:rPr lang="en-US" sz="2300"/>
              <a:t>Small variations in the value of the key will cause large variations in the record addresses to </a:t>
            </a:r>
            <a:r>
              <a:rPr lang="en-US" sz="2300">
                <a:solidFill>
                  <a:srgbClr val="0000CC"/>
                </a:solidFill>
              </a:rPr>
              <a:t>distribute records </a:t>
            </a:r>
            <a:r>
              <a:rPr lang="en-US" sz="2300"/>
              <a:t>(with similar keys) </a:t>
            </a:r>
            <a:r>
              <a:rPr lang="en-US" sz="2300">
                <a:solidFill>
                  <a:srgbClr val="0000CC"/>
                </a:solidFill>
              </a:rPr>
              <a:t>evenly</a:t>
            </a:r>
            <a:r>
              <a:rPr lang="en-US" sz="2300"/>
              <a:t>.</a:t>
            </a:r>
            <a:endParaRPr/>
          </a:p>
          <a:p>
            <a:pPr indent="-320040" lvl="0" marL="320040" rtl="0" algn="just">
              <a:lnSpc>
                <a:spcPct val="170000"/>
              </a:lnSpc>
              <a:spcBef>
                <a:spcPts val="0"/>
              </a:spcBef>
              <a:spcAft>
                <a:spcPts val="0"/>
              </a:spcAft>
              <a:buSzPts val="1380"/>
              <a:buChar char="◻"/>
            </a:pPr>
            <a:r>
              <a:rPr lang="en-US" sz="2300"/>
              <a:t>The hashing function must </a:t>
            </a:r>
            <a:r>
              <a:rPr lang="en-US" sz="2300">
                <a:solidFill>
                  <a:srgbClr val="0000CC"/>
                </a:solidFill>
              </a:rPr>
              <a:t>minimize </a:t>
            </a:r>
            <a:r>
              <a:rPr lang="en-US" sz="2300"/>
              <a:t>the occurrence of </a:t>
            </a:r>
            <a:r>
              <a:rPr lang="en-US" sz="2300">
                <a:solidFill>
                  <a:srgbClr val="0000CC"/>
                </a:solidFill>
              </a:rPr>
              <a:t>collision</a:t>
            </a:r>
            <a:r>
              <a:rPr lang="en-US" sz="2300"/>
              <a:t>.</a:t>
            </a:r>
            <a:endParaRPr/>
          </a:p>
          <a:p>
            <a:pPr indent="-320040" lvl="0" marL="320040" rtl="0" algn="just">
              <a:lnSpc>
                <a:spcPct val="170000"/>
              </a:lnSpc>
              <a:spcBef>
                <a:spcPts val="0"/>
              </a:spcBef>
              <a:spcAft>
                <a:spcPts val="0"/>
              </a:spcAft>
              <a:buSzPts val="1380"/>
              <a:buChar char="◻"/>
            </a:pPr>
            <a:r>
              <a:rPr lang="en-US" sz="2300"/>
              <a:t>The hash function should </a:t>
            </a:r>
            <a:r>
              <a:rPr lang="en-US" sz="2300">
                <a:solidFill>
                  <a:srgbClr val="0000CC"/>
                </a:solidFill>
              </a:rPr>
              <a:t>use all input data</a:t>
            </a:r>
            <a:r>
              <a:rPr lang="en-US" sz="2300"/>
              <a:t>.</a:t>
            </a:r>
            <a:endParaRPr/>
          </a:p>
          <a:p>
            <a:pPr indent="-320040" lvl="0" marL="320040" rtl="0" algn="just">
              <a:spcBef>
                <a:spcPts val="0"/>
              </a:spcBef>
              <a:spcAft>
                <a:spcPts val="0"/>
              </a:spcAft>
              <a:buSzPts val="1380"/>
              <a:buChar char="◻"/>
            </a:pPr>
            <a:r>
              <a:rPr lang="en-US" sz="2300"/>
              <a:t>The hash function should generate </a:t>
            </a:r>
            <a:r>
              <a:rPr lang="en-US" sz="2300">
                <a:solidFill>
                  <a:srgbClr val="0000CC"/>
                </a:solidFill>
              </a:rPr>
              <a:t>different hash values for similar strings</a:t>
            </a:r>
            <a:r>
              <a:rPr lang="en-US" sz="2300"/>
              <a:t>.</a:t>
            </a:r>
            <a:endParaRPr/>
          </a:p>
          <a:p>
            <a:pPr indent="-320040" lvl="0" marL="320040" rtl="0" algn="l">
              <a:spcBef>
                <a:spcPts val="0"/>
              </a:spcBef>
              <a:spcAft>
                <a:spcPts val="0"/>
              </a:spcAft>
              <a:buSzPts val="1380"/>
              <a:buChar char="◻"/>
            </a:pPr>
            <a:r>
              <a:rPr lang="en-US" sz="2300"/>
              <a:t>The resultant index must be within the table index range.</a:t>
            </a:r>
            <a:endParaRPr/>
          </a:p>
        </p:txBody>
      </p:sp>
      <p:sp>
        <p:nvSpPr>
          <p:cNvPr id="421" name="Google Shape;421;p2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Questrial"/>
              <a:buNone/>
            </a:pPr>
            <a:r>
              <a:rPr b="1" i="0" lang="en-US" sz="6000" u="none">
                <a:solidFill>
                  <a:schemeClr val="dk2"/>
                </a:solidFill>
                <a:latin typeface="Questrial"/>
                <a:ea typeface="Questrial"/>
                <a:cs typeface="Questrial"/>
                <a:sym typeface="Questrial"/>
              </a:rPr>
              <a:t>Contents</a:t>
            </a:r>
            <a:endParaRPr b="1"/>
          </a:p>
        </p:txBody>
      </p:sp>
      <p:sp>
        <p:nvSpPr>
          <p:cNvPr id="138" name="Google Shape;138;p3"/>
          <p:cNvSpPr txBox="1"/>
          <p:nvPr>
            <p:ph idx="1" type="body"/>
          </p:nvPr>
        </p:nvSpPr>
        <p:spPr>
          <a:xfrm>
            <a:off x="304800" y="1600200"/>
            <a:ext cx="8461375" cy="48768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80000"/>
              </a:lnSpc>
              <a:spcBef>
                <a:spcPts val="0"/>
              </a:spcBef>
              <a:spcAft>
                <a:spcPts val="0"/>
              </a:spcAft>
              <a:buClr>
                <a:srgbClr val="0000CC"/>
              </a:buClr>
              <a:buSzPts val="1620"/>
              <a:buFont typeface="Twentieth Century"/>
              <a:buAutoNum type="arabicPeriod"/>
            </a:pPr>
            <a:r>
              <a:rPr b="1" i="0" lang="en-US" sz="2400" u="none" cap="none" strike="noStrike">
                <a:solidFill>
                  <a:srgbClr val="0000CC"/>
                </a:solidFill>
                <a:latin typeface="Questrial"/>
                <a:ea typeface="Questrial"/>
                <a:cs typeface="Questrial"/>
                <a:sym typeface="Questrial"/>
              </a:rPr>
              <a:t>Hash Table</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Hash function, Bucket, Collision, Probe</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Synonym, Overflow, Open hashing, Closed hashing</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Perfect hash function, Load density, Full table, Load factor, rehashing</a:t>
            </a:r>
            <a:endParaRPr b="0" i="0" sz="2200" u="none" cap="none" strike="noStrike">
              <a:solidFill>
                <a:schemeClr val="dk1"/>
              </a:solidFill>
              <a:latin typeface="Questrial"/>
              <a:ea typeface="Questrial"/>
              <a:cs typeface="Questrial"/>
              <a:sym typeface="Questrial"/>
            </a:endParaRPr>
          </a:p>
          <a:p>
            <a:pPr indent="-457200" lvl="0" marL="457200" rtl="0" algn="just">
              <a:lnSpc>
                <a:spcPct val="80000"/>
              </a:lnSpc>
              <a:spcBef>
                <a:spcPts val="600"/>
              </a:spcBef>
              <a:spcAft>
                <a:spcPts val="0"/>
              </a:spcAft>
              <a:buClr>
                <a:srgbClr val="0000CC"/>
              </a:buClr>
              <a:buSzPts val="1620"/>
              <a:buFont typeface="Twentieth Century"/>
              <a:buAutoNum type="arabicPeriod"/>
            </a:pPr>
            <a:r>
              <a:rPr b="1" lang="en-US" sz="2400">
                <a:solidFill>
                  <a:srgbClr val="0000CC"/>
                </a:solidFill>
                <a:latin typeface="Questrial"/>
                <a:ea typeface="Questrial"/>
                <a:cs typeface="Questrial"/>
                <a:sym typeface="Questrial"/>
              </a:rPr>
              <a:t>Issues in hashing</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Hash functions- properties of good hash function</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Division, Multiplication, Extraction, Mid-square, Folding and universal, Collision</a:t>
            </a:r>
            <a:endParaRPr/>
          </a:p>
          <a:p>
            <a:pPr indent="-457200" lvl="0" marL="457200" rtl="0" algn="just">
              <a:lnSpc>
                <a:spcPct val="80000"/>
              </a:lnSpc>
              <a:spcBef>
                <a:spcPts val="600"/>
              </a:spcBef>
              <a:spcAft>
                <a:spcPts val="0"/>
              </a:spcAft>
              <a:buClr>
                <a:srgbClr val="0000CC"/>
              </a:buClr>
              <a:buSzPts val="1620"/>
              <a:buFont typeface="Twentieth Century"/>
              <a:buAutoNum type="arabicPeriod"/>
            </a:pPr>
            <a:r>
              <a:rPr b="1" lang="en-US" sz="2400">
                <a:solidFill>
                  <a:srgbClr val="0000CC"/>
                </a:solidFill>
                <a:latin typeface="Questrial"/>
                <a:ea typeface="Questrial"/>
                <a:cs typeface="Questrial"/>
                <a:sym typeface="Questrial"/>
              </a:rPr>
              <a:t>Collision resolution strategies- </a:t>
            </a:r>
            <a:endParaRPr/>
          </a:p>
          <a:p>
            <a:pPr indent="-319086" lvl="1" marL="639127" rtl="0" algn="just">
              <a:lnSpc>
                <a:spcPct val="80000"/>
              </a:lnSpc>
              <a:spcBef>
                <a:spcPts val="600"/>
              </a:spcBef>
              <a:spcAft>
                <a:spcPts val="0"/>
              </a:spcAft>
              <a:buClr>
                <a:srgbClr val="C00000"/>
              </a:buClr>
              <a:buSzPts val="1620"/>
              <a:buFont typeface="Noto Sans Symbols"/>
              <a:buChar char="◻"/>
            </a:pPr>
            <a:r>
              <a:rPr lang="en-US" sz="2200"/>
              <a:t>Open addressing and chaining </a:t>
            </a:r>
            <a:endParaRPr/>
          </a:p>
          <a:p>
            <a:pPr indent="-457200" lvl="0" marL="457200" rtl="0" algn="just">
              <a:lnSpc>
                <a:spcPct val="80000"/>
              </a:lnSpc>
              <a:spcBef>
                <a:spcPts val="600"/>
              </a:spcBef>
              <a:spcAft>
                <a:spcPts val="0"/>
              </a:spcAft>
              <a:buClr>
                <a:srgbClr val="0000CC"/>
              </a:buClr>
              <a:buSzPts val="1620"/>
              <a:buFont typeface="Twentieth Century"/>
              <a:buAutoNum type="arabicPeriod"/>
            </a:pPr>
            <a:r>
              <a:rPr b="1" lang="en-US" sz="2400">
                <a:solidFill>
                  <a:srgbClr val="0000CC"/>
                </a:solidFill>
                <a:latin typeface="Questrial"/>
                <a:ea typeface="Questrial"/>
                <a:cs typeface="Questrial"/>
                <a:sym typeface="Questrial"/>
              </a:rPr>
              <a:t>Hash table overflow </a:t>
            </a:r>
            <a:r>
              <a:rPr lang="en-US" sz="2200"/>
              <a:t>- extended hashing</a:t>
            </a:r>
            <a:endParaRPr/>
          </a:p>
          <a:p>
            <a:pPr indent="-457200" lvl="0" marL="457200" rtl="0" algn="just">
              <a:lnSpc>
                <a:spcPct val="80000"/>
              </a:lnSpc>
              <a:spcBef>
                <a:spcPts val="600"/>
              </a:spcBef>
              <a:spcAft>
                <a:spcPts val="0"/>
              </a:spcAft>
              <a:buClr>
                <a:srgbClr val="0000CC"/>
              </a:buClr>
              <a:buSzPts val="1620"/>
              <a:buFont typeface="Twentieth Century"/>
              <a:buAutoNum type="arabicPeriod"/>
            </a:pPr>
            <a:r>
              <a:rPr b="1" lang="en-US" sz="2400">
                <a:solidFill>
                  <a:srgbClr val="0000CC"/>
                </a:solidFill>
                <a:latin typeface="Questrial"/>
                <a:ea typeface="Questrial"/>
                <a:cs typeface="Questrial"/>
                <a:sym typeface="Questrial"/>
              </a:rPr>
              <a:t>Dictionary-</a:t>
            </a:r>
            <a:r>
              <a:rPr lang="en-US" sz="2400"/>
              <a:t> </a:t>
            </a:r>
            <a:r>
              <a:rPr lang="en-US" sz="2200"/>
              <a:t>Dictionary as ADT, ordered dictionaries</a:t>
            </a:r>
            <a:endParaRPr/>
          </a:p>
          <a:p>
            <a:pPr indent="-457200" lvl="0" marL="457200" rtl="0" algn="just">
              <a:lnSpc>
                <a:spcPct val="80000"/>
              </a:lnSpc>
              <a:spcBef>
                <a:spcPts val="600"/>
              </a:spcBef>
              <a:spcAft>
                <a:spcPts val="0"/>
              </a:spcAft>
              <a:buClr>
                <a:srgbClr val="0000CC"/>
              </a:buClr>
              <a:buSzPts val="1620"/>
              <a:buFont typeface="Twentieth Century"/>
              <a:buAutoNum type="arabicPeriod"/>
            </a:pPr>
            <a:r>
              <a:rPr b="1" lang="en-US" sz="2400">
                <a:solidFill>
                  <a:srgbClr val="0000CC"/>
                </a:solidFill>
                <a:latin typeface="Questrial"/>
                <a:ea typeface="Questrial"/>
                <a:cs typeface="Questrial"/>
                <a:sym typeface="Questrial"/>
              </a:rPr>
              <a:t>Skip List- </a:t>
            </a:r>
            <a:r>
              <a:rPr lang="en-US" sz="2200"/>
              <a:t>representation, searching and operations- insertion, removal.</a:t>
            </a:r>
            <a:endParaRPr/>
          </a:p>
          <a:p>
            <a:pPr indent="-216218" lvl="0" marL="319088" marR="0" rtl="0" algn="just">
              <a:spcBef>
                <a:spcPts val="600"/>
              </a:spcBef>
              <a:spcAft>
                <a:spcPts val="600"/>
              </a:spcAft>
              <a:buClr>
                <a:schemeClr val="accent2"/>
              </a:buClr>
              <a:buSzPts val="1620"/>
              <a:buFont typeface="Noto Sans Symbols"/>
              <a:buNone/>
            </a:pPr>
            <a:r>
              <a:t/>
            </a:r>
            <a:endParaRPr b="0" i="0" sz="2400" u="none">
              <a:solidFill>
                <a:schemeClr val="dk1"/>
              </a:solidFill>
              <a:latin typeface="Questrial"/>
              <a:ea typeface="Questrial"/>
              <a:cs typeface="Questrial"/>
              <a:sym typeface="Questrial"/>
            </a:endParaRPr>
          </a:p>
        </p:txBody>
      </p:sp>
      <p:sp>
        <p:nvSpPr>
          <p:cNvPr id="139" name="Google Shape;139;p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Clr>
                <a:srgbClr val="FFFFFF"/>
              </a:buClr>
              <a:buSzPct val="100000"/>
              <a:buFont typeface="Twentieth Century"/>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title"/>
          </p:nvPr>
        </p:nvSpPr>
        <p:spPr>
          <a:xfrm>
            <a:off x="304800" y="228600"/>
            <a:ext cx="8461248"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00000"/>
              </a:buClr>
              <a:buSzPts val="4000"/>
              <a:buFont typeface="Twentieth Century"/>
              <a:buNone/>
            </a:pPr>
            <a:r>
              <a:rPr lang="en-US" sz="4000">
                <a:solidFill>
                  <a:srgbClr val="C00000"/>
                </a:solidFill>
              </a:rPr>
              <a:t>Methods for implementing hash functions</a:t>
            </a:r>
            <a:endParaRPr/>
          </a:p>
        </p:txBody>
      </p:sp>
      <p:sp>
        <p:nvSpPr>
          <p:cNvPr id="427" name="Google Shape;427;p3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1740"/>
              <a:buFont typeface="Twentieth Century"/>
              <a:buAutoNum type="arabicPeriod"/>
            </a:pPr>
            <a:r>
              <a:rPr lang="en-US"/>
              <a:t>Direct Hashing</a:t>
            </a:r>
            <a:endParaRPr/>
          </a:p>
          <a:p>
            <a:pPr indent="-514350" lvl="0" marL="514350" rtl="0" algn="l">
              <a:spcBef>
                <a:spcPts val="700"/>
              </a:spcBef>
              <a:spcAft>
                <a:spcPts val="0"/>
              </a:spcAft>
              <a:buSzPts val="1740"/>
              <a:buFont typeface="Twentieth Century"/>
              <a:buAutoNum type="arabicPeriod"/>
            </a:pPr>
            <a:r>
              <a:rPr lang="en-US"/>
              <a:t>Division method</a:t>
            </a:r>
            <a:endParaRPr/>
          </a:p>
          <a:p>
            <a:pPr indent="-514350" lvl="0" marL="514350" rtl="0" algn="l">
              <a:spcBef>
                <a:spcPts val="700"/>
              </a:spcBef>
              <a:spcAft>
                <a:spcPts val="0"/>
              </a:spcAft>
              <a:buSzPts val="1740"/>
              <a:buFont typeface="Twentieth Century"/>
              <a:buAutoNum type="arabicPeriod"/>
            </a:pPr>
            <a:r>
              <a:rPr lang="en-US"/>
              <a:t>Multiplication method</a:t>
            </a:r>
            <a:endParaRPr/>
          </a:p>
          <a:p>
            <a:pPr indent="-514350" lvl="0" marL="514350" rtl="0" algn="l">
              <a:spcBef>
                <a:spcPts val="700"/>
              </a:spcBef>
              <a:spcAft>
                <a:spcPts val="0"/>
              </a:spcAft>
              <a:buSzPts val="1740"/>
              <a:buFont typeface="Twentieth Century"/>
              <a:buAutoNum type="arabicPeriod"/>
            </a:pPr>
            <a:r>
              <a:rPr lang="en-US"/>
              <a:t>Extraction Method</a:t>
            </a:r>
            <a:endParaRPr/>
          </a:p>
          <a:p>
            <a:pPr indent="-514350" lvl="0" marL="514350" rtl="0" algn="l">
              <a:spcBef>
                <a:spcPts val="700"/>
              </a:spcBef>
              <a:spcAft>
                <a:spcPts val="0"/>
              </a:spcAft>
              <a:buSzPts val="1740"/>
              <a:buFont typeface="Twentieth Century"/>
              <a:buAutoNum type="arabicPeriod"/>
            </a:pPr>
            <a:r>
              <a:rPr lang="en-US"/>
              <a:t>Mid-square Hashing</a:t>
            </a:r>
            <a:endParaRPr/>
          </a:p>
          <a:p>
            <a:pPr indent="-514350" lvl="0" marL="514350" rtl="0" algn="l">
              <a:spcBef>
                <a:spcPts val="700"/>
              </a:spcBef>
              <a:spcAft>
                <a:spcPts val="0"/>
              </a:spcAft>
              <a:buSzPts val="1740"/>
              <a:buFont typeface="Twentieth Century"/>
              <a:buAutoNum type="arabicPeriod"/>
            </a:pPr>
            <a:r>
              <a:rPr lang="en-US"/>
              <a:t>Folding Technique</a:t>
            </a:r>
            <a:endParaRPr/>
          </a:p>
          <a:p>
            <a:pPr indent="-514350" lvl="0" marL="514350" rtl="0" algn="l">
              <a:spcBef>
                <a:spcPts val="700"/>
              </a:spcBef>
              <a:spcAft>
                <a:spcPts val="0"/>
              </a:spcAft>
              <a:buSzPts val="1740"/>
              <a:buFont typeface="Twentieth Century"/>
              <a:buAutoNum type="arabicPeriod"/>
            </a:pPr>
            <a:r>
              <a:rPr lang="en-US"/>
              <a:t>Universal Hashing</a:t>
            </a:r>
            <a:endParaRPr/>
          </a:p>
          <a:p>
            <a:pPr indent="-514350" lvl="0" marL="514350" rtl="0" algn="l">
              <a:spcBef>
                <a:spcPts val="700"/>
              </a:spcBef>
              <a:spcAft>
                <a:spcPts val="0"/>
              </a:spcAft>
              <a:buSzPts val="1740"/>
              <a:buFont typeface="Twentieth Century"/>
              <a:buAutoNum type="arabicPeriod"/>
            </a:pPr>
            <a:r>
              <a:rPr lang="en-US">
                <a:solidFill>
                  <a:srgbClr val="0000CC"/>
                </a:solidFill>
              </a:rPr>
              <a:t>Rotation </a:t>
            </a:r>
            <a:r>
              <a:rPr i="1" lang="en-US" sz="2000">
                <a:solidFill>
                  <a:srgbClr val="0000CC"/>
                </a:solidFill>
              </a:rPr>
              <a:t>(out of scope of the course)</a:t>
            </a:r>
            <a:endParaRPr i="1">
              <a:solidFill>
                <a:srgbClr val="0000CC"/>
              </a:solidFill>
            </a:endParaRPr>
          </a:p>
          <a:p>
            <a:pPr indent="-209550" lvl="0" marL="320040" rtl="0" algn="l">
              <a:spcBef>
                <a:spcPts val="700"/>
              </a:spcBef>
              <a:spcAft>
                <a:spcPts val="0"/>
              </a:spcAft>
              <a:buSzPts val="1740"/>
              <a:buNone/>
            </a:pPr>
            <a:r>
              <a:t/>
            </a:r>
            <a:endParaRPr/>
          </a:p>
        </p:txBody>
      </p:sp>
      <p:sp>
        <p:nvSpPr>
          <p:cNvPr id="428" name="Google Shape;428;p3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b="1" lang="en-US"/>
              <a:t>1. Direct hashing</a:t>
            </a:r>
            <a:endParaRPr/>
          </a:p>
        </p:txBody>
      </p:sp>
      <p:sp>
        <p:nvSpPr>
          <p:cNvPr id="434" name="Google Shape;434;p31"/>
          <p:cNvSpPr txBox="1"/>
          <p:nvPr>
            <p:ph idx="1" type="body"/>
          </p:nvPr>
        </p:nvSpPr>
        <p:spPr>
          <a:xfrm>
            <a:off x="76200" y="1515792"/>
            <a:ext cx="8915400" cy="1227408"/>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80"/>
              <a:buChar char="◻"/>
            </a:pPr>
            <a:r>
              <a:rPr lang="en-US" sz="2300"/>
              <a:t>The </a:t>
            </a:r>
            <a:r>
              <a:rPr b="1" lang="en-US" sz="2300"/>
              <a:t>key is the address</a:t>
            </a:r>
            <a:r>
              <a:rPr lang="en-US" sz="2300"/>
              <a:t> without any algorithmic manipulation.</a:t>
            </a:r>
            <a:endParaRPr/>
          </a:p>
          <a:p>
            <a:pPr indent="-320040" lvl="0" marL="320040" rtl="0" algn="just">
              <a:spcBef>
                <a:spcPts val="0"/>
              </a:spcBef>
              <a:spcAft>
                <a:spcPts val="0"/>
              </a:spcAft>
              <a:buSzPts val="1380"/>
              <a:buChar char="◻"/>
            </a:pPr>
            <a:r>
              <a:rPr lang="en-US" sz="2300"/>
              <a:t>It is </a:t>
            </a:r>
            <a:r>
              <a:rPr lang="en-US" sz="2300">
                <a:solidFill>
                  <a:srgbClr val="0000CC"/>
                </a:solidFill>
              </a:rPr>
              <a:t>limited and powerful </a:t>
            </a:r>
            <a:r>
              <a:rPr lang="en-US" sz="2300"/>
              <a:t>as it guarantees that there are no synonyms and therefore no collision.</a:t>
            </a:r>
            <a:endParaRPr/>
          </a:p>
        </p:txBody>
      </p:sp>
      <p:sp>
        <p:nvSpPr>
          <p:cNvPr id="435" name="Google Shape;435;p3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436" name="Google Shape;436;p31"/>
          <p:cNvPicPr preferRelativeResize="0"/>
          <p:nvPr/>
        </p:nvPicPr>
        <p:blipFill rotWithShape="1">
          <a:blip r:embed="rId3">
            <a:alphaModFix/>
          </a:blip>
          <a:srcRect b="0" l="0" r="0" t="0"/>
          <a:stretch/>
        </p:blipFill>
        <p:spPr>
          <a:xfrm>
            <a:off x="4591050" y="2819400"/>
            <a:ext cx="4552950" cy="2457450"/>
          </a:xfrm>
          <a:prstGeom prst="rect">
            <a:avLst/>
          </a:prstGeom>
          <a:noFill/>
          <a:ln cap="flat" cmpd="sng" w="9525">
            <a:solidFill>
              <a:schemeClr val="dk1"/>
            </a:solidFill>
            <a:prstDash val="solid"/>
            <a:miter lim="800000"/>
            <a:headEnd len="sm" w="sm" type="none"/>
            <a:tailEnd len="sm" w="sm" type="none"/>
          </a:ln>
        </p:spPr>
      </p:pic>
      <p:sp>
        <p:nvSpPr>
          <p:cNvPr id="437" name="Google Shape;437;p31"/>
          <p:cNvSpPr txBox="1"/>
          <p:nvPr/>
        </p:nvSpPr>
        <p:spPr>
          <a:xfrm>
            <a:off x="76200" y="2743200"/>
            <a:ext cx="4419600" cy="2590800"/>
          </a:xfrm>
          <a:prstGeom prst="rect">
            <a:avLst/>
          </a:prstGeom>
          <a:solidFill>
            <a:srgbClr val="F8E5D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0040" lvl="0" marL="320040" marR="0" rtl="0" algn="just">
              <a:lnSpc>
                <a:spcPct val="100000"/>
              </a:lnSpc>
              <a:spcBef>
                <a:spcPts val="0"/>
              </a:spcBef>
              <a:spcAft>
                <a:spcPts val="0"/>
              </a:spcAft>
              <a:buClr>
                <a:schemeClr val="accent2"/>
              </a:buClr>
              <a:buSzPts val="1380"/>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The data structure contains an element for every possible key. </a:t>
            </a:r>
            <a:endParaRPr/>
          </a:p>
          <a:p>
            <a:pPr indent="-320040" lvl="0" marL="320040" marR="0" rtl="0" algn="just">
              <a:lnSpc>
                <a:spcPct val="100000"/>
              </a:lnSpc>
              <a:spcBef>
                <a:spcPts val="0"/>
              </a:spcBef>
              <a:spcAft>
                <a:spcPts val="0"/>
              </a:spcAft>
              <a:buClr>
                <a:schemeClr val="accent2"/>
              </a:buClr>
              <a:buSzPts val="1380"/>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Records are placed using their key values directly as indexes.</a:t>
            </a:r>
            <a:endParaRPr/>
          </a:p>
          <a:p>
            <a:pPr indent="-320040" lvl="0" marL="320040" marR="0" rtl="0" algn="just">
              <a:lnSpc>
                <a:spcPct val="100000"/>
              </a:lnSpc>
              <a:spcBef>
                <a:spcPts val="0"/>
              </a:spcBef>
              <a:spcAft>
                <a:spcPts val="0"/>
              </a:spcAft>
              <a:buClr>
                <a:schemeClr val="accent2"/>
              </a:buClr>
              <a:buSzPts val="1380"/>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They facilitate fast searching, insertion and deletion operations in O(1) time.</a:t>
            </a:r>
            <a:endParaRPr/>
          </a:p>
        </p:txBody>
      </p:sp>
      <p:sp>
        <p:nvSpPr>
          <p:cNvPr id="438" name="Google Shape;438;p31"/>
          <p:cNvSpPr txBox="1"/>
          <p:nvPr/>
        </p:nvSpPr>
        <p:spPr>
          <a:xfrm>
            <a:off x="76200" y="5334000"/>
            <a:ext cx="8915400" cy="1447800"/>
          </a:xfrm>
          <a:prstGeom prst="rect">
            <a:avLst/>
          </a:prstGeom>
          <a:solidFill>
            <a:srgbClr val="E9F0F5"/>
          </a:solidFill>
          <a:ln cap="flat" cmpd="sng" w="9525">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320040" lvl="0" marL="320040" marR="0" rtl="0" algn="l">
              <a:lnSpc>
                <a:spcPct val="100000"/>
              </a:lnSpc>
              <a:spcBef>
                <a:spcPts val="0"/>
              </a:spcBef>
              <a:spcAft>
                <a:spcPts val="0"/>
              </a:spcAft>
              <a:buNone/>
            </a:pPr>
            <a:r>
              <a:rPr b="1" i="0" lang="en-US" sz="2400" u="none" cap="none" strike="noStrike">
                <a:solidFill>
                  <a:schemeClr val="dk1"/>
                </a:solidFill>
                <a:latin typeface="Twentieth Century"/>
                <a:ea typeface="Twentieth Century"/>
                <a:cs typeface="Twentieth Century"/>
                <a:sym typeface="Twentieth Century"/>
              </a:rPr>
              <a:t>Limitations: </a:t>
            </a:r>
            <a:endParaRPr/>
          </a:p>
          <a:p>
            <a:pPr indent="-274320" lvl="1" marL="640080" marR="0" rtl="0" algn="l">
              <a:lnSpc>
                <a:spcPct val="100000"/>
              </a:lnSpc>
              <a:spcBef>
                <a:spcPts val="0"/>
              </a:spcBef>
              <a:spcAft>
                <a:spcPts val="0"/>
              </a:spcAft>
              <a:buClr>
                <a:schemeClr val="accent1"/>
              </a:buClr>
              <a:buSzPts val="1470"/>
              <a:buFont typeface="Noto Sans Symbols"/>
              <a:buChar char="🞑"/>
            </a:pPr>
            <a:r>
              <a:rPr b="0" i="0" lang="en-US" sz="2100" u="none" cap="none" strike="noStrike">
                <a:solidFill>
                  <a:schemeClr val="dk1"/>
                </a:solidFill>
                <a:latin typeface="Twentieth Century"/>
                <a:ea typeface="Twentieth Century"/>
                <a:cs typeface="Twentieth Century"/>
                <a:sym typeface="Twentieth Century"/>
              </a:rPr>
              <a:t>Large key value.</a:t>
            </a:r>
            <a:endParaRPr/>
          </a:p>
          <a:p>
            <a:pPr indent="-274320" lvl="1" marL="640080" marR="0" rtl="0" algn="l">
              <a:lnSpc>
                <a:spcPct val="100000"/>
              </a:lnSpc>
              <a:spcBef>
                <a:spcPts val="0"/>
              </a:spcBef>
              <a:spcAft>
                <a:spcPts val="0"/>
              </a:spcAft>
              <a:buClr>
                <a:schemeClr val="accent1"/>
              </a:buClr>
              <a:buSzPts val="1470"/>
              <a:buFont typeface="Noto Sans Symbols"/>
              <a:buChar char="🞑"/>
            </a:pPr>
            <a:r>
              <a:rPr b="0" i="0" lang="en-US" sz="2100" u="none" cap="none" strike="noStrike">
                <a:solidFill>
                  <a:schemeClr val="dk1"/>
                </a:solidFill>
                <a:latin typeface="Twentieth Century"/>
                <a:ea typeface="Twentieth Century"/>
                <a:cs typeface="Twentieth Century"/>
                <a:sym typeface="Twentieth Century"/>
              </a:rPr>
              <a:t>Causes wastage of memory space if there is a significant difference between total records and maximum value.</a:t>
            </a:r>
            <a:endParaRPr b="1" i="0" sz="2100" u="none" cap="none" strike="noStrike">
              <a:solidFill>
                <a:schemeClr val="dk1"/>
              </a:solidFill>
              <a:latin typeface="Twentieth Century"/>
              <a:ea typeface="Twentieth Century"/>
              <a:cs typeface="Twentieth Century"/>
              <a:sym typeface="Twentieth Century"/>
            </a:endParaRPr>
          </a:p>
          <a:p>
            <a:pPr indent="-228600" lvl="0" marL="320040" marR="0" rtl="0" algn="l">
              <a:lnSpc>
                <a:spcPct val="100000"/>
              </a:lnSpc>
              <a:spcBef>
                <a:spcPts val="0"/>
              </a:spcBef>
              <a:spcAft>
                <a:spcPts val="0"/>
              </a:spcAft>
              <a:buClr>
                <a:schemeClr val="accent2"/>
              </a:buClr>
              <a:buSzPts val="1440"/>
              <a:buFont typeface="Noto Sans Symbols"/>
              <a:buNone/>
            </a:pPr>
            <a:r>
              <a:t/>
            </a:r>
            <a:endParaRPr b="0" i="0" sz="2400" u="none" cap="none" strike="noStrike">
              <a:solidFill>
                <a:schemeClr val="dk1"/>
              </a:solidFill>
              <a:latin typeface="Twentieth Century"/>
              <a:ea typeface="Twentieth Century"/>
              <a:cs typeface="Twentieth Century"/>
              <a:sym typeface="Twentieth Century"/>
            </a:endParaRPr>
          </a:p>
          <a:p>
            <a:pPr indent="-228600" lvl="0" marL="320040" marR="0" rtl="0" algn="l">
              <a:lnSpc>
                <a:spcPct val="100000"/>
              </a:lnSpc>
              <a:spcBef>
                <a:spcPts val="0"/>
              </a:spcBef>
              <a:spcAft>
                <a:spcPts val="0"/>
              </a:spcAft>
              <a:buClr>
                <a:schemeClr val="accent2"/>
              </a:buClr>
              <a:buSzPts val="1440"/>
              <a:buFont typeface="Noto Sans Symbols"/>
              <a:buNone/>
            </a:pPr>
            <a:r>
              <a:t/>
            </a:r>
            <a:endParaRPr b="0" i="0" sz="24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2"/>
          <p:cNvSpPr txBox="1"/>
          <p:nvPr>
            <p:ph type="title"/>
          </p:nvPr>
        </p:nvSpPr>
        <p:spPr>
          <a:xfrm>
            <a:off x="0" y="76200"/>
            <a:ext cx="8915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Twentieth Century"/>
              <a:buNone/>
            </a:pPr>
            <a:r>
              <a:rPr b="1" lang="en-US" sz="4000"/>
              <a:t>Direct Hashing</a:t>
            </a:r>
            <a:endParaRPr/>
          </a:p>
        </p:txBody>
      </p:sp>
      <p:pic>
        <p:nvPicPr>
          <p:cNvPr id="444" name="Google Shape;444;p32"/>
          <p:cNvPicPr preferRelativeResize="0"/>
          <p:nvPr/>
        </p:nvPicPr>
        <p:blipFill rotWithShape="1">
          <a:blip r:embed="rId3">
            <a:alphaModFix/>
          </a:blip>
          <a:srcRect b="0" l="0" r="0" t="0"/>
          <a:stretch/>
        </p:blipFill>
        <p:spPr>
          <a:xfrm>
            <a:off x="1219200" y="1554926"/>
            <a:ext cx="6858000" cy="5150674"/>
          </a:xfrm>
          <a:prstGeom prst="rect">
            <a:avLst/>
          </a:prstGeom>
          <a:noFill/>
          <a:ln>
            <a:noFill/>
          </a:ln>
        </p:spPr>
      </p:pic>
      <p:sp>
        <p:nvSpPr>
          <p:cNvPr id="445" name="Google Shape;445;p3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idx="1" type="body"/>
          </p:nvPr>
        </p:nvSpPr>
        <p:spPr>
          <a:xfrm>
            <a:off x="152400" y="1668192"/>
            <a:ext cx="8763000" cy="4961208"/>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500"/>
              <a:buChar char="◻"/>
            </a:pPr>
            <a:r>
              <a:rPr lang="en-US" sz="2500"/>
              <a:t>Key is divided by some number </a:t>
            </a:r>
            <a:r>
              <a:rPr b="1" i="1" lang="en-US" sz="2500">
                <a:solidFill>
                  <a:srgbClr val="0000CC"/>
                </a:solidFill>
              </a:rPr>
              <a:t>M</a:t>
            </a:r>
            <a:r>
              <a:rPr i="1" lang="en-US" sz="2500"/>
              <a:t>, and the remainder is used as the hash address of Key </a:t>
            </a:r>
            <a:r>
              <a:rPr b="1" i="1" lang="en-US" sz="2500">
                <a:solidFill>
                  <a:srgbClr val="0000CC"/>
                </a:solidFill>
              </a:rPr>
              <a:t>K</a:t>
            </a:r>
            <a:r>
              <a:rPr i="1" lang="en-US" sz="2500"/>
              <a:t>.</a:t>
            </a:r>
            <a:endParaRPr/>
          </a:p>
          <a:p>
            <a:pPr indent="-320040" lvl="0" marL="320040" rtl="0" algn="ctr">
              <a:spcBef>
                <a:spcPts val="600"/>
              </a:spcBef>
              <a:spcAft>
                <a:spcPts val="0"/>
              </a:spcAft>
              <a:buSzPts val="1500"/>
              <a:buNone/>
            </a:pPr>
            <a:r>
              <a:rPr b="1" lang="en-US" sz="2500">
                <a:solidFill>
                  <a:srgbClr val="C00000"/>
                </a:solidFill>
              </a:rPr>
              <a:t>Hash(Key) = Key % </a:t>
            </a:r>
            <a:r>
              <a:rPr b="1" i="1" lang="en-US" sz="2500">
                <a:solidFill>
                  <a:srgbClr val="C00000"/>
                </a:solidFill>
              </a:rPr>
              <a:t>M</a:t>
            </a:r>
            <a:endParaRPr/>
          </a:p>
          <a:p>
            <a:pPr indent="-320040" lvl="0" marL="320040" rtl="0" algn="just">
              <a:spcBef>
                <a:spcPts val="600"/>
              </a:spcBef>
              <a:spcAft>
                <a:spcPts val="0"/>
              </a:spcAft>
              <a:buSzPts val="1500"/>
              <a:buChar char="◻"/>
            </a:pPr>
            <a:r>
              <a:rPr lang="en-US" sz="2500"/>
              <a:t>This function gives the bucket addresses in the range  of  0 through (</a:t>
            </a:r>
            <a:r>
              <a:rPr i="1" lang="en-US" sz="2500"/>
              <a:t>M - 1); </a:t>
            </a:r>
            <a:r>
              <a:rPr lang="en-US" sz="2500"/>
              <a:t>so the hash table should at least be of size </a:t>
            </a:r>
            <a:r>
              <a:rPr i="1" lang="en-US" sz="2500"/>
              <a:t>M. </a:t>
            </a:r>
            <a:endParaRPr/>
          </a:p>
          <a:p>
            <a:pPr indent="-320040" lvl="0" marL="320040" rtl="0" algn="just">
              <a:spcBef>
                <a:spcPts val="1200"/>
              </a:spcBef>
              <a:spcAft>
                <a:spcPts val="0"/>
              </a:spcAft>
              <a:buSzPts val="1500"/>
              <a:buChar char="◻"/>
            </a:pPr>
            <a:r>
              <a:rPr i="1" lang="en-US" sz="2500"/>
              <a:t>The choice of M is critical.</a:t>
            </a:r>
            <a:r>
              <a:rPr lang="en-US" sz="2500"/>
              <a:t> </a:t>
            </a:r>
            <a:endParaRPr/>
          </a:p>
          <a:p>
            <a:pPr indent="-320040" lvl="0" marL="320040" rtl="0" algn="just">
              <a:spcBef>
                <a:spcPts val="1200"/>
              </a:spcBef>
              <a:spcAft>
                <a:spcPts val="0"/>
              </a:spcAft>
              <a:buSzPts val="1500"/>
              <a:buChar char="◻"/>
            </a:pPr>
            <a:r>
              <a:rPr lang="en-US" sz="2500"/>
              <a:t>A good choice of </a:t>
            </a:r>
            <a:r>
              <a:rPr i="1" lang="en-US" sz="2500"/>
              <a:t>M is </a:t>
            </a:r>
            <a:r>
              <a:rPr i="1" lang="en-US" sz="2500">
                <a:solidFill>
                  <a:srgbClr val="0000CC"/>
                </a:solidFill>
              </a:rPr>
              <a:t>that it should be a prime number greater than 20</a:t>
            </a:r>
            <a:r>
              <a:rPr i="1" lang="en-US" sz="2500"/>
              <a:t>.</a:t>
            </a:r>
            <a:endParaRPr/>
          </a:p>
          <a:p>
            <a:pPr indent="-320040" lvl="0" marL="320040" rtl="0" algn="just">
              <a:spcBef>
                <a:spcPts val="1200"/>
              </a:spcBef>
              <a:spcAft>
                <a:spcPts val="0"/>
              </a:spcAft>
              <a:buSzPts val="1500"/>
              <a:buChar char="◻"/>
            </a:pPr>
            <a:r>
              <a:rPr lang="en-US" sz="2500"/>
              <a:t>A uniform hash function is designed to distribute the keys roughly evenly into the available positions within the hash table.</a:t>
            </a:r>
            <a:endParaRPr/>
          </a:p>
        </p:txBody>
      </p:sp>
      <p:sp>
        <p:nvSpPr>
          <p:cNvPr id="451" name="Google Shape;451;p3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52" name="Google Shape;452;p33"/>
          <p:cNvSpPr txBox="1"/>
          <p:nvPr>
            <p:ph type="title"/>
          </p:nvPr>
        </p:nvSpPr>
        <p:spPr>
          <a:xfrm>
            <a:off x="304800" y="228600"/>
            <a:ext cx="8763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00000"/>
              </a:buClr>
              <a:buSzPts val="3100"/>
              <a:buFont typeface="Twentieth Century"/>
              <a:buNone/>
            </a:pPr>
            <a:r>
              <a:rPr b="1" lang="en-US" sz="3100">
                <a:solidFill>
                  <a:srgbClr val="C00000"/>
                </a:solidFill>
              </a:rPr>
              <a:t>2. Division Hash method / modulo division method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b="1" lang="en-US"/>
              <a:t>Modulo-Division</a:t>
            </a:r>
            <a:endParaRPr/>
          </a:p>
        </p:txBody>
      </p:sp>
      <p:sp>
        <p:nvSpPr>
          <p:cNvPr id="458" name="Google Shape;458;p34"/>
          <p:cNvSpPr txBox="1"/>
          <p:nvPr>
            <p:ph idx="1" type="body"/>
          </p:nvPr>
        </p:nvSpPr>
        <p:spPr>
          <a:xfrm>
            <a:off x="76200" y="1752600"/>
            <a:ext cx="49530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500"/>
              <a:buChar char="◻"/>
            </a:pPr>
            <a:r>
              <a:rPr lang="en-US" sz="2500"/>
              <a:t>Modulo-Division Also known as Division-remainder. </a:t>
            </a:r>
            <a:endParaRPr/>
          </a:p>
          <a:p>
            <a:pPr indent="-320040" lvl="0" marL="320040" rtl="0" algn="l">
              <a:spcBef>
                <a:spcPts val="700"/>
              </a:spcBef>
              <a:spcAft>
                <a:spcPts val="0"/>
              </a:spcAft>
              <a:buSzPts val="1500"/>
              <a:buChar char="◻"/>
            </a:pPr>
            <a:r>
              <a:rPr lang="en-US" sz="2500">
                <a:solidFill>
                  <a:srgbClr val="0000CC"/>
                </a:solidFill>
              </a:rPr>
              <a:t>Address = Key % Table size </a:t>
            </a:r>
            <a:endParaRPr/>
          </a:p>
          <a:p>
            <a:pPr indent="-274320" lvl="0" marL="320040" rtl="0" algn="l">
              <a:spcBef>
                <a:spcPts val="700"/>
              </a:spcBef>
              <a:spcAft>
                <a:spcPts val="0"/>
              </a:spcAft>
              <a:buSzPts val="720"/>
              <a:buNone/>
            </a:pPr>
            <a:r>
              <a:t/>
            </a:r>
            <a:endParaRPr sz="1200"/>
          </a:p>
          <a:p>
            <a:pPr indent="-320040" lvl="0" marL="320040" rtl="0" algn="just">
              <a:spcBef>
                <a:spcPts val="700"/>
              </a:spcBef>
              <a:spcAft>
                <a:spcPts val="0"/>
              </a:spcAft>
              <a:buSzPts val="1500"/>
              <a:buChar char="◻"/>
            </a:pPr>
            <a:r>
              <a:rPr lang="en-US" sz="2500"/>
              <a:t>This algorithm works with any table size, a list size that is a </a:t>
            </a:r>
            <a:r>
              <a:rPr lang="en-US" sz="2500">
                <a:solidFill>
                  <a:srgbClr val="0000CC"/>
                </a:solidFill>
              </a:rPr>
              <a:t>prime number produces fewer collisions</a:t>
            </a:r>
            <a:r>
              <a:rPr lang="en-US" sz="2500"/>
              <a:t> than other list sizes.</a:t>
            </a:r>
            <a:endParaRPr/>
          </a:p>
          <a:p>
            <a:pPr indent="-224790" lvl="0" marL="320040" rtl="0" algn="l">
              <a:spcBef>
                <a:spcPts val="700"/>
              </a:spcBef>
              <a:spcAft>
                <a:spcPts val="0"/>
              </a:spcAft>
              <a:buSzPts val="1500"/>
              <a:buNone/>
            </a:pPr>
            <a:r>
              <a:t/>
            </a:r>
            <a:endParaRPr sz="2500"/>
          </a:p>
        </p:txBody>
      </p:sp>
      <p:pic>
        <p:nvPicPr>
          <p:cNvPr id="459" name="Google Shape;459;p34"/>
          <p:cNvPicPr preferRelativeResize="0"/>
          <p:nvPr/>
        </p:nvPicPr>
        <p:blipFill rotWithShape="1">
          <a:blip r:embed="rId3">
            <a:alphaModFix/>
          </a:blip>
          <a:srcRect b="0" l="0" r="0" t="0"/>
          <a:stretch/>
        </p:blipFill>
        <p:spPr>
          <a:xfrm>
            <a:off x="5181600" y="1857375"/>
            <a:ext cx="3924300" cy="3705225"/>
          </a:xfrm>
          <a:prstGeom prst="rect">
            <a:avLst/>
          </a:prstGeom>
          <a:noFill/>
          <a:ln>
            <a:noFill/>
          </a:ln>
        </p:spPr>
      </p:pic>
      <p:sp>
        <p:nvSpPr>
          <p:cNvPr id="460" name="Google Shape;460;p3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5"/>
          <p:cNvSpPr txBox="1"/>
          <p:nvPr>
            <p:ph idx="1" type="body"/>
          </p:nvPr>
        </p:nvSpPr>
        <p:spPr>
          <a:xfrm>
            <a:off x="152400" y="1589644"/>
            <a:ext cx="8839200" cy="5115956"/>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80"/>
              <a:buChar char="◻"/>
            </a:pPr>
            <a:r>
              <a:rPr b="1" lang="en-US" sz="2300"/>
              <a:t>Multiply</a:t>
            </a:r>
            <a:r>
              <a:rPr lang="en-US" sz="2300"/>
              <a:t> the key </a:t>
            </a:r>
            <a:r>
              <a:rPr b="1" lang="en-US" sz="2300">
                <a:solidFill>
                  <a:srgbClr val="0000CC"/>
                </a:solidFill>
              </a:rPr>
              <a:t>‘K’</a:t>
            </a:r>
            <a:r>
              <a:rPr lang="en-US" sz="2300"/>
              <a:t> by a constant </a:t>
            </a:r>
            <a:r>
              <a:rPr b="1" i="1" lang="en-US" sz="2300">
                <a:solidFill>
                  <a:srgbClr val="0000CC"/>
                </a:solidFill>
              </a:rPr>
              <a:t>A (approximation)</a:t>
            </a:r>
            <a:r>
              <a:rPr i="1" lang="en-US" sz="2300"/>
              <a:t> in the range </a:t>
            </a:r>
            <a:r>
              <a:rPr b="1" i="1" lang="en-US" sz="2300">
                <a:solidFill>
                  <a:srgbClr val="C00000"/>
                </a:solidFill>
              </a:rPr>
              <a:t>0&lt;A&lt;1 </a:t>
            </a:r>
            <a:endParaRPr/>
          </a:p>
          <a:p>
            <a:pPr indent="-320040" lvl="0" marL="320040" rtl="0" algn="just">
              <a:spcBef>
                <a:spcPts val="700"/>
              </a:spcBef>
              <a:spcAft>
                <a:spcPts val="0"/>
              </a:spcAft>
              <a:buSzPts val="1380"/>
              <a:buChar char="◻"/>
            </a:pPr>
            <a:r>
              <a:rPr b="1" i="1" lang="en-US" sz="2300"/>
              <a:t>Extract</a:t>
            </a:r>
            <a:r>
              <a:rPr i="1" lang="en-US" sz="2300"/>
              <a:t> the fractional </a:t>
            </a:r>
            <a:r>
              <a:rPr lang="en-US" sz="2300"/>
              <a:t>part of </a:t>
            </a:r>
            <a:r>
              <a:rPr i="1" lang="en-US" sz="2300">
                <a:solidFill>
                  <a:srgbClr val="0000CC"/>
                </a:solidFill>
              </a:rPr>
              <a:t>K</a:t>
            </a:r>
            <a:r>
              <a:rPr lang="en-US" sz="2300"/>
              <a:t> * </a:t>
            </a:r>
            <a:r>
              <a:rPr i="1" lang="en-US" sz="2300">
                <a:solidFill>
                  <a:srgbClr val="0000CC"/>
                </a:solidFill>
              </a:rPr>
              <a:t>A</a:t>
            </a:r>
            <a:r>
              <a:rPr i="1" lang="en-US" sz="2300"/>
              <a:t>. </a:t>
            </a:r>
            <a:endParaRPr/>
          </a:p>
          <a:p>
            <a:pPr indent="-320040" lvl="0" marL="320040" rtl="0" algn="just">
              <a:spcBef>
                <a:spcPts val="700"/>
              </a:spcBef>
              <a:spcAft>
                <a:spcPts val="0"/>
              </a:spcAft>
              <a:buSzPts val="1380"/>
              <a:buChar char="◻"/>
            </a:pPr>
            <a:r>
              <a:rPr lang="en-US" sz="2300"/>
              <a:t>Then multiply this value by </a:t>
            </a:r>
            <a:r>
              <a:rPr b="1" i="1" lang="en-US" sz="2300">
                <a:solidFill>
                  <a:srgbClr val="0000CC"/>
                </a:solidFill>
              </a:rPr>
              <a:t>M</a:t>
            </a:r>
            <a:r>
              <a:rPr i="1" lang="en-US" sz="2300"/>
              <a:t> and take the floor of the result.</a:t>
            </a:r>
            <a:endParaRPr/>
          </a:p>
          <a:p>
            <a:pPr indent="0" lvl="0" marL="0" rtl="0" algn="just">
              <a:spcBef>
                <a:spcPts val="700"/>
              </a:spcBef>
              <a:spcAft>
                <a:spcPts val="0"/>
              </a:spcAft>
              <a:buSzPts val="1440"/>
              <a:buNone/>
            </a:pPr>
            <a:r>
              <a:t/>
            </a:r>
            <a:endParaRPr i="1" sz="2400"/>
          </a:p>
          <a:p>
            <a:pPr indent="-280035" lvl="0" marL="320040" rtl="0" algn="l">
              <a:spcBef>
                <a:spcPts val="700"/>
              </a:spcBef>
              <a:spcAft>
                <a:spcPts val="0"/>
              </a:spcAft>
              <a:buSzPts val="630"/>
              <a:buNone/>
            </a:pPr>
            <a:r>
              <a:t/>
            </a:r>
            <a:endParaRPr sz="1050"/>
          </a:p>
          <a:p>
            <a:pPr indent="-320040" lvl="0" marL="320040" rtl="0" algn="l">
              <a:spcBef>
                <a:spcPts val="500"/>
              </a:spcBef>
              <a:spcAft>
                <a:spcPts val="0"/>
              </a:spcAft>
              <a:buSzPts val="1380"/>
              <a:buChar char="◻"/>
            </a:pPr>
            <a:r>
              <a:rPr lang="en-US" sz="2300"/>
              <a:t>Where, </a:t>
            </a:r>
            <a:r>
              <a:rPr b="1" lang="en-US" sz="2300">
                <a:solidFill>
                  <a:srgbClr val="C00000"/>
                </a:solidFill>
              </a:rPr>
              <a:t>KA % 1</a:t>
            </a:r>
            <a:r>
              <a:rPr b="1" i="1" lang="en-US" sz="2300">
                <a:solidFill>
                  <a:srgbClr val="C00000"/>
                </a:solidFill>
              </a:rPr>
              <a:t> </a:t>
            </a:r>
            <a:r>
              <a:rPr lang="en-US" sz="2300"/>
              <a:t>is the fractional part of K * A</a:t>
            </a:r>
            <a:endParaRPr/>
          </a:p>
          <a:p>
            <a:pPr indent="-320040" lvl="0" marL="320040" rtl="0" algn="just">
              <a:spcBef>
                <a:spcPts val="500"/>
              </a:spcBef>
              <a:spcAft>
                <a:spcPts val="0"/>
              </a:spcAft>
              <a:buSzPts val="1380"/>
              <a:buChar char="◻"/>
            </a:pPr>
            <a:r>
              <a:rPr lang="en-US" sz="2300"/>
              <a:t>Donald Knuth recommended to use A = 0.61803398987 to get ideal hash function</a:t>
            </a:r>
            <a:endParaRPr/>
          </a:p>
          <a:p>
            <a:pPr indent="-320040" lvl="0" marL="320040" rtl="0" algn="l">
              <a:spcBef>
                <a:spcPts val="500"/>
              </a:spcBef>
              <a:spcAft>
                <a:spcPts val="0"/>
              </a:spcAft>
              <a:buSzPts val="1380"/>
              <a:buChar char="◻"/>
            </a:pPr>
            <a:r>
              <a:rPr lang="en-US" sz="2300"/>
              <a:t>Assuming M = 50, K = 107;</a:t>
            </a:r>
            <a:endParaRPr/>
          </a:p>
          <a:p>
            <a:pPr indent="-320040" lvl="0" marL="320040" rtl="0" algn="l">
              <a:spcBef>
                <a:spcPts val="500"/>
              </a:spcBef>
              <a:spcAft>
                <a:spcPts val="0"/>
              </a:spcAft>
              <a:buSzPts val="1380"/>
              <a:buNone/>
            </a:pPr>
            <a:r>
              <a:rPr lang="en-US" sz="2300"/>
              <a:t>	Hash (K) = Hash(107) = floor(M * (KA %1))   </a:t>
            </a:r>
            <a:endParaRPr/>
          </a:p>
          <a:p>
            <a:pPr indent="-320040" lvl="0" marL="320040" rtl="0" algn="l">
              <a:spcBef>
                <a:spcPts val="500"/>
              </a:spcBef>
              <a:spcAft>
                <a:spcPts val="0"/>
              </a:spcAft>
              <a:buSzPts val="1380"/>
              <a:buNone/>
            </a:pPr>
            <a:r>
              <a:rPr lang="en-US" sz="2300"/>
              <a:t> 				      = floor(6.3) = 6</a:t>
            </a:r>
            <a:endParaRPr/>
          </a:p>
          <a:p>
            <a:pPr indent="-320040" lvl="0" marL="320040" rtl="0" algn="l">
              <a:spcBef>
                <a:spcPts val="500"/>
              </a:spcBef>
              <a:spcAft>
                <a:spcPts val="0"/>
              </a:spcAft>
              <a:buSzPts val="1380"/>
              <a:buNone/>
            </a:pPr>
            <a:r>
              <a:rPr lang="en-US" sz="2300"/>
              <a:t>107 will be placed at index 6 in hash table.</a:t>
            </a:r>
            <a:endParaRPr/>
          </a:p>
        </p:txBody>
      </p:sp>
      <p:sp>
        <p:nvSpPr>
          <p:cNvPr id="467" name="Google Shape;467;p3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68" name="Google Shape;468;p35"/>
          <p:cNvSpPr txBox="1"/>
          <p:nvPr>
            <p:ph type="title"/>
          </p:nvPr>
        </p:nvSpPr>
        <p:spPr>
          <a:xfrm>
            <a:off x="228600" y="228600"/>
            <a:ext cx="8763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00000"/>
              </a:buClr>
              <a:buSzPts val="3200"/>
              <a:buFont typeface="Twentieth Century"/>
              <a:buNone/>
            </a:pPr>
            <a:r>
              <a:rPr b="1" lang="en-US" sz="3200">
                <a:solidFill>
                  <a:srgbClr val="C00000"/>
                </a:solidFill>
              </a:rPr>
              <a:t>3. Multiplication Method</a:t>
            </a:r>
            <a:endParaRPr/>
          </a:p>
        </p:txBody>
      </p:sp>
      <p:sp>
        <p:nvSpPr>
          <p:cNvPr id="469" name="Google Shape;469;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70" name="Google Shape;470;p35"/>
          <p:cNvSpPr/>
          <p:nvPr/>
        </p:nvSpPr>
        <p:spPr>
          <a:xfrm>
            <a:off x="0" y="7524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471" name="Google Shape;471;p35"/>
          <p:cNvSpPr txBox="1"/>
          <p:nvPr/>
        </p:nvSpPr>
        <p:spPr>
          <a:xfrm>
            <a:off x="9829800" y="28956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72" name="Google Shape;472;p35"/>
          <p:cNvSpPr/>
          <p:nvPr/>
        </p:nvSpPr>
        <p:spPr>
          <a:xfrm>
            <a:off x="7086600" y="5410200"/>
            <a:ext cx="1905000" cy="1143000"/>
          </a:xfrm>
          <a:prstGeom prst="rect">
            <a:avLst/>
          </a:prstGeom>
          <a:solidFill>
            <a:srgbClr val="0000CC"/>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Twentieth Century"/>
                <a:ea typeface="Twentieth Century"/>
                <a:cs typeface="Twentieth Century"/>
                <a:sym typeface="Twentieth Century"/>
              </a:rPr>
              <a:t>KA = 66.126</a:t>
            </a:r>
            <a:endParaRPr/>
          </a:p>
          <a:p>
            <a:pPr indent="0" lvl="0" marL="0" marR="0" rtl="0" algn="ctr">
              <a:spcBef>
                <a:spcPts val="0"/>
              </a:spcBef>
              <a:spcAft>
                <a:spcPts val="0"/>
              </a:spcAft>
              <a:buNone/>
            </a:pPr>
            <a:r>
              <a:rPr lang="en-US" sz="1800">
                <a:solidFill>
                  <a:srgbClr val="FFFF00"/>
                </a:solidFill>
                <a:latin typeface="Twentieth Century"/>
                <a:ea typeface="Twentieth Century"/>
                <a:cs typeface="Twentieth Century"/>
                <a:sym typeface="Twentieth Century"/>
              </a:rPr>
              <a:t>Taking fractional part give 0.126</a:t>
            </a:r>
            <a:endParaRPr/>
          </a:p>
          <a:p>
            <a:pPr indent="0" lvl="0" marL="0" marR="0" rtl="0" algn="ctr">
              <a:spcBef>
                <a:spcPts val="0"/>
              </a:spcBef>
              <a:spcAft>
                <a:spcPts val="0"/>
              </a:spcAft>
              <a:buNone/>
            </a:pPr>
            <a:r>
              <a:rPr lang="en-US" sz="1800">
                <a:solidFill>
                  <a:srgbClr val="FFFF00"/>
                </a:solidFill>
                <a:latin typeface="Twentieth Century"/>
                <a:ea typeface="Twentieth Century"/>
                <a:cs typeface="Twentieth Century"/>
                <a:sym typeface="Twentieth Century"/>
              </a:rPr>
              <a:t>0.126*50 = 6.3</a:t>
            </a:r>
            <a:endParaRPr/>
          </a:p>
        </p:txBody>
      </p:sp>
      <p:graphicFrame>
        <p:nvGraphicFramePr>
          <p:cNvPr id="473" name="Google Shape;473;p35"/>
          <p:cNvGraphicFramePr/>
          <p:nvPr/>
        </p:nvGraphicFramePr>
        <p:xfrm>
          <a:off x="914400" y="3429000"/>
          <a:ext cx="3000000" cy="3000000"/>
        </p:xfrm>
        <a:graphic>
          <a:graphicData uri="http://schemas.openxmlformats.org/drawingml/2006/table">
            <a:tbl>
              <a:tblPr bandRow="1" firstRow="1">
                <a:solidFill>
                  <a:srgbClr val="EFCCBF"/>
                </a:solidFill>
                <a:tableStyleId>{4349BF53-0150-470F-AD64-3F153462902E}</a:tableStyleId>
              </a:tblPr>
              <a:tblGrid>
                <a:gridCol w="7620000"/>
              </a:tblGrid>
              <a:tr h="3962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6"/>
          <p:cNvSpPr txBox="1"/>
          <p:nvPr>
            <p:ph idx="1" type="body"/>
          </p:nvPr>
        </p:nvSpPr>
        <p:spPr>
          <a:xfrm>
            <a:off x="152400" y="1589644"/>
            <a:ext cx="8839200" cy="5115956"/>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560"/>
              <a:buChar char="◻"/>
            </a:pPr>
            <a:r>
              <a:rPr b="1" lang="en-US" sz="2600"/>
              <a:t>(Multiply</a:t>
            </a:r>
            <a:r>
              <a:rPr lang="en-US" sz="2600"/>
              <a:t> every single digits in the key) % table_size</a:t>
            </a:r>
            <a:endParaRPr i="1" sz="2600"/>
          </a:p>
          <a:p>
            <a:pPr indent="-320040" lvl="0" marL="320040" rtl="0" algn="l">
              <a:spcBef>
                <a:spcPts val="700"/>
              </a:spcBef>
              <a:spcAft>
                <a:spcPts val="0"/>
              </a:spcAft>
              <a:buSzPts val="1560"/>
              <a:buChar char="◻"/>
            </a:pPr>
            <a:r>
              <a:rPr b="1" lang="en-US" sz="2600">
                <a:solidFill>
                  <a:srgbClr val="C00000"/>
                </a:solidFill>
              </a:rPr>
              <a:t>Example –</a:t>
            </a:r>
            <a:endParaRPr/>
          </a:p>
          <a:p>
            <a:pPr indent="-320040" lvl="0" marL="320040" rtl="0" algn="l">
              <a:spcBef>
                <a:spcPts val="700"/>
              </a:spcBef>
              <a:spcAft>
                <a:spcPts val="0"/>
              </a:spcAft>
              <a:buSzPts val="1560"/>
              <a:buChar char="◻"/>
            </a:pPr>
            <a:r>
              <a:rPr b="1" lang="en-US" sz="2600">
                <a:solidFill>
                  <a:srgbClr val="C00000"/>
                </a:solidFill>
              </a:rPr>
              <a:t>Hash(131135) for table size 10 </a:t>
            </a:r>
            <a:endParaRPr/>
          </a:p>
          <a:p>
            <a:pPr indent="0" lvl="1" marL="365760" rtl="0" algn="l">
              <a:spcBef>
                <a:spcPts val="550"/>
              </a:spcBef>
              <a:spcAft>
                <a:spcPts val="0"/>
              </a:spcAft>
              <a:buSzPts val="1610"/>
              <a:buNone/>
            </a:pPr>
            <a:r>
              <a:rPr lang="en-US" sz="2300"/>
              <a:t>= (1 * 3 * 1 * 1 * 3 * 5) %10 </a:t>
            </a:r>
            <a:endParaRPr/>
          </a:p>
          <a:p>
            <a:pPr indent="0" lvl="1" marL="365760" rtl="0" algn="l">
              <a:spcBef>
                <a:spcPts val="550"/>
              </a:spcBef>
              <a:spcAft>
                <a:spcPts val="0"/>
              </a:spcAft>
              <a:buSzPts val="1610"/>
              <a:buNone/>
            </a:pPr>
            <a:r>
              <a:rPr lang="en-US" sz="2300"/>
              <a:t>= 45 % 10 </a:t>
            </a:r>
            <a:endParaRPr/>
          </a:p>
          <a:p>
            <a:pPr indent="0" lvl="1" marL="365760" rtl="0" algn="l">
              <a:spcBef>
                <a:spcPts val="550"/>
              </a:spcBef>
              <a:spcAft>
                <a:spcPts val="0"/>
              </a:spcAft>
              <a:buSzPts val="1610"/>
              <a:buNone/>
            </a:pPr>
            <a:r>
              <a:rPr lang="en-US" sz="2300"/>
              <a:t>= 5</a:t>
            </a:r>
            <a:endParaRPr sz="2300"/>
          </a:p>
          <a:p>
            <a:pPr indent="-320040" lvl="0" marL="320040" rtl="0" algn="l">
              <a:spcBef>
                <a:spcPts val="700"/>
              </a:spcBef>
              <a:spcAft>
                <a:spcPts val="0"/>
              </a:spcAft>
              <a:buSzPts val="1560"/>
              <a:buChar char="◻"/>
            </a:pPr>
            <a:r>
              <a:rPr lang="en-US" sz="2600">
                <a:solidFill>
                  <a:srgbClr val="0000CC"/>
                </a:solidFill>
              </a:rPr>
              <a:t>Hash key for “Cat” on 10 buckets of size 1</a:t>
            </a:r>
            <a:endParaRPr/>
          </a:p>
          <a:p>
            <a:pPr indent="-320040" lvl="0" marL="320040" rtl="0" algn="l">
              <a:spcBef>
                <a:spcPts val="700"/>
              </a:spcBef>
              <a:spcAft>
                <a:spcPts val="0"/>
              </a:spcAft>
              <a:buSzPts val="1560"/>
              <a:buChar char="◻"/>
            </a:pPr>
            <a:r>
              <a:rPr b="1" lang="en-US" sz="2600">
                <a:solidFill>
                  <a:srgbClr val="0000CC"/>
                </a:solidFill>
              </a:rPr>
              <a:t>Hash(Cat) for table size 10 is Hash(67+97+116)</a:t>
            </a:r>
            <a:endParaRPr/>
          </a:p>
          <a:p>
            <a:pPr indent="0" lvl="1" marL="365760" rtl="0" algn="l">
              <a:spcBef>
                <a:spcPts val="550"/>
              </a:spcBef>
              <a:spcAft>
                <a:spcPts val="0"/>
              </a:spcAft>
              <a:buSzPts val="1610"/>
              <a:buNone/>
            </a:pPr>
            <a:r>
              <a:rPr lang="en-US" sz="2300">
                <a:solidFill>
                  <a:srgbClr val="0000CC"/>
                </a:solidFill>
              </a:rPr>
              <a:t>= 280 </a:t>
            </a:r>
            <a:endParaRPr/>
          </a:p>
          <a:p>
            <a:pPr indent="0" lvl="1" marL="365760" rtl="0" algn="l">
              <a:spcBef>
                <a:spcPts val="550"/>
              </a:spcBef>
              <a:spcAft>
                <a:spcPts val="0"/>
              </a:spcAft>
              <a:buSzPts val="1610"/>
              <a:buNone/>
            </a:pPr>
            <a:r>
              <a:rPr lang="en-US" sz="2300">
                <a:solidFill>
                  <a:srgbClr val="0000CC"/>
                </a:solidFill>
              </a:rPr>
              <a:t>= (2 * 8 * 0 ) %10 </a:t>
            </a:r>
            <a:endParaRPr/>
          </a:p>
          <a:p>
            <a:pPr indent="0" lvl="1" marL="365760" rtl="0" algn="l">
              <a:spcBef>
                <a:spcPts val="550"/>
              </a:spcBef>
              <a:spcAft>
                <a:spcPts val="0"/>
              </a:spcAft>
              <a:buSzPts val="1610"/>
              <a:buNone/>
            </a:pPr>
            <a:r>
              <a:rPr lang="en-US" sz="2300">
                <a:solidFill>
                  <a:srgbClr val="0000CC"/>
                </a:solidFill>
              </a:rPr>
              <a:t>= 0</a:t>
            </a:r>
            <a:endParaRPr sz="2300">
              <a:solidFill>
                <a:srgbClr val="0000CC"/>
              </a:solidFill>
            </a:endParaRPr>
          </a:p>
        </p:txBody>
      </p:sp>
      <p:sp>
        <p:nvSpPr>
          <p:cNvPr id="479" name="Google Shape;479;p3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80" name="Google Shape;480;p36"/>
          <p:cNvSpPr txBox="1"/>
          <p:nvPr>
            <p:ph type="title"/>
          </p:nvPr>
        </p:nvSpPr>
        <p:spPr>
          <a:xfrm>
            <a:off x="228600" y="228600"/>
            <a:ext cx="8763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00000"/>
              </a:buClr>
              <a:buSzPts val="3200"/>
              <a:buFont typeface="Twentieth Century"/>
              <a:buNone/>
            </a:pPr>
            <a:r>
              <a:rPr b="1" lang="en-US" sz="3200">
                <a:solidFill>
                  <a:srgbClr val="C00000"/>
                </a:solidFill>
              </a:rPr>
              <a:t>Multiplication Method – alternate method</a:t>
            </a:r>
            <a:endParaRPr/>
          </a:p>
        </p:txBody>
      </p:sp>
      <p:sp>
        <p:nvSpPr>
          <p:cNvPr id="481" name="Google Shape;481;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82" name="Google Shape;482;p36"/>
          <p:cNvSpPr/>
          <p:nvPr/>
        </p:nvSpPr>
        <p:spPr>
          <a:xfrm>
            <a:off x="0" y="7524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4. Digit Extraction Method</a:t>
            </a:r>
            <a:endParaRPr/>
          </a:p>
        </p:txBody>
      </p:sp>
      <p:sp>
        <p:nvSpPr>
          <p:cNvPr id="488" name="Google Shape;488;p37"/>
          <p:cNvSpPr txBox="1"/>
          <p:nvPr>
            <p:ph idx="1" type="body"/>
          </p:nvPr>
        </p:nvSpPr>
        <p:spPr>
          <a:xfrm>
            <a:off x="152400" y="1600200"/>
            <a:ext cx="8763000" cy="38100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440"/>
              <a:buChar char="◻"/>
            </a:pPr>
            <a:r>
              <a:rPr lang="en-US" sz="2400"/>
              <a:t>When a </a:t>
            </a:r>
            <a:r>
              <a:rPr lang="en-US" sz="2400">
                <a:solidFill>
                  <a:srgbClr val="C00000"/>
                </a:solidFill>
              </a:rPr>
              <a:t>portion of the key </a:t>
            </a:r>
            <a:r>
              <a:rPr lang="en-US" sz="2400"/>
              <a:t>is used for </a:t>
            </a:r>
            <a:r>
              <a:rPr lang="en-US" sz="2400">
                <a:solidFill>
                  <a:srgbClr val="C00000"/>
                </a:solidFill>
              </a:rPr>
              <a:t>address calculation</a:t>
            </a:r>
            <a:r>
              <a:rPr lang="en-US" sz="2400"/>
              <a:t>, the technique is called as the </a:t>
            </a:r>
            <a:r>
              <a:rPr i="1" lang="en-US" sz="2400">
                <a:solidFill>
                  <a:srgbClr val="0000CC"/>
                </a:solidFill>
              </a:rPr>
              <a:t>extraction method</a:t>
            </a:r>
            <a:r>
              <a:rPr i="1" lang="en-US" sz="2400"/>
              <a:t>.</a:t>
            </a:r>
            <a:endParaRPr/>
          </a:p>
          <a:p>
            <a:pPr indent="-320040" lvl="0" marL="320040" rtl="0" algn="just">
              <a:spcBef>
                <a:spcPts val="300"/>
              </a:spcBef>
              <a:spcAft>
                <a:spcPts val="0"/>
              </a:spcAft>
              <a:buSzPts val="1440"/>
              <a:buChar char="◻"/>
            </a:pPr>
            <a:r>
              <a:rPr lang="en-US" sz="2400"/>
              <a:t>A few digits are selected, extracted from the key and are used as the address.</a:t>
            </a:r>
            <a:endParaRPr/>
          </a:p>
          <a:p>
            <a:pPr indent="-320040" lvl="0" marL="320040" rtl="0" algn="just">
              <a:spcBef>
                <a:spcPts val="300"/>
              </a:spcBef>
              <a:spcAft>
                <a:spcPts val="0"/>
              </a:spcAft>
              <a:buSzPts val="1440"/>
              <a:buChar char="◻"/>
            </a:pPr>
            <a:r>
              <a:rPr b="1" lang="en-US" sz="2400"/>
              <a:t>For example</a:t>
            </a:r>
            <a:r>
              <a:rPr lang="en-US" sz="2400"/>
              <a:t> - For 6 digits book accession number; we can have 3 digits address by selecting odd number digits – 1</a:t>
            </a:r>
            <a:r>
              <a:rPr baseline="30000" lang="en-US" sz="2400"/>
              <a:t>st</a:t>
            </a:r>
            <a:r>
              <a:rPr lang="en-US" sz="2400"/>
              <a:t>, 3</a:t>
            </a:r>
            <a:r>
              <a:rPr baseline="30000" lang="en-US" sz="2400"/>
              <a:t>rd</a:t>
            </a:r>
            <a:r>
              <a:rPr lang="en-US" sz="2400"/>
              <a:t>, and 5</a:t>
            </a:r>
            <a:r>
              <a:rPr baseline="30000" lang="en-US" sz="2400"/>
              <a:t>th</a:t>
            </a:r>
            <a:r>
              <a:rPr lang="en-US" sz="2400"/>
              <a:t> digit.</a:t>
            </a:r>
            <a:endParaRPr/>
          </a:p>
          <a:p>
            <a:pPr indent="-320040" lvl="0" marL="320040" rtl="0" algn="just">
              <a:spcBef>
                <a:spcPts val="300"/>
              </a:spcBef>
              <a:spcAft>
                <a:spcPts val="0"/>
              </a:spcAft>
              <a:buSzPts val="1440"/>
              <a:buChar char="◻"/>
            </a:pPr>
            <a:r>
              <a:rPr lang="en-US" sz="2400"/>
              <a:t>This address can be used as the address for the hash table.</a:t>
            </a:r>
            <a:endParaRPr/>
          </a:p>
          <a:p>
            <a:pPr indent="-320040" lvl="0" marL="320040" rtl="0" algn="just">
              <a:spcBef>
                <a:spcPts val="300"/>
              </a:spcBef>
              <a:spcAft>
                <a:spcPts val="0"/>
              </a:spcAft>
              <a:buSzPts val="1440"/>
              <a:buChar char="◻"/>
            </a:pPr>
            <a:r>
              <a:rPr lang="en-US" sz="2400">
                <a:solidFill>
                  <a:srgbClr val="0000CC"/>
                </a:solidFill>
              </a:rPr>
              <a:t>Very fast;</a:t>
            </a:r>
            <a:r>
              <a:rPr lang="en-US" sz="2400"/>
              <a:t> but digits/characters </a:t>
            </a:r>
            <a:r>
              <a:rPr lang="en-US" sz="2400">
                <a:solidFill>
                  <a:srgbClr val="0000CC"/>
                </a:solidFill>
              </a:rPr>
              <a:t>distribution</a:t>
            </a:r>
            <a:r>
              <a:rPr lang="en-US" sz="2400"/>
              <a:t> in keys may </a:t>
            </a:r>
            <a:r>
              <a:rPr lang="en-US" sz="2400">
                <a:solidFill>
                  <a:srgbClr val="0000CC"/>
                </a:solidFill>
              </a:rPr>
              <a:t>not be even.</a:t>
            </a:r>
            <a:endParaRPr sz="2400"/>
          </a:p>
        </p:txBody>
      </p:sp>
      <p:sp>
        <p:nvSpPr>
          <p:cNvPr id="489" name="Google Shape;489;p3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490" name="Google Shape;490;p37"/>
          <p:cNvPicPr preferRelativeResize="0"/>
          <p:nvPr/>
        </p:nvPicPr>
        <p:blipFill rotWithShape="1">
          <a:blip r:embed="rId3">
            <a:alphaModFix/>
          </a:blip>
          <a:srcRect b="0" l="0" r="0" t="0"/>
          <a:stretch/>
        </p:blipFill>
        <p:spPr>
          <a:xfrm>
            <a:off x="4972205" y="4904936"/>
            <a:ext cx="4171795" cy="198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ph idx="1" type="body"/>
          </p:nvPr>
        </p:nvSpPr>
        <p:spPr>
          <a:xfrm>
            <a:off x="304800" y="1600200"/>
            <a:ext cx="8534400" cy="4114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440"/>
              <a:buChar char="◻"/>
            </a:pPr>
            <a:r>
              <a:rPr lang="en-US" sz="2400"/>
              <a:t>Another way is to extract the </a:t>
            </a:r>
            <a:r>
              <a:rPr lang="en-US" sz="2400">
                <a:solidFill>
                  <a:srgbClr val="0000CC"/>
                </a:solidFill>
              </a:rPr>
              <a:t>first two and the last one or two digits. </a:t>
            </a:r>
            <a:endParaRPr/>
          </a:p>
          <a:p>
            <a:pPr indent="-320040" lvl="0" marL="320040" rtl="0" algn="just">
              <a:spcBef>
                <a:spcPts val="0"/>
              </a:spcBef>
              <a:spcAft>
                <a:spcPts val="0"/>
              </a:spcAft>
              <a:buSzPts val="1440"/>
              <a:buChar char="◻"/>
            </a:pPr>
            <a:r>
              <a:rPr lang="en-US" sz="2400"/>
              <a:t>For example, for key 345678, the address is 3478 if the first two and the last two digits are extracted or 348 if the first two and the last digit are extracted.</a:t>
            </a:r>
            <a:endParaRPr/>
          </a:p>
          <a:p>
            <a:pPr indent="0" lvl="0" marL="0" rtl="0" algn="just">
              <a:spcBef>
                <a:spcPts val="0"/>
              </a:spcBef>
              <a:spcAft>
                <a:spcPts val="0"/>
              </a:spcAft>
              <a:buSzPts val="1440"/>
              <a:buNone/>
            </a:pPr>
            <a:r>
              <a:rPr b="1" lang="en-US" sz="2400"/>
              <a:t>OR </a:t>
            </a:r>
            <a:endParaRPr/>
          </a:p>
          <a:p>
            <a:pPr indent="-320040" lvl="0" marL="320040" rtl="0" algn="just">
              <a:spcBef>
                <a:spcPts val="0"/>
              </a:spcBef>
              <a:spcAft>
                <a:spcPts val="0"/>
              </a:spcAft>
              <a:buSzPts val="1440"/>
              <a:buChar char="◻"/>
            </a:pPr>
            <a:r>
              <a:rPr lang="en-US" sz="2400"/>
              <a:t>For 6-digit employee number get 3-digit hash address(000-999)</a:t>
            </a:r>
            <a:endParaRPr/>
          </a:p>
          <a:p>
            <a:pPr indent="-320040" lvl="0" marL="320040" rtl="0" algn="just">
              <a:spcBef>
                <a:spcPts val="0"/>
              </a:spcBef>
              <a:spcAft>
                <a:spcPts val="0"/>
              </a:spcAft>
              <a:buSzPts val="1440"/>
              <a:buChar char="◻"/>
            </a:pPr>
            <a:r>
              <a:rPr lang="en-US" sz="2400"/>
              <a:t>Select the first, third. and fourth digits (from left) and use them as the address. </a:t>
            </a:r>
            <a:endParaRPr/>
          </a:p>
          <a:p>
            <a:pPr indent="-274320" lvl="1" marL="640080" rtl="0" algn="just">
              <a:spcBef>
                <a:spcPts val="0"/>
              </a:spcBef>
              <a:spcAft>
                <a:spcPts val="0"/>
              </a:spcAft>
              <a:buSzPts val="1680"/>
              <a:buChar char="🞑"/>
            </a:pPr>
            <a:r>
              <a:rPr lang="en-US" sz="2400"/>
              <a:t>140145=101</a:t>
            </a:r>
            <a:endParaRPr/>
          </a:p>
          <a:p>
            <a:pPr indent="-274320" lvl="1" marL="640080" rtl="0" algn="just">
              <a:spcBef>
                <a:spcPts val="0"/>
              </a:spcBef>
              <a:spcAft>
                <a:spcPts val="0"/>
              </a:spcAft>
              <a:buSzPts val="1680"/>
              <a:buChar char="🞑"/>
            </a:pPr>
            <a:r>
              <a:rPr lang="en-US" sz="2400"/>
              <a:t>137456=174</a:t>
            </a:r>
            <a:endParaRPr/>
          </a:p>
          <a:p>
            <a:pPr indent="-274320" lvl="1" marL="640080" rtl="0" algn="just">
              <a:spcBef>
                <a:spcPts val="0"/>
              </a:spcBef>
              <a:spcAft>
                <a:spcPts val="0"/>
              </a:spcAft>
              <a:buSzPts val="1680"/>
              <a:buChar char="🞑"/>
            </a:pPr>
            <a:r>
              <a:rPr lang="en-US" sz="2400"/>
              <a:t>214562=456</a:t>
            </a:r>
            <a:endParaRPr/>
          </a:p>
        </p:txBody>
      </p:sp>
      <p:sp>
        <p:nvSpPr>
          <p:cNvPr id="496" name="Google Shape;496;p3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97" name="Google Shape;497;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Digit Extraction Method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5. Mid-Square (middle of Square) </a:t>
            </a:r>
            <a:endParaRPr/>
          </a:p>
        </p:txBody>
      </p:sp>
      <p:sp>
        <p:nvSpPr>
          <p:cNvPr id="503" name="Google Shape;503;p39"/>
          <p:cNvSpPr txBox="1"/>
          <p:nvPr>
            <p:ph idx="1" type="body"/>
          </p:nvPr>
        </p:nvSpPr>
        <p:spPr>
          <a:xfrm>
            <a:off x="228600" y="1600200"/>
            <a:ext cx="8686800" cy="2133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lang="en-US" sz="2400"/>
              <a:t>The key is </a:t>
            </a:r>
            <a:r>
              <a:rPr lang="en-US" sz="2400">
                <a:solidFill>
                  <a:srgbClr val="0000CC"/>
                </a:solidFill>
              </a:rPr>
              <a:t>squared</a:t>
            </a:r>
            <a:r>
              <a:rPr lang="en-US" sz="2400"/>
              <a:t> and the middle part  of the result is extracted as the hash value.</a:t>
            </a:r>
            <a:endParaRPr/>
          </a:p>
          <a:p>
            <a:pPr indent="-320040" lvl="0" marL="320040" rtl="0" algn="just">
              <a:spcBef>
                <a:spcPts val="700"/>
              </a:spcBef>
              <a:spcAft>
                <a:spcPts val="0"/>
              </a:spcAft>
              <a:buSzPts val="1440"/>
              <a:buChar char="◻"/>
            </a:pPr>
            <a:r>
              <a:rPr lang="en-US" sz="2400"/>
              <a:t>For e.g. To map the key 3121 into a hash table of size 1000 , we square it 3121= “</a:t>
            </a:r>
            <a:r>
              <a:rPr lang="en-US" sz="2400">
                <a:solidFill>
                  <a:srgbClr val="C00000"/>
                </a:solidFill>
              </a:rPr>
              <a:t>97</a:t>
            </a:r>
            <a:r>
              <a:rPr lang="en-US" sz="2400">
                <a:solidFill>
                  <a:srgbClr val="0000CC"/>
                </a:solidFill>
              </a:rPr>
              <a:t>406</a:t>
            </a:r>
            <a:r>
              <a:rPr lang="en-US" sz="2400">
                <a:solidFill>
                  <a:srgbClr val="C00000"/>
                </a:solidFill>
              </a:rPr>
              <a:t>41”</a:t>
            </a:r>
            <a:r>
              <a:rPr lang="en-US" sz="2400"/>
              <a:t> and extract 406 as the hash value.</a:t>
            </a:r>
            <a:endParaRPr/>
          </a:p>
        </p:txBody>
      </p:sp>
      <p:sp>
        <p:nvSpPr>
          <p:cNvPr id="504" name="Google Shape;504;p3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05" name="Google Shape;505;p39"/>
          <p:cNvPicPr preferRelativeResize="0"/>
          <p:nvPr/>
        </p:nvPicPr>
        <p:blipFill rotWithShape="1">
          <a:blip r:embed="rId3">
            <a:alphaModFix/>
          </a:blip>
          <a:srcRect b="0" l="0" r="0" t="0"/>
          <a:stretch/>
        </p:blipFill>
        <p:spPr>
          <a:xfrm>
            <a:off x="2057400" y="3429000"/>
            <a:ext cx="5257800" cy="1569934"/>
          </a:xfrm>
          <a:prstGeom prst="rect">
            <a:avLst/>
          </a:prstGeom>
          <a:noFill/>
          <a:ln>
            <a:noFill/>
          </a:ln>
        </p:spPr>
      </p:pic>
      <p:sp>
        <p:nvSpPr>
          <p:cNvPr id="506" name="Google Shape;506;p39"/>
          <p:cNvSpPr txBox="1"/>
          <p:nvPr/>
        </p:nvSpPr>
        <p:spPr>
          <a:xfrm>
            <a:off x="228600" y="4998934"/>
            <a:ext cx="8686800" cy="1859066"/>
          </a:xfrm>
          <a:prstGeom prst="rect">
            <a:avLst/>
          </a:prstGeom>
          <a:noFill/>
          <a:ln>
            <a:noFill/>
          </a:ln>
        </p:spPr>
        <p:txBody>
          <a:bodyPr anchorCtr="0" anchor="t" bIns="45700" lIns="91425" spcFirstLastPara="1" rIns="91425" wrap="square" tIns="45700">
            <a:normAutofit/>
          </a:bodyPr>
          <a:lstStyle/>
          <a:p>
            <a:pPr indent="-320040" lvl="0" marL="320040" marR="0" rtl="0" algn="just">
              <a:spcBef>
                <a:spcPts val="0"/>
              </a:spcBef>
              <a:spcAft>
                <a:spcPts val="0"/>
              </a:spcAft>
              <a:buClr>
                <a:schemeClr val="accent2"/>
              </a:buClr>
              <a:buSzPts val="1440"/>
              <a:buFont typeface="Noto Sans Symbols"/>
              <a:buChar char="◻"/>
            </a:pPr>
            <a:r>
              <a:rPr b="1" i="0" lang="en-US" sz="2400" u="none" cap="none" strike="noStrike">
                <a:solidFill>
                  <a:schemeClr val="dk1"/>
                </a:solidFill>
                <a:latin typeface="Twentieth Century"/>
                <a:ea typeface="Twentieth Century"/>
                <a:cs typeface="Twentieth Century"/>
                <a:sym typeface="Twentieth Century"/>
              </a:rPr>
              <a:t>Disadvantage-</a:t>
            </a:r>
            <a:endParaRPr/>
          </a:p>
          <a:p>
            <a:pPr indent="-320040" lvl="1" marL="777240" marR="0" rtl="0" algn="just">
              <a:spcBef>
                <a:spcPts val="300"/>
              </a:spcBef>
              <a:spcAft>
                <a:spcPts val="0"/>
              </a:spcAft>
              <a:buClr>
                <a:schemeClr val="accent2"/>
              </a:buClr>
              <a:buSzPts val="144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For large key, it is very difficult to store its square as it should not exceed the storage limit.</a:t>
            </a:r>
            <a:endParaRPr/>
          </a:p>
          <a:p>
            <a:pPr indent="-320040" lvl="1" marL="777240" marR="0" rtl="0" algn="just">
              <a:spcBef>
                <a:spcPts val="300"/>
              </a:spcBef>
              <a:spcAft>
                <a:spcPts val="0"/>
              </a:spcAft>
              <a:buClr>
                <a:schemeClr val="accent2"/>
              </a:buClr>
              <a:buSzPts val="144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Preferred to be used when the key size </a:t>
            </a:r>
            <a:r>
              <a:rPr b="0" i="0" lang="en-US" sz="2400" u="none" cap="none" strike="noStrike">
                <a:solidFill>
                  <a:schemeClr val="dk1"/>
                </a:solidFill>
                <a:latin typeface="Calibri"/>
                <a:ea typeface="Calibri"/>
                <a:cs typeface="Calibri"/>
                <a:sym typeface="Calibri"/>
              </a:rPr>
              <a:t>≤ 3 digits.</a:t>
            </a:r>
            <a:endParaRPr b="0" i="0" sz="24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12" type="sldNum"/>
          </p:nvPr>
        </p:nvSpPr>
        <p:spPr>
          <a:xfrm>
            <a:off x="6096000" y="6248400"/>
            <a:ext cx="2667000"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b="0" i="0" lang="en-US" sz="1400" u="none" cap="none" strike="noStrike">
                <a:solidFill>
                  <a:schemeClr val="dk2"/>
                </a:solidFill>
                <a:latin typeface="Twentieth Century"/>
                <a:ea typeface="Twentieth Century"/>
                <a:cs typeface="Twentieth Century"/>
                <a:sym typeface="Twentieth Century"/>
              </a:rPr>
              <a:t>‹#›</a:t>
            </a:fld>
            <a:endParaRPr b="0" i="0" sz="1400" u="none" cap="none" strike="noStrike">
              <a:solidFill>
                <a:schemeClr val="dk2"/>
              </a:solidFill>
              <a:latin typeface="Twentieth Century"/>
              <a:ea typeface="Twentieth Century"/>
              <a:cs typeface="Twentieth Century"/>
              <a:sym typeface="Twentieth Century"/>
            </a:endParaRPr>
          </a:p>
        </p:txBody>
      </p:sp>
      <p:sp>
        <p:nvSpPr>
          <p:cNvPr id="145" name="Google Shape;145;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Searching - </a:t>
            </a:r>
            <a:r>
              <a:rPr i="1" lang="en-US" sz="2800">
                <a:solidFill>
                  <a:schemeClr val="dk1"/>
                </a:solidFill>
              </a:rPr>
              <a:t>most frequent and prolonged tasks</a:t>
            </a:r>
            <a:endParaRPr/>
          </a:p>
        </p:txBody>
      </p:sp>
      <p:sp>
        <p:nvSpPr>
          <p:cNvPr id="146" name="Google Shape;146;p4"/>
          <p:cNvSpPr txBox="1"/>
          <p:nvPr>
            <p:ph idx="1" type="body"/>
          </p:nvPr>
        </p:nvSpPr>
        <p:spPr>
          <a:xfrm>
            <a:off x="304800" y="1600200"/>
            <a:ext cx="8461248" cy="4876800"/>
          </a:xfrm>
          <a:prstGeom prst="rect">
            <a:avLst/>
          </a:prstGeom>
          <a:noFill/>
          <a:ln>
            <a:noFill/>
          </a:ln>
        </p:spPr>
        <p:txBody>
          <a:bodyPr anchorCtr="0" anchor="t" bIns="45700" lIns="91425" spcFirstLastPara="1" rIns="91425" wrap="square" tIns="45700">
            <a:normAutofit fontScale="85000" lnSpcReduction="20000"/>
          </a:bodyPr>
          <a:lstStyle/>
          <a:p>
            <a:pPr indent="-320040" lvl="0" marL="320040" rtl="0" algn="just">
              <a:spcBef>
                <a:spcPts val="0"/>
              </a:spcBef>
              <a:spcAft>
                <a:spcPts val="0"/>
              </a:spcAft>
              <a:buSzPct val="59999"/>
              <a:buChar char="◻"/>
            </a:pPr>
            <a:r>
              <a:rPr lang="en-US">
                <a:solidFill>
                  <a:srgbClr val="0000CC"/>
                </a:solidFill>
              </a:rPr>
              <a:t>Searching</a:t>
            </a:r>
            <a:r>
              <a:rPr lang="en-US"/>
              <a:t> for a particular data record from a </a:t>
            </a:r>
            <a:r>
              <a:rPr lang="en-US">
                <a:solidFill>
                  <a:srgbClr val="C00000"/>
                </a:solidFill>
              </a:rPr>
              <a:t>large amount of data</a:t>
            </a:r>
            <a:r>
              <a:rPr lang="en-US"/>
              <a:t>.</a:t>
            </a:r>
            <a:endParaRPr/>
          </a:p>
          <a:p>
            <a:pPr indent="-320040" lvl="0" marL="320040" rtl="0" algn="just">
              <a:spcBef>
                <a:spcPts val="900"/>
              </a:spcBef>
              <a:spcAft>
                <a:spcPts val="0"/>
              </a:spcAft>
              <a:buSzPct val="59999"/>
              <a:buChar char="◻"/>
            </a:pPr>
            <a:r>
              <a:rPr lang="en-US"/>
              <a:t>Consider the problem of searching an array for a given value.</a:t>
            </a:r>
            <a:endParaRPr/>
          </a:p>
          <a:p>
            <a:pPr indent="-274320" lvl="1" marL="640080" rtl="0" algn="just">
              <a:spcBef>
                <a:spcPts val="900"/>
              </a:spcBef>
              <a:spcAft>
                <a:spcPts val="0"/>
              </a:spcAft>
              <a:buSzPct val="70000"/>
              <a:buChar char="🞑"/>
            </a:pPr>
            <a:r>
              <a:rPr lang="en-US" sz="2800"/>
              <a:t>If the </a:t>
            </a:r>
            <a:r>
              <a:rPr lang="en-US" sz="2800">
                <a:solidFill>
                  <a:srgbClr val="0000CC"/>
                </a:solidFill>
              </a:rPr>
              <a:t>array is not sorted</a:t>
            </a:r>
            <a:r>
              <a:rPr lang="en-US" sz="2800"/>
              <a:t>, the search requires </a:t>
            </a:r>
            <a:r>
              <a:rPr lang="en-US" sz="2800">
                <a:solidFill>
                  <a:srgbClr val="FF0000"/>
                </a:solidFill>
              </a:rPr>
              <a:t>O(n) time</a:t>
            </a:r>
            <a:endParaRPr/>
          </a:p>
          <a:p>
            <a:pPr indent="-228600" lvl="2" marL="914400" rtl="0" algn="just">
              <a:spcBef>
                <a:spcPts val="900"/>
              </a:spcBef>
              <a:spcAft>
                <a:spcPts val="0"/>
              </a:spcAft>
              <a:buSzPct val="75000"/>
              <a:buChar char="■"/>
            </a:pPr>
            <a:r>
              <a:rPr lang="en-US" sz="2700"/>
              <a:t>If the value </a:t>
            </a:r>
            <a:r>
              <a:rPr b="1" lang="en-US" sz="2700"/>
              <a:t>ISN’T there</a:t>
            </a:r>
            <a:r>
              <a:rPr lang="en-US" sz="2700"/>
              <a:t>, we need to </a:t>
            </a:r>
            <a:r>
              <a:rPr b="1" lang="en-US" sz="2700"/>
              <a:t>search all n elements</a:t>
            </a:r>
            <a:endParaRPr/>
          </a:p>
          <a:p>
            <a:pPr indent="-228600" lvl="2" marL="914400" rtl="0" algn="just">
              <a:spcBef>
                <a:spcPts val="900"/>
              </a:spcBef>
              <a:spcAft>
                <a:spcPts val="0"/>
              </a:spcAft>
              <a:buSzPct val="75000"/>
              <a:buChar char="■"/>
            </a:pPr>
            <a:r>
              <a:rPr lang="en-US" sz="2700"/>
              <a:t>If the value </a:t>
            </a:r>
            <a:r>
              <a:rPr b="1" lang="en-US" sz="2700"/>
              <a:t>IS there</a:t>
            </a:r>
            <a:r>
              <a:rPr lang="en-US" sz="2700"/>
              <a:t>, we </a:t>
            </a:r>
            <a:r>
              <a:rPr b="1" lang="en-US" sz="2700"/>
              <a:t>search n/2 elements </a:t>
            </a:r>
            <a:r>
              <a:rPr lang="en-US" sz="2700"/>
              <a:t>on average</a:t>
            </a:r>
            <a:endParaRPr/>
          </a:p>
          <a:p>
            <a:pPr indent="-274320" lvl="1" marL="640080" rtl="0" algn="just">
              <a:spcBef>
                <a:spcPts val="900"/>
              </a:spcBef>
              <a:spcAft>
                <a:spcPts val="0"/>
              </a:spcAft>
              <a:buSzPct val="70000"/>
              <a:buChar char="🞑"/>
            </a:pPr>
            <a:r>
              <a:rPr lang="en-US" sz="2800"/>
              <a:t>If the </a:t>
            </a:r>
            <a:r>
              <a:rPr lang="en-US" sz="2800">
                <a:solidFill>
                  <a:srgbClr val="0000CC"/>
                </a:solidFill>
              </a:rPr>
              <a:t>array is sorted</a:t>
            </a:r>
            <a:r>
              <a:rPr lang="en-US" sz="2800"/>
              <a:t>, we can do a binary search</a:t>
            </a:r>
            <a:endParaRPr/>
          </a:p>
          <a:p>
            <a:pPr indent="-228600" lvl="2" marL="914400" rtl="0" algn="just">
              <a:spcBef>
                <a:spcPts val="900"/>
              </a:spcBef>
              <a:spcAft>
                <a:spcPts val="0"/>
              </a:spcAft>
              <a:buSzPct val="75000"/>
              <a:buChar char="■"/>
            </a:pPr>
            <a:r>
              <a:rPr lang="en-US" sz="2700"/>
              <a:t>A binary search requires </a:t>
            </a:r>
            <a:r>
              <a:rPr lang="en-US" sz="2700">
                <a:solidFill>
                  <a:srgbClr val="FF0000"/>
                </a:solidFill>
              </a:rPr>
              <a:t>O(log n) time</a:t>
            </a:r>
            <a:endParaRPr/>
          </a:p>
          <a:p>
            <a:pPr indent="-228600" lvl="2" marL="914400" rtl="0" algn="just">
              <a:spcBef>
                <a:spcPts val="900"/>
              </a:spcBef>
              <a:spcAft>
                <a:spcPts val="0"/>
              </a:spcAft>
              <a:buSzPct val="75000"/>
              <a:buChar char="■"/>
            </a:pPr>
            <a:r>
              <a:rPr lang="en-US" sz="2700"/>
              <a:t>About equally fast whether the element is found or not</a:t>
            </a:r>
            <a:endParaRPr/>
          </a:p>
          <a:p>
            <a:pPr indent="-274320" lvl="1" marL="640080" rtl="0" algn="just">
              <a:spcBef>
                <a:spcPts val="900"/>
              </a:spcBef>
              <a:spcAft>
                <a:spcPts val="0"/>
              </a:spcAft>
              <a:buSzPct val="70000"/>
              <a:buChar char="🞑"/>
            </a:pPr>
            <a:r>
              <a:rPr lang="en-US" sz="2800"/>
              <a:t>More better performance ?</a:t>
            </a:r>
            <a:endParaRPr/>
          </a:p>
          <a:p>
            <a:pPr indent="-228600" lvl="2" marL="914400" rtl="0" algn="just">
              <a:spcBef>
                <a:spcPts val="900"/>
              </a:spcBef>
              <a:spcAft>
                <a:spcPts val="0"/>
              </a:spcAft>
              <a:buSzPct val="75000"/>
              <a:buChar char="■"/>
            </a:pPr>
            <a:r>
              <a:rPr lang="en-US" sz="2700"/>
              <a:t>How </a:t>
            </a:r>
            <a:r>
              <a:rPr lang="en-US" sz="2700">
                <a:solidFill>
                  <a:srgbClr val="0000CC"/>
                </a:solidFill>
              </a:rPr>
              <a:t>about an O(1), </a:t>
            </a:r>
            <a:r>
              <a:rPr lang="en-US" sz="2700"/>
              <a:t>that is, constant time search?</a:t>
            </a:r>
            <a:endParaRPr/>
          </a:p>
          <a:p>
            <a:pPr indent="-228600" lvl="2" marL="914400" rtl="0" algn="just">
              <a:spcBef>
                <a:spcPts val="900"/>
              </a:spcBef>
              <a:spcAft>
                <a:spcPts val="0"/>
              </a:spcAft>
              <a:buSzPct val="75000"/>
              <a:buChar char="■"/>
            </a:pPr>
            <a:r>
              <a:rPr lang="en-US" sz="2700"/>
              <a:t>We can do it </a:t>
            </a:r>
            <a:r>
              <a:rPr i="1" lang="en-US" sz="2700"/>
              <a:t>if</a:t>
            </a:r>
            <a:r>
              <a:rPr lang="en-US" sz="2700"/>
              <a:t> the array is organized in a particular way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Twentieth Century"/>
              <a:buNone/>
            </a:pPr>
            <a:r>
              <a:rPr lang="en-US">
                <a:solidFill>
                  <a:srgbClr val="C00000"/>
                </a:solidFill>
              </a:rPr>
              <a:t>Variation on the mid-square method</a:t>
            </a:r>
            <a:endParaRPr/>
          </a:p>
        </p:txBody>
      </p:sp>
      <p:sp>
        <p:nvSpPr>
          <p:cNvPr id="512" name="Google Shape;512;p40"/>
          <p:cNvSpPr txBox="1"/>
          <p:nvPr>
            <p:ph idx="1" type="body"/>
          </p:nvPr>
        </p:nvSpPr>
        <p:spPr>
          <a:xfrm>
            <a:off x="304800" y="1600200"/>
            <a:ext cx="8461248" cy="27432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440"/>
              <a:buChar char="◻"/>
            </a:pPr>
            <a:r>
              <a:rPr lang="en-US" sz="2400"/>
              <a:t>Use fewer digits of the key for squaring. </a:t>
            </a:r>
            <a:endParaRPr/>
          </a:p>
          <a:p>
            <a:pPr indent="-320040" lvl="0" marL="320040" rtl="0" algn="just">
              <a:spcBef>
                <a:spcPts val="200"/>
              </a:spcBef>
              <a:spcAft>
                <a:spcPts val="0"/>
              </a:spcAft>
              <a:buSzPts val="1440"/>
              <a:buChar char="◻"/>
            </a:pPr>
            <a:r>
              <a:rPr lang="en-US" sz="2400"/>
              <a:t>i.e. select a portion of the key, such as the central 3 digits, and then use them rather than the whole key.</a:t>
            </a:r>
            <a:endParaRPr/>
          </a:p>
          <a:p>
            <a:pPr indent="-320040" lvl="0" marL="320040" rtl="0" algn="just">
              <a:spcBef>
                <a:spcPts val="200"/>
              </a:spcBef>
              <a:spcAft>
                <a:spcPts val="0"/>
              </a:spcAft>
              <a:buSzPts val="1440"/>
              <a:buChar char="◻"/>
            </a:pPr>
            <a:r>
              <a:rPr lang="en-US" sz="2400"/>
              <a:t>This allows the method to be used when the key is too large to square. </a:t>
            </a:r>
            <a:endParaRPr/>
          </a:p>
          <a:p>
            <a:pPr indent="-274320" lvl="1" marL="640080" rtl="0" algn="just">
              <a:spcBef>
                <a:spcPts val="200"/>
              </a:spcBef>
              <a:spcAft>
                <a:spcPts val="0"/>
              </a:spcAft>
              <a:buSzPts val="1470"/>
              <a:buChar char="🞑"/>
            </a:pPr>
            <a:r>
              <a:rPr lang="en-US" sz="2100"/>
              <a:t>379452: 379 * 379 = 143641 = 364 </a:t>
            </a:r>
            <a:endParaRPr/>
          </a:p>
          <a:p>
            <a:pPr indent="-274320" lvl="1" marL="640080" rtl="0" algn="just">
              <a:spcBef>
                <a:spcPts val="200"/>
              </a:spcBef>
              <a:spcAft>
                <a:spcPts val="0"/>
              </a:spcAft>
              <a:buSzPts val="1470"/>
              <a:buChar char="🞑"/>
            </a:pPr>
            <a:r>
              <a:rPr lang="en-US" sz="2100"/>
              <a:t>121267: 121 * 121 = 014641 = 464</a:t>
            </a:r>
            <a:endParaRPr sz="2400"/>
          </a:p>
          <a:p>
            <a:pPr indent="-228600" lvl="0" marL="320040" rtl="0" algn="just">
              <a:spcBef>
                <a:spcPts val="200"/>
              </a:spcBef>
              <a:spcAft>
                <a:spcPts val="0"/>
              </a:spcAft>
              <a:buSzPts val="1440"/>
              <a:buNone/>
            </a:pPr>
            <a:r>
              <a:t/>
            </a:r>
            <a:endParaRPr sz="2400"/>
          </a:p>
        </p:txBody>
      </p:sp>
      <p:sp>
        <p:nvSpPr>
          <p:cNvPr id="513" name="Google Shape;513;p4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14" name="Google Shape;514;p40"/>
          <p:cNvPicPr preferRelativeResize="0"/>
          <p:nvPr/>
        </p:nvPicPr>
        <p:blipFill rotWithShape="1">
          <a:blip r:embed="rId3">
            <a:alphaModFix/>
          </a:blip>
          <a:srcRect b="0" l="0" r="0" t="0"/>
          <a:stretch/>
        </p:blipFill>
        <p:spPr>
          <a:xfrm>
            <a:off x="228600" y="4724400"/>
            <a:ext cx="5313153" cy="1447800"/>
          </a:xfrm>
          <a:prstGeom prst="rect">
            <a:avLst/>
          </a:prstGeom>
          <a:noFill/>
          <a:ln>
            <a:noFill/>
          </a:ln>
        </p:spPr>
      </p:pic>
      <p:sp>
        <p:nvSpPr>
          <p:cNvPr id="515" name="Google Shape;515;p40"/>
          <p:cNvSpPr txBox="1"/>
          <p:nvPr/>
        </p:nvSpPr>
        <p:spPr>
          <a:xfrm>
            <a:off x="5715000" y="4648200"/>
            <a:ext cx="3200400" cy="1600200"/>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normAutofit/>
          </a:bodyPr>
          <a:lstStyle/>
          <a:p>
            <a:pPr indent="-320040" lvl="0" marL="320040" marR="0" rtl="0" algn="just">
              <a:lnSpc>
                <a:spcPct val="100000"/>
              </a:lnSpc>
              <a:spcBef>
                <a:spcPts val="0"/>
              </a:spcBef>
              <a:spcAft>
                <a:spcPts val="0"/>
              </a:spcAft>
              <a:buClr>
                <a:schemeClr val="accent2"/>
              </a:buClr>
              <a:buSzPts val="144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Works well if the keys </a:t>
            </a:r>
            <a:r>
              <a:rPr b="0" i="0" lang="en-US" sz="2400" u="none" cap="none" strike="noStrike">
                <a:solidFill>
                  <a:srgbClr val="0000CC"/>
                </a:solidFill>
                <a:latin typeface="Twentieth Century"/>
                <a:ea typeface="Twentieth Century"/>
                <a:cs typeface="Twentieth Century"/>
                <a:sym typeface="Twentieth Century"/>
              </a:rPr>
              <a:t>do not contain</a:t>
            </a:r>
            <a:r>
              <a:rPr b="0" i="0" lang="en-US" sz="2400" u="none" cap="none" strike="noStrike">
                <a:solidFill>
                  <a:schemeClr val="dk1"/>
                </a:solidFill>
                <a:latin typeface="Twentieth Century"/>
                <a:ea typeface="Twentieth Century"/>
                <a:cs typeface="Twentieth Century"/>
                <a:sym typeface="Twentieth Century"/>
              </a:rPr>
              <a:t> a lot of leading or trailing zeros.</a:t>
            </a:r>
            <a:endParaRPr/>
          </a:p>
          <a:p>
            <a:pPr indent="-228600" lvl="0" marL="320040" marR="0" rtl="0" algn="just">
              <a:lnSpc>
                <a:spcPct val="100000"/>
              </a:lnSpc>
              <a:spcBef>
                <a:spcPts val="200"/>
              </a:spcBef>
              <a:spcAft>
                <a:spcPts val="0"/>
              </a:spcAft>
              <a:buClr>
                <a:schemeClr val="accent2"/>
              </a:buClr>
              <a:buSzPts val="1440"/>
              <a:buFont typeface="Noto Sans Symbols"/>
              <a:buNone/>
            </a:pPr>
            <a:r>
              <a:t/>
            </a:r>
            <a:endParaRPr b="0" i="0" sz="24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6. Folding Method</a:t>
            </a:r>
            <a:endParaRPr/>
          </a:p>
        </p:txBody>
      </p:sp>
      <p:sp>
        <p:nvSpPr>
          <p:cNvPr id="521" name="Google Shape;521;p41"/>
          <p:cNvSpPr txBox="1"/>
          <p:nvPr>
            <p:ph idx="1" type="body"/>
          </p:nvPr>
        </p:nvSpPr>
        <p:spPr>
          <a:xfrm>
            <a:off x="228600" y="1600200"/>
            <a:ext cx="8537448"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80"/>
              <a:buChar char="◻"/>
            </a:pPr>
            <a:r>
              <a:rPr lang="en-US" sz="2300"/>
              <a:t>The key is </a:t>
            </a:r>
            <a:r>
              <a:rPr lang="en-US" sz="2300">
                <a:solidFill>
                  <a:srgbClr val="FF0000"/>
                </a:solidFill>
              </a:rPr>
              <a:t>partitioned </a:t>
            </a:r>
            <a:r>
              <a:rPr lang="en-US" sz="2300"/>
              <a:t>into a # of parts, each with the </a:t>
            </a:r>
            <a:r>
              <a:rPr lang="en-US" sz="2300">
                <a:solidFill>
                  <a:srgbClr val="0000CC"/>
                </a:solidFill>
              </a:rPr>
              <a:t>same size.</a:t>
            </a:r>
            <a:endParaRPr/>
          </a:p>
          <a:p>
            <a:pPr indent="-320040" lvl="0" marL="320040" rtl="0" algn="just">
              <a:spcBef>
                <a:spcPts val="700"/>
              </a:spcBef>
              <a:spcAft>
                <a:spcPts val="0"/>
              </a:spcAft>
              <a:buSzPts val="1380"/>
              <a:buChar char="◻"/>
            </a:pPr>
            <a:r>
              <a:rPr lang="en-US" sz="2300"/>
              <a:t>The size of the subparts of the key is the same as that of the address.</a:t>
            </a:r>
            <a:endParaRPr/>
          </a:p>
          <a:p>
            <a:pPr indent="-320040" lvl="0" marL="320040" rtl="0" algn="just">
              <a:spcBef>
                <a:spcPts val="700"/>
              </a:spcBef>
              <a:spcAft>
                <a:spcPts val="0"/>
              </a:spcAft>
              <a:buSzPts val="1380"/>
              <a:buChar char="◻"/>
            </a:pPr>
            <a:r>
              <a:rPr lang="en-US" sz="2300"/>
              <a:t>The parts are then </a:t>
            </a:r>
            <a:r>
              <a:rPr lang="en-US" sz="2300">
                <a:solidFill>
                  <a:srgbClr val="0000CC"/>
                </a:solidFill>
              </a:rPr>
              <a:t>added together</a:t>
            </a:r>
            <a:r>
              <a:rPr lang="en-US" sz="2300"/>
              <a:t>, ignoring the final carry, to form an address.</a:t>
            </a:r>
            <a:endParaRPr/>
          </a:p>
          <a:p>
            <a:pPr indent="-320040" lvl="0" marL="320040" rtl="0" algn="just">
              <a:spcBef>
                <a:spcPts val="700"/>
              </a:spcBef>
              <a:spcAft>
                <a:spcPts val="0"/>
              </a:spcAft>
              <a:buSzPts val="1380"/>
              <a:buChar char="◻"/>
            </a:pPr>
            <a:r>
              <a:rPr lang="en-US" sz="2300"/>
              <a:t>i.e. for a key with digits, we can subdivide the digits into three parts, add them up, and use the result as an address.</a:t>
            </a:r>
            <a:endParaRPr/>
          </a:p>
          <a:p>
            <a:pPr indent="-320040" lvl="0" marL="320040" rtl="0" algn="just">
              <a:spcBef>
                <a:spcPts val="700"/>
              </a:spcBef>
              <a:spcAft>
                <a:spcPts val="0"/>
              </a:spcAft>
              <a:buSzPts val="1380"/>
              <a:buChar char="◻"/>
            </a:pPr>
            <a:r>
              <a:rPr b="1" lang="en-US" sz="2300"/>
              <a:t>Example</a:t>
            </a:r>
            <a:r>
              <a:rPr lang="en-US" sz="2300"/>
              <a:t>: If key = 356942781 and address slots are of 3 digits.</a:t>
            </a:r>
            <a:endParaRPr/>
          </a:p>
          <a:p>
            <a:pPr indent="-320040" lvl="0" marL="320040" rtl="0" algn="just">
              <a:spcBef>
                <a:spcPts val="700"/>
              </a:spcBef>
              <a:spcAft>
                <a:spcPts val="0"/>
              </a:spcAft>
              <a:buSzPts val="1380"/>
              <a:buChar char="◻"/>
            </a:pPr>
            <a:r>
              <a:rPr lang="en-US" sz="2300"/>
              <a:t>Part1 = 356, Part2 = 942, Part 3 = 781</a:t>
            </a:r>
            <a:endParaRPr/>
          </a:p>
          <a:p>
            <a:pPr indent="-320040" lvl="0" marL="320040" rtl="0" algn="just">
              <a:spcBef>
                <a:spcPts val="700"/>
              </a:spcBef>
              <a:spcAft>
                <a:spcPts val="0"/>
              </a:spcAft>
              <a:buSzPts val="1380"/>
              <a:buChar char="◻"/>
            </a:pPr>
            <a:r>
              <a:rPr lang="en-US" sz="2300"/>
              <a:t>Add them to get the sum as 2</a:t>
            </a:r>
            <a:r>
              <a:rPr lang="en-US" sz="2300">
                <a:solidFill>
                  <a:srgbClr val="0000CC"/>
                </a:solidFill>
              </a:rPr>
              <a:t>079</a:t>
            </a:r>
            <a:r>
              <a:rPr lang="en-US" sz="2300"/>
              <a:t> </a:t>
            </a:r>
            <a:r>
              <a:rPr lang="en-US" sz="2300">
                <a:latin typeface="Calibri"/>
                <a:ea typeface="Calibri"/>
                <a:cs typeface="Calibri"/>
                <a:sym typeface="Calibri"/>
              </a:rPr>
              <a:t>→ ignore the final carry.</a:t>
            </a:r>
            <a:endParaRPr/>
          </a:p>
          <a:p>
            <a:pPr indent="-320040" lvl="0" marL="320040" rtl="0" algn="just">
              <a:spcBef>
                <a:spcPts val="700"/>
              </a:spcBef>
              <a:spcAft>
                <a:spcPts val="0"/>
              </a:spcAft>
              <a:buSzPts val="1380"/>
              <a:buChar char="◻"/>
            </a:pPr>
            <a:r>
              <a:rPr b="1" lang="en-US" sz="2300">
                <a:solidFill>
                  <a:srgbClr val="0000CC"/>
                </a:solidFill>
                <a:latin typeface="Calibri"/>
                <a:ea typeface="Calibri"/>
                <a:cs typeface="Calibri"/>
                <a:sym typeface="Calibri"/>
              </a:rPr>
              <a:t>Hash value = 079</a:t>
            </a:r>
            <a:endParaRPr b="1" sz="2300">
              <a:solidFill>
                <a:srgbClr val="0000CC"/>
              </a:solidFill>
            </a:endParaRPr>
          </a:p>
        </p:txBody>
      </p:sp>
      <p:sp>
        <p:nvSpPr>
          <p:cNvPr id="522" name="Google Shape;522;p4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2"/>
          <p:cNvSpPr txBox="1"/>
          <p:nvPr>
            <p:ph idx="1" type="body"/>
          </p:nvPr>
        </p:nvSpPr>
        <p:spPr>
          <a:xfrm>
            <a:off x="304800" y="1600200"/>
            <a:ext cx="8461248" cy="4876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It involves splitting keys into two or more parts and then combining the parts to form the hash addresses.</a:t>
            </a:r>
            <a:endParaRPr/>
          </a:p>
          <a:p>
            <a:pPr indent="-209550" lvl="0" marL="320040" rtl="0" algn="l">
              <a:spcBef>
                <a:spcPts val="700"/>
              </a:spcBef>
              <a:spcAft>
                <a:spcPts val="0"/>
              </a:spcAft>
              <a:buSzPts val="1740"/>
              <a:buNone/>
            </a:pPr>
            <a:r>
              <a:t/>
            </a:r>
            <a:endParaRPr/>
          </a:p>
          <a:p>
            <a:pPr indent="-320040" lvl="0" marL="320040" rtl="0" algn="just">
              <a:spcBef>
                <a:spcPts val="700"/>
              </a:spcBef>
              <a:spcAft>
                <a:spcPts val="0"/>
              </a:spcAft>
              <a:buSzPts val="1740"/>
              <a:buChar char="◻"/>
            </a:pPr>
            <a:r>
              <a:rPr lang="en-US"/>
              <a:t>To map the key 25936715 to a range between 0 and 9999 (i.e. 4 digit address), we can:</a:t>
            </a:r>
            <a:endParaRPr/>
          </a:p>
          <a:p>
            <a:pPr indent="-274320" lvl="1" marL="640080" rtl="0" algn="l">
              <a:spcBef>
                <a:spcPts val="550"/>
              </a:spcBef>
              <a:spcAft>
                <a:spcPts val="0"/>
              </a:spcAft>
              <a:buSzPts val="1820"/>
              <a:buChar char="🞑"/>
            </a:pPr>
            <a:r>
              <a:rPr lang="en-US"/>
              <a:t>split the number into two as 2593 and 6715 &amp;</a:t>
            </a:r>
            <a:endParaRPr/>
          </a:p>
          <a:p>
            <a:pPr indent="-274320" lvl="1" marL="640080" rtl="0" algn="l">
              <a:spcBef>
                <a:spcPts val="550"/>
              </a:spcBef>
              <a:spcAft>
                <a:spcPts val="0"/>
              </a:spcAft>
              <a:buSzPts val="1820"/>
              <a:buChar char="🞑"/>
            </a:pPr>
            <a:r>
              <a:rPr lang="en-US"/>
              <a:t>Add these two to obtain 9308 as the hash value</a:t>
            </a:r>
            <a:endParaRPr/>
          </a:p>
          <a:p>
            <a:pPr indent="-209550" lvl="0" marL="320040" rtl="0" algn="l">
              <a:spcBef>
                <a:spcPts val="700"/>
              </a:spcBef>
              <a:spcAft>
                <a:spcPts val="0"/>
              </a:spcAft>
              <a:buSzPts val="1740"/>
              <a:buNone/>
            </a:pPr>
            <a:r>
              <a:t/>
            </a:r>
            <a:endParaRPr/>
          </a:p>
          <a:p>
            <a:pPr indent="-320040" lvl="0" marL="320040" rtl="0" algn="l">
              <a:spcBef>
                <a:spcPts val="700"/>
              </a:spcBef>
              <a:spcAft>
                <a:spcPts val="0"/>
              </a:spcAft>
              <a:buSzPts val="1740"/>
              <a:buChar char="◻"/>
            </a:pPr>
            <a:r>
              <a:rPr lang="en-US"/>
              <a:t>Very useful if we have keys that are very large.</a:t>
            </a:r>
            <a:endParaRPr/>
          </a:p>
        </p:txBody>
      </p:sp>
      <p:sp>
        <p:nvSpPr>
          <p:cNvPr id="528" name="Google Shape;528;p4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9" name="Google Shape;529;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Folding Method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folding method</a:t>
            </a:r>
            <a:endParaRPr/>
          </a:p>
        </p:txBody>
      </p:sp>
      <p:sp>
        <p:nvSpPr>
          <p:cNvPr id="535" name="Google Shape;535;p43"/>
          <p:cNvSpPr txBox="1"/>
          <p:nvPr>
            <p:ph idx="1" type="body"/>
          </p:nvPr>
        </p:nvSpPr>
        <p:spPr>
          <a:xfrm>
            <a:off x="152400" y="1600200"/>
            <a:ext cx="8613648" cy="533400"/>
          </a:xfrm>
          <a:prstGeom prst="rect">
            <a:avLst/>
          </a:prstGeom>
          <a:noFill/>
          <a:ln>
            <a:noFill/>
          </a:ln>
        </p:spPr>
        <p:txBody>
          <a:bodyPr anchorCtr="0" anchor="t" bIns="45700" lIns="91425" spcFirstLastPara="1" rIns="91425" wrap="square" tIns="45700">
            <a:normAutofit fontScale="92500"/>
          </a:bodyPr>
          <a:lstStyle/>
          <a:p>
            <a:pPr indent="-320040" lvl="0" marL="320040" rtl="0" algn="l">
              <a:spcBef>
                <a:spcPts val="0"/>
              </a:spcBef>
              <a:spcAft>
                <a:spcPts val="0"/>
              </a:spcAft>
              <a:buSzPct val="59999"/>
              <a:buNone/>
            </a:pPr>
            <a:r>
              <a:rPr lang="en-US"/>
              <a:t>There are </a:t>
            </a:r>
            <a:r>
              <a:rPr b="1" lang="en-US"/>
              <a:t>2 folding methods </a:t>
            </a:r>
            <a:r>
              <a:rPr lang="en-US"/>
              <a:t>– Fold shift &amp; Fold boundary</a:t>
            </a:r>
            <a:endParaRPr/>
          </a:p>
        </p:txBody>
      </p:sp>
      <p:sp>
        <p:nvSpPr>
          <p:cNvPr id="536" name="Google Shape;536;p43"/>
          <p:cNvSpPr txBox="1"/>
          <p:nvPr/>
        </p:nvSpPr>
        <p:spPr>
          <a:xfrm>
            <a:off x="152401" y="2209800"/>
            <a:ext cx="5410199" cy="4495800"/>
          </a:xfrm>
          <a:prstGeom prst="rect">
            <a:avLst/>
          </a:prstGeom>
          <a:noFill/>
          <a:ln>
            <a:noFill/>
          </a:ln>
        </p:spPr>
        <p:txBody>
          <a:bodyPr anchorCtr="0" anchor="t" bIns="45700" lIns="91425" spcFirstLastPara="1" rIns="91425" wrap="square" tIns="45700">
            <a:normAutofit lnSpcReduction="10000"/>
          </a:bodyPr>
          <a:lstStyle/>
          <a:p>
            <a:pPr indent="-320040" lvl="0" marL="320040" marR="0" rtl="0" algn="just">
              <a:spcBef>
                <a:spcPts val="0"/>
              </a:spcBef>
              <a:spcAft>
                <a:spcPts val="0"/>
              </a:spcAft>
              <a:buClr>
                <a:schemeClr val="accent2"/>
              </a:buClr>
              <a:buSzPts val="1680"/>
              <a:buFont typeface="Noto Sans Symbols"/>
              <a:buChar char="◻"/>
            </a:pPr>
            <a:r>
              <a:rPr b="1" lang="en-US" sz="2800">
                <a:solidFill>
                  <a:srgbClr val="0000CC"/>
                </a:solidFill>
                <a:latin typeface="Twentieth Century"/>
                <a:ea typeface="Twentieth Century"/>
                <a:cs typeface="Twentieth Century"/>
                <a:sym typeface="Twentieth Century"/>
              </a:rPr>
              <a:t>Fold shift</a:t>
            </a:r>
            <a:r>
              <a:rPr lang="en-US" sz="2800">
                <a:solidFill>
                  <a:schemeClr val="dk1"/>
                </a:solidFill>
                <a:latin typeface="Twentieth Century"/>
                <a:ea typeface="Twentieth Century"/>
                <a:cs typeface="Twentieth Century"/>
                <a:sym typeface="Twentieth Century"/>
              </a:rPr>
              <a:t>, the key value is divided into parts whose size matches the size of the required address. Then the </a:t>
            </a:r>
            <a:r>
              <a:rPr lang="en-US" sz="2800">
                <a:solidFill>
                  <a:srgbClr val="C00000"/>
                </a:solidFill>
                <a:latin typeface="Twentieth Century"/>
                <a:ea typeface="Twentieth Century"/>
                <a:cs typeface="Twentieth Century"/>
                <a:sym typeface="Twentieth Century"/>
              </a:rPr>
              <a:t>left and right parts are shifted and added with the middle part.</a:t>
            </a:r>
            <a:endParaRPr/>
          </a:p>
          <a:p>
            <a:pPr indent="-213360" lvl="0" marL="320040" marR="0" rtl="0" algn="l">
              <a:spcBef>
                <a:spcPts val="700"/>
              </a:spcBef>
              <a:spcAft>
                <a:spcPts val="0"/>
              </a:spcAft>
              <a:buClr>
                <a:schemeClr val="accent2"/>
              </a:buClr>
              <a:buSzPts val="1680"/>
              <a:buFont typeface="Noto Sans Symbols"/>
              <a:buNone/>
            </a:pPr>
            <a:r>
              <a:t/>
            </a:r>
            <a:endParaRPr sz="2800">
              <a:solidFill>
                <a:schemeClr val="dk1"/>
              </a:solidFill>
              <a:latin typeface="Twentieth Century"/>
              <a:ea typeface="Twentieth Century"/>
              <a:cs typeface="Twentieth Century"/>
              <a:sym typeface="Twentieth Century"/>
            </a:endParaRPr>
          </a:p>
          <a:p>
            <a:pPr indent="-320040" lvl="0" marL="320040" marR="0" rtl="0" algn="just">
              <a:spcBef>
                <a:spcPts val="700"/>
              </a:spcBef>
              <a:spcAft>
                <a:spcPts val="0"/>
              </a:spcAft>
              <a:buClr>
                <a:schemeClr val="accent2"/>
              </a:buClr>
              <a:buSzPts val="1680"/>
              <a:buFont typeface="Noto Sans Symbols"/>
              <a:buChar char="◻"/>
            </a:pPr>
            <a:r>
              <a:rPr b="1" lang="en-US" sz="2800">
                <a:solidFill>
                  <a:srgbClr val="0000CC"/>
                </a:solidFill>
                <a:latin typeface="Twentieth Century"/>
                <a:ea typeface="Twentieth Century"/>
                <a:cs typeface="Twentieth Century"/>
                <a:sym typeface="Twentieth Century"/>
              </a:rPr>
              <a:t>Fold boundary</a:t>
            </a:r>
            <a:r>
              <a:rPr lang="en-US" sz="2800">
                <a:solidFill>
                  <a:schemeClr val="dk1"/>
                </a:solidFill>
                <a:latin typeface="Twentieth Century"/>
                <a:ea typeface="Twentieth Century"/>
                <a:cs typeface="Twentieth Century"/>
                <a:sym typeface="Twentieth Century"/>
              </a:rPr>
              <a:t>, the left and right numbers are folded on a fixed boundary between them and the center number.</a:t>
            </a:r>
            <a:endParaRPr/>
          </a:p>
          <a:p>
            <a:pPr indent="-213360" lvl="0" marL="320040" marR="0" rtl="0" algn="l">
              <a:spcBef>
                <a:spcPts val="700"/>
              </a:spcBef>
              <a:spcAft>
                <a:spcPts val="0"/>
              </a:spcAft>
              <a:buClr>
                <a:schemeClr val="accent2"/>
              </a:buClr>
              <a:buSzPts val="1680"/>
              <a:buFont typeface="Noto Sans Symbols"/>
              <a:buNone/>
            </a:pPr>
            <a:r>
              <a:t/>
            </a:r>
            <a:endParaRPr sz="2800">
              <a:solidFill>
                <a:schemeClr val="dk1"/>
              </a:solidFill>
              <a:latin typeface="Twentieth Century"/>
              <a:ea typeface="Twentieth Century"/>
              <a:cs typeface="Twentieth Century"/>
              <a:sym typeface="Twentieth Century"/>
            </a:endParaRPr>
          </a:p>
          <a:p>
            <a:pPr indent="-213360" lvl="0" marL="320040" marR="0" rtl="0" algn="l">
              <a:spcBef>
                <a:spcPts val="700"/>
              </a:spcBef>
              <a:spcAft>
                <a:spcPts val="0"/>
              </a:spcAft>
              <a:buClr>
                <a:schemeClr val="accent2"/>
              </a:buClr>
              <a:buSzPts val="1680"/>
              <a:buFont typeface="Noto Sans Symbols"/>
              <a:buNone/>
            </a:pPr>
            <a:r>
              <a:t/>
            </a:r>
            <a:endParaRPr sz="2800">
              <a:solidFill>
                <a:schemeClr val="dk1"/>
              </a:solidFill>
              <a:latin typeface="Twentieth Century"/>
              <a:ea typeface="Twentieth Century"/>
              <a:cs typeface="Twentieth Century"/>
              <a:sym typeface="Twentieth Century"/>
            </a:endParaRPr>
          </a:p>
        </p:txBody>
      </p:sp>
      <p:pic>
        <p:nvPicPr>
          <p:cNvPr id="537" name="Google Shape;537;p43"/>
          <p:cNvPicPr preferRelativeResize="0"/>
          <p:nvPr/>
        </p:nvPicPr>
        <p:blipFill rotWithShape="1">
          <a:blip r:embed="rId3">
            <a:alphaModFix/>
          </a:blip>
          <a:srcRect b="0" l="0" r="0" t="0"/>
          <a:stretch/>
        </p:blipFill>
        <p:spPr>
          <a:xfrm>
            <a:off x="5805054" y="2272870"/>
            <a:ext cx="3338946" cy="4356530"/>
          </a:xfrm>
          <a:prstGeom prst="rect">
            <a:avLst/>
          </a:prstGeom>
          <a:noFill/>
          <a:ln cap="flat" cmpd="sng" w="9525">
            <a:solidFill>
              <a:schemeClr val="dk1"/>
            </a:solidFill>
            <a:prstDash val="solid"/>
            <a:round/>
            <a:headEnd len="sm" w="sm" type="none"/>
            <a:tailEnd len="sm" w="sm" type="none"/>
          </a:ln>
        </p:spPr>
      </p:pic>
      <p:sp>
        <p:nvSpPr>
          <p:cNvPr id="538" name="Google Shape;538;p4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39" name="Google Shape;539;p43"/>
          <p:cNvSpPr/>
          <p:nvPr/>
        </p:nvSpPr>
        <p:spPr>
          <a:xfrm>
            <a:off x="5638800" y="4419600"/>
            <a:ext cx="3505200" cy="25908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nvGrpSpPr>
          <p:cNvPr id="540" name="Google Shape;540;p43"/>
          <p:cNvGrpSpPr/>
          <p:nvPr/>
        </p:nvGrpSpPr>
        <p:grpSpPr>
          <a:xfrm>
            <a:off x="6733736" y="3200400"/>
            <a:ext cx="2181664" cy="1143000"/>
            <a:chOff x="6733736" y="3200400"/>
            <a:chExt cx="2181664" cy="1143000"/>
          </a:xfrm>
        </p:grpSpPr>
        <p:sp>
          <p:nvSpPr>
            <p:cNvPr id="541" name="Google Shape;541;p43"/>
            <p:cNvSpPr/>
            <p:nvPr/>
          </p:nvSpPr>
          <p:spPr>
            <a:xfrm>
              <a:off x="6733736" y="4114800"/>
              <a:ext cx="381000" cy="228600"/>
            </a:xfrm>
            <a:prstGeom prst="rect">
              <a:avLst/>
            </a:prstGeom>
            <a:solidFill>
              <a:srgbClr val="FD69F2">
                <a:alpha val="16862"/>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542" name="Google Shape;542;p43"/>
            <p:cNvCxnSpPr/>
            <p:nvPr/>
          </p:nvCxnSpPr>
          <p:spPr>
            <a:xfrm flipH="1" rot="10800000">
              <a:off x="6966440" y="3691596"/>
              <a:ext cx="695764" cy="457200"/>
            </a:xfrm>
            <a:prstGeom prst="straightConnector1">
              <a:avLst/>
            </a:prstGeom>
            <a:noFill/>
            <a:ln cap="flat" cmpd="sng" w="28575">
              <a:solidFill>
                <a:schemeClr val="dk1"/>
              </a:solidFill>
              <a:prstDash val="solid"/>
              <a:round/>
              <a:headEnd len="sm" w="sm" type="none"/>
              <a:tailEnd len="med" w="med" type="stealth"/>
            </a:ln>
          </p:spPr>
        </p:cxnSp>
        <p:sp>
          <p:nvSpPr>
            <p:cNvPr id="543" name="Google Shape;543;p43"/>
            <p:cNvSpPr/>
            <p:nvPr/>
          </p:nvSpPr>
          <p:spPr>
            <a:xfrm>
              <a:off x="7391400" y="3200400"/>
              <a:ext cx="1524000" cy="381000"/>
            </a:xfrm>
            <a:prstGeom prst="rect">
              <a:avLst/>
            </a:prstGeom>
            <a:solidFill>
              <a:srgbClr val="F8E5D9"/>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Twentieth Century"/>
                  <a:ea typeface="Twentieth Century"/>
                  <a:cs typeface="Twentieth Century"/>
                  <a:sym typeface="Twentieth Century"/>
                </a:rPr>
                <a:t>Offset </a:t>
              </a:r>
              <a:endParaRPr/>
            </a:p>
          </p:txBody>
        </p:sp>
      </p:grpSp>
      <p:sp>
        <p:nvSpPr>
          <p:cNvPr id="544" name="Google Shape;544;p43"/>
          <p:cNvSpPr/>
          <p:nvPr/>
        </p:nvSpPr>
        <p:spPr>
          <a:xfrm>
            <a:off x="5638800" y="2133600"/>
            <a:ext cx="3505200" cy="2286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500"/>
                                        <p:tgtEl>
                                          <p:spTgt spid="5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500"/>
                                        <p:tgtEl>
                                          <p:spTgt spid="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Effect filter="fade" transition="in">
                                      <p:cBhvr>
                                        <p:cTn dur="500"/>
                                        <p:tgtEl>
                                          <p:spTgt spid="5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Effect filter="fade" transition="in">
                                      <p:cBhvr>
                                        <p:cTn dur="500"/>
                                        <p:tgtEl>
                                          <p:spTgt spid="5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animEffect filter="fade" transition="in">
                                      <p:cBhvr>
                                        <p:cTn dur="500"/>
                                        <p:tgtEl>
                                          <p:spTgt spid="5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44"/>
                                        </p:tgtEl>
                                      </p:cBhvr>
                                    </p:animEffect>
                                    <p:set>
                                      <p:cBhvr>
                                        <p:cTn dur="1" fill="hold">
                                          <p:stCondLst>
                                            <p:cond delay="500"/>
                                          </p:stCondLst>
                                        </p:cTn>
                                        <p:tgtEl>
                                          <p:spTgt spid="5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9"/>
                                        </p:tgtEl>
                                      </p:cBhvr>
                                    </p:animEffect>
                                    <p:set>
                                      <p:cBhvr>
                                        <p:cTn dur="1" fill="hold">
                                          <p:stCondLst>
                                            <p:cond delay="500"/>
                                          </p:stCondLst>
                                        </p:cTn>
                                        <p:tgtEl>
                                          <p:spTgt spid="5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7. Universal Hashing</a:t>
            </a:r>
            <a:endParaRPr/>
          </a:p>
        </p:txBody>
      </p:sp>
      <p:sp>
        <p:nvSpPr>
          <p:cNvPr id="550" name="Google Shape;550;p44"/>
          <p:cNvSpPr txBox="1"/>
          <p:nvPr>
            <p:ph idx="1" type="body"/>
          </p:nvPr>
        </p:nvSpPr>
        <p:spPr>
          <a:xfrm>
            <a:off x="228600" y="1600200"/>
            <a:ext cx="8537448"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440"/>
              <a:buChar char="◻"/>
            </a:pPr>
            <a:r>
              <a:rPr i="1" lang="en-US" sz="2400">
                <a:solidFill>
                  <a:srgbClr val="0000CC"/>
                </a:solidFill>
              </a:rPr>
              <a:t>N </a:t>
            </a:r>
            <a:r>
              <a:rPr lang="en-US" sz="2400">
                <a:solidFill>
                  <a:srgbClr val="0000CC"/>
                </a:solidFill>
              </a:rPr>
              <a:t>keys </a:t>
            </a:r>
            <a:r>
              <a:rPr lang="en-US" sz="2400"/>
              <a:t>all of which </a:t>
            </a:r>
            <a:r>
              <a:rPr lang="en-US" sz="2400">
                <a:solidFill>
                  <a:srgbClr val="0000CC"/>
                </a:solidFill>
              </a:rPr>
              <a:t>hash to the same slot</a:t>
            </a:r>
            <a:r>
              <a:rPr lang="en-US" sz="2400"/>
              <a:t>, yields an average </a:t>
            </a:r>
            <a:r>
              <a:rPr lang="en-US" sz="2400">
                <a:solidFill>
                  <a:srgbClr val="0000CC"/>
                </a:solidFill>
              </a:rPr>
              <a:t>retrieval time of O(</a:t>
            </a:r>
            <a:r>
              <a:rPr i="1" lang="en-US" sz="2400">
                <a:solidFill>
                  <a:srgbClr val="0000CC"/>
                </a:solidFill>
              </a:rPr>
              <a:t>n). </a:t>
            </a:r>
            <a:endParaRPr/>
          </a:p>
          <a:p>
            <a:pPr indent="-320040" lvl="0" marL="320040" rtl="0" algn="just">
              <a:spcBef>
                <a:spcPts val="700"/>
              </a:spcBef>
              <a:spcAft>
                <a:spcPts val="0"/>
              </a:spcAft>
              <a:buSzPts val="1440"/>
              <a:buChar char="◻"/>
            </a:pPr>
            <a:r>
              <a:rPr lang="en-US" sz="2400"/>
              <a:t>Fixed hash function is helpless for this worst-case behavior.</a:t>
            </a:r>
            <a:endParaRPr sz="2300">
              <a:solidFill>
                <a:srgbClr val="0000CC"/>
              </a:solidFill>
            </a:endParaRPr>
          </a:p>
          <a:p>
            <a:pPr indent="-320040" lvl="0" marL="320040" rtl="0" algn="just">
              <a:spcBef>
                <a:spcPts val="700"/>
              </a:spcBef>
              <a:spcAft>
                <a:spcPts val="0"/>
              </a:spcAft>
              <a:buSzPts val="1380"/>
              <a:buChar char="◻"/>
            </a:pPr>
            <a:r>
              <a:rPr b="1" lang="en-US" sz="2300">
                <a:solidFill>
                  <a:srgbClr val="C00000"/>
                </a:solidFill>
              </a:rPr>
              <a:t>Solution</a:t>
            </a:r>
            <a:r>
              <a:rPr lang="en-US" sz="2300"/>
              <a:t> – Universal Hashing (</a:t>
            </a:r>
            <a:r>
              <a:rPr i="1" lang="en-US" sz="2400"/>
              <a:t>choose the hash function randomly</a:t>
            </a:r>
            <a:r>
              <a:rPr lang="en-US" sz="2400"/>
              <a:t>)</a:t>
            </a:r>
            <a:endParaRPr sz="2300"/>
          </a:p>
          <a:p>
            <a:pPr indent="-320040" lvl="0" marL="320040" rtl="0" algn="just">
              <a:spcBef>
                <a:spcPts val="700"/>
              </a:spcBef>
              <a:spcAft>
                <a:spcPts val="0"/>
              </a:spcAft>
              <a:buSzPts val="1440"/>
              <a:buChar char="◻"/>
            </a:pPr>
            <a:r>
              <a:rPr lang="en-US" sz="2400"/>
              <a:t>The main idea behind universal hashing is to </a:t>
            </a:r>
            <a:r>
              <a:rPr lang="en-US" sz="2400">
                <a:solidFill>
                  <a:srgbClr val="0000CC"/>
                </a:solidFill>
              </a:rPr>
              <a:t>select the hash function at random at runtime </a:t>
            </a:r>
            <a:r>
              <a:rPr lang="en-US" sz="2400"/>
              <a:t>from a carefully designed set of functions. </a:t>
            </a:r>
            <a:endParaRPr/>
          </a:p>
          <a:p>
            <a:pPr indent="-320040" lvl="0" marL="320040" rtl="0" algn="just">
              <a:spcBef>
                <a:spcPts val="700"/>
              </a:spcBef>
              <a:spcAft>
                <a:spcPts val="0"/>
              </a:spcAft>
              <a:buSzPts val="1440"/>
              <a:buChar char="◻"/>
            </a:pPr>
            <a:r>
              <a:rPr lang="en-US" sz="2400"/>
              <a:t>Because of randomization, the algorithm behaves differently on each execution; even for the same input. </a:t>
            </a:r>
            <a:endParaRPr/>
          </a:p>
          <a:p>
            <a:pPr indent="-320040" lvl="0" marL="320040" rtl="0" algn="just">
              <a:spcBef>
                <a:spcPts val="700"/>
              </a:spcBef>
              <a:spcAft>
                <a:spcPts val="0"/>
              </a:spcAft>
              <a:buSzPts val="1440"/>
              <a:buChar char="◻"/>
            </a:pPr>
            <a:r>
              <a:rPr lang="en-US" sz="2400"/>
              <a:t>This approach guarantees </a:t>
            </a:r>
            <a:r>
              <a:rPr lang="en-US" sz="2400">
                <a:solidFill>
                  <a:srgbClr val="0000CC"/>
                </a:solidFill>
              </a:rPr>
              <a:t>good average case performance</a:t>
            </a:r>
            <a:r>
              <a:rPr lang="en-US" sz="2400"/>
              <a:t>, no matter what keys are provided as input.</a:t>
            </a:r>
            <a:endParaRPr b="1" sz="2300">
              <a:solidFill>
                <a:srgbClr val="0000CC"/>
              </a:solidFill>
            </a:endParaRPr>
          </a:p>
        </p:txBody>
      </p:sp>
      <p:sp>
        <p:nvSpPr>
          <p:cNvPr id="551" name="Google Shape;551;p4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Quiz</a:t>
            </a:r>
            <a:endParaRPr/>
          </a:p>
        </p:txBody>
      </p:sp>
      <p:sp>
        <p:nvSpPr>
          <p:cNvPr id="557" name="Google Shape;557;p4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58" name="Google Shape;558;p45"/>
          <p:cNvSpPr txBox="1"/>
          <p:nvPr>
            <p:ph idx="1" type="body"/>
          </p:nvPr>
        </p:nvSpPr>
        <p:spPr>
          <a:xfrm>
            <a:off x="228600" y="1600200"/>
            <a:ext cx="8458200" cy="259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0040" lvl="0" marL="320040" rtl="0" algn="just">
              <a:spcBef>
                <a:spcPts val="0"/>
              </a:spcBef>
              <a:spcAft>
                <a:spcPts val="0"/>
              </a:spcAft>
              <a:buSzPts val="1380"/>
              <a:buNone/>
            </a:pPr>
            <a:r>
              <a:rPr lang="en-US" sz="2300"/>
              <a:t>	In a hash table of size 13 which index positions would the following two keys map to? </a:t>
            </a:r>
            <a:endParaRPr/>
          </a:p>
          <a:p>
            <a:pPr indent="-320040" lvl="0" marL="320040" rtl="0" algn="l">
              <a:spcBef>
                <a:spcPts val="0"/>
              </a:spcBef>
              <a:spcAft>
                <a:spcPts val="0"/>
              </a:spcAft>
              <a:buSzPts val="1380"/>
              <a:buNone/>
            </a:pPr>
            <a:r>
              <a:rPr lang="en-US" sz="2300"/>
              <a:t>	 27, 130 </a:t>
            </a:r>
            <a:endParaRPr/>
          </a:p>
          <a:p>
            <a:pPr indent="-320040" lvl="0" marL="320040" rtl="0" algn="l">
              <a:spcBef>
                <a:spcPts val="0"/>
              </a:spcBef>
              <a:spcAft>
                <a:spcPts val="0"/>
              </a:spcAft>
              <a:buSzPts val="1380"/>
              <a:buNone/>
            </a:pPr>
            <a:r>
              <a:rPr lang="en-US" sz="2300"/>
              <a:t>	(A) 1, 10</a:t>
            </a:r>
            <a:br>
              <a:rPr lang="en-US" sz="2300"/>
            </a:br>
            <a:r>
              <a:rPr lang="en-US" sz="2300"/>
              <a:t>(B) 13, 0</a:t>
            </a:r>
            <a:br>
              <a:rPr lang="en-US" sz="2300"/>
            </a:br>
            <a:r>
              <a:rPr lang="en-US" sz="2300"/>
              <a:t>(C) 1, 0</a:t>
            </a:r>
            <a:br>
              <a:rPr lang="en-US" sz="2300"/>
            </a:br>
            <a:r>
              <a:rPr lang="en-US" sz="2300"/>
              <a:t>(D) 2, 3</a:t>
            </a:r>
            <a:endParaRPr/>
          </a:p>
        </p:txBody>
      </p:sp>
      <p:sp>
        <p:nvSpPr>
          <p:cNvPr id="559" name="Google Shape;559;p45"/>
          <p:cNvSpPr/>
          <p:nvPr/>
        </p:nvSpPr>
        <p:spPr>
          <a:xfrm>
            <a:off x="228600" y="4267200"/>
            <a:ext cx="8458200" cy="221599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A hash table has space for 100 records. What is the probability of collision before the table is 10% full?</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(A) 0.45</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(B) 0.5</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(C) 0.3</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(D) 0.34</a:t>
            </a:r>
            <a:endParaRPr/>
          </a:p>
        </p:txBody>
      </p:sp>
      <p:sp>
        <p:nvSpPr>
          <p:cNvPr id="560" name="Google Shape;560;p45"/>
          <p:cNvSpPr/>
          <p:nvPr/>
        </p:nvSpPr>
        <p:spPr>
          <a:xfrm>
            <a:off x="381000" y="3429000"/>
            <a:ext cx="1371600" cy="304800"/>
          </a:xfrm>
          <a:prstGeom prst="rect">
            <a:avLst/>
          </a:prstGeom>
          <a:solidFill>
            <a:srgbClr val="FF0000">
              <a:alpha val="27843"/>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1" name="Google Shape;561;p45"/>
          <p:cNvSpPr/>
          <p:nvPr/>
        </p:nvSpPr>
        <p:spPr>
          <a:xfrm>
            <a:off x="429491" y="5070395"/>
            <a:ext cx="1371600" cy="304800"/>
          </a:xfrm>
          <a:prstGeom prst="rect">
            <a:avLst/>
          </a:prstGeom>
          <a:solidFill>
            <a:srgbClr val="FF0000">
              <a:alpha val="27843"/>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Quiz</a:t>
            </a:r>
            <a:endParaRPr/>
          </a:p>
        </p:txBody>
      </p:sp>
      <p:sp>
        <p:nvSpPr>
          <p:cNvPr id="567" name="Google Shape;567;p4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68" name="Google Shape;568;p46"/>
          <p:cNvSpPr/>
          <p:nvPr/>
        </p:nvSpPr>
        <p:spPr>
          <a:xfrm>
            <a:off x="304800" y="1524000"/>
            <a:ext cx="8458200" cy="221599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0" algn="just">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A hash table has space for 100 records. What is the probability of collision before the table is 10% full?</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(A) 0.45</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(B) 0.5</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(C) 0.3</a:t>
            </a:r>
            <a:endParaRPr/>
          </a:p>
          <a:p>
            <a:pPr indent="0" lvl="1" marL="457200" marR="0" rtl="0" algn="l">
              <a:spcBef>
                <a:spcPts val="0"/>
              </a:spcBef>
              <a:spcAft>
                <a:spcPts val="0"/>
              </a:spcAft>
              <a:buNone/>
            </a:pPr>
            <a:r>
              <a:rPr b="0" i="0" lang="en-US" sz="2300" u="none" cap="none" strike="noStrike">
                <a:solidFill>
                  <a:schemeClr val="dk1"/>
                </a:solidFill>
                <a:latin typeface="Twentieth Century"/>
                <a:ea typeface="Twentieth Century"/>
                <a:cs typeface="Twentieth Century"/>
                <a:sym typeface="Twentieth Century"/>
              </a:rPr>
              <a:t>(D) 0.34</a:t>
            </a:r>
            <a:endParaRPr/>
          </a:p>
        </p:txBody>
      </p:sp>
      <p:sp>
        <p:nvSpPr>
          <p:cNvPr id="569" name="Google Shape;569;p46"/>
          <p:cNvSpPr/>
          <p:nvPr/>
        </p:nvSpPr>
        <p:spPr>
          <a:xfrm>
            <a:off x="304800" y="4114800"/>
            <a:ext cx="838200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For the first time there will be no collision because all the slot is empty.</a:t>
            </a:r>
            <a:br>
              <a:rPr lang="en-US" sz="2200">
                <a:solidFill>
                  <a:schemeClr val="dk1"/>
                </a:solidFill>
                <a:latin typeface="Twentieth Century"/>
                <a:ea typeface="Twentieth Century"/>
                <a:cs typeface="Twentieth Century"/>
                <a:sym typeface="Twentieth Century"/>
              </a:rPr>
            </a:br>
            <a:r>
              <a:rPr lang="en-US" sz="2200">
                <a:solidFill>
                  <a:schemeClr val="dk1"/>
                </a:solidFill>
                <a:latin typeface="Twentieth Century"/>
                <a:ea typeface="Twentieth Century"/>
                <a:cs typeface="Twentieth Century"/>
                <a:sym typeface="Twentieth Century"/>
              </a:rPr>
              <a:t>Now, once the first slot is filled, after then to fill the next key in the slot there is chances of collision by 1/100.</a:t>
            </a:r>
            <a:br>
              <a:rPr lang="en-US" sz="2200">
                <a:solidFill>
                  <a:schemeClr val="dk1"/>
                </a:solidFill>
                <a:latin typeface="Twentieth Century"/>
                <a:ea typeface="Twentieth Century"/>
                <a:cs typeface="Twentieth Century"/>
                <a:sym typeface="Twentieth Century"/>
              </a:rPr>
            </a:br>
            <a:r>
              <a:rPr lang="en-US" sz="2200">
                <a:solidFill>
                  <a:schemeClr val="dk1"/>
                </a:solidFill>
                <a:latin typeface="Twentieth Century"/>
                <a:ea typeface="Twentieth Century"/>
                <a:cs typeface="Twentieth Century"/>
                <a:sym typeface="Twentieth Century"/>
              </a:rPr>
              <a:t>For the next key, 2/100.</a:t>
            </a:r>
            <a:br>
              <a:rPr lang="en-US" sz="2200">
                <a:solidFill>
                  <a:schemeClr val="dk1"/>
                </a:solidFill>
                <a:latin typeface="Twentieth Century"/>
                <a:ea typeface="Twentieth Century"/>
                <a:cs typeface="Twentieth Century"/>
                <a:sym typeface="Twentieth Century"/>
              </a:rPr>
            </a:br>
            <a:r>
              <a:rPr lang="en-US" sz="2200">
                <a:solidFill>
                  <a:schemeClr val="dk1"/>
                </a:solidFill>
                <a:latin typeface="Twentieth Century"/>
                <a:ea typeface="Twentieth Century"/>
                <a:cs typeface="Twentieth Century"/>
                <a:sym typeface="Twentieth Century"/>
              </a:rPr>
              <a:t>So 1/100 + 2/100+.............+9/100.</a:t>
            </a:r>
            <a:br>
              <a:rPr lang="en-US" sz="2200">
                <a:solidFill>
                  <a:schemeClr val="dk1"/>
                </a:solidFill>
                <a:latin typeface="Twentieth Century"/>
                <a:ea typeface="Twentieth Century"/>
                <a:cs typeface="Twentieth Century"/>
                <a:sym typeface="Twentieth Century"/>
              </a:rPr>
            </a:br>
            <a:r>
              <a:rPr lang="en-US" sz="2200">
                <a:solidFill>
                  <a:schemeClr val="dk1"/>
                </a:solidFill>
                <a:latin typeface="Twentieth Century"/>
                <a:ea typeface="Twentieth Century"/>
                <a:cs typeface="Twentieth Century"/>
                <a:sym typeface="Twentieth Century"/>
              </a:rPr>
              <a:t>= 0.01+0.02+0.03+.......+0.08+0.09= 0.45</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Forms of Hashing - revisited</a:t>
            </a:r>
            <a:endParaRPr/>
          </a:p>
        </p:txBody>
      </p:sp>
      <p:sp>
        <p:nvSpPr>
          <p:cNvPr id="575" name="Google Shape;575;p47"/>
          <p:cNvSpPr txBox="1"/>
          <p:nvPr>
            <p:ph idx="1" type="body"/>
          </p:nvPr>
        </p:nvSpPr>
        <p:spPr>
          <a:xfrm>
            <a:off x="304800" y="1600200"/>
            <a:ext cx="8461248"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just">
              <a:spcBef>
                <a:spcPts val="0"/>
              </a:spcBef>
              <a:spcAft>
                <a:spcPts val="0"/>
              </a:spcAft>
              <a:buSzPct val="59999"/>
              <a:buChar char="◻"/>
            </a:pPr>
            <a:r>
              <a:rPr lang="en-US"/>
              <a:t>There are 2 different forms of hashing</a:t>
            </a:r>
            <a:endParaRPr/>
          </a:p>
          <a:p>
            <a:pPr indent="-274320" lvl="1" marL="640080" rtl="0" algn="just">
              <a:spcBef>
                <a:spcPts val="550"/>
              </a:spcBef>
              <a:spcAft>
                <a:spcPts val="0"/>
              </a:spcAft>
              <a:buSzPct val="70000"/>
              <a:buChar char="🞑"/>
            </a:pPr>
            <a:r>
              <a:rPr lang="en-US"/>
              <a:t>Open hashing or external hashing</a:t>
            </a:r>
            <a:endParaRPr/>
          </a:p>
          <a:p>
            <a:pPr indent="-274320" lvl="1" marL="640080" rtl="0" algn="just">
              <a:spcBef>
                <a:spcPts val="550"/>
              </a:spcBef>
              <a:spcAft>
                <a:spcPts val="0"/>
              </a:spcAft>
              <a:buSzPct val="70000"/>
              <a:buChar char="🞑"/>
            </a:pPr>
            <a:r>
              <a:rPr lang="en-US"/>
              <a:t>Close hashing or internal hashing</a:t>
            </a:r>
            <a:endParaRPr/>
          </a:p>
          <a:p>
            <a:pPr indent="-167417" lvl="1" marL="640080" rtl="0" algn="just">
              <a:spcBef>
                <a:spcPts val="550"/>
              </a:spcBef>
              <a:spcAft>
                <a:spcPts val="0"/>
              </a:spcAft>
              <a:buSzPct val="70000"/>
              <a:buNone/>
            </a:pPr>
            <a:r>
              <a:t/>
            </a:r>
            <a:endParaRPr/>
          </a:p>
          <a:p>
            <a:pPr indent="-320059" lvl="0" marL="320040" rtl="0" algn="just">
              <a:spcBef>
                <a:spcPts val="700"/>
              </a:spcBef>
              <a:spcAft>
                <a:spcPts val="0"/>
              </a:spcAft>
              <a:buSzPct val="59999"/>
              <a:buChar char="◻"/>
            </a:pPr>
            <a:r>
              <a:rPr lang="en-US">
                <a:solidFill>
                  <a:srgbClr val="C00000"/>
                </a:solidFill>
              </a:rPr>
              <a:t>Open Hashing</a:t>
            </a:r>
            <a:r>
              <a:rPr lang="en-US"/>
              <a:t>: </a:t>
            </a:r>
            <a:endParaRPr/>
          </a:p>
          <a:p>
            <a:pPr indent="-274320" lvl="1" marL="640080" rtl="0" algn="just">
              <a:spcBef>
                <a:spcPts val="550"/>
              </a:spcBef>
              <a:spcAft>
                <a:spcPts val="0"/>
              </a:spcAft>
              <a:buSzPct val="70000"/>
              <a:buChar char="🞑"/>
            </a:pPr>
            <a:r>
              <a:rPr lang="en-US"/>
              <a:t>It allows records to be stored in unlimited space (could be Hard Disk). </a:t>
            </a:r>
            <a:endParaRPr/>
          </a:p>
          <a:p>
            <a:pPr indent="-274320" lvl="1" marL="640080" rtl="0" algn="just">
              <a:spcBef>
                <a:spcPts val="550"/>
              </a:spcBef>
              <a:spcAft>
                <a:spcPts val="0"/>
              </a:spcAft>
              <a:buSzPct val="70000"/>
              <a:buChar char="🞑"/>
            </a:pPr>
            <a:r>
              <a:rPr lang="en-US"/>
              <a:t>It place no limitation on the size of the table.</a:t>
            </a:r>
            <a:endParaRPr/>
          </a:p>
          <a:p>
            <a:pPr indent="-320059" lvl="0" marL="320040" rtl="0" algn="just">
              <a:spcBef>
                <a:spcPts val="700"/>
              </a:spcBef>
              <a:spcAft>
                <a:spcPts val="0"/>
              </a:spcAft>
              <a:buSzPct val="59999"/>
              <a:buChar char="◻"/>
            </a:pPr>
            <a:r>
              <a:rPr lang="en-US">
                <a:solidFill>
                  <a:srgbClr val="C00000"/>
                </a:solidFill>
              </a:rPr>
              <a:t>Close Hashing</a:t>
            </a:r>
            <a:r>
              <a:rPr lang="en-US"/>
              <a:t>: </a:t>
            </a:r>
            <a:endParaRPr/>
          </a:p>
          <a:p>
            <a:pPr indent="-274320" lvl="1" marL="640080" rtl="0" algn="just">
              <a:spcBef>
                <a:spcPts val="550"/>
              </a:spcBef>
              <a:spcAft>
                <a:spcPts val="0"/>
              </a:spcAft>
              <a:buSzPct val="70000"/>
              <a:buChar char="🞑"/>
            </a:pPr>
            <a:r>
              <a:rPr lang="en-US"/>
              <a:t>It uses fixed space to store data.</a:t>
            </a:r>
            <a:endParaRPr/>
          </a:p>
          <a:p>
            <a:pPr indent="-274320" lvl="1" marL="640080" rtl="0" algn="just">
              <a:spcBef>
                <a:spcPts val="550"/>
              </a:spcBef>
              <a:spcAft>
                <a:spcPts val="0"/>
              </a:spcAft>
              <a:buSzPct val="70000"/>
              <a:buChar char="🞑"/>
            </a:pPr>
            <a:r>
              <a:rPr lang="en-US"/>
              <a:t>It limits the size of the table.</a:t>
            </a:r>
            <a:endParaRPr/>
          </a:p>
        </p:txBody>
      </p:sp>
      <p:sp>
        <p:nvSpPr>
          <p:cNvPr id="576" name="Google Shape;576;p4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Collision in Hashing - revisited</a:t>
            </a:r>
            <a:endParaRPr/>
          </a:p>
        </p:txBody>
      </p:sp>
      <p:sp>
        <p:nvSpPr>
          <p:cNvPr id="582" name="Google Shape;582;p48"/>
          <p:cNvSpPr txBox="1"/>
          <p:nvPr>
            <p:ph idx="1" type="body"/>
          </p:nvPr>
        </p:nvSpPr>
        <p:spPr>
          <a:xfrm>
            <a:off x="228600" y="1600200"/>
            <a:ext cx="4876800" cy="525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0040" lvl="0" marL="320040" rtl="0" algn="just">
              <a:spcBef>
                <a:spcPts val="0"/>
              </a:spcBef>
              <a:spcAft>
                <a:spcPts val="0"/>
              </a:spcAft>
              <a:buSzPts val="1440"/>
              <a:buChar char="◻"/>
            </a:pPr>
            <a:r>
              <a:rPr lang="en-US" sz="2400"/>
              <a:t>When </a:t>
            </a:r>
            <a:r>
              <a:rPr lang="en-US" sz="2400">
                <a:solidFill>
                  <a:srgbClr val="0000CC"/>
                </a:solidFill>
              </a:rPr>
              <a:t>2 values </a:t>
            </a:r>
            <a:r>
              <a:rPr lang="en-US" sz="2400"/>
              <a:t>hash to the same array </a:t>
            </a:r>
            <a:r>
              <a:rPr lang="en-US" sz="2400">
                <a:solidFill>
                  <a:srgbClr val="0000CC"/>
                </a:solidFill>
              </a:rPr>
              <a:t>location</a:t>
            </a:r>
            <a:r>
              <a:rPr lang="en-US" sz="2400"/>
              <a:t>, this is called a </a:t>
            </a:r>
            <a:r>
              <a:rPr b="1" lang="en-US" sz="2400">
                <a:solidFill>
                  <a:srgbClr val="0000CC"/>
                </a:solidFill>
              </a:rPr>
              <a:t>COLLISION</a:t>
            </a:r>
            <a:endParaRPr/>
          </a:p>
          <a:p>
            <a:pPr indent="-320040" lvl="0" marL="320040" rtl="0" algn="just">
              <a:spcBef>
                <a:spcPts val="700"/>
              </a:spcBef>
              <a:spcAft>
                <a:spcPts val="0"/>
              </a:spcAft>
              <a:buSzPts val="1440"/>
              <a:buChar char="◻"/>
            </a:pPr>
            <a:r>
              <a:rPr lang="en-US" sz="2400"/>
              <a:t>A collision occurs when hashing algorithm produced an address for an insertion key and that </a:t>
            </a:r>
            <a:r>
              <a:rPr lang="en-US" sz="2400">
                <a:solidFill>
                  <a:srgbClr val="0000CC"/>
                </a:solidFill>
              </a:rPr>
              <a:t>address is already occupied</a:t>
            </a:r>
            <a:r>
              <a:rPr lang="en-US" sz="2400"/>
              <a:t>.</a:t>
            </a:r>
            <a:endParaRPr b="1" sz="2400">
              <a:solidFill>
                <a:srgbClr val="0000CC"/>
              </a:solidFill>
            </a:endParaRPr>
          </a:p>
          <a:p>
            <a:pPr indent="-320040" lvl="0" marL="320040" rtl="0" algn="just">
              <a:spcBef>
                <a:spcPts val="700"/>
              </a:spcBef>
              <a:spcAft>
                <a:spcPts val="0"/>
              </a:spcAft>
              <a:buSzPts val="1440"/>
              <a:buChar char="◻"/>
            </a:pPr>
            <a:r>
              <a:rPr lang="en-US" sz="2400"/>
              <a:t>Collisions are normally treated as </a:t>
            </a:r>
            <a:r>
              <a:rPr lang="en-US" sz="2400">
                <a:solidFill>
                  <a:srgbClr val="C00000"/>
                </a:solidFill>
              </a:rPr>
              <a:t>“first come, first served</a:t>
            </a:r>
            <a:r>
              <a:rPr lang="en-US" sz="2400"/>
              <a:t>”—the </a:t>
            </a:r>
            <a:r>
              <a:rPr lang="en-US" sz="2400">
                <a:solidFill>
                  <a:srgbClr val="C00000"/>
                </a:solidFill>
              </a:rPr>
              <a:t>first value </a:t>
            </a:r>
            <a:r>
              <a:rPr lang="en-US" sz="2400"/>
              <a:t>that hashes to the location </a:t>
            </a:r>
            <a:r>
              <a:rPr lang="en-US" sz="2400">
                <a:solidFill>
                  <a:srgbClr val="C00000"/>
                </a:solidFill>
              </a:rPr>
              <a:t>gets</a:t>
            </a:r>
            <a:r>
              <a:rPr lang="en-US" sz="2400"/>
              <a:t> the location.</a:t>
            </a:r>
            <a:endParaRPr/>
          </a:p>
          <a:p>
            <a:pPr indent="-320040" lvl="0" marL="320040" rtl="0" algn="just">
              <a:spcBef>
                <a:spcPts val="700"/>
              </a:spcBef>
              <a:spcAft>
                <a:spcPts val="0"/>
              </a:spcAft>
              <a:buSzPts val="1440"/>
              <a:buChar char="◻"/>
            </a:pPr>
            <a:r>
              <a:rPr lang="en-US" sz="2400"/>
              <a:t>What if the second and subsequent values hash to this same location ?</a:t>
            </a:r>
            <a:endParaRPr/>
          </a:p>
          <a:p>
            <a:pPr indent="-228600" lvl="0" marL="320040" rtl="0" algn="just">
              <a:spcBef>
                <a:spcPts val="700"/>
              </a:spcBef>
              <a:spcAft>
                <a:spcPts val="0"/>
              </a:spcAft>
              <a:buSzPts val="1440"/>
              <a:buNone/>
            </a:pPr>
            <a:r>
              <a:t/>
            </a:r>
            <a:endParaRPr sz="2400"/>
          </a:p>
        </p:txBody>
      </p:sp>
      <p:sp>
        <p:nvSpPr>
          <p:cNvPr id="583" name="Google Shape;583;p4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84" name="Google Shape;584;p48"/>
          <p:cNvSpPr/>
          <p:nvPr/>
        </p:nvSpPr>
        <p:spPr>
          <a:xfrm>
            <a:off x="5257800" y="5486400"/>
            <a:ext cx="3810000" cy="838200"/>
          </a:xfrm>
          <a:prstGeom prst="rect">
            <a:avLst/>
          </a:prstGeom>
          <a:solidFill>
            <a:srgbClr val="D8D8D8"/>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C00000"/>
                </a:solidFill>
                <a:latin typeface="Twentieth Century"/>
                <a:ea typeface="Twentieth Century"/>
                <a:cs typeface="Twentieth Century"/>
                <a:sym typeface="Twentieth Century"/>
              </a:rPr>
              <a:t>John Smith &amp; Sandra Dee hash to the same location 02 - Collision</a:t>
            </a:r>
            <a:endParaRPr/>
          </a:p>
        </p:txBody>
      </p:sp>
      <p:pic>
        <p:nvPicPr>
          <p:cNvPr id="585" name="Google Shape;585;p48"/>
          <p:cNvPicPr preferRelativeResize="0"/>
          <p:nvPr/>
        </p:nvPicPr>
        <p:blipFill rotWithShape="1">
          <a:blip r:embed="rId3">
            <a:alphaModFix/>
          </a:blip>
          <a:srcRect b="0" l="0" r="0" t="0"/>
          <a:stretch/>
        </p:blipFill>
        <p:spPr>
          <a:xfrm>
            <a:off x="5278582" y="2057400"/>
            <a:ext cx="3621186" cy="301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Collision resolution strategies </a:t>
            </a:r>
            <a:endParaRPr/>
          </a:p>
        </p:txBody>
      </p:sp>
      <p:sp>
        <p:nvSpPr>
          <p:cNvPr id="591" name="Google Shape;591;p49"/>
          <p:cNvSpPr txBox="1"/>
          <p:nvPr>
            <p:ph idx="1" type="body"/>
          </p:nvPr>
        </p:nvSpPr>
        <p:spPr>
          <a:xfrm>
            <a:off x="152400" y="1600200"/>
            <a:ext cx="8686800" cy="4953000"/>
          </a:xfrm>
          <a:prstGeom prst="rect">
            <a:avLst/>
          </a:prstGeom>
          <a:noFill/>
          <a:ln>
            <a:noFill/>
          </a:ln>
        </p:spPr>
        <p:txBody>
          <a:bodyPr anchorCtr="0" anchor="t" bIns="45700" lIns="91425" spcFirstLastPara="1" rIns="91425" wrap="square" tIns="45700">
            <a:normAutofit/>
          </a:bodyPr>
          <a:lstStyle/>
          <a:p>
            <a:pPr indent="-320040" lvl="0" marL="320040" rtl="0" algn="just">
              <a:lnSpc>
                <a:spcPct val="150000"/>
              </a:lnSpc>
              <a:spcBef>
                <a:spcPts val="0"/>
              </a:spcBef>
              <a:spcAft>
                <a:spcPts val="0"/>
              </a:spcAft>
              <a:buSzPts val="1740"/>
              <a:buChar char="◻"/>
            </a:pPr>
            <a:r>
              <a:rPr lang="en-US"/>
              <a:t>No hash function is perfect.</a:t>
            </a:r>
            <a:endParaRPr/>
          </a:p>
          <a:p>
            <a:pPr indent="-320040" lvl="0" marL="320040" rtl="0" algn="just">
              <a:spcBef>
                <a:spcPts val="700"/>
              </a:spcBef>
              <a:spcAft>
                <a:spcPts val="0"/>
              </a:spcAft>
              <a:buSzPts val="1740"/>
              <a:buChar char="◻"/>
            </a:pPr>
            <a:r>
              <a:rPr lang="en-US"/>
              <a:t>If </a:t>
            </a:r>
            <a:r>
              <a:rPr lang="en-US">
                <a:solidFill>
                  <a:srgbClr val="0000CC"/>
                </a:solidFill>
              </a:rPr>
              <a:t>Hash(Key1) = Hash(Key2)</a:t>
            </a:r>
            <a:r>
              <a:rPr lang="en-US"/>
              <a:t>, then Key1 and Key2 are </a:t>
            </a:r>
            <a:r>
              <a:rPr b="1" lang="en-US">
                <a:solidFill>
                  <a:srgbClr val="FF0000"/>
                </a:solidFill>
              </a:rPr>
              <a:t>synonyms</a:t>
            </a:r>
            <a:r>
              <a:rPr lang="en-US"/>
              <a:t> and if bucket size is 1, we say that </a:t>
            </a:r>
            <a:r>
              <a:rPr b="1" lang="en-US">
                <a:solidFill>
                  <a:srgbClr val="FF0000"/>
                </a:solidFill>
              </a:rPr>
              <a:t>collision</a:t>
            </a:r>
            <a:r>
              <a:rPr lang="en-US"/>
              <a:t> has occurred.</a:t>
            </a:r>
            <a:endParaRPr/>
          </a:p>
          <a:p>
            <a:pPr indent="-320040" lvl="0" marL="320040" rtl="0" algn="l">
              <a:lnSpc>
                <a:spcPct val="150000"/>
              </a:lnSpc>
              <a:spcBef>
                <a:spcPts val="700"/>
              </a:spcBef>
              <a:spcAft>
                <a:spcPts val="0"/>
              </a:spcAft>
              <a:buSzPts val="1680"/>
              <a:buChar char="◻"/>
            </a:pPr>
            <a:r>
              <a:rPr lang="en-US" sz="2800"/>
              <a:t>Need to store the record Key2 at some other location.</a:t>
            </a:r>
            <a:endParaRPr/>
          </a:p>
          <a:p>
            <a:pPr indent="-320040" lvl="0" marL="320040" rtl="0" algn="just">
              <a:lnSpc>
                <a:spcPct val="150000"/>
              </a:lnSpc>
              <a:spcBef>
                <a:spcPts val="700"/>
              </a:spcBef>
              <a:spcAft>
                <a:spcPts val="0"/>
              </a:spcAft>
              <a:buSzPts val="1680"/>
              <a:buChar char="◻"/>
            </a:pPr>
            <a:r>
              <a:rPr lang="en-US" sz="2800">
                <a:solidFill>
                  <a:srgbClr val="FF0000"/>
                </a:solidFill>
              </a:rPr>
              <a:t>Storing Key2 into another location </a:t>
            </a:r>
            <a:r>
              <a:rPr lang="en-US" sz="2800"/>
              <a:t>known as </a:t>
            </a:r>
            <a:r>
              <a:rPr lang="en-US" sz="2800">
                <a:solidFill>
                  <a:srgbClr val="FF0000"/>
                </a:solidFill>
              </a:rPr>
              <a:t>COLLISION RESOLUTION.</a:t>
            </a:r>
            <a:endParaRPr/>
          </a:p>
        </p:txBody>
      </p:sp>
      <p:sp>
        <p:nvSpPr>
          <p:cNvPr id="592" name="Google Shape;592;p4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Search performance</a:t>
            </a:r>
            <a:endParaRPr/>
          </a:p>
        </p:txBody>
      </p:sp>
      <p:sp>
        <p:nvSpPr>
          <p:cNvPr id="152" name="Google Shape;152;p5"/>
          <p:cNvSpPr txBox="1"/>
          <p:nvPr>
            <p:ph idx="1" type="body"/>
          </p:nvPr>
        </p:nvSpPr>
        <p:spPr>
          <a:xfrm>
            <a:off x="228600" y="1600200"/>
            <a:ext cx="8537448" cy="51054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b="1" lang="en-US">
                <a:solidFill>
                  <a:srgbClr val="C00000"/>
                </a:solidFill>
              </a:rPr>
              <a:t>Binary search tree </a:t>
            </a:r>
            <a:r>
              <a:rPr lang="en-US"/>
              <a:t>helps to improve the efficiency of searches. </a:t>
            </a:r>
            <a:endParaRPr sz="100"/>
          </a:p>
          <a:p>
            <a:pPr indent="-320040" lvl="0" marL="320040" rtl="0" algn="just">
              <a:spcBef>
                <a:spcPts val="700"/>
              </a:spcBef>
              <a:spcAft>
                <a:spcPts val="0"/>
              </a:spcAft>
              <a:buSzPts val="1740"/>
              <a:buChar char="◻"/>
            </a:pPr>
            <a:r>
              <a:rPr lang="en-US"/>
              <a:t>From linear search to binary search, the search efficiency improved from </a:t>
            </a:r>
            <a:r>
              <a:rPr i="1" lang="en-US">
                <a:solidFill>
                  <a:srgbClr val="0000CC"/>
                </a:solidFill>
              </a:rPr>
              <a:t>O</a:t>
            </a:r>
            <a:r>
              <a:rPr lang="en-US">
                <a:solidFill>
                  <a:srgbClr val="0000CC"/>
                </a:solidFill>
              </a:rPr>
              <a:t>(</a:t>
            </a:r>
            <a:r>
              <a:rPr i="1" lang="en-US">
                <a:solidFill>
                  <a:srgbClr val="0000CC"/>
                </a:solidFill>
              </a:rPr>
              <a:t>n</a:t>
            </a:r>
            <a:r>
              <a:rPr lang="en-US">
                <a:solidFill>
                  <a:srgbClr val="0000CC"/>
                </a:solidFill>
              </a:rPr>
              <a:t>) </a:t>
            </a:r>
            <a:r>
              <a:rPr lang="en-US"/>
              <a:t>to</a:t>
            </a:r>
            <a:r>
              <a:rPr lang="en-US">
                <a:solidFill>
                  <a:srgbClr val="0000CC"/>
                </a:solidFill>
              </a:rPr>
              <a:t> </a:t>
            </a:r>
            <a:r>
              <a:rPr i="1" lang="en-US">
                <a:solidFill>
                  <a:srgbClr val="0000CC"/>
                </a:solidFill>
              </a:rPr>
              <a:t>O</a:t>
            </a:r>
            <a:r>
              <a:rPr lang="en-US">
                <a:solidFill>
                  <a:srgbClr val="0000CC"/>
                </a:solidFill>
              </a:rPr>
              <a:t>(</a:t>
            </a:r>
            <a:r>
              <a:rPr i="1" lang="en-US">
                <a:solidFill>
                  <a:srgbClr val="0000CC"/>
                </a:solidFill>
              </a:rPr>
              <a:t>log n</a:t>
            </a:r>
            <a:r>
              <a:rPr lang="en-US">
                <a:solidFill>
                  <a:srgbClr val="0000CC"/>
                </a:solidFill>
              </a:rPr>
              <a:t>) </a:t>
            </a:r>
            <a:r>
              <a:rPr lang="en-US"/>
              <a:t>.</a:t>
            </a:r>
            <a:endParaRPr sz="100"/>
          </a:p>
          <a:p>
            <a:pPr indent="-320040" lvl="0" marL="320040" rtl="0" algn="just">
              <a:spcBef>
                <a:spcPts val="700"/>
              </a:spcBef>
              <a:spcAft>
                <a:spcPts val="0"/>
              </a:spcAft>
              <a:buSzPts val="1740"/>
              <a:buChar char="◻"/>
            </a:pPr>
            <a:r>
              <a:rPr lang="en-US"/>
              <a:t>Another data structure, called a </a:t>
            </a:r>
            <a:r>
              <a:rPr b="1" lang="en-US">
                <a:solidFill>
                  <a:srgbClr val="C00000"/>
                </a:solidFill>
              </a:rPr>
              <a:t>hash table</a:t>
            </a:r>
            <a:r>
              <a:rPr lang="en-US"/>
              <a:t>, which helps to increase the search efficiency to </a:t>
            </a:r>
            <a:r>
              <a:rPr i="1" lang="en-US"/>
              <a:t>O</a:t>
            </a:r>
            <a:r>
              <a:rPr lang="en-US"/>
              <a:t>(1), or some constant time. </a:t>
            </a:r>
            <a:endParaRPr/>
          </a:p>
          <a:p>
            <a:pPr indent="-320040" lvl="0" marL="320040" rtl="0" algn="just">
              <a:spcBef>
                <a:spcPts val="700"/>
              </a:spcBef>
              <a:spcAft>
                <a:spcPts val="0"/>
              </a:spcAft>
              <a:buSzPts val="1740"/>
              <a:buChar char="◻"/>
            </a:pPr>
            <a:r>
              <a:rPr b="1" lang="en-US">
                <a:solidFill>
                  <a:srgbClr val="C00000"/>
                </a:solidFill>
              </a:rPr>
              <a:t>HASHING</a:t>
            </a:r>
            <a:r>
              <a:rPr lang="en-US"/>
              <a:t> - </a:t>
            </a:r>
            <a:r>
              <a:rPr i="1" lang="en-US"/>
              <a:t>is a method of </a:t>
            </a:r>
            <a:r>
              <a:rPr i="1" lang="en-US">
                <a:solidFill>
                  <a:srgbClr val="0000CC"/>
                </a:solidFill>
              </a:rPr>
              <a:t>directly computing </a:t>
            </a:r>
            <a:r>
              <a:rPr i="1" lang="en-US"/>
              <a:t>the </a:t>
            </a:r>
            <a:r>
              <a:rPr i="1" lang="en-US">
                <a:solidFill>
                  <a:srgbClr val="0000CC"/>
                </a:solidFill>
              </a:rPr>
              <a:t>address of the record</a:t>
            </a:r>
            <a:r>
              <a:rPr i="1" lang="en-US"/>
              <a:t> </a:t>
            </a:r>
            <a:r>
              <a:rPr b="1" i="1" lang="en-US"/>
              <a:t>through</a:t>
            </a:r>
            <a:r>
              <a:rPr i="1" lang="en-US"/>
              <a:t> </a:t>
            </a:r>
            <a:r>
              <a:rPr i="1" lang="en-US">
                <a:solidFill>
                  <a:srgbClr val="0000CC"/>
                </a:solidFill>
              </a:rPr>
              <a:t>key</a:t>
            </a:r>
            <a:r>
              <a:rPr lang="en-US"/>
              <a:t> by using a suitable mathematical function called the </a:t>
            </a:r>
            <a:r>
              <a:rPr i="1" lang="en-US">
                <a:solidFill>
                  <a:srgbClr val="0000CC"/>
                </a:solidFill>
              </a:rPr>
              <a:t>hash function</a:t>
            </a:r>
            <a:r>
              <a:rPr i="1" lang="en-US"/>
              <a:t>.</a:t>
            </a:r>
            <a:endParaRPr/>
          </a:p>
        </p:txBody>
      </p:sp>
      <p:sp>
        <p:nvSpPr>
          <p:cNvPr id="153" name="Google Shape;153;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Collision Resolution methods</a:t>
            </a:r>
            <a:endParaRPr/>
          </a:p>
        </p:txBody>
      </p:sp>
      <p:grpSp>
        <p:nvGrpSpPr>
          <p:cNvPr id="599" name="Google Shape;599;p50"/>
          <p:cNvGrpSpPr/>
          <p:nvPr/>
        </p:nvGrpSpPr>
        <p:grpSpPr>
          <a:xfrm>
            <a:off x="612774" y="1636330"/>
            <a:ext cx="8171405" cy="2395777"/>
            <a:chOff x="0" y="340930"/>
            <a:chExt cx="8171405" cy="2395777"/>
          </a:xfrm>
        </p:grpSpPr>
        <p:sp>
          <p:nvSpPr>
            <p:cNvPr id="600" name="Google Shape;600;p50"/>
            <p:cNvSpPr/>
            <p:nvPr/>
          </p:nvSpPr>
          <p:spPr>
            <a:xfrm>
              <a:off x="4599864" y="1000924"/>
              <a:ext cx="2251551" cy="207898"/>
            </a:xfrm>
            <a:custGeom>
              <a:rect b="b" l="l" r="r" t="t"/>
              <a:pathLst>
                <a:path extrusionOk="0" h="120000" w="120000">
                  <a:moveTo>
                    <a:pt x="0" y="0"/>
                  </a:moveTo>
                  <a:lnTo>
                    <a:pt x="0" y="60476"/>
                  </a:lnTo>
                  <a:lnTo>
                    <a:pt x="120000" y="60476"/>
                  </a:lnTo>
                  <a:lnTo>
                    <a:pt x="120000" y="120000"/>
                  </a:lnTo>
                </a:path>
              </a:pathLst>
            </a:custGeom>
            <a:noFill/>
            <a:ln cap="flat" cmpd="sng" w="10000">
              <a:solidFill>
                <a:schemeClr val="accent3"/>
              </a:solidFill>
              <a:prstDash val="solid"/>
              <a:round/>
              <a:headEnd len="sm" w="sm" type="none"/>
              <a:tailEnd len="sm" w="sm" type="none"/>
            </a:ln>
          </p:spPr>
        </p:sp>
        <p:sp>
          <p:nvSpPr>
            <p:cNvPr id="601" name="Google Shape;601;p50"/>
            <p:cNvSpPr/>
            <p:nvPr/>
          </p:nvSpPr>
          <p:spPr>
            <a:xfrm>
              <a:off x="4599864" y="1000924"/>
              <a:ext cx="290480" cy="207898"/>
            </a:xfrm>
            <a:custGeom>
              <a:rect b="b" l="l" r="r" t="t"/>
              <a:pathLst>
                <a:path extrusionOk="0" h="120000" w="120000">
                  <a:moveTo>
                    <a:pt x="0" y="0"/>
                  </a:moveTo>
                  <a:lnTo>
                    <a:pt x="0" y="60476"/>
                  </a:lnTo>
                  <a:lnTo>
                    <a:pt x="120000" y="60476"/>
                  </a:lnTo>
                  <a:lnTo>
                    <a:pt x="120000" y="120000"/>
                  </a:lnTo>
                </a:path>
              </a:pathLst>
            </a:custGeom>
            <a:noFill/>
            <a:ln cap="flat" cmpd="sng" w="10000">
              <a:solidFill>
                <a:schemeClr val="accent3"/>
              </a:solidFill>
              <a:prstDash val="solid"/>
              <a:round/>
              <a:headEnd len="sm" w="sm" type="none"/>
              <a:tailEnd len="sm" w="sm" type="none"/>
            </a:ln>
          </p:spPr>
        </p:sp>
        <p:sp>
          <p:nvSpPr>
            <p:cNvPr id="602" name="Google Shape;602;p50"/>
            <p:cNvSpPr/>
            <p:nvPr/>
          </p:nvSpPr>
          <p:spPr>
            <a:xfrm>
              <a:off x="2943420" y="1868816"/>
              <a:ext cx="2869666" cy="207898"/>
            </a:xfrm>
            <a:custGeom>
              <a:rect b="b" l="l" r="r" t="t"/>
              <a:pathLst>
                <a:path extrusionOk="0" h="120000" w="120000">
                  <a:moveTo>
                    <a:pt x="0" y="0"/>
                  </a:moveTo>
                  <a:lnTo>
                    <a:pt x="0" y="60476"/>
                  </a:lnTo>
                  <a:lnTo>
                    <a:pt x="120000" y="60476"/>
                  </a:lnTo>
                  <a:lnTo>
                    <a:pt x="120000" y="120000"/>
                  </a:lnTo>
                </a:path>
              </a:pathLst>
            </a:custGeom>
            <a:noFill/>
            <a:ln cap="flat" cmpd="sng" w="10000">
              <a:solidFill>
                <a:srgbClr val="D8B259"/>
              </a:solidFill>
              <a:prstDash val="solid"/>
              <a:round/>
              <a:headEnd len="sm" w="sm" type="none"/>
              <a:tailEnd len="sm" w="sm" type="none"/>
            </a:ln>
          </p:spPr>
        </p:sp>
        <p:sp>
          <p:nvSpPr>
            <p:cNvPr id="603" name="Google Shape;603;p50"/>
            <p:cNvSpPr/>
            <p:nvPr/>
          </p:nvSpPr>
          <p:spPr>
            <a:xfrm>
              <a:off x="2943420" y="1868816"/>
              <a:ext cx="1054683" cy="207898"/>
            </a:xfrm>
            <a:custGeom>
              <a:rect b="b" l="l" r="r" t="t"/>
              <a:pathLst>
                <a:path extrusionOk="0" h="120000" w="120000">
                  <a:moveTo>
                    <a:pt x="0" y="0"/>
                  </a:moveTo>
                  <a:lnTo>
                    <a:pt x="0" y="60476"/>
                  </a:lnTo>
                  <a:lnTo>
                    <a:pt x="120000" y="60476"/>
                  </a:lnTo>
                  <a:lnTo>
                    <a:pt x="120000" y="120000"/>
                  </a:lnTo>
                </a:path>
              </a:pathLst>
            </a:custGeom>
            <a:noFill/>
            <a:ln cap="flat" cmpd="sng" w="10000">
              <a:solidFill>
                <a:srgbClr val="D8B259"/>
              </a:solidFill>
              <a:prstDash val="solid"/>
              <a:round/>
              <a:headEnd len="sm" w="sm" type="none"/>
              <a:tailEnd len="sm" w="sm" type="none"/>
            </a:ln>
          </p:spPr>
        </p:sp>
        <p:sp>
          <p:nvSpPr>
            <p:cNvPr id="604" name="Google Shape;604;p50"/>
            <p:cNvSpPr/>
            <p:nvPr/>
          </p:nvSpPr>
          <p:spPr>
            <a:xfrm>
              <a:off x="2020678" y="1868816"/>
              <a:ext cx="922742" cy="207898"/>
            </a:xfrm>
            <a:custGeom>
              <a:rect b="b" l="l" r="r" t="t"/>
              <a:pathLst>
                <a:path extrusionOk="0" h="120000" w="120000">
                  <a:moveTo>
                    <a:pt x="120000" y="0"/>
                  </a:moveTo>
                  <a:lnTo>
                    <a:pt x="120000" y="60476"/>
                  </a:lnTo>
                  <a:lnTo>
                    <a:pt x="0" y="60476"/>
                  </a:lnTo>
                  <a:lnTo>
                    <a:pt x="0" y="120000"/>
                  </a:lnTo>
                </a:path>
              </a:pathLst>
            </a:custGeom>
            <a:noFill/>
            <a:ln cap="flat" cmpd="sng" w="10000">
              <a:solidFill>
                <a:srgbClr val="D8B259"/>
              </a:solidFill>
              <a:prstDash val="solid"/>
              <a:round/>
              <a:headEnd len="sm" w="sm" type="none"/>
              <a:tailEnd len="sm" w="sm" type="none"/>
            </a:ln>
          </p:spPr>
        </p:sp>
        <p:sp>
          <p:nvSpPr>
            <p:cNvPr id="605" name="Google Shape;605;p50"/>
            <p:cNvSpPr/>
            <p:nvPr/>
          </p:nvSpPr>
          <p:spPr>
            <a:xfrm>
              <a:off x="329996" y="1868816"/>
              <a:ext cx="2613423" cy="207898"/>
            </a:xfrm>
            <a:custGeom>
              <a:rect b="b" l="l" r="r" t="t"/>
              <a:pathLst>
                <a:path extrusionOk="0" h="120000" w="120000">
                  <a:moveTo>
                    <a:pt x="120000" y="0"/>
                  </a:moveTo>
                  <a:lnTo>
                    <a:pt x="120000" y="60476"/>
                  </a:lnTo>
                  <a:lnTo>
                    <a:pt x="0" y="60476"/>
                  </a:lnTo>
                  <a:lnTo>
                    <a:pt x="0" y="120000"/>
                  </a:lnTo>
                </a:path>
              </a:pathLst>
            </a:custGeom>
            <a:noFill/>
            <a:ln cap="flat" cmpd="sng" w="10000">
              <a:solidFill>
                <a:srgbClr val="D8B259"/>
              </a:solidFill>
              <a:prstDash val="solid"/>
              <a:round/>
              <a:headEnd len="sm" w="sm" type="none"/>
              <a:tailEnd len="sm" w="sm" type="none"/>
            </a:ln>
          </p:spPr>
        </p:sp>
        <p:sp>
          <p:nvSpPr>
            <p:cNvPr id="606" name="Google Shape;606;p50"/>
            <p:cNvSpPr/>
            <p:nvPr/>
          </p:nvSpPr>
          <p:spPr>
            <a:xfrm>
              <a:off x="2943420" y="1000924"/>
              <a:ext cx="1656443" cy="207898"/>
            </a:xfrm>
            <a:custGeom>
              <a:rect b="b" l="l" r="r" t="t"/>
              <a:pathLst>
                <a:path extrusionOk="0" h="120000" w="120000">
                  <a:moveTo>
                    <a:pt x="120000" y="0"/>
                  </a:moveTo>
                  <a:lnTo>
                    <a:pt x="120000" y="60476"/>
                  </a:lnTo>
                  <a:lnTo>
                    <a:pt x="0" y="60476"/>
                  </a:lnTo>
                  <a:lnTo>
                    <a:pt x="0" y="120000"/>
                  </a:lnTo>
                </a:path>
              </a:pathLst>
            </a:custGeom>
            <a:noFill/>
            <a:ln cap="flat" cmpd="sng" w="10000">
              <a:solidFill>
                <a:schemeClr val="accent3"/>
              </a:solidFill>
              <a:prstDash val="solid"/>
              <a:round/>
              <a:headEnd len="sm" w="sm" type="none"/>
              <a:tailEnd len="sm" w="sm" type="none"/>
            </a:ln>
          </p:spPr>
        </p:sp>
        <p:sp>
          <p:nvSpPr>
            <p:cNvPr id="607" name="Google Shape;607;p50"/>
            <p:cNvSpPr/>
            <p:nvPr/>
          </p:nvSpPr>
          <p:spPr>
            <a:xfrm>
              <a:off x="4269867" y="340930"/>
              <a:ext cx="659993" cy="659993"/>
            </a:xfrm>
            <a:prstGeom prst="ellipse">
              <a:avLst/>
            </a:prstGeom>
            <a:solidFill>
              <a:srgbClr val="93B6D2"/>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4941600" y="340930"/>
              <a:ext cx="2180207"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txBox="1"/>
            <p:nvPr/>
          </p:nvSpPr>
          <p:spPr>
            <a:xfrm>
              <a:off x="4941600" y="340930"/>
              <a:ext cx="2180207"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Collision Resolution </a:t>
              </a:r>
              <a:endParaRPr/>
            </a:p>
          </p:txBody>
        </p:sp>
        <p:sp>
          <p:nvSpPr>
            <p:cNvPr id="610" name="Google Shape;610;p50"/>
            <p:cNvSpPr/>
            <p:nvPr/>
          </p:nvSpPr>
          <p:spPr>
            <a:xfrm>
              <a:off x="2613423" y="1208822"/>
              <a:ext cx="659993" cy="659993"/>
            </a:xfrm>
            <a:prstGeom prst="ellipse">
              <a:avLst/>
            </a:pr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3243379" y="1207172"/>
              <a:ext cx="1253872"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txBox="1"/>
            <p:nvPr/>
          </p:nvSpPr>
          <p:spPr>
            <a:xfrm>
              <a:off x="3243379" y="1207172"/>
              <a:ext cx="1253872"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Open addressing </a:t>
              </a:r>
              <a:endParaRPr/>
            </a:p>
          </p:txBody>
        </p:sp>
        <p:sp>
          <p:nvSpPr>
            <p:cNvPr id="613" name="Google Shape;613;p50"/>
            <p:cNvSpPr/>
            <p:nvPr/>
          </p:nvSpPr>
          <p:spPr>
            <a:xfrm>
              <a:off x="0" y="2076714"/>
              <a:ext cx="659993" cy="659993"/>
            </a:xfrm>
            <a:prstGeom prst="ellipse">
              <a:avLst/>
            </a:prstGeom>
            <a:solidFill>
              <a:srgbClr val="D8B259"/>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671334" y="2075064"/>
              <a:ext cx="989990"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txBox="1"/>
            <p:nvPr/>
          </p:nvSpPr>
          <p:spPr>
            <a:xfrm>
              <a:off x="671334" y="2075064"/>
              <a:ext cx="989990"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Linear Probing	</a:t>
              </a:r>
              <a:endParaRPr/>
            </a:p>
          </p:txBody>
        </p:sp>
        <p:sp>
          <p:nvSpPr>
            <p:cNvPr id="616" name="Google Shape;616;p50"/>
            <p:cNvSpPr/>
            <p:nvPr/>
          </p:nvSpPr>
          <p:spPr>
            <a:xfrm>
              <a:off x="1690681" y="2076714"/>
              <a:ext cx="659993" cy="659993"/>
            </a:xfrm>
            <a:prstGeom prst="ellipse">
              <a:avLst/>
            </a:prstGeom>
            <a:solidFill>
              <a:srgbClr val="D8B259"/>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p:nvPr/>
          </p:nvSpPr>
          <p:spPr>
            <a:xfrm>
              <a:off x="2377116" y="2075064"/>
              <a:ext cx="1314875"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0"/>
            <p:cNvSpPr txBox="1"/>
            <p:nvPr/>
          </p:nvSpPr>
          <p:spPr>
            <a:xfrm>
              <a:off x="2377116" y="2075064"/>
              <a:ext cx="1314875"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Quadratic Probing</a:t>
              </a:r>
              <a:endParaRPr/>
            </a:p>
          </p:txBody>
        </p:sp>
        <p:sp>
          <p:nvSpPr>
            <p:cNvPr id="619" name="Google Shape;619;p50"/>
            <p:cNvSpPr/>
            <p:nvPr/>
          </p:nvSpPr>
          <p:spPr>
            <a:xfrm>
              <a:off x="3668107" y="2076714"/>
              <a:ext cx="659993" cy="659993"/>
            </a:xfrm>
            <a:prstGeom prst="ellipse">
              <a:avLst/>
            </a:prstGeom>
            <a:solidFill>
              <a:srgbClr val="D8B259"/>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0"/>
            <p:cNvSpPr/>
            <p:nvPr/>
          </p:nvSpPr>
          <p:spPr>
            <a:xfrm>
              <a:off x="4328104" y="2075064"/>
              <a:ext cx="989990"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txBox="1"/>
            <p:nvPr/>
          </p:nvSpPr>
          <p:spPr>
            <a:xfrm>
              <a:off x="4328104" y="2075064"/>
              <a:ext cx="989990"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Pseudo Random</a:t>
              </a:r>
              <a:endParaRPr/>
            </a:p>
          </p:txBody>
        </p:sp>
        <p:sp>
          <p:nvSpPr>
            <p:cNvPr id="622" name="Google Shape;622;p50"/>
            <p:cNvSpPr/>
            <p:nvPr/>
          </p:nvSpPr>
          <p:spPr>
            <a:xfrm>
              <a:off x="5483090" y="2076714"/>
              <a:ext cx="659993" cy="659993"/>
            </a:xfrm>
            <a:prstGeom prst="ellipse">
              <a:avLst/>
            </a:prstGeom>
            <a:solidFill>
              <a:srgbClr val="D8B259"/>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6143087" y="2075064"/>
              <a:ext cx="989990"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txBox="1"/>
            <p:nvPr/>
          </p:nvSpPr>
          <p:spPr>
            <a:xfrm>
              <a:off x="6143087" y="2075064"/>
              <a:ext cx="989990"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Key Offset</a:t>
              </a:r>
              <a:endParaRPr/>
            </a:p>
          </p:txBody>
        </p:sp>
        <p:sp>
          <p:nvSpPr>
            <p:cNvPr id="625" name="Google Shape;625;p50"/>
            <p:cNvSpPr/>
            <p:nvPr/>
          </p:nvSpPr>
          <p:spPr>
            <a:xfrm>
              <a:off x="4560347" y="1208822"/>
              <a:ext cx="659993" cy="659993"/>
            </a:xfrm>
            <a:prstGeom prst="ellipse">
              <a:avLst/>
            </a:pr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5263384" y="1207172"/>
              <a:ext cx="1282166"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txBox="1"/>
            <p:nvPr/>
          </p:nvSpPr>
          <p:spPr>
            <a:xfrm>
              <a:off x="5263384" y="1207172"/>
              <a:ext cx="1282166"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Linked List</a:t>
              </a:r>
              <a:endParaRPr/>
            </a:p>
            <a:p>
              <a:pPr indent="0" lvl="0" marL="0" marR="0" rtl="0" algn="l">
                <a:lnSpc>
                  <a:spcPct val="90000"/>
                </a:lnSpc>
                <a:spcBef>
                  <a:spcPts val="63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(Separate chaining) </a:t>
              </a:r>
              <a:endParaRPr/>
            </a:p>
          </p:txBody>
        </p:sp>
        <p:sp>
          <p:nvSpPr>
            <p:cNvPr id="628" name="Google Shape;628;p50"/>
            <p:cNvSpPr/>
            <p:nvPr/>
          </p:nvSpPr>
          <p:spPr>
            <a:xfrm>
              <a:off x="6521418" y="1208822"/>
              <a:ext cx="659993" cy="659993"/>
            </a:xfrm>
            <a:prstGeom prst="ellipse">
              <a:avLst/>
            </a:pr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7181415" y="1207172"/>
              <a:ext cx="989990" cy="6599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txBox="1"/>
            <p:nvPr/>
          </p:nvSpPr>
          <p:spPr>
            <a:xfrm>
              <a:off x="7181415" y="1207172"/>
              <a:ext cx="989990" cy="65999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Twentieth Century"/>
                <a:buNone/>
              </a:pPr>
              <a:r>
                <a:rPr b="1" lang="en-US" sz="1800">
                  <a:solidFill>
                    <a:schemeClr val="dk1"/>
                  </a:solidFill>
                  <a:latin typeface="Twentieth Century"/>
                  <a:ea typeface="Twentieth Century"/>
                  <a:cs typeface="Twentieth Century"/>
                  <a:sym typeface="Twentieth Century"/>
                </a:rPr>
                <a:t>Bucket</a:t>
              </a:r>
              <a:endParaRPr/>
            </a:p>
          </p:txBody>
        </p:sp>
      </p:grpSp>
      <p:sp>
        <p:nvSpPr>
          <p:cNvPr id="631" name="Google Shape;631;p5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32" name="Google Shape;632;p50"/>
          <p:cNvPicPr preferRelativeResize="0"/>
          <p:nvPr/>
        </p:nvPicPr>
        <p:blipFill rotWithShape="1">
          <a:blip r:embed="rId3">
            <a:alphaModFix/>
          </a:blip>
          <a:srcRect b="0" l="0" r="0" t="0"/>
          <a:stretch/>
        </p:blipFill>
        <p:spPr>
          <a:xfrm>
            <a:off x="3857625" y="4351349"/>
            <a:ext cx="5286375" cy="2506651"/>
          </a:xfrm>
          <a:prstGeom prst="rect">
            <a:avLst/>
          </a:prstGeom>
          <a:noFill/>
          <a:ln>
            <a:noFill/>
          </a:ln>
        </p:spPr>
      </p:pic>
      <p:sp>
        <p:nvSpPr>
          <p:cNvPr id="633" name="Google Shape;633;p50"/>
          <p:cNvSpPr/>
          <p:nvPr/>
        </p:nvSpPr>
        <p:spPr>
          <a:xfrm>
            <a:off x="152400" y="4895671"/>
            <a:ext cx="2590800" cy="1323439"/>
          </a:xfrm>
          <a:prstGeom prst="rect">
            <a:avLst/>
          </a:prstGeom>
          <a:solidFill>
            <a:schemeClr val="lt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Data </a:t>
            </a:r>
            <a:r>
              <a:rPr b="1" lang="en-US" sz="2000">
                <a:solidFill>
                  <a:schemeClr val="dk1"/>
                </a:solidFill>
                <a:latin typeface="Twentieth Century"/>
                <a:ea typeface="Twentieth Century"/>
                <a:cs typeface="Twentieth Century"/>
                <a:sym typeface="Twentieth Century"/>
              </a:rPr>
              <a:t>CANNOT</a:t>
            </a:r>
            <a:r>
              <a:rPr lang="en-US" sz="2000">
                <a:solidFill>
                  <a:schemeClr val="dk1"/>
                </a:solidFill>
                <a:latin typeface="Twentieth Century"/>
                <a:ea typeface="Twentieth Century"/>
                <a:cs typeface="Twentieth Century"/>
                <a:sym typeface="Twentieth Century"/>
              </a:rPr>
              <a:t> be stored in the home address or demanded address (i.e. collision)? </a:t>
            </a:r>
            <a:endParaRPr/>
          </a:p>
        </p:txBody>
      </p:sp>
      <p:sp>
        <p:nvSpPr>
          <p:cNvPr id="634" name="Google Shape;634;p50"/>
          <p:cNvSpPr/>
          <p:nvPr/>
        </p:nvSpPr>
        <p:spPr>
          <a:xfrm>
            <a:off x="2819400" y="5334000"/>
            <a:ext cx="990600" cy="304800"/>
          </a:xfrm>
          <a:prstGeom prst="rightArrow">
            <a:avLst>
              <a:gd fmla="val 50000" name="adj1"/>
              <a:gd fmla="val 50000" name="adj2"/>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35" name="Google Shape;635;p50"/>
          <p:cNvSpPr/>
          <p:nvPr/>
        </p:nvSpPr>
        <p:spPr>
          <a:xfrm>
            <a:off x="2729132" y="5029200"/>
            <a:ext cx="118968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wentieth Century"/>
                <a:ea typeface="Twentieth Century"/>
                <a:cs typeface="Twentieth Century"/>
                <a:sym typeface="Twentieth Century"/>
              </a:rPr>
              <a:t>Resolution </a:t>
            </a:r>
            <a:endParaRPr sz="17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50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4400"/>
              <a:buFont typeface="Twentieth Century"/>
              <a:buNone/>
            </a:pPr>
            <a:r>
              <a:rPr lang="en-US">
                <a:solidFill>
                  <a:srgbClr val="C00000"/>
                </a:solidFill>
              </a:rPr>
              <a:t>Open addressing 	</a:t>
            </a:r>
            <a:endParaRPr/>
          </a:p>
        </p:txBody>
      </p:sp>
      <p:sp>
        <p:nvSpPr>
          <p:cNvPr id="641" name="Google Shape;641;p51"/>
          <p:cNvSpPr txBox="1"/>
          <p:nvPr>
            <p:ph idx="1" type="body"/>
          </p:nvPr>
        </p:nvSpPr>
        <p:spPr>
          <a:xfrm>
            <a:off x="228600" y="1600200"/>
            <a:ext cx="8686800" cy="5029200"/>
          </a:xfrm>
          <a:prstGeom prst="rect">
            <a:avLst/>
          </a:prstGeom>
          <a:noFill/>
          <a:ln>
            <a:noFill/>
          </a:ln>
        </p:spPr>
        <p:txBody>
          <a:bodyPr anchorCtr="0" anchor="t" bIns="45700" lIns="91425" spcFirstLastPara="1" rIns="91425" wrap="square" tIns="45700">
            <a:normAutofit fontScale="77500" lnSpcReduction="20000"/>
          </a:bodyPr>
          <a:lstStyle/>
          <a:p>
            <a:pPr indent="-320059" lvl="0" marL="320040" rtl="0" algn="just">
              <a:spcBef>
                <a:spcPts val="0"/>
              </a:spcBef>
              <a:spcAft>
                <a:spcPts val="0"/>
              </a:spcAft>
              <a:buSzPct val="59999"/>
              <a:buChar char="◻"/>
            </a:pPr>
            <a:r>
              <a:rPr lang="en-US"/>
              <a:t>Collisions are resolved by finding </a:t>
            </a:r>
            <a:r>
              <a:rPr lang="en-US">
                <a:solidFill>
                  <a:srgbClr val="0000CC"/>
                </a:solidFill>
              </a:rPr>
              <a:t>an available empty location </a:t>
            </a:r>
            <a:r>
              <a:rPr lang="en-US"/>
              <a:t>other than the home address (original address).</a:t>
            </a:r>
            <a:endParaRPr/>
          </a:p>
          <a:p>
            <a:pPr indent="-320059" lvl="0" marL="320040" rtl="0" algn="just">
              <a:spcBef>
                <a:spcPts val="700"/>
              </a:spcBef>
              <a:spcAft>
                <a:spcPts val="0"/>
              </a:spcAft>
              <a:buSzPct val="59999"/>
              <a:buChar char="◻"/>
            </a:pPr>
            <a:r>
              <a:rPr lang="en-US"/>
              <a:t>If </a:t>
            </a:r>
            <a:r>
              <a:rPr lang="en-US">
                <a:solidFill>
                  <a:srgbClr val="0000CC"/>
                </a:solidFill>
              </a:rPr>
              <a:t>Hash(Key) is not empty</a:t>
            </a:r>
            <a:r>
              <a:rPr lang="en-US"/>
              <a:t>, the </a:t>
            </a:r>
            <a:r>
              <a:rPr lang="en-US">
                <a:solidFill>
                  <a:srgbClr val="FF0000"/>
                </a:solidFill>
              </a:rPr>
              <a:t>positions are probed </a:t>
            </a:r>
            <a:r>
              <a:rPr lang="en-US"/>
              <a:t>in the following sequence until an empty location is found.</a:t>
            </a:r>
            <a:endParaRPr/>
          </a:p>
          <a:p>
            <a:pPr indent="-320059" lvl="0" marL="320040" rtl="0" algn="l">
              <a:spcBef>
                <a:spcPts val="700"/>
              </a:spcBef>
              <a:spcAft>
                <a:spcPts val="0"/>
              </a:spcAft>
              <a:buSzPct val="59999"/>
              <a:buChar char="◻"/>
            </a:pPr>
            <a:r>
              <a:rPr lang="en-US"/>
              <a:t>End of table ? </a:t>
            </a:r>
            <a:endParaRPr/>
          </a:p>
          <a:p>
            <a:pPr indent="-274320" lvl="1" marL="640080" rtl="0" algn="l">
              <a:spcBef>
                <a:spcPts val="550"/>
              </a:spcBef>
              <a:spcAft>
                <a:spcPts val="0"/>
              </a:spcAft>
              <a:buSzPct val="70000"/>
              <a:buChar char="🞑"/>
            </a:pPr>
            <a:r>
              <a:rPr lang="en-US"/>
              <a:t>The search is wrapped around to start and the search continues till the current collision location.</a:t>
            </a:r>
            <a:endParaRPr/>
          </a:p>
          <a:p>
            <a:pPr indent="-320059" lvl="0" marL="320040" rtl="0" algn="just">
              <a:spcBef>
                <a:spcPts val="700"/>
              </a:spcBef>
              <a:spcAft>
                <a:spcPts val="0"/>
              </a:spcAft>
              <a:buSzPct val="59999"/>
              <a:buChar char="◻"/>
            </a:pPr>
            <a:r>
              <a:rPr lang="en-US"/>
              <a:t>Open addressing resolve collisions in the primary area i.e. the area that contain all of the home addresses.</a:t>
            </a:r>
            <a:endParaRPr/>
          </a:p>
          <a:p>
            <a:pPr indent="-320059" lvl="0" marL="320040" rtl="0" algn="just">
              <a:spcBef>
                <a:spcPts val="700"/>
              </a:spcBef>
              <a:spcAft>
                <a:spcPts val="0"/>
              </a:spcAft>
              <a:buSzPct val="59999"/>
              <a:buChar char="◻"/>
            </a:pPr>
            <a:r>
              <a:rPr lang="en-US"/>
              <a:t>Large space is required for open addressing.</a:t>
            </a:r>
            <a:endParaRPr/>
          </a:p>
          <a:p>
            <a:pPr indent="-320059" lvl="0" marL="320040" rtl="0" algn="just">
              <a:spcBef>
                <a:spcPts val="700"/>
              </a:spcBef>
              <a:spcAft>
                <a:spcPts val="0"/>
              </a:spcAft>
              <a:buSzPct val="59999"/>
              <a:buChar char="◻"/>
            </a:pPr>
            <a:r>
              <a:rPr lang="en-US"/>
              <a:t>There are </a:t>
            </a:r>
            <a:r>
              <a:rPr lang="en-US">
                <a:solidFill>
                  <a:srgbClr val="0000CC"/>
                </a:solidFill>
              </a:rPr>
              <a:t>4 methods </a:t>
            </a:r>
            <a:r>
              <a:rPr lang="en-US"/>
              <a:t>used in open addressing i.e.</a:t>
            </a:r>
            <a:endParaRPr/>
          </a:p>
          <a:p>
            <a:pPr indent="-274320" lvl="1" marL="640080" rtl="0" algn="just">
              <a:spcBef>
                <a:spcPts val="550"/>
              </a:spcBef>
              <a:spcAft>
                <a:spcPts val="0"/>
              </a:spcAft>
              <a:buSzPct val="70000"/>
              <a:buChar char="🞑"/>
            </a:pPr>
            <a:r>
              <a:rPr lang="en-US"/>
              <a:t>Linear probing</a:t>
            </a:r>
            <a:endParaRPr/>
          </a:p>
          <a:p>
            <a:pPr indent="-274320" lvl="1" marL="640080" rtl="0" algn="just">
              <a:spcBef>
                <a:spcPts val="550"/>
              </a:spcBef>
              <a:spcAft>
                <a:spcPts val="0"/>
              </a:spcAft>
              <a:buSzPct val="70000"/>
              <a:buChar char="🞑"/>
            </a:pPr>
            <a:r>
              <a:rPr lang="en-US"/>
              <a:t>Quadratic Probing</a:t>
            </a:r>
            <a:endParaRPr/>
          </a:p>
          <a:p>
            <a:pPr indent="-274320" lvl="1" marL="640080" rtl="0" algn="just">
              <a:spcBef>
                <a:spcPts val="550"/>
              </a:spcBef>
              <a:spcAft>
                <a:spcPts val="0"/>
              </a:spcAft>
              <a:buSzPct val="70000"/>
              <a:buChar char="🞑"/>
            </a:pPr>
            <a:r>
              <a:rPr lang="en-US"/>
              <a:t>Double hashing</a:t>
            </a:r>
            <a:endParaRPr/>
          </a:p>
          <a:p>
            <a:pPr indent="-274320" lvl="1" marL="640080" rtl="0" algn="just">
              <a:spcBef>
                <a:spcPts val="550"/>
              </a:spcBef>
              <a:spcAft>
                <a:spcPts val="0"/>
              </a:spcAft>
              <a:buSzPct val="70000"/>
              <a:buChar char="🞑"/>
            </a:pPr>
            <a:r>
              <a:rPr lang="en-US"/>
              <a:t>Key Offset</a:t>
            </a:r>
            <a:endParaRPr/>
          </a:p>
        </p:txBody>
      </p:sp>
      <p:sp>
        <p:nvSpPr>
          <p:cNvPr id="642" name="Google Shape;642;p5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a:t>
            </a:r>
            <a:endParaRPr/>
          </a:p>
        </p:txBody>
      </p:sp>
      <p:sp>
        <p:nvSpPr>
          <p:cNvPr id="648" name="Google Shape;648;p52"/>
          <p:cNvSpPr txBox="1"/>
          <p:nvPr>
            <p:ph idx="1" type="body"/>
          </p:nvPr>
        </p:nvSpPr>
        <p:spPr>
          <a:xfrm>
            <a:off x="304800" y="1600200"/>
            <a:ext cx="86106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620"/>
              <a:buChar char="◻"/>
            </a:pPr>
            <a:r>
              <a:rPr lang="en-US" sz="2700"/>
              <a:t>A hash table in which a </a:t>
            </a:r>
            <a:r>
              <a:rPr lang="en-US" sz="2700">
                <a:solidFill>
                  <a:srgbClr val="0000CC"/>
                </a:solidFill>
              </a:rPr>
              <a:t>collision is resolved </a:t>
            </a:r>
            <a:r>
              <a:rPr lang="en-US" sz="2700"/>
              <a:t>by putting the item in the </a:t>
            </a:r>
            <a:r>
              <a:rPr lang="en-US" sz="2700">
                <a:solidFill>
                  <a:srgbClr val="FF0000"/>
                </a:solidFill>
              </a:rPr>
              <a:t>next empty place is called linear probing</a:t>
            </a:r>
            <a:r>
              <a:rPr lang="en-US" sz="2700"/>
              <a:t>.</a:t>
            </a:r>
            <a:endParaRPr/>
          </a:p>
          <a:p>
            <a:pPr indent="-320040" lvl="0" marL="320040" rtl="0" algn="just">
              <a:spcBef>
                <a:spcPts val="700"/>
              </a:spcBef>
              <a:spcAft>
                <a:spcPts val="0"/>
              </a:spcAft>
              <a:buSzPts val="1620"/>
              <a:buChar char="◻"/>
            </a:pPr>
            <a:r>
              <a:rPr lang="en-US" sz="2700"/>
              <a:t>This strategy looks for the next free location until it is found.</a:t>
            </a:r>
            <a:endParaRPr/>
          </a:p>
          <a:p>
            <a:pPr indent="-320040" lvl="0" marL="320040" rtl="0" algn="just">
              <a:spcBef>
                <a:spcPts val="700"/>
              </a:spcBef>
              <a:spcAft>
                <a:spcPts val="0"/>
              </a:spcAft>
              <a:buSzPts val="1620"/>
              <a:buChar char="◻"/>
            </a:pPr>
            <a:r>
              <a:rPr lang="en-US" sz="2700"/>
              <a:t>Function - </a:t>
            </a:r>
            <a:r>
              <a:rPr b="1" lang="en-US" sz="2700">
                <a:solidFill>
                  <a:srgbClr val="0000CC"/>
                </a:solidFill>
              </a:rPr>
              <a:t>( Hash(x) + i ) MOD Max</a:t>
            </a:r>
            <a:endParaRPr/>
          </a:p>
          <a:p>
            <a:pPr indent="-320040" lvl="0" marL="320040" rtl="0" algn="just">
              <a:spcBef>
                <a:spcPts val="700"/>
              </a:spcBef>
              <a:spcAft>
                <a:spcPts val="0"/>
              </a:spcAft>
              <a:buSzPts val="1620"/>
              <a:buChar char="◻"/>
            </a:pPr>
            <a:r>
              <a:rPr i="1" lang="en-US" sz="2700">
                <a:solidFill>
                  <a:srgbClr val="C00000"/>
                </a:solidFill>
              </a:rPr>
              <a:t>Where i = 1,2,3,4….till empty location is found</a:t>
            </a:r>
            <a:endParaRPr/>
          </a:p>
          <a:p>
            <a:pPr indent="-320040" lvl="0" marL="320040" rtl="0" algn="l">
              <a:spcBef>
                <a:spcPts val="700"/>
              </a:spcBef>
              <a:spcAft>
                <a:spcPts val="0"/>
              </a:spcAft>
              <a:buSzPts val="1620"/>
              <a:buChar char="◻"/>
            </a:pPr>
            <a:r>
              <a:rPr lang="en-US" sz="2700"/>
              <a:t>Example insert 76, 93, 40,47,10 and 55 into hash table of size 7.	</a:t>
            </a:r>
            <a:endParaRPr/>
          </a:p>
        </p:txBody>
      </p:sp>
      <p:sp>
        <p:nvSpPr>
          <p:cNvPr id="649" name="Google Shape;649;p5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655" name="Google Shape;655;p5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SzPct val="59999"/>
              <a:buChar char="◻"/>
            </a:pPr>
            <a:r>
              <a:rPr lang="en-US"/>
              <a:t>Initially hash table with size 7</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217855" lvl="0" marL="320040" rtl="0" algn="l">
              <a:spcBef>
                <a:spcPts val="700"/>
              </a:spcBef>
              <a:spcAft>
                <a:spcPts val="0"/>
              </a:spcAft>
              <a:buSzPct val="59999"/>
              <a:buNone/>
            </a:pPr>
            <a:r>
              <a:t/>
            </a:r>
            <a:endParaRPr/>
          </a:p>
          <a:p>
            <a:pPr indent="-320059" lvl="0" marL="320040" rtl="0" algn="l">
              <a:spcBef>
                <a:spcPts val="700"/>
              </a:spcBef>
              <a:spcAft>
                <a:spcPts val="0"/>
              </a:spcAft>
              <a:buSzPct val="59999"/>
              <a:buChar char="◻"/>
            </a:pPr>
            <a:r>
              <a:rPr lang="en-US"/>
              <a:t>Key insertion method</a:t>
            </a:r>
            <a:endParaRPr/>
          </a:p>
          <a:p>
            <a:pPr indent="-274320" lvl="1" marL="640080" rtl="0" algn="l">
              <a:spcBef>
                <a:spcPts val="550"/>
              </a:spcBef>
              <a:spcAft>
                <a:spcPts val="0"/>
              </a:spcAft>
              <a:buSzPct val="70000"/>
              <a:buChar char="🞑"/>
            </a:pPr>
            <a:r>
              <a:rPr lang="en-US"/>
              <a:t>Hash Address = key % size_of_hashtable</a:t>
            </a:r>
            <a:endParaRPr/>
          </a:p>
          <a:p>
            <a:pPr indent="-217855" lvl="0" marL="320040" rtl="0" algn="l">
              <a:spcBef>
                <a:spcPts val="700"/>
              </a:spcBef>
              <a:spcAft>
                <a:spcPts val="0"/>
              </a:spcAft>
              <a:buSzPct val="59999"/>
              <a:buNone/>
            </a:pPr>
            <a:r>
              <a:t/>
            </a:r>
            <a:endParaRPr/>
          </a:p>
        </p:txBody>
      </p:sp>
      <p:pic>
        <p:nvPicPr>
          <p:cNvPr id="656" name="Google Shape;656;p53"/>
          <p:cNvPicPr preferRelativeResize="0"/>
          <p:nvPr/>
        </p:nvPicPr>
        <p:blipFill rotWithShape="1">
          <a:blip r:embed="rId3">
            <a:alphaModFix/>
          </a:blip>
          <a:srcRect b="0" l="0" r="0" t="0"/>
          <a:stretch/>
        </p:blipFill>
        <p:spPr>
          <a:xfrm>
            <a:off x="7010400" y="1752600"/>
            <a:ext cx="1143000" cy="4585607"/>
          </a:xfrm>
          <a:prstGeom prst="rect">
            <a:avLst/>
          </a:prstGeom>
          <a:noFill/>
          <a:ln>
            <a:noFill/>
          </a:ln>
        </p:spPr>
      </p:pic>
      <p:sp>
        <p:nvSpPr>
          <p:cNvPr id="657" name="Google Shape;657;p5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663" name="Google Shape;663;p54"/>
          <p:cNvSpPr txBox="1"/>
          <p:nvPr>
            <p:ph idx="1" type="body"/>
          </p:nvPr>
        </p:nvSpPr>
        <p:spPr>
          <a:xfrm>
            <a:off x="228600" y="1600200"/>
            <a:ext cx="8153400" cy="9144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Keys-  76, 93, 40, 47, 10, 55 </a:t>
            </a:r>
            <a:endParaRPr/>
          </a:p>
        </p:txBody>
      </p:sp>
      <p:sp>
        <p:nvSpPr>
          <p:cNvPr id="664" name="Google Shape;664;p5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65" name="Google Shape;665;p54"/>
          <p:cNvSpPr/>
          <p:nvPr/>
        </p:nvSpPr>
        <p:spPr>
          <a:xfrm>
            <a:off x="4343400" y="304800"/>
            <a:ext cx="4419600"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Function - </a:t>
            </a:r>
            <a:r>
              <a:rPr b="1" lang="en-US" sz="2000">
                <a:solidFill>
                  <a:srgbClr val="0000CC"/>
                </a:solidFill>
                <a:latin typeface="Twentieth Century"/>
                <a:ea typeface="Twentieth Century"/>
                <a:cs typeface="Twentieth Century"/>
                <a:sym typeface="Twentieth Century"/>
              </a:rPr>
              <a:t>( </a:t>
            </a:r>
            <a:r>
              <a:rPr b="1" lang="en-US" sz="2000">
                <a:solidFill>
                  <a:srgbClr val="C00000"/>
                </a:solidFill>
                <a:latin typeface="Twentieth Century"/>
                <a:ea typeface="Twentieth Century"/>
                <a:cs typeface="Twentieth Century"/>
                <a:sym typeface="Twentieth Century"/>
              </a:rPr>
              <a:t>Hash(x) + i </a:t>
            </a:r>
            <a:r>
              <a:rPr b="1" lang="en-US" sz="2000">
                <a:solidFill>
                  <a:srgbClr val="0000CC"/>
                </a:solidFill>
                <a:latin typeface="Twentieth Century"/>
                <a:ea typeface="Twentieth Century"/>
                <a:cs typeface="Twentieth Century"/>
                <a:sym typeface="Twentieth Century"/>
              </a:rPr>
              <a:t>) MOD Max</a:t>
            </a:r>
            <a:endParaRPr/>
          </a:p>
          <a:p>
            <a:pPr indent="0" lvl="0" marL="0" marR="0" rtl="0" algn="just">
              <a:spcBef>
                <a:spcPts val="0"/>
              </a:spcBef>
              <a:spcAft>
                <a:spcPts val="0"/>
              </a:spcAft>
              <a:buNone/>
            </a:pPr>
            <a:r>
              <a:rPr b="1" lang="en-US" sz="2000">
                <a:solidFill>
                  <a:srgbClr val="0000CC"/>
                </a:solidFill>
                <a:latin typeface="Twentieth Century"/>
                <a:ea typeface="Twentieth Century"/>
                <a:cs typeface="Twentieth Century"/>
                <a:sym typeface="Twentieth Century"/>
              </a:rPr>
              <a:t>Where i = 1,2,3,4,….</a:t>
            </a:r>
            <a:endParaRPr/>
          </a:p>
        </p:txBody>
      </p:sp>
      <p:graphicFrame>
        <p:nvGraphicFramePr>
          <p:cNvPr id="666" name="Google Shape;666;p54"/>
          <p:cNvGraphicFramePr/>
          <p:nvPr/>
        </p:nvGraphicFramePr>
        <p:xfrm>
          <a:off x="6934200" y="2209800"/>
          <a:ext cx="3000000" cy="3000000"/>
        </p:xfrm>
        <a:graphic>
          <a:graphicData uri="http://schemas.openxmlformats.org/drawingml/2006/table">
            <a:tbl>
              <a:tblPr bandRow="1" firstRow="1">
                <a:noFill/>
                <a:tableStyleId>{3CD8AB6A-D305-49CB-8AFF-C290B706995A}</a:tableStyleId>
              </a:tblPr>
              <a:tblGrid>
                <a:gridCol w="952500"/>
                <a:gridCol w="952500"/>
              </a:tblGrid>
              <a:tr h="495300">
                <a:tc>
                  <a:txBody>
                    <a:bodyPr/>
                    <a:lstStyle/>
                    <a:p>
                      <a:pPr indent="0" lvl="0" marL="0" marR="0" rtl="0" algn="ctr">
                        <a:spcBef>
                          <a:spcPts val="0"/>
                        </a:spcBef>
                        <a:spcAft>
                          <a:spcPts val="0"/>
                        </a:spcAft>
                        <a:buNone/>
                      </a:pPr>
                      <a:r>
                        <a:rPr b="1" lang="en-US" sz="2200"/>
                        <a:t>Index</a:t>
                      </a:r>
                      <a:endParaRPr/>
                    </a:p>
                  </a:txBody>
                  <a:tcPr marT="45725" marB="45725" marR="91450" marL="91450"/>
                </a:tc>
                <a:tc>
                  <a:txBody>
                    <a:bodyPr/>
                    <a:lstStyle/>
                    <a:p>
                      <a:pPr indent="0" lvl="0" marL="0" marR="0" rtl="0" algn="ctr">
                        <a:spcBef>
                          <a:spcPts val="0"/>
                        </a:spcBef>
                        <a:spcAft>
                          <a:spcPts val="0"/>
                        </a:spcAft>
                        <a:buNone/>
                      </a:pPr>
                      <a:r>
                        <a:rPr b="1" lang="en-US" sz="2200"/>
                        <a:t>Key</a:t>
                      </a:r>
                      <a:endParaRPr/>
                    </a:p>
                  </a:txBody>
                  <a:tcPr marT="45725" marB="45725" marR="91450" marL="91450"/>
                </a:tc>
              </a:tr>
              <a:tr h="495300">
                <a:tc>
                  <a:txBody>
                    <a:bodyPr/>
                    <a:lstStyle/>
                    <a:p>
                      <a:pPr indent="0" lvl="0" marL="0" marR="0" rtl="0" algn="ctr">
                        <a:spcBef>
                          <a:spcPts val="0"/>
                        </a:spcBef>
                        <a:spcAft>
                          <a:spcPts val="0"/>
                        </a:spcAft>
                        <a:buNone/>
                      </a:pPr>
                      <a:r>
                        <a:rPr b="1" lang="en-US" sz="2200"/>
                        <a:t>0</a:t>
                      </a:r>
                      <a:endParaRPr/>
                    </a:p>
                  </a:txBody>
                  <a:tcPr marT="45725" marB="45725" marR="91450" marL="91450"/>
                </a:tc>
                <a:tc>
                  <a:txBody>
                    <a:bodyPr/>
                    <a:lstStyle/>
                    <a:p>
                      <a:pPr indent="0" lvl="0" marL="0" marR="0" rtl="0" algn="ctr">
                        <a:spcBef>
                          <a:spcPts val="0"/>
                        </a:spcBef>
                        <a:spcAft>
                          <a:spcPts val="0"/>
                        </a:spcAft>
                        <a:buNone/>
                      </a:pPr>
                      <a:r>
                        <a:rPr b="1" lang="en-US" sz="2200"/>
                        <a:t>47</a:t>
                      </a:r>
                      <a:endParaRPr/>
                    </a:p>
                  </a:txBody>
                  <a:tcPr marT="45725" marB="45725" marR="91450" marL="91450"/>
                </a:tc>
              </a:tr>
              <a:tr h="495300">
                <a:tc>
                  <a:txBody>
                    <a:bodyPr/>
                    <a:lstStyle/>
                    <a:p>
                      <a:pPr indent="0" lvl="0" marL="0" marR="0" rtl="0" algn="ctr">
                        <a:spcBef>
                          <a:spcPts val="0"/>
                        </a:spcBef>
                        <a:spcAft>
                          <a:spcPts val="0"/>
                        </a:spcAft>
                        <a:buNone/>
                      </a:pPr>
                      <a:r>
                        <a:rPr b="1" lang="en-US" sz="2200"/>
                        <a:t>1</a:t>
                      </a:r>
                      <a:endParaRPr/>
                    </a:p>
                  </a:txBody>
                  <a:tcPr marT="45725" marB="45725" marR="91450" marL="91450"/>
                </a:tc>
                <a:tc>
                  <a:txBody>
                    <a:bodyPr/>
                    <a:lstStyle/>
                    <a:p>
                      <a:pPr indent="0" lvl="0" marL="0" marR="0" rtl="0" algn="ctr">
                        <a:spcBef>
                          <a:spcPts val="0"/>
                        </a:spcBef>
                        <a:spcAft>
                          <a:spcPts val="0"/>
                        </a:spcAft>
                        <a:buNone/>
                      </a:pPr>
                      <a:r>
                        <a:rPr b="1" lang="en-US" sz="2200"/>
                        <a:t>55</a:t>
                      </a:r>
                      <a:endParaRPr/>
                    </a:p>
                  </a:txBody>
                  <a:tcPr marT="45725" marB="45725" marR="91450" marL="91450"/>
                </a:tc>
              </a:tr>
              <a:tr h="495300">
                <a:tc>
                  <a:txBody>
                    <a:bodyPr/>
                    <a:lstStyle/>
                    <a:p>
                      <a:pPr indent="0" lvl="0" marL="0" marR="0" rtl="0" algn="ctr">
                        <a:spcBef>
                          <a:spcPts val="0"/>
                        </a:spcBef>
                        <a:spcAft>
                          <a:spcPts val="0"/>
                        </a:spcAft>
                        <a:buNone/>
                      </a:pPr>
                      <a:r>
                        <a:rPr b="1" lang="en-US" sz="2200"/>
                        <a:t>2</a:t>
                      </a:r>
                      <a:endParaRPr/>
                    </a:p>
                  </a:txBody>
                  <a:tcPr marT="45725" marB="45725" marR="91450" marL="91450"/>
                </a:tc>
                <a:tc>
                  <a:txBody>
                    <a:bodyPr/>
                    <a:lstStyle/>
                    <a:p>
                      <a:pPr indent="0" lvl="0" marL="0" marR="0" rtl="0" algn="ctr">
                        <a:spcBef>
                          <a:spcPts val="0"/>
                        </a:spcBef>
                        <a:spcAft>
                          <a:spcPts val="0"/>
                        </a:spcAft>
                        <a:buNone/>
                      </a:pPr>
                      <a:r>
                        <a:rPr b="1" lang="en-US" sz="2200"/>
                        <a:t>93</a:t>
                      </a:r>
                      <a:endParaRPr/>
                    </a:p>
                  </a:txBody>
                  <a:tcPr marT="45725" marB="45725" marR="91450" marL="91450"/>
                </a:tc>
              </a:tr>
              <a:tr h="495300">
                <a:tc>
                  <a:txBody>
                    <a:bodyPr/>
                    <a:lstStyle/>
                    <a:p>
                      <a:pPr indent="0" lvl="0" marL="0" marR="0" rtl="0" algn="ctr">
                        <a:spcBef>
                          <a:spcPts val="0"/>
                        </a:spcBef>
                        <a:spcAft>
                          <a:spcPts val="0"/>
                        </a:spcAft>
                        <a:buNone/>
                      </a:pPr>
                      <a:r>
                        <a:rPr b="1" lang="en-US" sz="2200"/>
                        <a:t>3</a:t>
                      </a:r>
                      <a:endParaRPr/>
                    </a:p>
                  </a:txBody>
                  <a:tcPr marT="45725" marB="45725" marR="91450" marL="91450"/>
                </a:tc>
                <a:tc>
                  <a:txBody>
                    <a:bodyPr/>
                    <a:lstStyle/>
                    <a:p>
                      <a:pPr indent="0" lvl="0" marL="0" marR="0" rtl="0" algn="ctr">
                        <a:spcBef>
                          <a:spcPts val="0"/>
                        </a:spcBef>
                        <a:spcAft>
                          <a:spcPts val="0"/>
                        </a:spcAft>
                        <a:buNone/>
                      </a:pPr>
                      <a:r>
                        <a:rPr b="1" lang="en-US" sz="2200"/>
                        <a:t>10</a:t>
                      </a:r>
                      <a:endParaRPr/>
                    </a:p>
                  </a:txBody>
                  <a:tcPr marT="45725" marB="45725" marR="91450" marL="91450"/>
                </a:tc>
              </a:tr>
              <a:tr h="495300">
                <a:tc>
                  <a:txBody>
                    <a:bodyPr/>
                    <a:lstStyle/>
                    <a:p>
                      <a:pPr indent="0" lvl="0" marL="0" marR="0" rtl="0" algn="ctr">
                        <a:spcBef>
                          <a:spcPts val="0"/>
                        </a:spcBef>
                        <a:spcAft>
                          <a:spcPts val="0"/>
                        </a:spcAft>
                        <a:buNone/>
                      </a:pPr>
                      <a:r>
                        <a:rPr b="1" lang="en-US" sz="2200"/>
                        <a:t>4</a:t>
                      </a:r>
                      <a:endParaRPr/>
                    </a:p>
                  </a:txBody>
                  <a:tcPr marT="45725" marB="45725" marR="91450" marL="91450"/>
                </a:tc>
                <a:tc>
                  <a:txBody>
                    <a:bodyPr/>
                    <a:lstStyle/>
                    <a:p>
                      <a:pPr indent="0" lvl="0" marL="0" marR="0" rtl="0" algn="ctr">
                        <a:spcBef>
                          <a:spcPts val="0"/>
                        </a:spcBef>
                        <a:spcAft>
                          <a:spcPts val="0"/>
                        </a:spcAft>
                        <a:buNone/>
                      </a:pPr>
                      <a:r>
                        <a:t/>
                      </a:r>
                      <a:endParaRPr b="1" sz="2200"/>
                    </a:p>
                  </a:txBody>
                  <a:tcPr marT="45725" marB="45725" marR="91450" marL="91450"/>
                </a:tc>
              </a:tr>
              <a:tr h="495300">
                <a:tc>
                  <a:txBody>
                    <a:bodyPr/>
                    <a:lstStyle/>
                    <a:p>
                      <a:pPr indent="0" lvl="0" marL="0" marR="0" rtl="0" algn="ctr">
                        <a:spcBef>
                          <a:spcPts val="0"/>
                        </a:spcBef>
                        <a:spcAft>
                          <a:spcPts val="0"/>
                        </a:spcAft>
                        <a:buNone/>
                      </a:pPr>
                      <a:r>
                        <a:rPr b="1" lang="en-US" sz="2200"/>
                        <a:t>5</a:t>
                      </a:r>
                      <a:endParaRPr/>
                    </a:p>
                  </a:txBody>
                  <a:tcPr marT="45725" marB="45725" marR="91450" marL="91450"/>
                </a:tc>
                <a:tc>
                  <a:txBody>
                    <a:bodyPr/>
                    <a:lstStyle/>
                    <a:p>
                      <a:pPr indent="0" lvl="0" marL="0" marR="0" rtl="0" algn="ctr">
                        <a:spcBef>
                          <a:spcPts val="0"/>
                        </a:spcBef>
                        <a:spcAft>
                          <a:spcPts val="0"/>
                        </a:spcAft>
                        <a:buNone/>
                      </a:pPr>
                      <a:r>
                        <a:rPr b="1" lang="en-US" sz="2200"/>
                        <a:t>40</a:t>
                      </a:r>
                      <a:endParaRPr/>
                    </a:p>
                  </a:txBody>
                  <a:tcPr marT="45725" marB="45725" marR="91450" marL="91450"/>
                </a:tc>
              </a:tr>
              <a:tr h="495300">
                <a:tc>
                  <a:txBody>
                    <a:bodyPr/>
                    <a:lstStyle/>
                    <a:p>
                      <a:pPr indent="0" lvl="0" marL="0" marR="0" rtl="0" algn="ctr">
                        <a:spcBef>
                          <a:spcPts val="0"/>
                        </a:spcBef>
                        <a:spcAft>
                          <a:spcPts val="0"/>
                        </a:spcAft>
                        <a:buNone/>
                      </a:pPr>
                      <a:r>
                        <a:rPr b="1" lang="en-US" sz="2200"/>
                        <a:t>6</a:t>
                      </a:r>
                      <a:endParaRPr/>
                    </a:p>
                  </a:txBody>
                  <a:tcPr marT="45725" marB="45725" marR="91450" marL="91450"/>
                </a:tc>
                <a:tc>
                  <a:txBody>
                    <a:bodyPr/>
                    <a:lstStyle/>
                    <a:p>
                      <a:pPr indent="0" lvl="0" marL="0" marR="0" rtl="0" algn="ctr">
                        <a:spcBef>
                          <a:spcPts val="0"/>
                        </a:spcBef>
                        <a:spcAft>
                          <a:spcPts val="0"/>
                        </a:spcAft>
                        <a:buNone/>
                      </a:pPr>
                      <a:r>
                        <a:rPr b="1" lang="en-US" sz="2200"/>
                        <a:t> 76</a:t>
                      </a:r>
                      <a:endParaRPr/>
                    </a:p>
                  </a:txBody>
                  <a:tcPr marT="45725" marB="45725" marR="91450" marL="91450"/>
                </a:tc>
              </a:tr>
            </a:tbl>
          </a:graphicData>
        </a:graphic>
      </p:graphicFrame>
      <p:sp>
        <p:nvSpPr>
          <p:cNvPr id="667" name="Google Shape;667;p54"/>
          <p:cNvSpPr/>
          <p:nvPr/>
        </p:nvSpPr>
        <p:spPr>
          <a:xfrm>
            <a:off x="304800" y="23622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76 % 7 = 6 (FREE) </a:t>
            </a:r>
            <a:endParaRPr/>
          </a:p>
        </p:txBody>
      </p:sp>
      <p:sp>
        <p:nvSpPr>
          <p:cNvPr id="668" name="Google Shape;668;p54"/>
          <p:cNvSpPr/>
          <p:nvPr/>
        </p:nvSpPr>
        <p:spPr>
          <a:xfrm>
            <a:off x="304800" y="3048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93 % 7 = 2 (FREE) </a:t>
            </a:r>
            <a:endParaRPr/>
          </a:p>
        </p:txBody>
      </p:sp>
      <p:sp>
        <p:nvSpPr>
          <p:cNvPr id="669" name="Google Shape;669;p54"/>
          <p:cNvSpPr/>
          <p:nvPr/>
        </p:nvSpPr>
        <p:spPr>
          <a:xfrm>
            <a:off x="304800" y="3810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40 % 7 = 5 (FREE) </a:t>
            </a:r>
            <a:endParaRPr/>
          </a:p>
        </p:txBody>
      </p:sp>
      <p:sp>
        <p:nvSpPr>
          <p:cNvPr id="670" name="Google Shape;670;p54"/>
          <p:cNvSpPr/>
          <p:nvPr/>
        </p:nvSpPr>
        <p:spPr>
          <a:xfrm>
            <a:off x="304800" y="44958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47 % 7 = 5 (OCCUPIED) </a:t>
            </a:r>
            <a:endParaRPr/>
          </a:p>
        </p:txBody>
      </p:sp>
      <p:sp>
        <p:nvSpPr>
          <p:cNvPr id="671" name="Google Shape;671;p54"/>
          <p:cNvSpPr/>
          <p:nvPr/>
        </p:nvSpPr>
        <p:spPr>
          <a:xfrm>
            <a:off x="304800" y="51816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10 % 7 = 3 (FREE) </a:t>
            </a:r>
            <a:endParaRPr/>
          </a:p>
        </p:txBody>
      </p:sp>
      <p:sp>
        <p:nvSpPr>
          <p:cNvPr id="672" name="Google Shape;672;p54"/>
          <p:cNvSpPr/>
          <p:nvPr/>
        </p:nvSpPr>
        <p:spPr>
          <a:xfrm>
            <a:off x="304800" y="59436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55 % 7 = 6 (OCCUPIED) </a:t>
            </a:r>
            <a:endParaRPr/>
          </a:p>
        </p:txBody>
      </p:sp>
      <p:sp>
        <p:nvSpPr>
          <p:cNvPr id="673" name="Google Shape;673;p54"/>
          <p:cNvSpPr/>
          <p:nvPr/>
        </p:nvSpPr>
        <p:spPr>
          <a:xfrm>
            <a:off x="3657600" y="3505200"/>
            <a:ext cx="3124200" cy="12192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(Hash(47) + I ) % 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( 5 + 1 ) % 7 = 6 (Occupied)</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( 5 + 2 ) % 7 = 0 (FREE)</a:t>
            </a:r>
            <a:endParaRPr/>
          </a:p>
        </p:txBody>
      </p:sp>
      <p:cxnSp>
        <p:nvCxnSpPr>
          <p:cNvPr id="674" name="Google Shape;674;p54"/>
          <p:cNvCxnSpPr>
            <a:stCxn id="670" idx="3"/>
          </p:cNvCxnSpPr>
          <p:nvPr/>
        </p:nvCxnSpPr>
        <p:spPr>
          <a:xfrm flipH="1" rot="10800000">
            <a:off x="3352800" y="4419600"/>
            <a:ext cx="304800" cy="342900"/>
          </a:xfrm>
          <a:prstGeom prst="straightConnector1">
            <a:avLst/>
          </a:prstGeom>
          <a:noFill/>
          <a:ln cap="flat" cmpd="sng" w="25400">
            <a:solidFill>
              <a:schemeClr val="dk1"/>
            </a:solidFill>
            <a:prstDash val="solid"/>
            <a:round/>
            <a:headEnd len="sm" w="sm" type="none"/>
            <a:tailEnd len="med" w="med" type="stealth"/>
          </a:ln>
        </p:spPr>
      </p:cxnSp>
      <p:cxnSp>
        <p:nvCxnSpPr>
          <p:cNvPr id="675" name="Google Shape;675;p54"/>
          <p:cNvCxnSpPr/>
          <p:nvPr/>
        </p:nvCxnSpPr>
        <p:spPr>
          <a:xfrm flipH="1" rot="10800000">
            <a:off x="6477000" y="2971800"/>
            <a:ext cx="533400" cy="838200"/>
          </a:xfrm>
          <a:prstGeom prst="straightConnector1">
            <a:avLst/>
          </a:prstGeom>
          <a:noFill/>
          <a:ln cap="flat" cmpd="sng" w="25400">
            <a:solidFill>
              <a:schemeClr val="dk1"/>
            </a:solidFill>
            <a:prstDash val="solid"/>
            <a:round/>
            <a:headEnd len="sm" w="sm" type="none"/>
            <a:tailEnd len="med" w="med" type="stealth"/>
          </a:ln>
        </p:spPr>
      </p:cxnSp>
      <p:sp>
        <p:nvSpPr>
          <p:cNvPr id="676" name="Google Shape;676;p54"/>
          <p:cNvSpPr/>
          <p:nvPr/>
        </p:nvSpPr>
        <p:spPr>
          <a:xfrm>
            <a:off x="3657600" y="5334000"/>
            <a:ext cx="3124200" cy="12192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(Hash(55) + I ) % 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( 6 + 1 ) % 7 = 0 (Occupied)</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( 6 + 2 ) % 7 = 1 (FREE)</a:t>
            </a:r>
            <a:endParaRPr/>
          </a:p>
        </p:txBody>
      </p:sp>
      <p:cxnSp>
        <p:nvCxnSpPr>
          <p:cNvPr id="677" name="Google Shape;677;p54"/>
          <p:cNvCxnSpPr/>
          <p:nvPr/>
        </p:nvCxnSpPr>
        <p:spPr>
          <a:xfrm flipH="1" rot="10800000">
            <a:off x="3352800" y="5867400"/>
            <a:ext cx="228600" cy="342900"/>
          </a:xfrm>
          <a:prstGeom prst="straightConnector1">
            <a:avLst/>
          </a:prstGeom>
          <a:noFill/>
          <a:ln cap="flat" cmpd="sng" w="25400">
            <a:solidFill>
              <a:schemeClr val="dk1"/>
            </a:solidFill>
            <a:prstDash val="solid"/>
            <a:round/>
            <a:headEnd len="sm" w="sm" type="none"/>
            <a:tailEnd len="med" w="med" type="stealth"/>
          </a:ln>
        </p:spPr>
      </p:cxnSp>
      <p:cxnSp>
        <p:nvCxnSpPr>
          <p:cNvPr id="678" name="Google Shape;678;p54"/>
          <p:cNvCxnSpPr/>
          <p:nvPr/>
        </p:nvCxnSpPr>
        <p:spPr>
          <a:xfrm flipH="1" rot="10800000">
            <a:off x="6096000" y="3429000"/>
            <a:ext cx="990600" cy="2286000"/>
          </a:xfrm>
          <a:prstGeom prst="straightConnector1">
            <a:avLst/>
          </a:prstGeom>
          <a:noFill/>
          <a:ln cap="flat" cmpd="sng" w="25400">
            <a:solidFill>
              <a:schemeClr val="dk1"/>
            </a:solidFill>
            <a:prstDash val="solid"/>
            <a:round/>
            <a:headEnd len="sm" w="sm" type="none"/>
            <a:tailEnd len="med" w="med" type="stealth"/>
          </a:ln>
        </p:spPr>
      </p:cxnSp>
      <p:sp>
        <p:nvSpPr>
          <p:cNvPr id="679" name="Google Shape;679;p54"/>
          <p:cNvSpPr/>
          <p:nvPr/>
        </p:nvSpPr>
        <p:spPr>
          <a:xfrm>
            <a:off x="8001000" y="57150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0" name="Google Shape;680;p54"/>
          <p:cNvSpPr/>
          <p:nvPr/>
        </p:nvSpPr>
        <p:spPr>
          <a:xfrm>
            <a:off x="8001000" y="37338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1" name="Google Shape;681;p54"/>
          <p:cNvSpPr/>
          <p:nvPr/>
        </p:nvSpPr>
        <p:spPr>
          <a:xfrm>
            <a:off x="8001000" y="5243732"/>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2" name="Google Shape;682;p54"/>
          <p:cNvSpPr/>
          <p:nvPr/>
        </p:nvSpPr>
        <p:spPr>
          <a:xfrm>
            <a:off x="8001000" y="2763128"/>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3" name="Google Shape;683;p54"/>
          <p:cNvSpPr/>
          <p:nvPr/>
        </p:nvSpPr>
        <p:spPr>
          <a:xfrm>
            <a:off x="8001000" y="42672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84" name="Google Shape;684;p54"/>
          <p:cNvSpPr/>
          <p:nvPr/>
        </p:nvSpPr>
        <p:spPr>
          <a:xfrm>
            <a:off x="8001000" y="3242604"/>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79"/>
                                        </p:tgtEl>
                                      </p:cBhvr>
                                    </p:animEffect>
                                    <p:set>
                                      <p:cBhvr>
                                        <p:cTn dur="1" fill="hold">
                                          <p:stCondLst>
                                            <p:cond delay="500"/>
                                          </p:stCondLst>
                                        </p:cTn>
                                        <p:tgtEl>
                                          <p:spTgt spid="6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80"/>
                                        </p:tgtEl>
                                      </p:cBhvr>
                                    </p:animEffect>
                                    <p:set>
                                      <p:cBhvr>
                                        <p:cTn dur="1" fill="hold">
                                          <p:stCondLst>
                                            <p:cond delay="500"/>
                                          </p:stCondLst>
                                        </p:cTn>
                                        <p:tgtEl>
                                          <p:spTgt spid="6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81"/>
                                        </p:tgtEl>
                                      </p:cBhvr>
                                    </p:animEffect>
                                    <p:set>
                                      <p:cBhvr>
                                        <p:cTn dur="1" fill="hold">
                                          <p:stCondLst>
                                            <p:cond delay="500"/>
                                          </p:stCondLst>
                                        </p:cTn>
                                        <p:tgtEl>
                                          <p:spTgt spid="6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82"/>
                                        </p:tgtEl>
                                      </p:cBhvr>
                                    </p:animEffect>
                                    <p:set>
                                      <p:cBhvr>
                                        <p:cTn dur="1" fill="hold">
                                          <p:stCondLst>
                                            <p:cond delay="500"/>
                                          </p:stCondLst>
                                        </p:cTn>
                                        <p:tgtEl>
                                          <p:spTgt spid="6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83"/>
                                        </p:tgtEl>
                                      </p:cBhvr>
                                    </p:animEffect>
                                    <p:set>
                                      <p:cBhvr>
                                        <p:cTn dur="1" fill="hold">
                                          <p:stCondLst>
                                            <p:cond delay="500"/>
                                          </p:stCondLst>
                                        </p:cTn>
                                        <p:tgtEl>
                                          <p:spTgt spid="6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5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500"/>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84"/>
                                        </p:tgtEl>
                                      </p:cBhvr>
                                    </p:animEffect>
                                    <p:set>
                                      <p:cBhvr>
                                        <p:cTn dur="1" fill="hold">
                                          <p:stCondLst>
                                            <p:cond delay="500"/>
                                          </p:stCondLst>
                                        </p:cTn>
                                        <p:tgtEl>
                                          <p:spTgt spid="6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690" name="Google Shape;690;p55"/>
          <p:cNvSpPr txBox="1"/>
          <p:nvPr>
            <p:ph idx="1" type="body"/>
          </p:nvPr>
        </p:nvSpPr>
        <p:spPr>
          <a:xfrm>
            <a:off x="228600" y="1600200"/>
            <a:ext cx="8153400" cy="9144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Keys-  76, 93, 40, 47, 10, 55 </a:t>
            </a:r>
            <a:endParaRPr/>
          </a:p>
        </p:txBody>
      </p:sp>
      <p:sp>
        <p:nvSpPr>
          <p:cNvPr id="691" name="Google Shape;691;p5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92" name="Google Shape;692;p55"/>
          <p:cNvSpPr/>
          <p:nvPr/>
        </p:nvSpPr>
        <p:spPr>
          <a:xfrm>
            <a:off x="4343400" y="304800"/>
            <a:ext cx="44196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Function - </a:t>
            </a:r>
            <a:r>
              <a:rPr b="1" lang="en-US" sz="1800">
                <a:solidFill>
                  <a:srgbClr val="0000CC"/>
                </a:solidFill>
                <a:latin typeface="Twentieth Century"/>
                <a:ea typeface="Twentieth Century"/>
                <a:cs typeface="Twentieth Century"/>
                <a:sym typeface="Twentieth Century"/>
              </a:rPr>
              <a:t>( Hash(x) + i ) MOD Max</a:t>
            </a:r>
            <a:endParaRPr/>
          </a:p>
        </p:txBody>
      </p:sp>
      <p:graphicFrame>
        <p:nvGraphicFramePr>
          <p:cNvPr id="693" name="Google Shape;693;p55"/>
          <p:cNvGraphicFramePr/>
          <p:nvPr/>
        </p:nvGraphicFramePr>
        <p:xfrm>
          <a:off x="6629400" y="2209800"/>
          <a:ext cx="3000000" cy="3000000"/>
        </p:xfrm>
        <a:graphic>
          <a:graphicData uri="http://schemas.openxmlformats.org/drawingml/2006/table">
            <a:tbl>
              <a:tblPr bandRow="1" firstRow="1">
                <a:noFill/>
                <a:tableStyleId>{3CD8AB6A-D305-49CB-8AFF-C290B706995A}</a:tableStyleId>
              </a:tblPr>
              <a:tblGrid>
                <a:gridCol w="838200"/>
                <a:gridCol w="1066800"/>
              </a:tblGrid>
              <a:tr h="495300">
                <a:tc>
                  <a:txBody>
                    <a:bodyPr/>
                    <a:lstStyle/>
                    <a:p>
                      <a:pPr indent="0" lvl="0" marL="0" marR="0" rtl="0" algn="ctr">
                        <a:spcBef>
                          <a:spcPts val="0"/>
                        </a:spcBef>
                        <a:spcAft>
                          <a:spcPts val="0"/>
                        </a:spcAft>
                        <a:buNone/>
                      </a:pPr>
                      <a:r>
                        <a:rPr b="1" lang="en-US" sz="2000"/>
                        <a:t>Index</a:t>
                      </a:r>
                      <a:endParaRPr/>
                    </a:p>
                  </a:txBody>
                  <a:tcPr marT="45725" marB="45725" marR="91450" marL="91450"/>
                </a:tc>
                <a:tc>
                  <a:txBody>
                    <a:bodyPr/>
                    <a:lstStyle/>
                    <a:p>
                      <a:pPr indent="0" lvl="0" marL="0" marR="0" rtl="0" algn="ctr">
                        <a:spcBef>
                          <a:spcPts val="0"/>
                        </a:spcBef>
                        <a:spcAft>
                          <a:spcPts val="0"/>
                        </a:spcAft>
                        <a:buNone/>
                      </a:pPr>
                      <a:r>
                        <a:rPr b="1" lang="en-US" sz="2000"/>
                        <a:t>Key</a:t>
                      </a:r>
                      <a:endParaRPr/>
                    </a:p>
                  </a:txBody>
                  <a:tcPr marT="45725" marB="45725" marR="91450" marL="91450"/>
                </a:tc>
              </a:tr>
              <a:tr h="495300">
                <a:tc>
                  <a:txBody>
                    <a:bodyPr/>
                    <a:lstStyle/>
                    <a:p>
                      <a:pPr indent="0" lvl="0" marL="0" marR="0" rtl="0" algn="ctr">
                        <a:spcBef>
                          <a:spcPts val="0"/>
                        </a:spcBef>
                        <a:spcAft>
                          <a:spcPts val="0"/>
                        </a:spcAft>
                        <a:buNone/>
                      </a:pPr>
                      <a:r>
                        <a:rPr b="1" lang="en-US" sz="2000"/>
                        <a:t>0</a:t>
                      </a:r>
                      <a:endParaRPr/>
                    </a:p>
                  </a:txBody>
                  <a:tcPr marT="45725" marB="45725" marR="91450" marL="91450"/>
                </a:tc>
                <a:tc>
                  <a:txBody>
                    <a:bodyPr/>
                    <a:lstStyle/>
                    <a:p>
                      <a:pPr indent="0" lvl="0" marL="0" marR="0" rtl="0" algn="ctr">
                        <a:spcBef>
                          <a:spcPts val="0"/>
                        </a:spcBef>
                        <a:spcAft>
                          <a:spcPts val="0"/>
                        </a:spcAft>
                        <a:buNone/>
                      </a:pPr>
                      <a:r>
                        <a:rPr b="1" lang="en-US" sz="2000"/>
                        <a:t>47</a:t>
                      </a:r>
                      <a:endParaRPr/>
                    </a:p>
                  </a:txBody>
                  <a:tcPr marT="45725" marB="45725" marR="91450" marL="91450"/>
                </a:tc>
              </a:tr>
              <a:tr h="495300">
                <a:tc>
                  <a:txBody>
                    <a:bodyPr/>
                    <a:lstStyle/>
                    <a:p>
                      <a:pPr indent="0" lvl="0" marL="0" marR="0" rtl="0" algn="ctr">
                        <a:spcBef>
                          <a:spcPts val="0"/>
                        </a:spcBef>
                        <a:spcAft>
                          <a:spcPts val="0"/>
                        </a:spcAft>
                        <a:buNone/>
                      </a:pPr>
                      <a:r>
                        <a:rPr b="1" lang="en-US" sz="2000"/>
                        <a:t>1</a:t>
                      </a:r>
                      <a:endParaRPr/>
                    </a:p>
                  </a:txBody>
                  <a:tcPr marT="45725" marB="45725" marR="91450" marL="91450"/>
                </a:tc>
                <a:tc>
                  <a:txBody>
                    <a:bodyPr/>
                    <a:lstStyle/>
                    <a:p>
                      <a:pPr indent="0" lvl="0" marL="0" marR="0" rtl="0" algn="ctr">
                        <a:spcBef>
                          <a:spcPts val="0"/>
                        </a:spcBef>
                        <a:spcAft>
                          <a:spcPts val="0"/>
                        </a:spcAft>
                        <a:buNone/>
                      </a:pPr>
                      <a:r>
                        <a:rPr b="1" lang="en-US" sz="2000"/>
                        <a:t>55</a:t>
                      </a:r>
                      <a:endParaRPr/>
                    </a:p>
                  </a:txBody>
                  <a:tcPr marT="45725" marB="45725" marR="91450" marL="91450"/>
                </a:tc>
              </a:tr>
              <a:tr h="495300">
                <a:tc>
                  <a:txBody>
                    <a:bodyPr/>
                    <a:lstStyle/>
                    <a:p>
                      <a:pPr indent="0" lvl="0" marL="0" marR="0" rtl="0" algn="ctr">
                        <a:spcBef>
                          <a:spcPts val="0"/>
                        </a:spcBef>
                        <a:spcAft>
                          <a:spcPts val="0"/>
                        </a:spcAft>
                        <a:buNone/>
                      </a:pPr>
                      <a:r>
                        <a:rPr b="1" lang="en-US" sz="2000"/>
                        <a:t>2</a:t>
                      </a:r>
                      <a:endParaRPr/>
                    </a:p>
                  </a:txBody>
                  <a:tcPr marT="45725" marB="45725" marR="91450" marL="91450"/>
                </a:tc>
                <a:tc>
                  <a:txBody>
                    <a:bodyPr/>
                    <a:lstStyle/>
                    <a:p>
                      <a:pPr indent="0" lvl="0" marL="0" marR="0" rtl="0" algn="ctr">
                        <a:spcBef>
                          <a:spcPts val="0"/>
                        </a:spcBef>
                        <a:spcAft>
                          <a:spcPts val="0"/>
                        </a:spcAft>
                        <a:buNone/>
                      </a:pPr>
                      <a:r>
                        <a:rPr b="1" lang="en-US" sz="2000"/>
                        <a:t>93</a:t>
                      </a:r>
                      <a:endParaRPr/>
                    </a:p>
                  </a:txBody>
                  <a:tcPr marT="45725" marB="45725" marR="91450" marL="91450"/>
                </a:tc>
              </a:tr>
              <a:tr h="495300">
                <a:tc>
                  <a:txBody>
                    <a:bodyPr/>
                    <a:lstStyle/>
                    <a:p>
                      <a:pPr indent="0" lvl="0" marL="0" marR="0" rtl="0" algn="ctr">
                        <a:spcBef>
                          <a:spcPts val="0"/>
                        </a:spcBef>
                        <a:spcAft>
                          <a:spcPts val="0"/>
                        </a:spcAft>
                        <a:buNone/>
                      </a:pPr>
                      <a:r>
                        <a:rPr b="1" lang="en-US" sz="2000"/>
                        <a:t>3</a:t>
                      </a:r>
                      <a:endParaRPr/>
                    </a:p>
                  </a:txBody>
                  <a:tcPr marT="45725" marB="45725" marR="91450" marL="91450"/>
                </a:tc>
                <a:tc>
                  <a:txBody>
                    <a:bodyPr/>
                    <a:lstStyle/>
                    <a:p>
                      <a:pPr indent="0" lvl="0" marL="0" marR="0" rtl="0" algn="ctr">
                        <a:spcBef>
                          <a:spcPts val="0"/>
                        </a:spcBef>
                        <a:spcAft>
                          <a:spcPts val="0"/>
                        </a:spcAft>
                        <a:buNone/>
                      </a:pPr>
                      <a:r>
                        <a:rPr b="1" lang="en-US" sz="2000"/>
                        <a:t>10</a:t>
                      </a:r>
                      <a:endParaRPr/>
                    </a:p>
                  </a:txBody>
                  <a:tcPr marT="45725" marB="45725" marR="91450" marL="91450"/>
                </a:tc>
              </a:tr>
              <a:tr h="495300">
                <a:tc>
                  <a:txBody>
                    <a:bodyPr/>
                    <a:lstStyle/>
                    <a:p>
                      <a:pPr indent="0" lvl="0" marL="0" marR="0" rtl="0" algn="ctr">
                        <a:spcBef>
                          <a:spcPts val="0"/>
                        </a:spcBef>
                        <a:spcAft>
                          <a:spcPts val="0"/>
                        </a:spcAft>
                        <a:buNone/>
                      </a:pPr>
                      <a:r>
                        <a:rPr b="1" lang="en-US" sz="2000"/>
                        <a:t>4</a:t>
                      </a:r>
                      <a:endParaRPr/>
                    </a:p>
                  </a:txBody>
                  <a:tcPr marT="45725" marB="45725" marR="91450" marL="91450"/>
                </a:tc>
                <a:tc>
                  <a:txBody>
                    <a:bodyPr/>
                    <a:lstStyle/>
                    <a:p>
                      <a:pPr indent="0" lvl="0" marL="0" marR="0" rtl="0" algn="ctr">
                        <a:spcBef>
                          <a:spcPts val="0"/>
                        </a:spcBef>
                        <a:spcAft>
                          <a:spcPts val="0"/>
                        </a:spcAft>
                        <a:buNone/>
                      </a:pPr>
                      <a:r>
                        <a:t/>
                      </a:r>
                      <a:endParaRPr b="1" sz="2000"/>
                    </a:p>
                  </a:txBody>
                  <a:tcPr marT="45725" marB="45725" marR="91450" marL="91450"/>
                </a:tc>
              </a:tr>
              <a:tr h="495300">
                <a:tc>
                  <a:txBody>
                    <a:bodyPr/>
                    <a:lstStyle/>
                    <a:p>
                      <a:pPr indent="0" lvl="0" marL="0" marR="0" rtl="0" algn="ctr">
                        <a:spcBef>
                          <a:spcPts val="0"/>
                        </a:spcBef>
                        <a:spcAft>
                          <a:spcPts val="0"/>
                        </a:spcAft>
                        <a:buNone/>
                      </a:pPr>
                      <a:r>
                        <a:rPr b="1" lang="en-US" sz="2000"/>
                        <a:t>5</a:t>
                      </a:r>
                      <a:endParaRPr/>
                    </a:p>
                  </a:txBody>
                  <a:tcPr marT="45725" marB="45725" marR="91450" marL="91450"/>
                </a:tc>
                <a:tc>
                  <a:txBody>
                    <a:bodyPr/>
                    <a:lstStyle/>
                    <a:p>
                      <a:pPr indent="0" lvl="0" marL="0" marR="0" rtl="0" algn="ctr">
                        <a:spcBef>
                          <a:spcPts val="0"/>
                        </a:spcBef>
                        <a:spcAft>
                          <a:spcPts val="0"/>
                        </a:spcAft>
                        <a:buNone/>
                      </a:pPr>
                      <a:r>
                        <a:rPr b="1" lang="en-US" sz="2000"/>
                        <a:t>40</a:t>
                      </a:r>
                      <a:endParaRPr/>
                    </a:p>
                  </a:txBody>
                  <a:tcPr marT="45725" marB="45725" marR="91450" marL="91450"/>
                </a:tc>
              </a:tr>
              <a:tr h="495300">
                <a:tc>
                  <a:txBody>
                    <a:bodyPr/>
                    <a:lstStyle/>
                    <a:p>
                      <a:pPr indent="0" lvl="0" marL="0" marR="0" rtl="0" algn="ctr">
                        <a:spcBef>
                          <a:spcPts val="0"/>
                        </a:spcBef>
                        <a:spcAft>
                          <a:spcPts val="0"/>
                        </a:spcAft>
                        <a:buNone/>
                      </a:pPr>
                      <a:r>
                        <a:rPr b="1" lang="en-US" sz="2000"/>
                        <a:t>6</a:t>
                      </a:r>
                      <a:endParaRPr/>
                    </a:p>
                  </a:txBody>
                  <a:tcPr marT="45725" marB="45725" marR="91450" marL="91450"/>
                </a:tc>
                <a:tc>
                  <a:txBody>
                    <a:bodyPr/>
                    <a:lstStyle/>
                    <a:p>
                      <a:pPr indent="0" lvl="0" marL="0" marR="0" rtl="0" algn="ctr">
                        <a:spcBef>
                          <a:spcPts val="0"/>
                        </a:spcBef>
                        <a:spcAft>
                          <a:spcPts val="0"/>
                        </a:spcAft>
                        <a:buNone/>
                      </a:pPr>
                      <a:r>
                        <a:rPr b="1" lang="en-US" sz="2000"/>
                        <a:t> 76</a:t>
                      </a:r>
                      <a:endParaRPr/>
                    </a:p>
                  </a:txBody>
                  <a:tcPr marT="45725" marB="45725" marR="91450" marL="91450"/>
                </a:tc>
              </a:tr>
            </a:tbl>
          </a:graphicData>
        </a:graphic>
      </p:graphicFrame>
      <p:sp>
        <p:nvSpPr>
          <p:cNvPr id="694" name="Google Shape;694;p55"/>
          <p:cNvSpPr/>
          <p:nvPr/>
        </p:nvSpPr>
        <p:spPr>
          <a:xfrm>
            <a:off x="76200" y="23622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76 % 7 = 6 (FREE) </a:t>
            </a:r>
            <a:endParaRPr/>
          </a:p>
        </p:txBody>
      </p:sp>
      <p:sp>
        <p:nvSpPr>
          <p:cNvPr id="695" name="Google Shape;695;p55"/>
          <p:cNvSpPr/>
          <p:nvPr/>
        </p:nvSpPr>
        <p:spPr>
          <a:xfrm>
            <a:off x="76200" y="30480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93 % 7 = 2 (FREE) </a:t>
            </a:r>
            <a:endParaRPr/>
          </a:p>
        </p:txBody>
      </p:sp>
      <p:sp>
        <p:nvSpPr>
          <p:cNvPr id="696" name="Google Shape;696;p55"/>
          <p:cNvSpPr/>
          <p:nvPr/>
        </p:nvSpPr>
        <p:spPr>
          <a:xfrm>
            <a:off x="76200" y="38100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40 % 7 = 5 (FREE) </a:t>
            </a:r>
            <a:endParaRPr/>
          </a:p>
        </p:txBody>
      </p:sp>
      <p:sp>
        <p:nvSpPr>
          <p:cNvPr id="697" name="Google Shape;697;p55"/>
          <p:cNvSpPr/>
          <p:nvPr/>
        </p:nvSpPr>
        <p:spPr>
          <a:xfrm>
            <a:off x="76200" y="44958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47 % 7 = 5 (OCCUPIED) </a:t>
            </a:r>
            <a:endParaRPr/>
          </a:p>
        </p:txBody>
      </p:sp>
      <p:sp>
        <p:nvSpPr>
          <p:cNvPr id="698" name="Google Shape;698;p55"/>
          <p:cNvSpPr/>
          <p:nvPr/>
        </p:nvSpPr>
        <p:spPr>
          <a:xfrm>
            <a:off x="76200" y="51816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10 % 7 = 3 (FREE) </a:t>
            </a:r>
            <a:endParaRPr/>
          </a:p>
        </p:txBody>
      </p:sp>
      <p:sp>
        <p:nvSpPr>
          <p:cNvPr id="699" name="Google Shape;699;p55"/>
          <p:cNvSpPr/>
          <p:nvPr/>
        </p:nvSpPr>
        <p:spPr>
          <a:xfrm>
            <a:off x="76200" y="5943600"/>
            <a:ext cx="25908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55 % 7 = 6 (OCCUPIED) </a:t>
            </a:r>
            <a:endParaRPr/>
          </a:p>
        </p:txBody>
      </p:sp>
      <p:sp>
        <p:nvSpPr>
          <p:cNvPr id="700" name="Google Shape;700;p55"/>
          <p:cNvSpPr/>
          <p:nvPr/>
        </p:nvSpPr>
        <p:spPr>
          <a:xfrm>
            <a:off x="3048000" y="3505200"/>
            <a:ext cx="3124200" cy="12192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(Hash(47) + i ) % 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( 5 + 1 ) % 7 = 6 (Occupied)</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( 5 + 2 ) % 7 = 0 (FREE)</a:t>
            </a:r>
            <a:endParaRPr/>
          </a:p>
        </p:txBody>
      </p:sp>
      <p:cxnSp>
        <p:nvCxnSpPr>
          <p:cNvPr id="701" name="Google Shape;701;p55"/>
          <p:cNvCxnSpPr/>
          <p:nvPr/>
        </p:nvCxnSpPr>
        <p:spPr>
          <a:xfrm flipH="1" rot="10800000">
            <a:off x="2590800" y="4495800"/>
            <a:ext cx="457200" cy="266700"/>
          </a:xfrm>
          <a:prstGeom prst="straightConnector1">
            <a:avLst/>
          </a:prstGeom>
          <a:noFill/>
          <a:ln cap="flat" cmpd="sng" w="25400">
            <a:solidFill>
              <a:schemeClr val="dk1"/>
            </a:solidFill>
            <a:prstDash val="solid"/>
            <a:round/>
            <a:headEnd len="sm" w="sm" type="none"/>
            <a:tailEnd len="med" w="med" type="stealth"/>
          </a:ln>
        </p:spPr>
      </p:cxnSp>
      <p:cxnSp>
        <p:nvCxnSpPr>
          <p:cNvPr id="702" name="Google Shape;702;p55"/>
          <p:cNvCxnSpPr/>
          <p:nvPr/>
        </p:nvCxnSpPr>
        <p:spPr>
          <a:xfrm flipH="1" rot="10800000">
            <a:off x="5867400" y="2971800"/>
            <a:ext cx="533400" cy="838200"/>
          </a:xfrm>
          <a:prstGeom prst="straightConnector1">
            <a:avLst/>
          </a:prstGeom>
          <a:noFill/>
          <a:ln cap="flat" cmpd="sng" w="25400">
            <a:solidFill>
              <a:schemeClr val="dk1"/>
            </a:solidFill>
            <a:prstDash val="solid"/>
            <a:round/>
            <a:headEnd len="sm" w="sm" type="none"/>
            <a:tailEnd len="med" w="med" type="stealth"/>
          </a:ln>
        </p:spPr>
      </p:cxnSp>
      <p:sp>
        <p:nvSpPr>
          <p:cNvPr id="703" name="Google Shape;703;p55"/>
          <p:cNvSpPr/>
          <p:nvPr/>
        </p:nvSpPr>
        <p:spPr>
          <a:xfrm>
            <a:off x="3048000" y="5334000"/>
            <a:ext cx="3124200" cy="12192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(Hash(55) + i ) % 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( 6 + 1 ) % 7 = 0 (Occupied)</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( 6 + 2 ) % 7 = 1 (FREE)</a:t>
            </a:r>
            <a:endParaRPr/>
          </a:p>
        </p:txBody>
      </p:sp>
      <p:cxnSp>
        <p:nvCxnSpPr>
          <p:cNvPr id="704" name="Google Shape;704;p55"/>
          <p:cNvCxnSpPr/>
          <p:nvPr/>
        </p:nvCxnSpPr>
        <p:spPr>
          <a:xfrm flipH="1" rot="10800000">
            <a:off x="2514600" y="5943600"/>
            <a:ext cx="609600" cy="304800"/>
          </a:xfrm>
          <a:prstGeom prst="straightConnector1">
            <a:avLst/>
          </a:prstGeom>
          <a:noFill/>
          <a:ln cap="flat" cmpd="sng" w="25400">
            <a:solidFill>
              <a:schemeClr val="dk1"/>
            </a:solidFill>
            <a:prstDash val="solid"/>
            <a:round/>
            <a:headEnd len="sm" w="sm" type="none"/>
            <a:tailEnd len="med" w="med" type="stealth"/>
          </a:ln>
        </p:spPr>
      </p:cxnSp>
      <p:cxnSp>
        <p:nvCxnSpPr>
          <p:cNvPr id="705" name="Google Shape;705;p55"/>
          <p:cNvCxnSpPr/>
          <p:nvPr/>
        </p:nvCxnSpPr>
        <p:spPr>
          <a:xfrm flipH="1" rot="10800000">
            <a:off x="5486400" y="3429000"/>
            <a:ext cx="990600" cy="2286000"/>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711" name="Google Shape;711;p5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pic>
        <p:nvPicPr>
          <p:cNvPr id="712" name="Google Shape;712;p56"/>
          <p:cNvPicPr preferRelativeResize="0"/>
          <p:nvPr/>
        </p:nvPicPr>
        <p:blipFill rotWithShape="1">
          <a:blip r:embed="rId3">
            <a:alphaModFix/>
          </a:blip>
          <a:srcRect b="0" l="0" r="0" t="0"/>
          <a:stretch/>
        </p:blipFill>
        <p:spPr>
          <a:xfrm>
            <a:off x="6927" y="1524000"/>
            <a:ext cx="9137073" cy="5105400"/>
          </a:xfrm>
          <a:prstGeom prst="rect">
            <a:avLst/>
          </a:prstGeom>
          <a:noFill/>
          <a:ln>
            <a:noFill/>
          </a:ln>
        </p:spPr>
      </p:pic>
      <p:sp>
        <p:nvSpPr>
          <p:cNvPr id="713" name="Google Shape;713;p5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14" name="Google Shape;714;p56"/>
          <p:cNvSpPr/>
          <p:nvPr/>
        </p:nvSpPr>
        <p:spPr>
          <a:xfrm>
            <a:off x="4343400" y="304800"/>
            <a:ext cx="44196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Function - </a:t>
            </a:r>
            <a:r>
              <a:rPr b="1" lang="en-US" sz="1800">
                <a:solidFill>
                  <a:srgbClr val="0000CC"/>
                </a:solidFill>
                <a:latin typeface="Twentieth Century"/>
                <a:ea typeface="Twentieth Century"/>
                <a:cs typeface="Twentieth Century"/>
                <a:sym typeface="Twentieth Century"/>
              </a:rPr>
              <a:t>( Hash(x) + i ) MOD Max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720" name="Google Shape;720;p57"/>
          <p:cNvSpPr txBox="1"/>
          <p:nvPr>
            <p:ph idx="1" type="body"/>
          </p:nvPr>
        </p:nvSpPr>
        <p:spPr>
          <a:xfrm>
            <a:off x="228600" y="1600200"/>
            <a:ext cx="8686800" cy="5257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440"/>
              <a:buChar char="◻"/>
            </a:pPr>
            <a:r>
              <a:rPr b="1" lang="en-US" sz="2400"/>
              <a:t>Advantages</a:t>
            </a:r>
            <a:r>
              <a:rPr lang="en-US" sz="2400"/>
              <a:t>:</a:t>
            </a:r>
            <a:endParaRPr/>
          </a:p>
          <a:p>
            <a:pPr indent="-274320" lvl="1" marL="640080" rtl="0" algn="l">
              <a:spcBef>
                <a:spcPts val="550"/>
              </a:spcBef>
              <a:spcAft>
                <a:spcPts val="0"/>
              </a:spcAft>
              <a:buSzPts val="1680"/>
              <a:buChar char="🞑"/>
            </a:pPr>
            <a:r>
              <a:rPr lang="en-US" sz="2400"/>
              <a:t>It quite </a:t>
            </a:r>
            <a:r>
              <a:rPr lang="en-US" sz="2400">
                <a:solidFill>
                  <a:srgbClr val="0000CC"/>
                </a:solidFill>
              </a:rPr>
              <a:t>simple to implement.</a:t>
            </a:r>
            <a:endParaRPr/>
          </a:p>
          <a:p>
            <a:pPr indent="-274320" lvl="1" marL="640080" rtl="0" algn="just">
              <a:spcBef>
                <a:spcPts val="550"/>
              </a:spcBef>
              <a:spcAft>
                <a:spcPts val="0"/>
              </a:spcAft>
              <a:buSzPts val="1680"/>
              <a:buChar char="🞑"/>
            </a:pPr>
            <a:r>
              <a:rPr lang="en-US" sz="2400"/>
              <a:t>Synonyms are stored nearer to the home address resulting in faster searches.</a:t>
            </a:r>
            <a:endParaRPr/>
          </a:p>
          <a:p>
            <a:pPr indent="-320040" lvl="0" marL="320040" rtl="0" algn="l">
              <a:spcBef>
                <a:spcPts val="700"/>
              </a:spcBef>
              <a:spcAft>
                <a:spcPts val="0"/>
              </a:spcAft>
              <a:buSzPts val="1440"/>
              <a:buChar char="◻"/>
            </a:pPr>
            <a:r>
              <a:rPr b="1" lang="en-US" sz="2400"/>
              <a:t>Disadvantages</a:t>
            </a:r>
            <a:r>
              <a:rPr lang="en-US" sz="2400"/>
              <a:t>: </a:t>
            </a:r>
            <a:endParaRPr/>
          </a:p>
          <a:p>
            <a:pPr indent="-274320" lvl="1" marL="640080" rtl="0" algn="just">
              <a:spcBef>
                <a:spcPts val="550"/>
              </a:spcBef>
              <a:spcAft>
                <a:spcPts val="0"/>
              </a:spcAft>
              <a:buSzPts val="1680"/>
              <a:buChar char="🞑"/>
            </a:pPr>
            <a:r>
              <a:rPr lang="en-US" sz="2400"/>
              <a:t>Problem with linear probing is </a:t>
            </a:r>
            <a:r>
              <a:rPr lang="en-US" sz="2400">
                <a:solidFill>
                  <a:srgbClr val="0000CC"/>
                </a:solidFill>
              </a:rPr>
              <a:t>primary clustering.</a:t>
            </a:r>
            <a:endParaRPr/>
          </a:p>
          <a:p>
            <a:pPr indent="-274320" lvl="1" marL="640080" rtl="0" algn="just">
              <a:spcBef>
                <a:spcPts val="550"/>
              </a:spcBef>
              <a:spcAft>
                <a:spcPts val="0"/>
              </a:spcAft>
              <a:buSzPts val="1680"/>
              <a:buChar char="🞑"/>
            </a:pPr>
            <a:r>
              <a:rPr lang="en-US" sz="2400"/>
              <a:t>When many synonyms are clustered (i.e. mapped to the same location) around the home address.</a:t>
            </a:r>
            <a:endParaRPr/>
          </a:p>
          <a:p>
            <a:pPr indent="-274320" lvl="1" marL="640080" rtl="0" algn="just">
              <a:spcBef>
                <a:spcPts val="550"/>
              </a:spcBef>
              <a:spcAft>
                <a:spcPts val="0"/>
              </a:spcAft>
              <a:buSzPts val="1680"/>
              <a:buChar char="🞑"/>
            </a:pPr>
            <a:r>
              <a:rPr lang="en-US" sz="2400">
                <a:solidFill>
                  <a:srgbClr val="0000CC"/>
                </a:solidFill>
              </a:rPr>
              <a:t>High degree of clustering </a:t>
            </a:r>
            <a:r>
              <a:rPr lang="en-US" sz="2400"/>
              <a:t>increases the number of probes for locating data, </a:t>
            </a:r>
            <a:r>
              <a:rPr lang="en-US" sz="2400">
                <a:solidFill>
                  <a:srgbClr val="0000CC"/>
                </a:solidFill>
              </a:rPr>
              <a:t>increasing the average search time</a:t>
            </a:r>
            <a:r>
              <a:rPr lang="en-US" sz="2400"/>
              <a:t>.</a:t>
            </a:r>
            <a:endParaRPr/>
          </a:p>
          <a:p>
            <a:pPr indent="-274320" lvl="1" marL="640080" rtl="0" algn="l">
              <a:spcBef>
                <a:spcPts val="550"/>
              </a:spcBef>
              <a:spcAft>
                <a:spcPts val="0"/>
              </a:spcAft>
              <a:buSzPts val="1680"/>
              <a:buChar char="🞑"/>
            </a:pPr>
            <a:r>
              <a:rPr lang="en-US" sz="2400"/>
              <a:t>The secondary clustering occurs when data is widely distributed in the hash table and have formed clusters throughout the table.</a:t>
            </a:r>
            <a:endParaRPr/>
          </a:p>
        </p:txBody>
      </p:sp>
      <p:sp>
        <p:nvSpPr>
          <p:cNvPr id="721" name="Google Shape;721;p5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727" name="Google Shape;727;p58"/>
          <p:cNvSpPr txBox="1"/>
          <p:nvPr>
            <p:ph idx="1" type="body"/>
          </p:nvPr>
        </p:nvSpPr>
        <p:spPr>
          <a:xfrm>
            <a:off x="228600" y="1600200"/>
            <a:ext cx="8686800" cy="2895600"/>
          </a:xfrm>
          <a:prstGeom prst="rect">
            <a:avLst/>
          </a:prstGeom>
          <a:noFill/>
          <a:ln>
            <a:noFill/>
          </a:ln>
        </p:spPr>
        <p:txBody>
          <a:bodyPr anchorCtr="0" anchor="t" bIns="45700" lIns="91425" spcFirstLastPara="1" rIns="91425" wrap="square" tIns="45700">
            <a:normAutofit/>
          </a:bodyPr>
          <a:lstStyle/>
          <a:p>
            <a:pPr indent="-320040" lvl="0" marL="320040" rtl="0" algn="l">
              <a:lnSpc>
                <a:spcPct val="200000"/>
              </a:lnSpc>
              <a:spcBef>
                <a:spcPts val="0"/>
              </a:spcBef>
              <a:spcAft>
                <a:spcPts val="0"/>
              </a:spcAft>
              <a:buSzPts val="1500"/>
              <a:buChar char="◻"/>
            </a:pPr>
            <a:r>
              <a:rPr lang="en-US" sz="2500"/>
              <a:t>With Replacement:</a:t>
            </a:r>
            <a:endParaRPr/>
          </a:p>
          <a:p>
            <a:pPr indent="-320040" lvl="0" marL="320040" rtl="0" algn="l">
              <a:lnSpc>
                <a:spcPct val="200000"/>
              </a:lnSpc>
              <a:spcBef>
                <a:spcPts val="700"/>
              </a:spcBef>
              <a:spcAft>
                <a:spcPts val="0"/>
              </a:spcAft>
              <a:buSzPts val="1500"/>
              <a:buChar char="◻"/>
            </a:pPr>
            <a:r>
              <a:rPr lang="en-US" sz="2500"/>
              <a:t>Without Replacement : </a:t>
            </a:r>
            <a:endParaRPr/>
          </a:p>
        </p:txBody>
      </p:sp>
      <p:sp>
        <p:nvSpPr>
          <p:cNvPr id="728" name="Google Shape;728;p5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 with replacement</a:t>
            </a:r>
            <a:endParaRPr/>
          </a:p>
        </p:txBody>
      </p:sp>
      <p:sp>
        <p:nvSpPr>
          <p:cNvPr id="734" name="Google Shape;734;p59"/>
          <p:cNvSpPr txBox="1"/>
          <p:nvPr>
            <p:ph idx="1" type="body"/>
          </p:nvPr>
        </p:nvSpPr>
        <p:spPr>
          <a:xfrm>
            <a:off x="228600" y="1600200"/>
            <a:ext cx="8686800" cy="4419600"/>
          </a:xfrm>
          <a:prstGeom prst="rect">
            <a:avLst/>
          </a:prstGeom>
          <a:noFill/>
          <a:ln>
            <a:noFill/>
          </a:ln>
        </p:spPr>
        <p:txBody>
          <a:bodyPr anchorCtr="0" anchor="t" bIns="45700" lIns="91425" spcFirstLastPara="1" rIns="91425" wrap="square" tIns="45700">
            <a:normAutofit lnSpcReduction="10000"/>
          </a:bodyPr>
          <a:lstStyle/>
          <a:p>
            <a:pPr indent="-320040" lvl="0" marL="320040" rtl="0" algn="l">
              <a:lnSpc>
                <a:spcPct val="170000"/>
              </a:lnSpc>
              <a:spcBef>
                <a:spcPts val="0"/>
              </a:spcBef>
              <a:spcAft>
                <a:spcPts val="0"/>
              </a:spcAft>
              <a:buSzPts val="1440"/>
              <a:buChar char="◻"/>
            </a:pPr>
            <a:r>
              <a:rPr lang="en-US" sz="2400"/>
              <a:t>Address index is already occupied by the key?</a:t>
            </a:r>
            <a:endParaRPr/>
          </a:p>
          <a:p>
            <a:pPr indent="-274320" lvl="1" marL="640080" rtl="0" algn="l">
              <a:lnSpc>
                <a:spcPct val="170000"/>
              </a:lnSpc>
              <a:spcBef>
                <a:spcPts val="0"/>
              </a:spcBef>
              <a:spcAft>
                <a:spcPts val="0"/>
              </a:spcAft>
              <a:buSzPts val="1680"/>
              <a:buChar char="🞑"/>
            </a:pPr>
            <a:r>
              <a:rPr lang="en-US" sz="2400"/>
              <a:t>There are two possibilities – </a:t>
            </a:r>
            <a:endParaRPr/>
          </a:p>
          <a:p>
            <a:pPr indent="-228600" lvl="2" marL="914400" rtl="0" algn="l">
              <a:lnSpc>
                <a:spcPct val="170000"/>
              </a:lnSpc>
              <a:spcBef>
                <a:spcPts val="0"/>
              </a:spcBef>
              <a:spcAft>
                <a:spcPts val="0"/>
              </a:spcAft>
              <a:buSzPts val="1800"/>
              <a:buChar char="■"/>
            </a:pPr>
            <a:r>
              <a:rPr lang="en-US" sz="2400"/>
              <a:t>Either it is home address (collision)</a:t>
            </a:r>
            <a:endParaRPr/>
          </a:p>
          <a:p>
            <a:pPr indent="-228600" lvl="2" marL="914400" rtl="0" algn="l">
              <a:lnSpc>
                <a:spcPct val="170000"/>
              </a:lnSpc>
              <a:spcBef>
                <a:spcPts val="0"/>
              </a:spcBef>
              <a:spcAft>
                <a:spcPts val="0"/>
              </a:spcAft>
              <a:buSzPts val="1575"/>
              <a:buChar char="■"/>
            </a:pPr>
            <a:r>
              <a:rPr lang="en-US" sz="2100"/>
              <a:t>Or </a:t>
            </a:r>
            <a:r>
              <a:rPr lang="en-US" sz="2400"/>
              <a:t>not key’s home address</a:t>
            </a:r>
            <a:endParaRPr/>
          </a:p>
          <a:p>
            <a:pPr indent="-320040" lvl="0" marL="320040" rtl="0" algn="just">
              <a:lnSpc>
                <a:spcPct val="170000"/>
              </a:lnSpc>
              <a:spcBef>
                <a:spcPts val="0"/>
              </a:spcBef>
              <a:spcAft>
                <a:spcPts val="0"/>
              </a:spcAft>
              <a:buSzPts val="1440"/>
              <a:buChar char="◻"/>
            </a:pPr>
            <a:r>
              <a:rPr lang="en-US" sz="2400"/>
              <a:t>If the existing key’s </a:t>
            </a:r>
            <a:r>
              <a:rPr lang="en-US" sz="2400">
                <a:solidFill>
                  <a:srgbClr val="0000CC"/>
                </a:solidFill>
              </a:rPr>
              <a:t>actual address is different</a:t>
            </a:r>
            <a:r>
              <a:rPr lang="en-US" sz="2400"/>
              <a:t>, then the </a:t>
            </a:r>
            <a:r>
              <a:rPr lang="en-US" sz="2400">
                <a:solidFill>
                  <a:srgbClr val="C00000"/>
                </a:solidFill>
              </a:rPr>
              <a:t>NEW KEY </a:t>
            </a:r>
            <a:r>
              <a:rPr lang="en-US" sz="2400"/>
              <a:t>having the address of that slot is </a:t>
            </a:r>
            <a:r>
              <a:rPr lang="en-US" sz="2400">
                <a:solidFill>
                  <a:srgbClr val="C00000"/>
                </a:solidFill>
              </a:rPr>
              <a:t>placed at that position</a:t>
            </a:r>
            <a:r>
              <a:rPr lang="en-US" sz="2400"/>
              <a:t>; and </a:t>
            </a:r>
            <a:endParaRPr/>
          </a:p>
          <a:p>
            <a:pPr indent="-320040" lvl="0" marL="320040" rtl="0" algn="just">
              <a:lnSpc>
                <a:spcPct val="170000"/>
              </a:lnSpc>
              <a:spcBef>
                <a:spcPts val="0"/>
              </a:spcBef>
              <a:spcAft>
                <a:spcPts val="0"/>
              </a:spcAft>
              <a:buSzPts val="1440"/>
              <a:buChar char="◻"/>
            </a:pPr>
            <a:r>
              <a:rPr lang="en-US" sz="2400"/>
              <a:t>The </a:t>
            </a:r>
            <a:r>
              <a:rPr lang="en-US" sz="2400">
                <a:solidFill>
                  <a:srgbClr val="0000CC"/>
                </a:solidFill>
              </a:rPr>
              <a:t>key with other address </a:t>
            </a:r>
            <a:r>
              <a:rPr lang="en-US" sz="2400"/>
              <a:t>is placed in the </a:t>
            </a:r>
            <a:r>
              <a:rPr lang="en-US" sz="2400">
                <a:solidFill>
                  <a:srgbClr val="C00000"/>
                </a:solidFill>
              </a:rPr>
              <a:t>next empty position</a:t>
            </a:r>
            <a:r>
              <a:rPr lang="en-US" sz="2400"/>
              <a:t>.</a:t>
            </a:r>
            <a:endParaRPr/>
          </a:p>
        </p:txBody>
      </p:sp>
      <p:sp>
        <p:nvSpPr>
          <p:cNvPr id="735" name="Google Shape;735;p5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Twentieth Century"/>
              <a:buNone/>
            </a:pPr>
            <a:r>
              <a:rPr b="1" lang="en-US" sz="3600">
                <a:solidFill>
                  <a:srgbClr val="C00000"/>
                </a:solidFill>
              </a:rPr>
              <a:t>Hash Table – </a:t>
            </a:r>
            <a:r>
              <a:rPr b="1" i="1" lang="en-US" sz="3200">
                <a:solidFill>
                  <a:srgbClr val="C00000"/>
                </a:solidFill>
              </a:rPr>
              <a:t>Data structure for hashing</a:t>
            </a:r>
            <a:endParaRPr b="1" i="1" sz="3600">
              <a:solidFill>
                <a:srgbClr val="C00000"/>
              </a:solidFill>
            </a:endParaRPr>
          </a:p>
        </p:txBody>
      </p:sp>
      <p:sp>
        <p:nvSpPr>
          <p:cNvPr id="159" name="Google Shape;159;p6"/>
          <p:cNvSpPr txBox="1"/>
          <p:nvPr>
            <p:ph idx="1" type="body"/>
          </p:nvPr>
        </p:nvSpPr>
        <p:spPr>
          <a:xfrm>
            <a:off x="228600" y="1600200"/>
            <a:ext cx="8537448" cy="51054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560"/>
              <a:buChar char="◻"/>
            </a:pPr>
            <a:r>
              <a:rPr lang="en-US" sz="2600"/>
              <a:t>A </a:t>
            </a:r>
            <a:r>
              <a:rPr b="1" lang="en-US" sz="2600">
                <a:solidFill>
                  <a:srgbClr val="FF0000"/>
                </a:solidFill>
              </a:rPr>
              <a:t>hash table </a:t>
            </a:r>
            <a:r>
              <a:rPr lang="en-US" sz="2600"/>
              <a:t>is an array-based structure used to store </a:t>
            </a:r>
            <a:r>
              <a:rPr lang="en-US" sz="2600">
                <a:solidFill>
                  <a:srgbClr val="0000CC"/>
                </a:solidFill>
              </a:rPr>
              <a:t>&lt;key, information&gt; </a:t>
            </a:r>
            <a:r>
              <a:rPr lang="en-US" sz="2600"/>
              <a:t>pairs.</a:t>
            </a:r>
            <a:endParaRPr/>
          </a:p>
          <a:p>
            <a:pPr indent="-320040" lvl="0" marL="320040" rtl="0" algn="just">
              <a:spcBef>
                <a:spcPts val="0"/>
              </a:spcBef>
              <a:spcAft>
                <a:spcPts val="0"/>
              </a:spcAft>
              <a:buSzPts val="1560"/>
              <a:buChar char="◻"/>
            </a:pPr>
            <a:r>
              <a:rPr lang="en-US" sz="2600"/>
              <a:t>It is a data structure that stores elements and allows insertions, lookups, and deletions in O(1) time.</a:t>
            </a:r>
            <a:endParaRPr/>
          </a:p>
          <a:p>
            <a:pPr indent="-320040" lvl="0" marL="320040" rtl="0" algn="just">
              <a:spcBef>
                <a:spcPts val="0"/>
              </a:spcBef>
              <a:spcAft>
                <a:spcPts val="0"/>
              </a:spcAft>
              <a:buSzPts val="1560"/>
              <a:buChar char="◻"/>
            </a:pPr>
            <a:r>
              <a:rPr lang="en-US" sz="2600"/>
              <a:t>Is an </a:t>
            </a:r>
            <a:r>
              <a:rPr b="1" lang="en-US" sz="2600">
                <a:solidFill>
                  <a:srgbClr val="FF0000"/>
                </a:solidFill>
              </a:rPr>
              <a:t>alternative</a:t>
            </a:r>
            <a:r>
              <a:rPr lang="en-US" sz="2600"/>
              <a:t> </a:t>
            </a:r>
            <a:r>
              <a:rPr b="1" lang="en-US" sz="2600">
                <a:solidFill>
                  <a:srgbClr val="FF0000"/>
                </a:solidFill>
              </a:rPr>
              <a:t>method</a:t>
            </a:r>
            <a:r>
              <a:rPr lang="en-US" sz="2600"/>
              <a:t> for dictionary representation.</a:t>
            </a:r>
            <a:endParaRPr/>
          </a:p>
          <a:p>
            <a:pPr indent="-320040" lvl="0" marL="320040" rtl="0" algn="just">
              <a:spcBef>
                <a:spcPts val="0"/>
              </a:spcBef>
              <a:spcAft>
                <a:spcPts val="0"/>
              </a:spcAft>
              <a:buSzPts val="1560"/>
              <a:buChar char="◻"/>
            </a:pPr>
            <a:r>
              <a:rPr lang="en-US" sz="2600"/>
              <a:t>A </a:t>
            </a:r>
            <a:r>
              <a:rPr b="1" lang="en-US" sz="2600">
                <a:solidFill>
                  <a:srgbClr val="FF0000"/>
                </a:solidFill>
              </a:rPr>
              <a:t>hash function </a:t>
            </a:r>
            <a:r>
              <a:rPr lang="en-US" sz="2600"/>
              <a:t>is used to </a:t>
            </a:r>
            <a:r>
              <a:rPr b="1" lang="en-US" sz="2600"/>
              <a:t>map</a:t>
            </a:r>
            <a:r>
              <a:rPr lang="en-US" sz="2600"/>
              <a:t> keys into their positions in the table – </a:t>
            </a:r>
            <a:r>
              <a:rPr b="1" i="1" lang="en-US" sz="2600">
                <a:solidFill>
                  <a:srgbClr val="0000CC"/>
                </a:solidFill>
              </a:rPr>
              <a:t>Hashing.</a:t>
            </a:r>
            <a:endParaRPr/>
          </a:p>
          <a:p>
            <a:pPr indent="-320040" lvl="0" marL="320040" rtl="0" algn="just">
              <a:spcBef>
                <a:spcPts val="1200"/>
              </a:spcBef>
              <a:spcAft>
                <a:spcPts val="0"/>
              </a:spcAft>
              <a:buSzPts val="1560"/>
              <a:buChar char="◻"/>
            </a:pPr>
            <a:r>
              <a:rPr b="1" i="1" lang="en-US" sz="2600">
                <a:solidFill>
                  <a:srgbClr val="C00000"/>
                </a:solidFill>
              </a:rPr>
              <a:t>Hash table operations</a:t>
            </a:r>
            <a:r>
              <a:rPr b="1" i="1" lang="en-US" sz="2600">
                <a:solidFill>
                  <a:srgbClr val="0000CC"/>
                </a:solidFill>
              </a:rPr>
              <a:t>:</a:t>
            </a:r>
            <a:endParaRPr/>
          </a:p>
          <a:p>
            <a:pPr indent="-274320" lvl="1" marL="640080" rtl="0" algn="just">
              <a:spcBef>
                <a:spcPts val="0"/>
              </a:spcBef>
              <a:spcAft>
                <a:spcPts val="0"/>
              </a:spcAft>
              <a:buSzPts val="1610"/>
              <a:buChar char="🞑"/>
            </a:pPr>
            <a:r>
              <a:rPr b="1" i="1" lang="en-US" sz="2300">
                <a:solidFill>
                  <a:srgbClr val="0000CC"/>
                </a:solidFill>
              </a:rPr>
              <a:t>Search – </a:t>
            </a:r>
            <a:r>
              <a:rPr lang="en-US" sz="2300"/>
              <a:t>Compute hash function </a:t>
            </a:r>
            <a:r>
              <a:rPr i="1" lang="en-US" sz="2300"/>
              <a:t>f(k)</a:t>
            </a:r>
            <a:r>
              <a:rPr lang="en-US" sz="2300"/>
              <a:t> &amp; </a:t>
            </a:r>
            <a:r>
              <a:rPr b="1" lang="en-US" sz="2300"/>
              <a:t>CHECK</a:t>
            </a:r>
            <a:r>
              <a:rPr lang="en-US" sz="2300"/>
              <a:t> if a pair exists.</a:t>
            </a:r>
            <a:endParaRPr i="1" sz="2300"/>
          </a:p>
          <a:p>
            <a:pPr indent="-274320" lvl="1" marL="640080" rtl="0" algn="just">
              <a:spcBef>
                <a:spcPts val="0"/>
              </a:spcBef>
              <a:spcAft>
                <a:spcPts val="0"/>
              </a:spcAft>
              <a:buSzPts val="1610"/>
              <a:buChar char="🞑"/>
            </a:pPr>
            <a:r>
              <a:rPr b="1" i="1" lang="en-US" sz="2300">
                <a:solidFill>
                  <a:srgbClr val="0000CC"/>
                </a:solidFill>
              </a:rPr>
              <a:t>Insert –   </a:t>
            </a:r>
            <a:r>
              <a:rPr lang="en-US" sz="2300"/>
              <a:t>Compute function f(k) &amp; </a:t>
            </a:r>
            <a:r>
              <a:rPr b="1" lang="en-US" sz="2300"/>
              <a:t>PLACE</a:t>
            </a:r>
            <a:r>
              <a:rPr lang="en-US" sz="2300"/>
              <a:t> it in appropriate position.</a:t>
            </a:r>
            <a:endParaRPr/>
          </a:p>
          <a:p>
            <a:pPr indent="-274320" lvl="1" marL="640080" rtl="0" algn="just">
              <a:spcBef>
                <a:spcPts val="0"/>
              </a:spcBef>
              <a:spcAft>
                <a:spcPts val="0"/>
              </a:spcAft>
              <a:buSzPts val="1610"/>
              <a:buChar char="🞑"/>
            </a:pPr>
            <a:r>
              <a:rPr b="1" i="1" lang="en-US" sz="2300">
                <a:solidFill>
                  <a:srgbClr val="0000CC"/>
                </a:solidFill>
              </a:rPr>
              <a:t>Delete </a:t>
            </a:r>
            <a:r>
              <a:rPr b="1" lang="en-US" sz="2300">
                <a:solidFill>
                  <a:srgbClr val="0000CC"/>
                </a:solidFill>
              </a:rPr>
              <a:t>– </a:t>
            </a:r>
            <a:r>
              <a:rPr lang="en-US" sz="2300"/>
              <a:t>Compute function f(k) &amp; </a:t>
            </a:r>
            <a:r>
              <a:rPr b="1" lang="en-US" sz="2300"/>
              <a:t>DELETE</a:t>
            </a:r>
            <a:r>
              <a:rPr lang="en-US" sz="2300"/>
              <a:t> the pair in that position.</a:t>
            </a:r>
            <a:endParaRPr/>
          </a:p>
          <a:p>
            <a:pPr indent="-320040" lvl="0" marL="320040" rtl="0" algn="just">
              <a:spcBef>
                <a:spcPts val="1200"/>
              </a:spcBef>
              <a:spcAft>
                <a:spcPts val="0"/>
              </a:spcAft>
              <a:buSzPts val="1560"/>
              <a:buChar char="◻"/>
            </a:pPr>
            <a:r>
              <a:rPr i="1" lang="en-US" sz="2600"/>
              <a:t>In an ideal scenario, hash table search/insert/delete takes </a:t>
            </a:r>
            <a:r>
              <a:rPr lang="en-US" sz="2600"/>
              <a:t>θ(1).</a:t>
            </a:r>
            <a:endParaRPr/>
          </a:p>
          <a:p>
            <a:pPr indent="-220980" lvl="0" marL="320040" rtl="0" algn="just">
              <a:spcBef>
                <a:spcPts val="0"/>
              </a:spcBef>
              <a:spcAft>
                <a:spcPts val="0"/>
              </a:spcAft>
              <a:buSzPts val="1560"/>
              <a:buNone/>
            </a:pPr>
            <a:r>
              <a:t/>
            </a:r>
            <a:endParaRPr sz="2600"/>
          </a:p>
        </p:txBody>
      </p:sp>
      <p:sp>
        <p:nvSpPr>
          <p:cNvPr id="160" name="Google Shape;160;p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 with replacement</a:t>
            </a:r>
            <a:endParaRPr/>
          </a:p>
        </p:txBody>
      </p:sp>
      <p:sp>
        <p:nvSpPr>
          <p:cNvPr id="741" name="Google Shape;741;p60"/>
          <p:cNvSpPr txBox="1"/>
          <p:nvPr>
            <p:ph idx="1" type="body"/>
          </p:nvPr>
        </p:nvSpPr>
        <p:spPr>
          <a:xfrm>
            <a:off x="228600" y="1295400"/>
            <a:ext cx="8686800" cy="68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lnSpc>
                <a:spcPct val="170000"/>
              </a:lnSpc>
              <a:spcBef>
                <a:spcPts val="0"/>
              </a:spcBef>
              <a:spcAft>
                <a:spcPts val="0"/>
              </a:spcAft>
              <a:buSzPts val="1440"/>
              <a:buChar char="◻"/>
            </a:pPr>
            <a:r>
              <a:rPr lang="en-US" sz="2400"/>
              <a:t>Example</a:t>
            </a:r>
            <a:endParaRPr/>
          </a:p>
        </p:txBody>
      </p:sp>
      <p:sp>
        <p:nvSpPr>
          <p:cNvPr id="742" name="Google Shape;742;p6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743" name="Google Shape;743;p60"/>
          <p:cNvPicPr preferRelativeResize="0"/>
          <p:nvPr/>
        </p:nvPicPr>
        <p:blipFill rotWithShape="1">
          <a:blip r:embed="rId3">
            <a:alphaModFix/>
          </a:blip>
          <a:srcRect b="0" l="0" r="0" t="0"/>
          <a:stretch/>
        </p:blipFill>
        <p:spPr>
          <a:xfrm>
            <a:off x="762000" y="1981200"/>
            <a:ext cx="7589520" cy="4876800"/>
          </a:xfrm>
          <a:prstGeom prst="rect">
            <a:avLst/>
          </a:prstGeom>
          <a:noFill/>
          <a:ln>
            <a:noFill/>
          </a:ln>
        </p:spPr>
      </p:pic>
      <p:sp>
        <p:nvSpPr>
          <p:cNvPr id="744" name="Google Shape;744;p60"/>
          <p:cNvSpPr/>
          <p:nvPr/>
        </p:nvSpPr>
        <p:spPr>
          <a:xfrm>
            <a:off x="2819400" y="2133600"/>
            <a:ext cx="1371600" cy="40386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45" name="Google Shape;745;p60"/>
          <p:cNvSpPr/>
          <p:nvPr/>
        </p:nvSpPr>
        <p:spPr>
          <a:xfrm>
            <a:off x="4343400" y="2133600"/>
            <a:ext cx="2133600" cy="40386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46" name="Google Shape;746;p60"/>
          <p:cNvSpPr/>
          <p:nvPr/>
        </p:nvSpPr>
        <p:spPr>
          <a:xfrm>
            <a:off x="6629400" y="2133600"/>
            <a:ext cx="1524000" cy="44196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44"/>
                                        </p:tgtEl>
                                      </p:cBhvr>
                                    </p:animEffect>
                                    <p:set>
                                      <p:cBhvr>
                                        <p:cTn dur="1" fill="hold">
                                          <p:stCondLst>
                                            <p:cond delay="500"/>
                                          </p:stCondLst>
                                        </p:cTn>
                                        <p:tgtEl>
                                          <p:spTgt spid="7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45"/>
                                        </p:tgtEl>
                                      </p:cBhvr>
                                    </p:animEffect>
                                    <p:set>
                                      <p:cBhvr>
                                        <p:cTn dur="1" fill="hold">
                                          <p:stCondLst>
                                            <p:cond delay="500"/>
                                          </p:stCondLst>
                                        </p:cTn>
                                        <p:tgtEl>
                                          <p:spTgt spid="7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46"/>
                                        </p:tgtEl>
                                      </p:cBhvr>
                                    </p:animEffect>
                                    <p:set>
                                      <p:cBhvr>
                                        <p:cTn dur="1" fill="hold">
                                          <p:stCondLst>
                                            <p:cond delay="500"/>
                                          </p:stCondLst>
                                        </p:cTn>
                                        <p:tgtEl>
                                          <p:spTgt spid="7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6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Linear Probing – without replacement</a:t>
            </a:r>
            <a:endParaRPr/>
          </a:p>
        </p:txBody>
      </p:sp>
      <p:sp>
        <p:nvSpPr>
          <p:cNvPr id="752" name="Google Shape;752;p61"/>
          <p:cNvSpPr txBox="1"/>
          <p:nvPr>
            <p:ph idx="1" type="body"/>
          </p:nvPr>
        </p:nvSpPr>
        <p:spPr>
          <a:xfrm>
            <a:off x="228600" y="1600200"/>
            <a:ext cx="8686800" cy="4419600"/>
          </a:xfrm>
          <a:prstGeom prst="rect">
            <a:avLst/>
          </a:prstGeom>
          <a:noFill/>
          <a:ln>
            <a:noFill/>
          </a:ln>
        </p:spPr>
        <p:txBody>
          <a:bodyPr anchorCtr="0" anchor="t" bIns="45700" lIns="91425" spcFirstLastPara="1" rIns="91425" wrap="square" tIns="45700">
            <a:normAutofit/>
          </a:bodyPr>
          <a:lstStyle/>
          <a:p>
            <a:pPr indent="-320040" lvl="0" marL="320040" rtl="0" algn="l">
              <a:lnSpc>
                <a:spcPct val="170000"/>
              </a:lnSpc>
              <a:spcBef>
                <a:spcPts val="0"/>
              </a:spcBef>
              <a:spcAft>
                <a:spcPts val="0"/>
              </a:spcAft>
              <a:buSzPts val="1440"/>
              <a:buChar char="◻"/>
            </a:pPr>
            <a:r>
              <a:rPr lang="en-US" sz="2400"/>
              <a:t>Address index is already occupied by the key?</a:t>
            </a:r>
            <a:endParaRPr/>
          </a:p>
          <a:p>
            <a:pPr indent="-274320" lvl="1" marL="640080" rtl="0" algn="l">
              <a:lnSpc>
                <a:spcPct val="170000"/>
              </a:lnSpc>
              <a:spcBef>
                <a:spcPts val="0"/>
              </a:spcBef>
              <a:spcAft>
                <a:spcPts val="0"/>
              </a:spcAft>
              <a:buSzPts val="1680"/>
              <a:buChar char="🞑"/>
            </a:pPr>
            <a:r>
              <a:rPr lang="en-US" sz="2400"/>
              <a:t>There are two possibilities – </a:t>
            </a:r>
            <a:endParaRPr/>
          </a:p>
          <a:p>
            <a:pPr indent="-228600" lvl="2" marL="914400" rtl="0" algn="l">
              <a:lnSpc>
                <a:spcPct val="170000"/>
              </a:lnSpc>
              <a:spcBef>
                <a:spcPts val="0"/>
              </a:spcBef>
              <a:spcAft>
                <a:spcPts val="0"/>
              </a:spcAft>
              <a:buSzPts val="1800"/>
              <a:buChar char="■"/>
            </a:pPr>
            <a:r>
              <a:rPr lang="en-US" sz="2400"/>
              <a:t>Either it is home address (collision)</a:t>
            </a:r>
            <a:endParaRPr/>
          </a:p>
          <a:p>
            <a:pPr indent="-228600" lvl="2" marL="914400" rtl="0" algn="l">
              <a:lnSpc>
                <a:spcPct val="170000"/>
              </a:lnSpc>
              <a:spcBef>
                <a:spcPts val="0"/>
              </a:spcBef>
              <a:spcAft>
                <a:spcPts val="0"/>
              </a:spcAft>
              <a:buSzPts val="1575"/>
              <a:buChar char="■"/>
            </a:pPr>
            <a:r>
              <a:rPr lang="en-US" sz="2100"/>
              <a:t>Or </a:t>
            </a:r>
            <a:r>
              <a:rPr lang="en-US" sz="2400"/>
              <a:t>not key’s home address</a:t>
            </a:r>
            <a:endParaRPr/>
          </a:p>
          <a:p>
            <a:pPr indent="-320040" lvl="0" marL="320040" rtl="0" algn="just">
              <a:spcBef>
                <a:spcPts val="700"/>
              </a:spcBef>
              <a:spcAft>
                <a:spcPts val="0"/>
              </a:spcAft>
              <a:buSzPts val="1440"/>
              <a:buChar char="◻"/>
            </a:pPr>
            <a:r>
              <a:rPr lang="en-US" sz="2400"/>
              <a:t>In both the cases; </a:t>
            </a:r>
            <a:r>
              <a:rPr b="1" lang="en-US" sz="2400"/>
              <a:t>the without replacement strategy empty position is searched for the key that is to be stored.</a:t>
            </a:r>
            <a:endParaRPr sz="2400"/>
          </a:p>
          <a:p>
            <a:pPr indent="-320040" lvl="0" marL="320040" rtl="0" algn="l">
              <a:spcBef>
                <a:spcPts val="700"/>
              </a:spcBef>
              <a:spcAft>
                <a:spcPts val="0"/>
              </a:spcAft>
              <a:buSzPts val="1440"/>
              <a:buChar char="◻"/>
            </a:pPr>
            <a:r>
              <a:rPr lang="en-US" sz="2400"/>
              <a:t>Another empty location is searched for a </a:t>
            </a:r>
            <a:r>
              <a:rPr lang="en-US" sz="2400">
                <a:solidFill>
                  <a:srgbClr val="0000CC"/>
                </a:solidFill>
              </a:rPr>
              <a:t>new record</a:t>
            </a:r>
            <a:r>
              <a:rPr lang="en-US" sz="2400"/>
              <a:t>.</a:t>
            </a:r>
            <a:endParaRPr/>
          </a:p>
        </p:txBody>
      </p:sp>
      <p:sp>
        <p:nvSpPr>
          <p:cNvPr id="753" name="Google Shape;753;p6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 Example</a:t>
            </a:r>
            <a:endParaRPr/>
          </a:p>
        </p:txBody>
      </p:sp>
      <p:sp>
        <p:nvSpPr>
          <p:cNvPr id="759" name="Google Shape;759;p6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60" name="Google Shape;760;p62"/>
          <p:cNvSpPr/>
          <p:nvPr/>
        </p:nvSpPr>
        <p:spPr>
          <a:xfrm>
            <a:off x="152400" y="1600200"/>
            <a:ext cx="8763000"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Store the following data into a hash table of size 10 and bucket size 1. Use linear probing for collision resolution.</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12, 01, 04, 03, 07, 08, 10, 02, 05, 14</a:t>
            </a:r>
            <a:endParaRPr/>
          </a:p>
        </p:txBody>
      </p:sp>
      <p:pic>
        <p:nvPicPr>
          <p:cNvPr id="761" name="Google Shape;761;p62"/>
          <p:cNvPicPr preferRelativeResize="0"/>
          <p:nvPr/>
        </p:nvPicPr>
        <p:blipFill rotWithShape="1">
          <a:blip r:embed="rId3">
            <a:alphaModFix/>
          </a:blip>
          <a:srcRect b="0" l="0" r="0" t="0"/>
          <a:stretch/>
        </p:blipFill>
        <p:spPr>
          <a:xfrm>
            <a:off x="76200" y="3352800"/>
            <a:ext cx="8987118" cy="3429000"/>
          </a:xfrm>
          <a:prstGeom prst="rect">
            <a:avLst/>
          </a:prstGeom>
          <a:noFill/>
          <a:ln>
            <a:noFill/>
          </a:ln>
        </p:spPr>
      </p:pic>
      <p:sp>
        <p:nvSpPr>
          <p:cNvPr id="762" name="Google Shape;762;p62"/>
          <p:cNvSpPr/>
          <p:nvPr/>
        </p:nvSpPr>
        <p:spPr>
          <a:xfrm>
            <a:off x="5410200" y="2266890"/>
            <a:ext cx="3505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Hashing function is key % 10</a:t>
            </a:r>
            <a:endParaRPr/>
          </a:p>
        </p:txBody>
      </p:sp>
      <p:sp>
        <p:nvSpPr>
          <p:cNvPr id="763" name="Google Shape;763;p62"/>
          <p:cNvSpPr/>
          <p:nvPr/>
        </p:nvSpPr>
        <p:spPr>
          <a:xfrm>
            <a:off x="2743200" y="2831068"/>
            <a:ext cx="411480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Linear probing with replacement</a:t>
            </a:r>
            <a:endParaRPr/>
          </a:p>
        </p:txBody>
      </p:sp>
      <p:sp>
        <p:nvSpPr>
          <p:cNvPr id="764" name="Google Shape;764;p62"/>
          <p:cNvSpPr/>
          <p:nvPr/>
        </p:nvSpPr>
        <p:spPr>
          <a:xfrm>
            <a:off x="6948268" y="4433668"/>
            <a:ext cx="609600" cy="3048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65" name="Google Shape;765;p62"/>
          <p:cNvSpPr/>
          <p:nvPr/>
        </p:nvSpPr>
        <p:spPr>
          <a:xfrm>
            <a:off x="7620000" y="5334000"/>
            <a:ext cx="609600" cy="2286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3"/>
          <p:cNvSpPr txBox="1"/>
          <p:nvPr>
            <p:ph type="title"/>
          </p:nvPr>
        </p:nvSpPr>
        <p:spPr>
          <a:xfrm>
            <a:off x="612648" y="228600"/>
            <a:ext cx="8153400" cy="990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Twentieth Century"/>
              <a:buNone/>
            </a:pPr>
            <a:r>
              <a:rPr lang="en-US" sz="3200">
                <a:solidFill>
                  <a:schemeClr val="dk1"/>
                </a:solidFill>
              </a:rPr>
              <a:t>Linear Probing – with replacement and chaining</a:t>
            </a:r>
            <a:br>
              <a:rPr lang="en-US" sz="3200">
                <a:solidFill>
                  <a:schemeClr val="dk1"/>
                </a:solidFill>
              </a:rPr>
            </a:br>
            <a:r>
              <a:rPr i="1" lang="en-US" sz="2400">
                <a:solidFill>
                  <a:srgbClr val="0000CC"/>
                </a:solidFill>
              </a:rPr>
              <a:t>Chaining is linking the synonyms – for faster search</a:t>
            </a:r>
            <a:endParaRPr i="1" sz="3200">
              <a:solidFill>
                <a:srgbClr val="0000CC"/>
              </a:solidFill>
            </a:endParaRPr>
          </a:p>
        </p:txBody>
      </p:sp>
      <p:sp>
        <p:nvSpPr>
          <p:cNvPr id="771" name="Google Shape;771;p6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2" name="Google Shape;772;p63"/>
          <p:cNvSpPr/>
          <p:nvPr/>
        </p:nvSpPr>
        <p:spPr>
          <a:xfrm>
            <a:off x="152400" y="1600200"/>
            <a:ext cx="4572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12, 01, 04, 03, 07, 08, 10, 02, 05, 14</a:t>
            </a:r>
            <a:endParaRPr/>
          </a:p>
        </p:txBody>
      </p:sp>
      <p:sp>
        <p:nvSpPr>
          <p:cNvPr id="773" name="Google Shape;773;p63"/>
          <p:cNvSpPr/>
          <p:nvPr/>
        </p:nvSpPr>
        <p:spPr>
          <a:xfrm>
            <a:off x="5334000" y="1600200"/>
            <a:ext cx="3505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Hashing function is key % 10</a:t>
            </a:r>
            <a:endParaRPr/>
          </a:p>
        </p:txBody>
      </p:sp>
      <p:graphicFrame>
        <p:nvGraphicFramePr>
          <p:cNvPr id="774" name="Google Shape;774;p63"/>
          <p:cNvGraphicFramePr/>
          <p:nvPr/>
        </p:nvGraphicFramePr>
        <p:xfrm>
          <a:off x="533400" y="2133600"/>
          <a:ext cx="3000000" cy="3000000"/>
        </p:xfrm>
        <a:graphic>
          <a:graphicData uri="http://schemas.openxmlformats.org/drawingml/2006/table">
            <a:tbl>
              <a:tblPr bandRow="1" firstRow="1">
                <a:noFill/>
                <a:tableStyleId>{3CD8AB6A-D305-49CB-8AFF-C290B706995A}</a:tableStyleId>
              </a:tblPr>
              <a:tblGrid>
                <a:gridCol w="1066800"/>
                <a:gridCol w="1066800"/>
                <a:gridCol w="1066800"/>
              </a:tblGrid>
              <a:tr h="429500">
                <a:tc>
                  <a:txBody>
                    <a:bodyPr/>
                    <a:lstStyle/>
                    <a:p>
                      <a:pPr indent="0" lvl="0" marL="0" marR="0" rtl="0" algn="ctr">
                        <a:spcBef>
                          <a:spcPts val="0"/>
                        </a:spcBef>
                        <a:spcAft>
                          <a:spcPts val="0"/>
                        </a:spcAft>
                        <a:buNone/>
                      </a:pPr>
                      <a:r>
                        <a:rPr b="1" lang="en-US" sz="1800"/>
                        <a:t>Index</a:t>
                      </a:r>
                      <a:endParaRPr b="1" sz="1800">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1800"/>
                        <a:t>Key</a:t>
                      </a:r>
                      <a:endParaRPr b="1" sz="1800">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1800"/>
                        <a:t>Chain</a:t>
                      </a:r>
                      <a:endParaRPr b="1"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12</a:t>
                      </a:r>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5</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4</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4</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5</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6</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9</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bl>
          </a:graphicData>
        </a:graphic>
      </p:graphicFrame>
      <p:cxnSp>
        <p:nvCxnSpPr>
          <p:cNvPr id="775" name="Google Shape;775;p63"/>
          <p:cNvCxnSpPr/>
          <p:nvPr/>
        </p:nvCxnSpPr>
        <p:spPr>
          <a:xfrm flipH="1">
            <a:off x="1295400" y="3657600"/>
            <a:ext cx="1752600" cy="1219200"/>
          </a:xfrm>
          <a:prstGeom prst="straightConnector1">
            <a:avLst/>
          </a:prstGeom>
          <a:noFill/>
          <a:ln cap="flat" cmpd="sng" w="25400">
            <a:solidFill>
              <a:srgbClr val="C00000"/>
            </a:solidFill>
            <a:prstDash val="solid"/>
            <a:round/>
            <a:headEnd len="sm" w="sm" type="none"/>
            <a:tailEnd len="med" w="med" type="stealth"/>
          </a:ln>
        </p:spPr>
      </p:cxnSp>
      <p:graphicFrame>
        <p:nvGraphicFramePr>
          <p:cNvPr id="776" name="Google Shape;776;p63"/>
          <p:cNvGraphicFramePr/>
          <p:nvPr/>
        </p:nvGraphicFramePr>
        <p:xfrm>
          <a:off x="5181600" y="2133599"/>
          <a:ext cx="3000000" cy="3000000"/>
        </p:xfrm>
        <a:graphic>
          <a:graphicData uri="http://schemas.openxmlformats.org/drawingml/2006/table">
            <a:tbl>
              <a:tblPr bandRow="1" firstRow="1">
                <a:noFill/>
                <a:tableStyleId>{3CD8AB6A-D305-49CB-8AFF-C290B706995A}</a:tableStyleId>
              </a:tblPr>
              <a:tblGrid>
                <a:gridCol w="1066800"/>
                <a:gridCol w="1066800"/>
                <a:gridCol w="1066800"/>
              </a:tblGrid>
              <a:tr h="429500">
                <a:tc>
                  <a:txBody>
                    <a:bodyPr/>
                    <a:lstStyle/>
                    <a:p>
                      <a:pPr indent="0" lvl="0" marL="0" marR="0" rtl="0" algn="ctr">
                        <a:spcBef>
                          <a:spcPts val="0"/>
                        </a:spcBef>
                        <a:spcAft>
                          <a:spcPts val="0"/>
                        </a:spcAft>
                        <a:buNone/>
                      </a:pPr>
                      <a:r>
                        <a:rPr b="1" lang="en-US" sz="1800"/>
                        <a:t>Index</a:t>
                      </a:r>
                      <a:endParaRPr b="1" sz="1800">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1800"/>
                        <a:t>Key</a:t>
                      </a:r>
                      <a:endParaRPr b="1" sz="1800">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1800"/>
                        <a:t>Chain</a:t>
                      </a:r>
                      <a:endParaRPr b="1"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12</a:t>
                      </a:r>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6</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4</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4</a:t>
                      </a:r>
                      <a:endParaRPr/>
                    </a:p>
                  </a:txBody>
                  <a:tcPr marT="45725" marB="45725" marR="91450" marL="91450"/>
                </a:tc>
                <a:tc>
                  <a:txBody>
                    <a:bodyPr/>
                    <a:lstStyle/>
                    <a:p>
                      <a:pPr indent="0" lvl="0" marL="0" marR="0" rtl="0" algn="ctr">
                        <a:spcBef>
                          <a:spcPts val="0"/>
                        </a:spcBef>
                        <a:spcAft>
                          <a:spcPts val="0"/>
                        </a:spcAft>
                        <a:buNone/>
                      </a:pPr>
                      <a:r>
                        <a:rPr b="1" lang="en-US" sz="1800">
                          <a:solidFill>
                            <a:srgbClr val="C00000"/>
                          </a:solidFill>
                        </a:rPr>
                        <a:t>9</a:t>
                      </a:r>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5</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5</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6</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7</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8</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sz="1800">
                        <a:solidFill>
                          <a:schemeClr val="dk1"/>
                        </a:solidFill>
                      </a:endParaRPr>
                    </a:p>
                  </a:txBody>
                  <a:tcPr marT="45725" marB="45725" marR="91450" marL="91450"/>
                </a:tc>
              </a:tr>
              <a:tr h="429500">
                <a:tc>
                  <a:txBody>
                    <a:bodyPr/>
                    <a:lstStyle/>
                    <a:p>
                      <a:pPr indent="0" lvl="0" marL="0" marR="0" rtl="0" algn="ctr">
                        <a:spcBef>
                          <a:spcPts val="0"/>
                        </a:spcBef>
                        <a:spcAft>
                          <a:spcPts val="0"/>
                        </a:spcAft>
                        <a:buNone/>
                      </a:pPr>
                      <a:r>
                        <a:rPr lang="en-US" sz="1800">
                          <a:solidFill>
                            <a:schemeClr val="dk1"/>
                          </a:solidFill>
                        </a:rPr>
                        <a:t>9</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14</a:t>
                      </a:r>
                      <a:endParaRPr/>
                    </a:p>
                  </a:txBody>
                  <a:tcPr marT="45725" marB="45725" marR="91450" marL="91450"/>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tc>
              </a:tr>
            </a:tbl>
          </a:graphicData>
        </a:graphic>
      </p:graphicFrame>
      <p:sp>
        <p:nvSpPr>
          <p:cNvPr id="777" name="Google Shape;777;p63"/>
          <p:cNvSpPr/>
          <p:nvPr/>
        </p:nvSpPr>
        <p:spPr>
          <a:xfrm>
            <a:off x="4038600" y="4114800"/>
            <a:ext cx="75237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Add key 5 and 14</a:t>
            </a:r>
            <a:endParaRPr/>
          </a:p>
        </p:txBody>
      </p:sp>
      <p:cxnSp>
        <p:nvCxnSpPr>
          <p:cNvPr id="778" name="Google Shape;778;p63"/>
          <p:cNvCxnSpPr/>
          <p:nvPr/>
        </p:nvCxnSpPr>
        <p:spPr>
          <a:xfrm flipH="1">
            <a:off x="5943600" y="3657600"/>
            <a:ext cx="1752600" cy="1524000"/>
          </a:xfrm>
          <a:prstGeom prst="straightConnector1">
            <a:avLst/>
          </a:prstGeom>
          <a:noFill/>
          <a:ln cap="flat" cmpd="sng" w="25400">
            <a:solidFill>
              <a:srgbClr val="C00000"/>
            </a:solidFill>
            <a:prstDash val="solid"/>
            <a:round/>
            <a:headEnd len="sm" w="sm" type="none"/>
            <a:tailEnd len="med" w="med" type="stealth"/>
          </a:ln>
        </p:spPr>
      </p:cxnSp>
      <p:cxnSp>
        <p:nvCxnSpPr>
          <p:cNvPr id="779" name="Google Shape;779;p63"/>
          <p:cNvCxnSpPr/>
          <p:nvPr/>
        </p:nvCxnSpPr>
        <p:spPr>
          <a:xfrm flipH="1">
            <a:off x="5867400" y="4572000"/>
            <a:ext cx="1828800" cy="2057400"/>
          </a:xfrm>
          <a:prstGeom prst="straightConnector1">
            <a:avLst/>
          </a:prstGeom>
          <a:noFill/>
          <a:ln cap="flat" cmpd="sng" w="25400">
            <a:solidFill>
              <a:srgbClr val="C00000"/>
            </a:solidFill>
            <a:prstDash val="solid"/>
            <a:round/>
            <a:headEnd len="sm" w="sm" type="none"/>
            <a:tailEnd len="med" w="med" type="stealth"/>
          </a:ln>
        </p:spPr>
      </p:cxnSp>
      <p:sp>
        <p:nvSpPr>
          <p:cNvPr id="780" name="Google Shape;780;p63"/>
          <p:cNvSpPr/>
          <p:nvPr/>
        </p:nvSpPr>
        <p:spPr>
          <a:xfrm>
            <a:off x="3352800" y="3200400"/>
            <a:ext cx="1371600" cy="6096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Chain for the key 2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 Example</a:t>
            </a:r>
            <a:endParaRPr/>
          </a:p>
        </p:txBody>
      </p:sp>
      <p:sp>
        <p:nvSpPr>
          <p:cNvPr id="786" name="Google Shape;786;p6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87" name="Google Shape;787;p64"/>
          <p:cNvSpPr/>
          <p:nvPr/>
        </p:nvSpPr>
        <p:spPr>
          <a:xfrm>
            <a:off x="152400" y="1600200"/>
            <a:ext cx="8763000"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Store 12, 01, 04, 03, 07, 08, 10, 02, 05, 14</a:t>
            </a:r>
            <a:endParaRPr/>
          </a:p>
        </p:txBody>
      </p:sp>
      <p:sp>
        <p:nvSpPr>
          <p:cNvPr id="788" name="Google Shape;788;p64"/>
          <p:cNvSpPr/>
          <p:nvPr/>
        </p:nvSpPr>
        <p:spPr>
          <a:xfrm>
            <a:off x="5410200" y="1676400"/>
            <a:ext cx="3505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Hashing function is key % 10</a:t>
            </a:r>
            <a:endParaRPr/>
          </a:p>
        </p:txBody>
      </p:sp>
      <p:sp>
        <p:nvSpPr>
          <p:cNvPr id="789" name="Google Shape;789;p64"/>
          <p:cNvSpPr/>
          <p:nvPr/>
        </p:nvSpPr>
        <p:spPr>
          <a:xfrm>
            <a:off x="2133600" y="2362200"/>
            <a:ext cx="480060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Linear probing without replacement</a:t>
            </a:r>
            <a:endParaRPr/>
          </a:p>
        </p:txBody>
      </p:sp>
      <p:pic>
        <p:nvPicPr>
          <p:cNvPr id="790" name="Google Shape;790;p64"/>
          <p:cNvPicPr preferRelativeResize="0"/>
          <p:nvPr/>
        </p:nvPicPr>
        <p:blipFill rotWithShape="1">
          <a:blip r:embed="rId3">
            <a:alphaModFix/>
          </a:blip>
          <a:srcRect b="0" l="0" r="0" t="0"/>
          <a:stretch/>
        </p:blipFill>
        <p:spPr>
          <a:xfrm>
            <a:off x="109903" y="2895600"/>
            <a:ext cx="8965223" cy="350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500"/>
                                        <p:tgtEl>
                                          <p:spTgt spid="7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 – Function</a:t>
            </a:r>
            <a:endParaRPr/>
          </a:p>
        </p:txBody>
      </p:sp>
      <p:sp>
        <p:nvSpPr>
          <p:cNvPr id="796" name="Google Shape;796;p6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97" name="Google Shape;797;p65"/>
          <p:cNvSpPr/>
          <p:nvPr/>
        </p:nvSpPr>
        <p:spPr>
          <a:xfrm>
            <a:off x="228600" y="1600200"/>
            <a:ext cx="3352800" cy="163121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//hash function to get position</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int hash(int key)</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return( key % MAX);</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t>
            </a:r>
            <a:endParaRPr/>
          </a:p>
        </p:txBody>
      </p:sp>
      <p:sp>
        <p:nvSpPr>
          <p:cNvPr id="798" name="Google Shape;798;p65"/>
          <p:cNvSpPr/>
          <p:nvPr/>
        </p:nvSpPr>
        <p:spPr>
          <a:xfrm>
            <a:off x="3657600" y="1537692"/>
            <a:ext cx="5257800" cy="532030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//function for inserting a record using linear probe</a:t>
            </a:r>
            <a:endParaRPr/>
          </a:p>
          <a:p>
            <a:pPr indent="0" lvl="0" marL="0" marR="0" rtl="0" algn="l">
              <a:spcBef>
                <a:spcPts val="0"/>
              </a:spcBef>
              <a:spcAft>
                <a:spcPts val="0"/>
              </a:spcAft>
              <a:buNone/>
            </a:pPr>
            <a:r>
              <a:rPr b="1" lang="en-US" sz="1800">
                <a:solidFill>
                  <a:srgbClr val="FF0000"/>
                </a:solidFill>
                <a:latin typeface="Twentieth Century"/>
                <a:ea typeface="Twentieth Century"/>
                <a:cs typeface="Twentieth Century"/>
                <a:sym typeface="Twentieth Century"/>
              </a:rPr>
              <a:t>int linear_prob(int Hashtable[], int key) </a:t>
            </a:r>
            <a:r>
              <a:rPr lang="en-US" sz="1800">
                <a:solidFill>
                  <a:schemeClr val="dk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int pos, i;</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pos = Hash(Key);</a:t>
            </a:r>
            <a:endParaRPr/>
          </a:p>
          <a:p>
            <a:pPr indent="0" lvl="1" marL="457200" marR="0" rtl="0" algn="l">
              <a:spcBef>
                <a:spcPts val="0"/>
              </a:spcBef>
              <a:spcAft>
                <a:spcPts val="0"/>
              </a:spcAft>
              <a:buNone/>
            </a:pPr>
            <a:r>
              <a:rPr b="1" i="0" lang="en-US" sz="1800" u="none" cap="none" strike="noStrike">
                <a:solidFill>
                  <a:srgbClr val="0000CC"/>
                </a:solidFill>
                <a:latin typeface="Twentieth Century"/>
                <a:ea typeface="Twentieth Century"/>
                <a:cs typeface="Twentieth Century"/>
                <a:sym typeface="Twentieth Century"/>
              </a:rPr>
              <a:t>if(Hashtable[pos] == 0) // empty slot</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t>
            </a:r>
            <a:endParaRPr/>
          </a:p>
          <a:p>
            <a:pPr indent="0" lvl="2" marL="914400" marR="0" rtl="0" algn="l">
              <a:spcBef>
                <a:spcPts val="0"/>
              </a:spcBef>
              <a:spcAft>
                <a:spcPts val="0"/>
              </a:spcAft>
              <a:buNone/>
            </a:pPr>
            <a:r>
              <a:rPr b="1" i="0" lang="en-US" sz="1800" u="none" cap="none" strike="noStrike">
                <a:solidFill>
                  <a:srgbClr val="C00000"/>
                </a:solidFill>
                <a:latin typeface="Twentieth Century"/>
                <a:ea typeface="Twentieth Century"/>
                <a:cs typeface="Twentieth Century"/>
                <a:sym typeface="Twentieth Century"/>
              </a:rPr>
              <a:t>Hashtable[pos] = key;</a:t>
            </a:r>
            <a:endParaRPr/>
          </a:p>
          <a:p>
            <a:pPr indent="0" lvl="2" marL="914400" marR="0" rtl="0" algn="l">
              <a:spcBef>
                <a:spcPts val="0"/>
              </a:spcBef>
              <a:spcAft>
                <a:spcPts val="0"/>
              </a:spcAft>
              <a:buNone/>
            </a:pPr>
            <a:r>
              <a:rPr b="1" i="0" lang="en-US" sz="1800" u="none" cap="none" strike="noStrike">
                <a:solidFill>
                  <a:srgbClr val="C00000"/>
                </a:solidFill>
                <a:latin typeface="Twentieth Century"/>
                <a:ea typeface="Twentieth Century"/>
                <a:cs typeface="Twentieth Century"/>
                <a:sym typeface="Twentieth Century"/>
              </a:rPr>
              <a:t>return pos;</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1" i="0" lang="en-US" sz="1800" u="none" cap="none" strike="noStrike">
                <a:solidFill>
                  <a:srgbClr val="0000CC"/>
                </a:solidFill>
                <a:latin typeface="Twentieth Century"/>
                <a:ea typeface="Twentieth Century"/>
                <a:cs typeface="Twentieth Century"/>
                <a:sym typeface="Twentieth Century"/>
              </a:rPr>
              <a:t>Else { // slot is not empty</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       </a:t>
            </a:r>
            <a:r>
              <a:rPr b="0" i="0" lang="en-US" sz="1800" u="none" cap="none" strike="noStrike">
                <a:solidFill>
                  <a:srgbClr val="C00000"/>
                </a:solidFill>
                <a:latin typeface="Twentieth Century"/>
                <a:ea typeface="Twentieth Century"/>
                <a:cs typeface="Twentieth Century"/>
                <a:sym typeface="Twentieth Century"/>
              </a:rPr>
              <a:t>for(i = pos + 1; i % MAX != pos; i++) {</a:t>
            </a:r>
            <a:endParaRPr b="0" i="0" sz="1800" u="none" cap="none" strike="noStrike">
              <a:solidFill>
                <a:srgbClr val="C00000"/>
              </a:solidFill>
              <a:latin typeface="Twentieth Century"/>
              <a:ea typeface="Twentieth Century"/>
              <a:cs typeface="Twentieth Century"/>
              <a:sym typeface="Twentieth Century"/>
            </a:endParaRPr>
          </a:p>
          <a:p>
            <a:pPr indent="0" lvl="3" marL="1371600" marR="0" rtl="0" algn="l">
              <a:spcBef>
                <a:spcPts val="0"/>
              </a:spcBef>
              <a:spcAft>
                <a:spcPts val="0"/>
              </a:spcAft>
              <a:buNone/>
            </a:pPr>
            <a:r>
              <a:rPr b="0" i="0" lang="en-US" sz="1800" u="none" cap="none" strike="noStrike">
                <a:solidFill>
                  <a:srgbClr val="C00000"/>
                </a:solidFill>
                <a:latin typeface="Twentieth Century"/>
                <a:ea typeface="Twentieth Century"/>
                <a:cs typeface="Twentieth Century"/>
                <a:sym typeface="Twentieth Century"/>
              </a:rPr>
              <a:t>if(Hashtable[i] == 0) {</a:t>
            </a:r>
            <a:endParaRPr/>
          </a:p>
          <a:p>
            <a:pPr indent="0" lvl="4" marL="1828800" marR="0" rtl="0" algn="l">
              <a:spcBef>
                <a:spcPts val="0"/>
              </a:spcBef>
              <a:spcAft>
                <a:spcPts val="0"/>
              </a:spcAft>
              <a:buNone/>
            </a:pPr>
            <a:r>
              <a:rPr b="0" i="0" lang="en-US" sz="1800" u="none" cap="none" strike="noStrike">
                <a:solidFill>
                  <a:srgbClr val="C00000"/>
                </a:solidFill>
                <a:latin typeface="Twentieth Century"/>
                <a:ea typeface="Twentieth Century"/>
                <a:cs typeface="Twentieth Century"/>
                <a:sym typeface="Twentieth Century"/>
              </a:rPr>
              <a:t>Hashtable[i] = key;</a:t>
            </a:r>
            <a:endParaRPr/>
          </a:p>
          <a:p>
            <a:pPr indent="0" lvl="4" marL="1828800" marR="0" rtl="0" algn="l">
              <a:spcBef>
                <a:spcPts val="0"/>
              </a:spcBef>
              <a:spcAft>
                <a:spcPts val="0"/>
              </a:spcAft>
              <a:buNone/>
            </a:pPr>
            <a:r>
              <a:rPr b="0" i="0" lang="en-US" sz="1800" u="none" cap="none" strike="noStrike">
                <a:solidFill>
                  <a:srgbClr val="C00000"/>
                </a:solidFill>
                <a:latin typeface="Twentieth Century"/>
                <a:ea typeface="Twentieth Century"/>
                <a:cs typeface="Twentieth Century"/>
                <a:sym typeface="Twentieth Century"/>
              </a:rPr>
              <a:t>return i;</a:t>
            </a:r>
            <a:endParaRPr/>
          </a:p>
          <a:p>
            <a:pPr indent="0" lvl="3" marL="1371600" marR="0" rtl="0" algn="l">
              <a:spcBef>
                <a:spcPts val="0"/>
              </a:spcBef>
              <a:spcAft>
                <a:spcPts val="0"/>
              </a:spcAft>
              <a:buNone/>
            </a:pPr>
            <a:r>
              <a:rPr b="0" i="0" lang="en-US" sz="1800" u="none" cap="none" strike="noStrike">
                <a:solidFill>
                  <a:srgbClr val="C00000"/>
                </a:solidFill>
                <a:latin typeface="Twentieth Century"/>
                <a:ea typeface="Twentieth Century"/>
                <a:cs typeface="Twentieth Century"/>
                <a:sym typeface="Twentieth Century"/>
              </a:rPr>
              <a:t>}</a:t>
            </a:r>
            <a:endParaRPr/>
          </a:p>
          <a:p>
            <a:pPr indent="0" lvl="2" marL="914400" marR="0" rtl="0" algn="l">
              <a:spcBef>
                <a:spcPts val="0"/>
              </a:spcBef>
              <a:spcAft>
                <a:spcPts val="0"/>
              </a:spcAft>
              <a:buNone/>
            </a:pPr>
            <a:r>
              <a:rPr b="0" i="0" lang="en-US" sz="1800" u="none" cap="none" strike="noStrike">
                <a:solidFill>
                  <a:srgbClr val="C00000"/>
                </a:solidFill>
                <a:latin typeface="Twentieth Century"/>
                <a:ea typeface="Twentieth Century"/>
                <a:cs typeface="Twentieth Century"/>
                <a:sym typeface="Twentieth Century"/>
              </a:rPr>
              <a:t>}//for</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}//else</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return -1;</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Question</a:t>
            </a:r>
            <a:endParaRPr/>
          </a:p>
        </p:txBody>
      </p:sp>
      <p:sp>
        <p:nvSpPr>
          <p:cNvPr id="804" name="Google Shape;804;p6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05" name="Google Shape;805;p66"/>
          <p:cNvSpPr txBox="1"/>
          <p:nvPr>
            <p:ph idx="1" type="body"/>
          </p:nvPr>
        </p:nvSpPr>
        <p:spPr>
          <a:xfrm>
            <a:off x="381000" y="1600200"/>
            <a:ext cx="8385048"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560"/>
              <a:buChar char="◻"/>
            </a:pPr>
            <a:r>
              <a:rPr lang="en-US" sz="2600"/>
              <a:t>Suppose you are given the following set of keys to insert into a hash table that holds exactly 11 values: </a:t>
            </a:r>
            <a:endParaRPr/>
          </a:p>
          <a:p>
            <a:pPr indent="-320040" lvl="0" marL="320040" rtl="0" algn="just">
              <a:spcBef>
                <a:spcPts val="700"/>
              </a:spcBef>
              <a:spcAft>
                <a:spcPts val="0"/>
              </a:spcAft>
              <a:buSzPts val="1560"/>
              <a:buChar char="◻"/>
            </a:pPr>
            <a:r>
              <a:rPr lang="en-US" sz="2600"/>
              <a:t>113 , 117 , 97 , 100 , 114 , 108 , 116 , 105 , 99 </a:t>
            </a:r>
            <a:endParaRPr/>
          </a:p>
          <a:p>
            <a:pPr indent="-320040" lvl="0" marL="320040" rtl="0" algn="just">
              <a:spcBef>
                <a:spcPts val="700"/>
              </a:spcBef>
              <a:spcAft>
                <a:spcPts val="0"/>
              </a:spcAft>
              <a:buSzPts val="1560"/>
              <a:buChar char="◻"/>
            </a:pPr>
            <a:r>
              <a:rPr lang="en-US" sz="2600"/>
              <a:t>Which of the following best demonstrates the contents of the has table after all the keys have been inserted using linear probing? </a:t>
            </a:r>
            <a:endParaRPr/>
          </a:p>
          <a:p>
            <a:pPr indent="-320040" lvl="0" marL="320040" rtl="0" algn="just">
              <a:spcBef>
                <a:spcPts val="700"/>
              </a:spcBef>
              <a:spcAft>
                <a:spcPts val="0"/>
              </a:spcAft>
              <a:buSzPts val="1560"/>
              <a:buNone/>
            </a:pPr>
            <a:r>
              <a:t/>
            </a:r>
            <a:endParaRPr sz="2600"/>
          </a:p>
          <a:p>
            <a:pPr indent="-320040" lvl="0" marL="320040" rtl="0" algn="just">
              <a:spcBef>
                <a:spcPts val="700"/>
              </a:spcBef>
              <a:spcAft>
                <a:spcPts val="0"/>
              </a:spcAft>
              <a:buSzPts val="1560"/>
              <a:buChar char="◻"/>
            </a:pPr>
            <a:r>
              <a:rPr lang="en-US" sz="2600"/>
              <a:t>(A) 100, __, __, 113, 114, 105, 116, 117, 97, 108, 99</a:t>
            </a:r>
            <a:br>
              <a:rPr lang="en-US" sz="2600"/>
            </a:br>
            <a:r>
              <a:rPr lang="en-US" sz="2600"/>
              <a:t>(B) 99, 100, __, 113, 114, __, 116, 117, 105, 97, 108</a:t>
            </a:r>
            <a:br>
              <a:rPr lang="en-US" sz="2600"/>
            </a:br>
            <a:r>
              <a:rPr lang="en-US" sz="2600"/>
              <a:t>(C) 100, 113, 117, 97, 14, 108, 116, 105, 99, __, __</a:t>
            </a:r>
            <a:br>
              <a:rPr lang="en-US" sz="2600"/>
            </a:br>
            <a:r>
              <a:rPr lang="en-US" sz="2600"/>
              <a:t>(D) 117, 114, 108, 116, 105, 99, __, __, 97, 100, 113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Quadratic Probe	</a:t>
            </a:r>
            <a:endParaRPr/>
          </a:p>
        </p:txBody>
      </p:sp>
      <p:sp>
        <p:nvSpPr>
          <p:cNvPr id="811" name="Google Shape;811;p67"/>
          <p:cNvSpPr txBox="1"/>
          <p:nvPr>
            <p:ph idx="1" type="body"/>
          </p:nvPr>
        </p:nvSpPr>
        <p:spPr>
          <a:xfrm>
            <a:off x="228600" y="1524000"/>
            <a:ext cx="8686800" cy="44958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560"/>
              <a:buChar char="◻"/>
            </a:pPr>
            <a:r>
              <a:rPr lang="en-US" sz="2600"/>
              <a:t>It is a one way to reduced primary clustering.</a:t>
            </a:r>
            <a:endParaRPr/>
          </a:p>
          <a:p>
            <a:pPr indent="-320040" lvl="0" marL="320040" rtl="0" algn="just">
              <a:spcBef>
                <a:spcPts val="1800"/>
              </a:spcBef>
              <a:spcAft>
                <a:spcPts val="0"/>
              </a:spcAft>
              <a:buSzPts val="1560"/>
              <a:buChar char="◻"/>
            </a:pPr>
            <a:r>
              <a:rPr lang="en-US" sz="2600"/>
              <a:t>Add the </a:t>
            </a:r>
            <a:r>
              <a:rPr b="1" lang="en-US" sz="2600"/>
              <a:t>offset</a:t>
            </a:r>
            <a:r>
              <a:rPr lang="en-US" sz="2600"/>
              <a:t> as the </a:t>
            </a:r>
            <a:r>
              <a:rPr b="1" lang="en-US" sz="2600">
                <a:solidFill>
                  <a:srgbClr val="0000CC"/>
                </a:solidFill>
              </a:rPr>
              <a:t>square of the collision probe number.</a:t>
            </a:r>
            <a:endParaRPr/>
          </a:p>
          <a:p>
            <a:pPr indent="-320040" lvl="0" marL="320040" rtl="0" algn="just">
              <a:spcBef>
                <a:spcPts val="1800"/>
              </a:spcBef>
              <a:spcAft>
                <a:spcPts val="0"/>
              </a:spcAft>
              <a:buSzPts val="1560"/>
              <a:buChar char="◻"/>
            </a:pPr>
            <a:r>
              <a:rPr lang="en-US" sz="2600"/>
              <a:t>Quadratic probing operated by taking original hash value and </a:t>
            </a:r>
            <a:r>
              <a:rPr lang="en-US" sz="2600">
                <a:solidFill>
                  <a:srgbClr val="0000CC"/>
                </a:solidFill>
              </a:rPr>
              <a:t>adding</a:t>
            </a:r>
            <a:r>
              <a:rPr lang="en-US" sz="2600"/>
              <a:t> successive values of an arbitrary quadratic polynomial to the starting value.</a:t>
            </a:r>
            <a:endParaRPr/>
          </a:p>
          <a:p>
            <a:pPr indent="-320040" lvl="0" marL="320040" rtl="0" algn="just">
              <a:spcBef>
                <a:spcPts val="1800"/>
              </a:spcBef>
              <a:spcAft>
                <a:spcPts val="0"/>
              </a:spcAft>
              <a:buSzPts val="1560"/>
              <a:buChar char="◻"/>
            </a:pPr>
            <a:r>
              <a:rPr lang="en-US" sz="2600"/>
              <a:t>Hash function = ( Hash(key) + i</a:t>
            </a:r>
            <a:r>
              <a:rPr baseline="30000" lang="en-US" sz="2600"/>
              <a:t>2 </a:t>
            </a:r>
            <a:r>
              <a:rPr lang="en-US" sz="2600"/>
              <a:t>) % M</a:t>
            </a:r>
            <a:endParaRPr/>
          </a:p>
          <a:p>
            <a:pPr indent="-274320" lvl="1" marL="640080" rtl="0" algn="just">
              <a:spcBef>
                <a:spcPts val="1800"/>
              </a:spcBef>
              <a:spcAft>
                <a:spcPts val="0"/>
              </a:spcAft>
              <a:buSzPts val="1820"/>
              <a:buChar char="🞑"/>
            </a:pPr>
            <a:r>
              <a:rPr lang="en-US"/>
              <a:t>M = Table size or any prime number.</a:t>
            </a:r>
            <a:endParaRPr/>
          </a:p>
          <a:p>
            <a:pPr indent="-274320" lvl="1" marL="640080" rtl="0" algn="just">
              <a:spcBef>
                <a:spcPts val="600"/>
              </a:spcBef>
              <a:spcAft>
                <a:spcPts val="0"/>
              </a:spcAft>
              <a:buSzPts val="1820"/>
              <a:buChar char="🞑"/>
            </a:pPr>
            <a:r>
              <a:rPr lang="en-US"/>
              <a:t>i = integer number from 1 to (M-1)/2</a:t>
            </a:r>
            <a:endParaRPr/>
          </a:p>
        </p:txBody>
      </p:sp>
      <p:sp>
        <p:nvSpPr>
          <p:cNvPr id="812" name="Google Shape;812;p6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13" name="Google Shape;813;p67"/>
          <p:cNvSpPr/>
          <p:nvPr/>
        </p:nvSpPr>
        <p:spPr>
          <a:xfrm>
            <a:off x="118404" y="6096000"/>
            <a:ext cx="8915400" cy="707886"/>
          </a:xfrm>
          <a:prstGeom prst="rect">
            <a:avLst/>
          </a:prstGeom>
          <a:solidFill>
            <a:srgbClr val="F8E6DA"/>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As the offset added is </a:t>
            </a:r>
            <a:r>
              <a:rPr b="1" lang="en-US" sz="2000">
                <a:solidFill>
                  <a:srgbClr val="FF0000"/>
                </a:solidFill>
                <a:latin typeface="Twentieth Century"/>
                <a:ea typeface="Twentieth Century"/>
                <a:cs typeface="Twentieth Century"/>
                <a:sym typeface="Twentieth Century"/>
              </a:rPr>
              <a:t>NOT 1</a:t>
            </a:r>
            <a:r>
              <a:rPr lang="en-US" sz="2000">
                <a:solidFill>
                  <a:schemeClr val="dk1"/>
                </a:solidFill>
                <a:latin typeface="Twentieth Century"/>
                <a:ea typeface="Twentieth Century"/>
                <a:cs typeface="Twentieth Century"/>
                <a:sym typeface="Twentieth Century"/>
              </a:rPr>
              <a:t>, quadratic probing </a:t>
            </a:r>
            <a:r>
              <a:rPr b="1" lang="en-US" sz="2000">
                <a:solidFill>
                  <a:schemeClr val="dk1"/>
                </a:solidFill>
                <a:latin typeface="Twentieth Century"/>
                <a:ea typeface="Twentieth Century"/>
                <a:cs typeface="Twentieth Century"/>
                <a:sym typeface="Twentieth Century"/>
              </a:rPr>
              <a:t>SLOWS down the growth of primary clusters</a:t>
            </a:r>
            <a:r>
              <a:rPr lang="en-US" sz="2000">
                <a:solidFill>
                  <a:schemeClr val="dk1"/>
                </a:solidFill>
                <a:latin typeface="Twentieth Century"/>
                <a:ea typeface="Twentieth Century"/>
                <a:cs typeface="Twentieth Century"/>
                <a:sym typeface="Twentieth Century"/>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68"/>
          <p:cNvSpPr txBox="1"/>
          <p:nvPr>
            <p:ph type="title"/>
          </p:nvPr>
        </p:nvSpPr>
        <p:spPr>
          <a:xfrm>
            <a:off x="76200"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Quadratic Probing</a:t>
            </a:r>
            <a:endParaRPr/>
          </a:p>
        </p:txBody>
      </p:sp>
      <p:sp>
        <p:nvSpPr>
          <p:cNvPr id="819" name="Google Shape;819;p68"/>
          <p:cNvSpPr txBox="1"/>
          <p:nvPr>
            <p:ph idx="1" type="body"/>
          </p:nvPr>
        </p:nvSpPr>
        <p:spPr>
          <a:xfrm>
            <a:off x="228600" y="1600200"/>
            <a:ext cx="8153400" cy="9144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Keys-  22, 17, 32, 16, 5, 24 </a:t>
            </a:r>
            <a:endParaRPr/>
          </a:p>
        </p:txBody>
      </p:sp>
      <p:sp>
        <p:nvSpPr>
          <p:cNvPr id="820" name="Google Shape;820;p6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21" name="Google Shape;821;p68"/>
          <p:cNvSpPr/>
          <p:nvPr/>
        </p:nvSpPr>
        <p:spPr>
          <a:xfrm>
            <a:off x="5257800" y="304800"/>
            <a:ext cx="3581400"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Function - </a:t>
            </a:r>
            <a:r>
              <a:rPr b="1" lang="en-US" sz="2000">
                <a:solidFill>
                  <a:srgbClr val="0000CC"/>
                </a:solidFill>
                <a:latin typeface="Twentieth Century"/>
                <a:ea typeface="Twentieth Century"/>
                <a:cs typeface="Twentieth Century"/>
                <a:sym typeface="Twentieth Century"/>
              </a:rPr>
              <a:t>( </a:t>
            </a:r>
            <a:r>
              <a:rPr b="1" lang="en-US" sz="2000">
                <a:solidFill>
                  <a:srgbClr val="C00000"/>
                </a:solidFill>
                <a:latin typeface="Twentieth Century"/>
                <a:ea typeface="Twentieth Century"/>
                <a:cs typeface="Twentieth Century"/>
                <a:sym typeface="Twentieth Century"/>
              </a:rPr>
              <a:t>Hash(x) + i</a:t>
            </a:r>
            <a:r>
              <a:rPr b="1" baseline="30000" lang="en-US" sz="2000">
                <a:solidFill>
                  <a:srgbClr val="C00000"/>
                </a:solidFill>
                <a:latin typeface="Twentieth Century"/>
                <a:ea typeface="Twentieth Century"/>
                <a:cs typeface="Twentieth Century"/>
                <a:sym typeface="Twentieth Century"/>
              </a:rPr>
              <a:t>2</a:t>
            </a:r>
            <a:r>
              <a:rPr b="1" lang="en-US" sz="2000">
                <a:solidFill>
                  <a:srgbClr val="C00000"/>
                </a:solidFill>
                <a:latin typeface="Twentieth Century"/>
                <a:ea typeface="Twentieth Century"/>
                <a:cs typeface="Twentieth Century"/>
                <a:sym typeface="Twentieth Century"/>
              </a:rPr>
              <a:t> </a:t>
            </a:r>
            <a:r>
              <a:rPr b="1" lang="en-US" sz="2000">
                <a:solidFill>
                  <a:srgbClr val="0000CC"/>
                </a:solidFill>
                <a:latin typeface="Twentieth Century"/>
                <a:ea typeface="Twentieth Century"/>
                <a:cs typeface="Twentieth Century"/>
                <a:sym typeface="Twentieth Century"/>
              </a:rPr>
              <a:t>) % M</a:t>
            </a:r>
            <a:endParaRPr/>
          </a:p>
          <a:p>
            <a:pPr indent="0" lvl="0" marL="0" marR="0" rtl="0" algn="just">
              <a:spcBef>
                <a:spcPts val="0"/>
              </a:spcBef>
              <a:spcAft>
                <a:spcPts val="0"/>
              </a:spcAft>
              <a:buNone/>
            </a:pPr>
            <a:r>
              <a:rPr b="1" lang="en-US" sz="2000">
                <a:solidFill>
                  <a:srgbClr val="0000CC"/>
                </a:solidFill>
                <a:latin typeface="Twentieth Century"/>
                <a:ea typeface="Twentieth Century"/>
                <a:cs typeface="Twentieth Century"/>
                <a:sym typeface="Twentieth Century"/>
              </a:rPr>
              <a:t>Where i = 1,2,3,4,….</a:t>
            </a:r>
            <a:r>
              <a:rPr lang="en-US" sz="2000">
                <a:solidFill>
                  <a:schemeClr val="dk1"/>
                </a:solidFill>
                <a:latin typeface="Twentieth Century"/>
                <a:ea typeface="Twentieth Century"/>
                <a:cs typeface="Twentieth Century"/>
                <a:sym typeface="Twentieth Century"/>
              </a:rPr>
              <a:t> (M-1)/2</a:t>
            </a:r>
            <a:endParaRPr b="1" sz="2000">
              <a:solidFill>
                <a:srgbClr val="0000CC"/>
              </a:solidFill>
              <a:latin typeface="Twentieth Century"/>
              <a:ea typeface="Twentieth Century"/>
              <a:cs typeface="Twentieth Century"/>
              <a:sym typeface="Twentieth Century"/>
            </a:endParaRPr>
          </a:p>
        </p:txBody>
      </p:sp>
      <p:graphicFrame>
        <p:nvGraphicFramePr>
          <p:cNvPr id="822" name="Google Shape;822;p68"/>
          <p:cNvGraphicFramePr/>
          <p:nvPr/>
        </p:nvGraphicFramePr>
        <p:xfrm>
          <a:off x="6934200" y="2209800"/>
          <a:ext cx="3000000" cy="3000000"/>
        </p:xfrm>
        <a:graphic>
          <a:graphicData uri="http://schemas.openxmlformats.org/drawingml/2006/table">
            <a:tbl>
              <a:tblPr bandRow="1" firstRow="1">
                <a:noFill/>
                <a:tableStyleId>{3CD8AB6A-D305-49CB-8AFF-C290B706995A}</a:tableStyleId>
              </a:tblPr>
              <a:tblGrid>
                <a:gridCol w="952500"/>
                <a:gridCol w="952500"/>
              </a:tblGrid>
              <a:tr h="495300">
                <a:tc>
                  <a:txBody>
                    <a:bodyPr/>
                    <a:lstStyle/>
                    <a:p>
                      <a:pPr indent="0" lvl="0" marL="0" marR="0" rtl="0" algn="ctr">
                        <a:spcBef>
                          <a:spcPts val="0"/>
                        </a:spcBef>
                        <a:spcAft>
                          <a:spcPts val="0"/>
                        </a:spcAft>
                        <a:buNone/>
                      </a:pPr>
                      <a:r>
                        <a:rPr b="1" lang="en-US" sz="2200"/>
                        <a:t>Index</a:t>
                      </a:r>
                      <a:endParaRPr/>
                    </a:p>
                  </a:txBody>
                  <a:tcPr marT="45725" marB="45725" marR="91450" marL="91450"/>
                </a:tc>
                <a:tc>
                  <a:txBody>
                    <a:bodyPr/>
                    <a:lstStyle/>
                    <a:p>
                      <a:pPr indent="0" lvl="0" marL="0" marR="0" rtl="0" algn="ctr">
                        <a:spcBef>
                          <a:spcPts val="0"/>
                        </a:spcBef>
                        <a:spcAft>
                          <a:spcPts val="0"/>
                        </a:spcAft>
                        <a:buNone/>
                      </a:pPr>
                      <a:r>
                        <a:rPr b="1" lang="en-US" sz="2200"/>
                        <a:t>Key</a:t>
                      </a:r>
                      <a:endParaRPr/>
                    </a:p>
                  </a:txBody>
                  <a:tcPr marT="45725" marB="45725" marR="91450" marL="91450"/>
                </a:tc>
              </a:tr>
              <a:tr h="495300">
                <a:tc>
                  <a:txBody>
                    <a:bodyPr/>
                    <a:lstStyle/>
                    <a:p>
                      <a:pPr indent="0" lvl="0" marL="0" marR="0" rtl="0" algn="ctr">
                        <a:spcBef>
                          <a:spcPts val="0"/>
                        </a:spcBef>
                        <a:spcAft>
                          <a:spcPts val="0"/>
                        </a:spcAft>
                        <a:buNone/>
                      </a:pPr>
                      <a:r>
                        <a:rPr b="1" lang="en-US" sz="2200"/>
                        <a:t>0</a:t>
                      </a:r>
                      <a:endParaRPr/>
                    </a:p>
                  </a:txBody>
                  <a:tcPr marT="45725" marB="45725" marR="91450" marL="91450"/>
                </a:tc>
                <a:tc>
                  <a:txBody>
                    <a:bodyPr/>
                    <a:lstStyle/>
                    <a:p>
                      <a:pPr indent="0" lvl="0" marL="0" marR="0" rtl="0" algn="ctr">
                        <a:spcBef>
                          <a:spcPts val="0"/>
                        </a:spcBef>
                        <a:spcAft>
                          <a:spcPts val="0"/>
                        </a:spcAft>
                        <a:buNone/>
                      </a:pPr>
                      <a:r>
                        <a:rPr b="1" lang="en-US" sz="2200"/>
                        <a:t>24</a:t>
                      </a:r>
                      <a:endParaRPr/>
                    </a:p>
                  </a:txBody>
                  <a:tcPr marT="45725" marB="45725" marR="91450" marL="91450"/>
                </a:tc>
              </a:tr>
              <a:tr h="495300">
                <a:tc>
                  <a:txBody>
                    <a:bodyPr/>
                    <a:lstStyle/>
                    <a:p>
                      <a:pPr indent="0" lvl="0" marL="0" marR="0" rtl="0" algn="ctr">
                        <a:spcBef>
                          <a:spcPts val="0"/>
                        </a:spcBef>
                        <a:spcAft>
                          <a:spcPts val="0"/>
                        </a:spcAft>
                        <a:buNone/>
                      </a:pPr>
                      <a:r>
                        <a:rPr b="1" lang="en-US" sz="2200"/>
                        <a:t>1</a:t>
                      </a:r>
                      <a:endParaRPr/>
                    </a:p>
                  </a:txBody>
                  <a:tcPr marT="45725" marB="45725" marR="91450" marL="91450"/>
                </a:tc>
                <a:tc>
                  <a:txBody>
                    <a:bodyPr/>
                    <a:lstStyle/>
                    <a:p>
                      <a:pPr indent="0" lvl="0" marL="0" marR="0" rtl="0" algn="ctr">
                        <a:spcBef>
                          <a:spcPts val="0"/>
                        </a:spcBef>
                        <a:spcAft>
                          <a:spcPts val="0"/>
                        </a:spcAft>
                        <a:buNone/>
                      </a:pPr>
                      <a:r>
                        <a:rPr b="1" lang="en-US" sz="2200"/>
                        <a:t>22</a:t>
                      </a:r>
                      <a:endParaRPr/>
                    </a:p>
                  </a:txBody>
                  <a:tcPr marT="45725" marB="45725" marR="91450" marL="91450"/>
                </a:tc>
              </a:tr>
              <a:tr h="495300">
                <a:tc>
                  <a:txBody>
                    <a:bodyPr/>
                    <a:lstStyle/>
                    <a:p>
                      <a:pPr indent="0" lvl="0" marL="0" marR="0" rtl="0" algn="ctr">
                        <a:spcBef>
                          <a:spcPts val="0"/>
                        </a:spcBef>
                        <a:spcAft>
                          <a:spcPts val="0"/>
                        </a:spcAft>
                        <a:buNone/>
                      </a:pPr>
                      <a:r>
                        <a:rPr b="1" lang="en-US" sz="2200"/>
                        <a:t>2</a:t>
                      </a:r>
                      <a:endParaRPr/>
                    </a:p>
                  </a:txBody>
                  <a:tcPr marT="45725" marB="45725" marR="91450" marL="91450"/>
                </a:tc>
                <a:tc>
                  <a:txBody>
                    <a:bodyPr/>
                    <a:lstStyle/>
                    <a:p>
                      <a:pPr indent="0" lvl="0" marL="0" marR="0" rtl="0" algn="ctr">
                        <a:spcBef>
                          <a:spcPts val="0"/>
                        </a:spcBef>
                        <a:spcAft>
                          <a:spcPts val="0"/>
                        </a:spcAft>
                        <a:buNone/>
                      </a:pPr>
                      <a:r>
                        <a:rPr b="1" lang="en-US" sz="2200"/>
                        <a:t>16</a:t>
                      </a:r>
                      <a:endParaRPr/>
                    </a:p>
                  </a:txBody>
                  <a:tcPr marT="45725" marB="45725" marR="91450" marL="91450"/>
                </a:tc>
              </a:tr>
              <a:tr h="495300">
                <a:tc>
                  <a:txBody>
                    <a:bodyPr/>
                    <a:lstStyle/>
                    <a:p>
                      <a:pPr indent="0" lvl="0" marL="0" marR="0" rtl="0" algn="ctr">
                        <a:spcBef>
                          <a:spcPts val="0"/>
                        </a:spcBef>
                        <a:spcAft>
                          <a:spcPts val="0"/>
                        </a:spcAft>
                        <a:buNone/>
                      </a:pPr>
                      <a:r>
                        <a:rPr b="1" lang="en-US" sz="2200"/>
                        <a:t>3</a:t>
                      </a:r>
                      <a:endParaRPr/>
                    </a:p>
                  </a:txBody>
                  <a:tcPr marT="45725" marB="45725" marR="91450" marL="91450"/>
                </a:tc>
                <a:tc>
                  <a:txBody>
                    <a:bodyPr/>
                    <a:lstStyle/>
                    <a:p>
                      <a:pPr indent="0" lvl="0" marL="0" marR="0" rtl="0" algn="ctr">
                        <a:spcBef>
                          <a:spcPts val="0"/>
                        </a:spcBef>
                        <a:spcAft>
                          <a:spcPts val="0"/>
                        </a:spcAft>
                        <a:buNone/>
                      </a:pPr>
                      <a:r>
                        <a:rPr b="1" lang="en-US" sz="2200"/>
                        <a:t>17</a:t>
                      </a:r>
                      <a:endParaRPr/>
                    </a:p>
                  </a:txBody>
                  <a:tcPr marT="45725" marB="45725" marR="91450" marL="91450"/>
                </a:tc>
              </a:tr>
              <a:tr h="495300">
                <a:tc>
                  <a:txBody>
                    <a:bodyPr/>
                    <a:lstStyle/>
                    <a:p>
                      <a:pPr indent="0" lvl="0" marL="0" marR="0" rtl="0" algn="ctr">
                        <a:spcBef>
                          <a:spcPts val="0"/>
                        </a:spcBef>
                        <a:spcAft>
                          <a:spcPts val="0"/>
                        </a:spcAft>
                        <a:buNone/>
                      </a:pPr>
                      <a:r>
                        <a:rPr b="1" lang="en-US" sz="2200"/>
                        <a:t>4</a:t>
                      </a:r>
                      <a:endParaRPr/>
                    </a:p>
                  </a:txBody>
                  <a:tcPr marT="45725" marB="45725" marR="91450" marL="91450"/>
                </a:tc>
                <a:tc>
                  <a:txBody>
                    <a:bodyPr/>
                    <a:lstStyle/>
                    <a:p>
                      <a:pPr indent="0" lvl="0" marL="0" marR="0" rtl="0" algn="ctr">
                        <a:spcBef>
                          <a:spcPts val="0"/>
                        </a:spcBef>
                        <a:spcAft>
                          <a:spcPts val="0"/>
                        </a:spcAft>
                        <a:buNone/>
                      </a:pPr>
                      <a:r>
                        <a:rPr b="1" lang="en-US" sz="2200"/>
                        <a:t>32</a:t>
                      </a:r>
                      <a:endParaRPr/>
                    </a:p>
                  </a:txBody>
                  <a:tcPr marT="45725" marB="45725" marR="91450" marL="91450"/>
                </a:tc>
              </a:tr>
              <a:tr h="495300">
                <a:tc>
                  <a:txBody>
                    <a:bodyPr/>
                    <a:lstStyle/>
                    <a:p>
                      <a:pPr indent="0" lvl="0" marL="0" marR="0" rtl="0" algn="ctr">
                        <a:spcBef>
                          <a:spcPts val="0"/>
                        </a:spcBef>
                        <a:spcAft>
                          <a:spcPts val="0"/>
                        </a:spcAft>
                        <a:buNone/>
                      </a:pPr>
                      <a:r>
                        <a:rPr b="1" lang="en-US" sz="2200"/>
                        <a:t>5</a:t>
                      </a:r>
                      <a:endParaRPr/>
                    </a:p>
                  </a:txBody>
                  <a:tcPr marT="45725" marB="45725" marR="91450" marL="91450"/>
                </a:tc>
                <a:tc>
                  <a:txBody>
                    <a:bodyPr/>
                    <a:lstStyle/>
                    <a:p>
                      <a:pPr indent="0" lvl="0" marL="0" marR="0" rtl="0" algn="ctr">
                        <a:spcBef>
                          <a:spcPts val="0"/>
                        </a:spcBef>
                        <a:spcAft>
                          <a:spcPts val="0"/>
                        </a:spcAft>
                        <a:buNone/>
                      </a:pPr>
                      <a:r>
                        <a:rPr b="1" lang="en-US" sz="2200"/>
                        <a:t>5</a:t>
                      </a:r>
                      <a:endParaRPr/>
                    </a:p>
                  </a:txBody>
                  <a:tcPr marT="45725" marB="45725" marR="91450" marL="91450"/>
                </a:tc>
              </a:tr>
              <a:tr h="495300">
                <a:tc>
                  <a:txBody>
                    <a:bodyPr/>
                    <a:lstStyle/>
                    <a:p>
                      <a:pPr indent="0" lvl="0" marL="0" marR="0" rtl="0" algn="ctr">
                        <a:spcBef>
                          <a:spcPts val="0"/>
                        </a:spcBef>
                        <a:spcAft>
                          <a:spcPts val="0"/>
                        </a:spcAft>
                        <a:buNone/>
                      </a:pPr>
                      <a:r>
                        <a:rPr b="1" lang="en-US" sz="2200"/>
                        <a:t>6</a:t>
                      </a:r>
                      <a:endParaRPr/>
                    </a:p>
                  </a:txBody>
                  <a:tcPr marT="45725" marB="45725" marR="91450" marL="91450"/>
                </a:tc>
                <a:tc>
                  <a:txBody>
                    <a:bodyPr/>
                    <a:lstStyle/>
                    <a:p>
                      <a:pPr indent="0" lvl="0" marL="0" marR="0" rtl="0" algn="ctr">
                        <a:spcBef>
                          <a:spcPts val="0"/>
                        </a:spcBef>
                        <a:spcAft>
                          <a:spcPts val="0"/>
                        </a:spcAft>
                        <a:buNone/>
                      </a:pPr>
                      <a:r>
                        <a:rPr b="1" lang="en-US" sz="2200"/>
                        <a:t> </a:t>
                      </a:r>
                      <a:endParaRPr/>
                    </a:p>
                  </a:txBody>
                  <a:tcPr marT="45725" marB="45725" marR="91450" marL="91450"/>
                </a:tc>
              </a:tr>
            </a:tbl>
          </a:graphicData>
        </a:graphic>
      </p:graphicFrame>
      <p:sp>
        <p:nvSpPr>
          <p:cNvPr id="823" name="Google Shape;823;p68"/>
          <p:cNvSpPr/>
          <p:nvPr/>
        </p:nvSpPr>
        <p:spPr>
          <a:xfrm>
            <a:off x="304800" y="23622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22 % 7 = 1 (FREE) </a:t>
            </a:r>
            <a:endParaRPr/>
          </a:p>
        </p:txBody>
      </p:sp>
      <p:sp>
        <p:nvSpPr>
          <p:cNvPr id="824" name="Google Shape;824;p68"/>
          <p:cNvSpPr/>
          <p:nvPr/>
        </p:nvSpPr>
        <p:spPr>
          <a:xfrm>
            <a:off x="304800" y="3048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17 % 7 = 3 (FREE) </a:t>
            </a:r>
            <a:endParaRPr/>
          </a:p>
        </p:txBody>
      </p:sp>
      <p:sp>
        <p:nvSpPr>
          <p:cNvPr id="825" name="Google Shape;825;p68"/>
          <p:cNvSpPr/>
          <p:nvPr/>
        </p:nvSpPr>
        <p:spPr>
          <a:xfrm>
            <a:off x="304800" y="3810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32 % 7 = 4 (FREE) </a:t>
            </a:r>
            <a:endParaRPr/>
          </a:p>
        </p:txBody>
      </p:sp>
      <p:sp>
        <p:nvSpPr>
          <p:cNvPr id="826" name="Google Shape;826;p68"/>
          <p:cNvSpPr/>
          <p:nvPr/>
        </p:nvSpPr>
        <p:spPr>
          <a:xfrm>
            <a:off x="304800" y="44958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16 % 7 = 2 (FREE) </a:t>
            </a:r>
            <a:endParaRPr/>
          </a:p>
        </p:txBody>
      </p:sp>
      <p:sp>
        <p:nvSpPr>
          <p:cNvPr id="827" name="Google Shape;827;p68"/>
          <p:cNvSpPr/>
          <p:nvPr/>
        </p:nvSpPr>
        <p:spPr>
          <a:xfrm>
            <a:off x="304800" y="51816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5 % 7 = 5 (FREE) </a:t>
            </a:r>
            <a:endParaRPr/>
          </a:p>
        </p:txBody>
      </p:sp>
      <p:sp>
        <p:nvSpPr>
          <p:cNvPr id="828" name="Google Shape;828;p68"/>
          <p:cNvSpPr/>
          <p:nvPr/>
        </p:nvSpPr>
        <p:spPr>
          <a:xfrm>
            <a:off x="304800" y="59436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24 % 7 = 3 (OCCUPIED) </a:t>
            </a:r>
            <a:endParaRPr/>
          </a:p>
        </p:txBody>
      </p:sp>
      <p:sp>
        <p:nvSpPr>
          <p:cNvPr id="829" name="Google Shape;829;p68"/>
          <p:cNvSpPr/>
          <p:nvPr/>
        </p:nvSpPr>
        <p:spPr>
          <a:xfrm>
            <a:off x="3657600" y="5334000"/>
            <a:ext cx="3124200" cy="12192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(Hash(24) + i</a:t>
            </a:r>
            <a:r>
              <a:rPr b="1" baseline="30000" lang="en-US" sz="1800">
                <a:solidFill>
                  <a:srgbClr val="0000CC"/>
                </a:solidFill>
                <a:latin typeface="Twentieth Century"/>
                <a:ea typeface="Twentieth Century"/>
                <a:cs typeface="Twentieth Century"/>
                <a:sym typeface="Twentieth Century"/>
              </a:rPr>
              <a:t>2</a:t>
            </a:r>
            <a:r>
              <a:rPr b="1" lang="en-US" sz="1800">
                <a:solidFill>
                  <a:srgbClr val="0000CC"/>
                </a:solidFill>
                <a:latin typeface="Twentieth Century"/>
                <a:ea typeface="Twentieth Century"/>
                <a:cs typeface="Twentieth Century"/>
                <a:sym typeface="Twentieth Century"/>
              </a:rPr>
              <a:t> ) % 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( 3 + 1</a:t>
            </a:r>
            <a:r>
              <a:rPr b="1" baseline="30000" lang="en-US" sz="1800">
                <a:solidFill>
                  <a:schemeClr val="dk1"/>
                </a:solidFill>
                <a:latin typeface="Twentieth Century"/>
                <a:ea typeface="Twentieth Century"/>
                <a:cs typeface="Twentieth Century"/>
                <a:sym typeface="Twentieth Century"/>
              </a:rPr>
              <a:t>2</a:t>
            </a:r>
            <a:r>
              <a:rPr b="1" lang="en-US" sz="1800">
                <a:solidFill>
                  <a:schemeClr val="dk1"/>
                </a:solidFill>
                <a:latin typeface="Twentieth Century"/>
                <a:ea typeface="Twentieth Century"/>
                <a:cs typeface="Twentieth Century"/>
                <a:sym typeface="Twentieth Century"/>
              </a:rPr>
              <a:t> ) % 7 = 4 (Occupied)</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( 3 + 2</a:t>
            </a:r>
            <a:r>
              <a:rPr b="1" baseline="30000" lang="en-US" sz="1800">
                <a:solidFill>
                  <a:schemeClr val="dk1"/>
                </a:solidFill>
                <a:latin typeface="Twentieth Century"/>
                <a:ea typeface="Twentieth Century"/>
                <a:cs typeface="Twentieth Century"/>
                <a:sym typeface="Twentieth Century"/>
              </a:rPr>
              <a:t>2</a:t>
            </a:r>
            <a:r>
              <a:rPr b="1" lang="en-US" sz="1800">
                <a:solidFill>
                  <a:schemeClr val="dk1"/>
                </a:solidFill>
                <a:latin typeface="Twentieth Century"/>
                <a:ea typeface="Twentieth Century"/>
                <a:cs typeface="Twentieth Century"/>
                <a:sym typeface="Twentieth Century"/>
              </a:rPr>
              <a:t> ) % 7 = 0 (FREE)</a:t>
            </a:r>
            <a:endParaRPr/>
          </a:p>
        </p:txBody>
      </p:sp>
      <p:cxnSp>
        <p:nvCxnSpPr>
          <p:cNvPr id="830" name="Google Shape;830;p68"/>
          <p:cNvCxnSpPr/>
          <p:nvPr/>
        </p:nvCxnSpPr>
        <p:spPr>
          <a:xfrm flipH="1" rot="10800000">
            <a:off x="3352800" y="5867400"/>
            <a:ext cx="228600" cy="342900"/>
          </a:xfrm>
          <a:prstGeom prst="straightConnector1">
            <a:avLst/>
          </a:prstGeom>
          <a:noFill/>
          <a:ln cap="flat" cmpd="sng" w="25400">
            <a:solidFill>
              <a:schemeClr val="dk1"/>
            </a:solidFill>
            <a:prstDash val="solid"/>
            <a:round/>
            <a:headEnd len="sm" w="sm" type="none"/>
            <a:tailEnd len="med" w="med" type="stealth"/>
          </a:ln>
        </p:spPr>
      </p:cxnSp>
      <p:cxnSp>
        <p:nvCxnSpPr>
          <p:cNvPr id="831" name="Google Shape;831;p68"/>
          <p:cNvCxnSpPr/>
          <p:nvPr/>
        </p:nvCxnSpPr>
        <p:spPr>
          <a:xfrm flipH="1" rot="10800000">
            <a:off x="6096000" y="2971800"/>
            <a:ext cx="1066800" cy="2743200"/>
          </a:xfrm>
          <a:prstGeom prst="straightConnector1">
            <a:avLst/>
          </a:prstGeom>
          <a:noFill/>
          <a:ln cap="flat" cmpd="sng" w="25400">
            <a:solidFill>
              <a:schemeClr val="dk1"/>
            </a:solidFill>
            <a:prstDash val="solid"/>
            <a:round/>
            <a:headEnd len="sm" w="sm" type="none"/>
            <a:tailEnd len="med" w="med" type="stealth"/>
          </a:ln>
        </p:spPr>
      </p:cxnSp>
      <p:sp>
        <p:nvSpPr>
          <p:cNvPr id="832" name="Google Shape;832;p68"/>
          <p:cNvSpPr/>
          <p:nvPr/>
        </p:nvSpPr>
        <p:spPr>
          <a:xfrm>
            <a:off x="8001000" y="3262532"/>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33" name="Google Shape;833;p68"/>
          <p:cNvSpPr/>
          <p:nvPr/>
        </p:nvSpPr>
        <p:spPr>
          <a:xfrm>
            <a:off x="8001000" y="42672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34" name="Google Shape;834;p68"/>
          <p:cNvSpPr/>
          <p:nvPr/>
        </p:nvSpPr>
        <p:spPr>
          <a:xfrm>
            <a:off x="8001000" y="4752536"/>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35" name="Google Shape;835;p68"/>
          <p:cNvSpPr/>
          <p:nvPr/>
        </p:nvSpPr>
        <p:spPr>
          <a:xfrm>
            <a:off x="8001000" y="37338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36" name="Google Shape;836;p68"/>
          <p:cNvSpPr/>
          <p:nvPr/>
        </p:nvSpPr>
        <p:spPr>
          <a:xfrm>
            <a:off x="8001000" y="52578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37" name="Google Shape;837;p68"/>
          <p:cNvSpPr/>
          <p:nvPr/>
        </p:nvSpPr>
        <p:spPr>
          <a:xfrm>
            <a:off x="8001000" y="2743200"/>
            <a:ext cx="6858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2"/>
                                        </p:tgtEl>
                                      </p:cBhvr>
                                    </p:animEffect>
                                    <p:set>
                                      <p:cBhvr>
                                        <p:cTn dur="1" fill="hold">
                                          <p:stCondLst>
                                            <p:cond delay="500"/>
                                          </p:stCondLst>
                                        </p:cTn>
                                        <p:tgtEl>
                                          <p:spTgt spid="8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3"/>
                                        </p:tgtEl>
                                      </p:cBhvr>
                                    </p:animEffect>
                                    <p:set>
                                      <p:cBhvr>
                                        <p:cTn dur="1" fill="hold">
                                          <p:stCondLst>
                                            <p:cond delay="500"/>
                                          </p:stCondLst>
                                        </p:cTn>
                                        <p:tgtEl>
                                          <p:spTgt spid="8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4"/>
                                        </p:tgtEl>
                                      </p:cBhvr>
                                    </p:animEffect>
                                    <p:set>
                                      <p:cBhvr>
                                        <p:cTn dur="1" fill="hold">
                                          <p:stCondLst>
                                            <p:cond delay="500"/>
                                          </p:stCondLst>
                                        </p:cTn>
                                        <p:tgtEl>
                                          <p:spTgt spid="8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5"/>
                                        </p:tgtEl>
                                      </p:cBhvr>
                                    </p:animEffect>
                                    <p:set>
                                      <p:cBhvr>
                                        <p:cTn dur="1" fill="hold">
                                          <p:stCondLst>
                                            <p:cond delay="500"/>
                                          </p:stCondLst>
                                        </p:cTn>
                                        <p:tgtEl>
                                          <p:spTgt spid="8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6"/>
                                        </p:tgtEl>
                                      </p:cBhvr>
                                    </p:animEffect>
                                    <p:set>
                                      <p:cBhvr>
                                        <p:cTn dur="1" fill="hold">
                                          <p:stCondLst>
                                            <p:cond delay="500"/>
                                          </p:stCondLst>
                                        </p:cTn>
                                        <p:tgtEl>
                                          <p:spTgt spid="8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5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37"/>
                                        </p:tgtEl>
                                      </p:cBhvr>
                                    </p:animEffect>
                                    <p:set>
                                      <p:cBhvr>
                                        <p:cTn dur="1" fill="hold">
                                          <p:stCondLst>
                                            <p:cond delay="500"/>
                                          </p:stCondLst>
                                        </p:cTn>
                                        <p:tgtEl>
                                          <p:spTgt spid="8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6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 ☹</a:t>
            </a:r>
            <a:endParaRPr/>
          </a:p>
        </p:txBody>
      </p:sp>
      <p:sp>
        <p:nvSpPr>
          <p:cNvPr id="843" name="Google Shape;843;p6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pic>
        <p:nvPicPr>
          <p:cNvPr id="844" name="Google Shape;844;p69"/>
          <p:cNvPicPr preferRelativeResize="0"/>
          <p:nvPr/>
        </p:nvPicPr>
        <p:blipFill rotWithShape="1">
          <a:blip r:embed="rId3">
            <a:alphaModFix/>
          </a:blip>
          <a:srcRect b="0" l="0" r="0" t="0"/>
          <a:stretch/>
        </p:blipFill>
        <p:spPr>
          <a:xfrm>
            <a:off x="0" y="1524000"/>
            <a:ext cx="8839200" cy="5028958"/>
          </a:xfrm>
          <a:prstGeom prst="rect">
            <a:avLst/>
          </a:prstGeom>
          <a:noFill/>
          <a:ln>
            <a:noFill/>
          </a:ln>
        </p:spPr>
      </p:pic>
      <p:sp>
        <p:nvSpPr>
          <p:cNvPr id="845" name="Google Shape;845;p6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Twentieth Century"/>
              <a:buNone/>
            </a:pPr>
            <a:r>
              <a:rPr b="1" lang="en-US">
                <a:solidFill>
                  <a:srgbClr val="C00000"/>
                </a:solidFill>
              </a:rPr>
              <a:t>Hash Table = Array + Hash function</a:t>
            </a:r>
            <a:endParaRPr/>
          </a:p>
        </p:txBody>
      </p:sp>
      <p:sp>
        <p:nvSpPr>
          <p:cNvPr id="167" name="Google Shape;167;p7"/>
          <p:cNvSpPr txBox="1"/>
          <p:nvPr>
            <p:ph idx="1" type="body"/>
          </p:nvPr>
        </p:nvSpPr>
        <p:spPr>
          <a:xfrm>
            <a:off x="304800" y="1600200"/>
            <a:ext cx="8461248" cy="50292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560"/>
              <a:buChar char="◻"/>
            </a:pPr>
            <a:r>
              <a:rPr lang="en-US" sz="2600"/>
              <a:t>A hash table is made up of </a:t>
            </a:r>
            <a:r>
              <a:rPr lang="en-US" sz="2600">
                <a:solidFill>
                  <a:srgbClr val="0000CC"/>
                </a:solidFill>
              </a:rPr>
              <a:t>two parts</a:t>
            </a:r>
            <a:r>
              <a:rPr lang="en-US" sz="2600"/>
              <a:t>: </a:t>
            </a:r>
            <a:endParaRPr/>
          </a:p>
          <a:p>
            <a:pPr indent="-274320" lvl="1" marL="640080" rtl="0" algn="just">
              <a:spcBef>
                <a:spcPts val="550"/>
              </a:spcBef>
              <a:spcAft>
                <a:spcPts val="0"/>
              </a:spcAft>
              <a:buSzPts val="1680"/>
              <a:buChar char="🞑"/>
            </a:pPr>
            <a:r>
              <a:rPr lang="en-US" sz="2400"/>
              <a:t>an array (the actual table where the data to be searched is stored) and </a:t>
            </a:r>
            <a:endParaRPr/>
          </a:p>
          <a:p>
            <a:pPr indent="-274320" lvl="1" marL="640080" rtl="0" algn="just">
              <a:spcBef>
                <a:spcPts val="550"/>
              </a:spcBef>
              <a:spcAft>
                <a:spcPts val="0"/>
              </a:spcAft>
              <a:buSzPts val="1680"/>
              <a:buChar char="🞑"/>
            </a:pPr>
            <a:r>
              <a:rPr lang="en-US" sz="2400"/>
              <a:t>a mapping function, known as a hash function. </a:t>
            </a:r>
            <a:endParaRPr/>
          </a:p>
          <a:p>
            <a:pPr indent="-320040" lvl="0" marL="320040" rtl="0" algn="just">
              <a:spcBef>
                <a:spcPts val="700"/>
              </a:spcBef>
              <a:spcAft>
                <a:spcPts val="0"/>
              </a:spcAft>
              <a:buSzPts val="1560"/>
              <a:buChar char="◻"/>
            </a:pPr>
            <a:r>
              <a:rPr lang="en-US" sz="2600"/>
              <a:t>The hash function - is a mapping from the input space to the integer space that defines the </a:t>
            </a:r>
            <a:r>
              <a:rPr lang="en-US" sz="2600">
                <a:solidFill>
                  <a:srgbClr val="0000CC"/>
                </a:solidFill>
              </a:rPr>
              <a:t>indices</a:t>
            </a:r>
            <a:r>
              <a:rPr lang="en-US" sz="2600"/>
              <a:t> of the array. </a:t>
            </a:r>
            <a:endParaRPr/>
          </a:p>
          <a:p>
            <a:pPr indent="-209550" lvl="0" marL="320040" rtl="0" algn="l">
              <a:spcBef>
                <a:spcPts val="700"/>
              </a:spcBef>
              <a:spcAft>
                <a:spcPts val="0"/>
              </a:spcAft>
              <a:buSzPts val="1740"/>
              <a:buNone/>
            </a:pPr>
            <a:r>
              <a:t/>
            </a:r>
            <a:endParaRPr/>
          </a:p>
        </p:txBody>
      </p:sp>
      <p:grpSp>
        <p:nvGrpSpPr>
          <p:cNvPr id="168" name="Google Shape;168;p7"/>
          <p:cNvGrpSpPr/>
          <p:nvPr/>
        </p:nvGrpSpPr>
        <p:grpSpPr>
          <a:xfrm>
            <a:off x="609600" y="4114800"/>
            <a:ext cx="7978987" cy="2590800"/>
            <a:chOff x="609600" y="4114800"/>
            <a:chExt cx="7978987" cy="2590800"/>
          </a:xfrm>
        </p:grpSpPr>
        <p:pic>
          <p:nvPicPr>
            <p:cNvPr id="169" name="Google Shape;169;p7"/>
            <p:cNvPicPr preferRelativeResize="0"/>
            <p:nvPr/>
          </p:nvPicPr>
          <p:blipFill rotWithShape="1">
            <a:blip r:embed="rId3">
              <a:alphaModFix/>
            </a:blip>
            <a:srcRect b="0" l="0" r="0" t="0"/>
            <a:stretch/>
          </p:blipFill>
          <p:spPr>
            <a:xfrm>
              <a:off x="609600" y="4343400"/>
              <a:ext cx="7978987" cy="2362200"/>
            </a:xfrm>
            <a:prstGeom prst="rect">
              <a:avLst/>
            </a:prstGeom>
            <a:noFill/>
            <a:ln>
              <a:noFill/>
            </a:ln>
          </p:spPr>
        </p:pic>
        <p:cxnSp>
          <p:nvCxnSpPr>
            <p:cNvPr id="170" name="Google Shape;170;p7"/>
            <p:cNvCxnSpPr/>
            <p:nvPr/>
          </p:nvCxnSpPr>
          <p:spPr>
            <a:xfrm>
              <a:off x="5334000" y="4114800"/>
              <a:ext cx="914400" cy="1066800"/>
            </a:xfrm>
            <a:prstGeom prst="straightConnector1">
              <a:avLst/>
            </a:prstGeom>
            <a:noFill/>
            <a:ln cap="flat" cmpd="sng" w="25400">
              <a:solidFill>
                <a:srgbClr val="C00000"/>
              </a:solidFill>
              <a:prstDash val="solid"/>
              <a:round/>
              <a:headEnd len="sm" w="sm" type="none"/>
              <a:tailEnd len="med" w="med" type="stealth"/>
            </a:ln>
          </p:spPr>
        </p:cxnSp>
      </p:grpSp>
      <p:sp>
        <p:nvSpPr>
          <p:cNvPr id="171" name="Google Shape;171;p7"/>
          <p:cNvSpPr/>
          <p:nvPr/>
        </p:nvSpPr>
        <p:spPr>
          <a:xfrm>
            <a:off x="2667000" y="6248400"/>
            <a:ext cx="2819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wentieth Century"/>
                <a:ea typeface="Twentieth Century"/>
                <a:cs typeface="Twentieth Century"/>
                <a:sym typeface="Twentieth Century"/>
              </a:rPr>
              <a:t>Maps input space to indices</a:t>
            </a:r>
            <a:endParaRPr/>
          </a:p>
        </p:txBody>
      </p:sp>
      <p:sp>
        <p:nvSpPr>
          <p:cNvPr id="172" name="Google Shape;172;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7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 ☺</a:t>
            </a:r>
            <a:endParaRPr/>
          </a:p>
        </p:txBody>
      </p:sp>
      <p:sp>
        <p:nvSpPr>
          <p:cNvPr id="851" name="Google Shape;851;p7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t/>
            </a:r>
            <a:endParaRPr/>
          </a:p>
        </p:txBody>
      </p:sp>
      <p:pic>
        <p:nvPicPr>
          <p:cNvPr id="852" name="Google Shape;852;p70"/>
          <p:cNvPicPr preferRelativeResize="0"/>
          <p:nvPr/>
        </p:nvPicPr>
        <p:blipFill rotWithShape="1">
          <a:blip r:embed="rId3">
            <a:alphaModFix/>
          </a:blip>
          <a:srcRect b="0" l="0" r="0" t="0"/>
          <a:stretch/>
        </p:blipFill>
        <p:spPr>
          <a:xfrm>
            <a:off x="152400" y="1530927"/>
            <a:ext cx="8832273" cy="5181600"/>
          </a:xfrm>
          <a:prstGeom prst="rect">
            <a:avLst/>
          </a:prstGeom>
          <a:noFill/>
          <a:ln>
            <a:noFill/>
          </a:ln>
        </p:spPr>
      </p:pic>
      <p:sp>
        <p:nvSpPr>
          <p:cNvPr id="853" name="Google Shape;853;p7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7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Quadratic Probe</a:t>
            </a:r>
            <a:endParaRPr/>
          </a:p>
        </p:txBody>
      </p:sp>
      <p:sp>
        <p:nvSpPr>
          <p:cNvPr id="859" name="Google Shape;859;p7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60" name="Google Shape;860;p71"/>
          <p:cNvSpPr txBox="1"/>
          <p:nvPr>
            <p:ph idx="1" type="body"/>
          </p:nvPr>
        </p:nvSpPr>
        <p:spPr>
          <a:xfrm>
            <a:off x="228600" y="1600200"/>
            <a:ext cx="8686800" cy="4267200"/>
          </a:xfrm>
          <a:prstGeom prst="rect">
            <a:avLst/>
          </a:prstGeom>
          <a:noFill/>
          <a:ln>
            <a:noFill/>
          </a:ln>
        </p:spPr>
        <p:txBody>
          <a:bodyPr anchorCtr="0" anchor="t" bIns="45700" lIns="91425" spcFirstLastPara="1" rIns="91425" wrap="square" tIns="45700">
            <a:normAutofit/>
          </a:bodyPr>
          <a:lstStyle/>
          <a:p>
            <a:pPr indent="-320040" lvl="0" marL="320040" rtl="0" algn="l">
              <a:lnSpc>
                <a:spcPct val="150000"/>
              </a:lnSpc>
              <a:spcBef>
                <a:spcPts val="0"/>
              </a:spcBef>
              <a:spcAft>
                <a:spcPts val="0"/>
              </a:spcAft>
              <a:buSzPts val="1440"/>
              <a:buChar char="◻"/>
            </a:pPr>
            <a:r>
              <a:rPr b="1" lang="en-US" sz="2400"/>
              <a:t>Disadvantages</a:t>
            </a:r>
            <a:r>
              <a:rPr lang="en-US" sz="2400"/>
              <a:t>: </a:t>
            </a:r>
            <a:endParaRPr/>
          </a:p>
          <a:p>
            <a:pPr indent="-274320" lvl="1" marL="640080" rtl="0" algn="just">
              <a:lnSpc>
                <a:spcPct val="150000"/>
              </a:lnSpc>
              <a:spcBef>
                <a:spcPts val="550"/>
              </a:spcBef>
              <a:spcAft>
                <a:spcPts val="0"/>
              </a:spcAft>
              <a:buSzPts val="1680"/>
              <a:buChar char="🞑"/>
            </a:pPr>
            <a:r>
              <a:rPr lang="en-US" sz="2400"/>
              <a:t>Time required to square the probe number.</a:t>
            </a:r>
            <a:endParaRPr/>
          </a:p>
          <a:p>
            <a:pPr indent="-274320" lvl="1" marL="640080" rtl="0" algn="just">
              <a:lnSpc>
                <a:spcPct val="150000"/>
              </a:lnSpc>
              <a:spcBef>
                <a:spcPts val="550"/>
              </a:spcBef>
              <a:spcAft>
                <a:spcPts val="0"/>
              </a:spcAft>
              <a:buSzPts val="1680"/>
              <a:buChar char="🞑"/>
            </a:pPr>
            <a:r>
              <a:rPr lang="en-US" sz="2400"/>
              <a:t>Impossible to generate a new address for every element in the list.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Quadratic Probing – Function</a:t>
            </a:r>
            <a:endParaRPr/>
          </a:p>
        </p:txBody>
      </p:sp>
      <p:sp>
        <p:nvSpPr>
          <p:cNvPr id="866" name="Google Shape;866;p7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67" name="Google Shape;867;p72"/>
          <p:cNvSpPr/>
          <p:nvPr/>
        </p:nvSpPr>
        <p:spPr>
          <a:xfrm>
            <a:off x="228600" y="1600200"/>
            <a:ext cx="3352800" cy="163121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//hash function to get position</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int hash(int key)</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	return( key % MAX);</a:t>
            </a:r>
            <a:endParaRPr/>
          </a:p>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a:t>
            </a:r>
            <a:endParaRPr/>
          </a:p>
        </p:txBody>
      </p:sp>
      <p:sp>
        <p:nvSpPr>
          <p:cNvPr id="868" name="Google Shape;868;p72"/>
          <p:cNvSpPr/>
          <p:nvPr/>
        </p:nvSpPr>
        <p:spPr>
          <a:xfrm>
            <a:off x="3657600" y="1537692"/>
            <a:ext cx="5257800" cy="535531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//function for inserting a record using quadratic probe</a:t>
            </a:r>
            <a:endParaRPr/>
          </a:p>
          <a:p>
            <a:pPr indent="0" lvl="0" marL="0" marR="0" rtl="0" algn="l">
              <a:spcBef>
                <a:spcPts val="0"/>
              </a:spcBef>
              <a:spcAft>
                <a:spcPts val="0"/>
              </a:spcAft>
              <a:buNone/>
            </a:pPr>
            <a:r>
              <a:rPr b="1" lang="en-US" sz="1800">
                <a:solidFill>
                  <a:srgbClr val="FF0000"/>
                </a:solidFill>
                <a:latin typeface="Twentieth Century"/>
                <a:ea typeface="Twentieth Century"/>
                <a:cs typeface="Twentieth Century"/>
                <a:sym typeface="Twentieth Century"/>
              </a:rPr>
              <a:t>int quadratic_prob(int Hashtable[], int key) </a:t>
            </a:r>
            <a:r>
              <a:rPr lang="en-US" sz="1800">
                <a:solidFill>
                  <a:schemeClr val="dk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int pos, i;</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pos = Hash(Key);</a:t>
            </a:r>
            <a:endParaRPr/>
          </a:p>
          <a:p>
            <a:pPr indent="0" lvl="1" marL="457200" marR="0" rtl="0" algn="l">
              <a:spcBef>
                <a:spcPts val="0"/>
              </a:spcBef>
              <a:spcAft>
                <a:spcPts val="0"/>
              </a:spcAft>
              <a:buNone/>
            </a:pPr>
            <a:r>
              <a:rPr b="1" i="0" lang="en-US" sz="1800" u="none" cap="none" strike="noStrike">
                <a:solidFill>
                  <a:srgbClr val="0000CC"/>
                </a:solidFill>
                <a:latin typeface="Twentieth Century"/>
                <a:ea typeface="Twentieth Century"/>
                <a:cs typeface="Twentieth Century"/>
                <a:sym typeface="Twentieth Century"/>
              </a:rPr>
              <a:t>if(Hashtable[pos] == 0) // empty slot</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t>
            </a:r>
            <a:endParaRPr/>
          </a:p>
          <a:p>
            <a:pPr indent="0" lvl="2" marL="914400" marR="0" rtl="0" algn="l">
              <a:spcBef>
                <a:spcPts val="0"/>
              </a:spcBef>
              <a:spcAft>
                <a:spcPts val="0"/>
              </a:spcAft>
              <a:buNone/>
            </a:pPr>
            <a:r>
              <a:rPr b="1" i="0" lang="en-US" sz="1800" u="none" cap="none" strike="noStrike">
                <a:solidFill>
                  <a:srgbClr val="C00000"/>
                </a:solidFill>
                <a:latin typeface="Twentieth Century"/>
                <a:ea typeface="Twentieth Century"/>
                <a:cs typeface="Twentieth Century"/>
                <a:sym typeface="Twentieth Century"/>
              </a:rPr>
              <a:t>Hashtable[pos] = key;</a:t>
            </a:r>
            <a:endParaRPr/>
          </a:p>
          <a:p>
            <a:pPr indent="0" lvl="2" marL="914400" marR="0" rtl="0" algn="l">
              <a:spcBef>
                <a:spcPts val="0"/>
              </a:spcBef>
              <a:spcAft>
                <a:spcPts val="0"/>
              </a:spcAft>
              <a:buNone/>
            </a:pPr>
            <a:r>
              <a:rPr b="1" i="0" lang="en-US" sz="1800" u="none" cap="none" strike="noStrike">
                <a:solidFill>
                  <a:srgbClr val="C00000"/>
                </a:solidFill>
                <a:latin typeface="Twentieth Century"/>
                <a:ea typeface="Twentieth Century"/>
                <a:cs typeface="Twentieth Century"/>
                <a:sym typeface="Twentieth Century"/>
              </a:rPr>
              <a:t>return pos;</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1" i="0" lang="en-US" sz="1800" u="none" cap="none" strike="noStrike">
                <a:solidFill>
                  <a:srgbClr val="0000CC"/>
                </a:solidFill>
                <a:latin typeface="Twentieth Century"/>
                <a:ea typeface="Twentieth Century"/>
                <a:cs typeface="Twentieth Century"/>
                <a:sym typeface="Twentieth Century"/>
              </a:rPr>
              <a:t>Else { // slot is not empty</a:t>
            </a:r>
            <a:endParaRPr/>
          </a:p>
          <a:p>
            <a:pPr indent="0" lvl="1" marL="457200" marR="0" rtl="0" algn="l">
              <a:spcBef>
                <a:spcPts val="0"/>
              </a:spcBef>
              <a:spcAft>
                <a:spcPts val="0"/>
              </a:spcAft>
              <a:buNone/>
            </a:pPr>
            <a:r>
              <a:rPr b="1" i="0" lang="en-US" sz="1800" u="none" cap="none" strike="noStrike">
                <a:solidFill>
                  <a:srgbClr val="C00000"/>
                </a:solidFill>
                <a:latin typeface="Twentieth Century"/>
                <a:ea typeface="Twentieth Century"/>
                <a:cs typeface="Twentieth Century"/>
                <a:sym typeface="Twentieth Century"/>
              </a:rPr>
              <a:t>   for(i = 1; i % MAX != pos; i++){</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	pos = (pos + i * i ) % MAX;</a:t>
            </a:r>
            <a:endParaRPr/>
          </a:p>
          <a:p>
            <a:pPr indent="0" lvl="2" marL="914400" marR="0" rtl="0" algn="l">
              <a:spcBef>
                <a:spcPts val="0"/>
              </a:spcBef>
              <a:spcAft>
                <a:spcPts val="0"/>
              </a:spcAft>
              <a:buNone/>
            </a:pPr>
            <a:r>
              <a:rPr b="0" i="0" lang="en-US" sz="1800" u="none" cap="none" strike="noStrike">
                <a:solidFill>
                  <a:srgbClr val="0000CC"/>
                </a:solidFill>
                <a:latin typeface="Twentieth Century"/>
                <a:ea typeface="Twentieth Century"/>
                <a:cs typeface="Twentieth Century"/>
                <a:sym typeface="Twentieth Century"/>
              </a:rPr>
              <a:t>if(Hashtable[pos] key == 0) </a:t>
            </a:r>
            <a:r>
              <a:rPr b="0" i="0" lang="en-US" sz="1800" u="none" cap="none" strike="noStrike">
                <a:solidFill>
                  <a:schemeClr val="dk1"/>
                </a:solidFill>
                <a:latin typeface="Twentieth Century"/>
                <a:ea typeface="Twentieth Century"/>
                <a:cs typeface="Twentieth Century"/>
                <a:sym typeface="Twentieth Century"/>
              </a:rPr>
              <a:t>{</a:t>
            </a:r>
            <a:endParaRPr/>
          </a:p>
          <a:p>
            <a:pPr indent="0" lvl="3" marL="13716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Hashtable[pos] = key;</a:t>
            </a:r>
            <a:endParaRPr/>
          </a:p>
          <a:p>
            <a:pPr indent="0" lvl="3" marL="13716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return pos;</a:t>
            </a:r>
            <a:endParaRPr/>
          </a:p>
          <a:p>
            <a:pPr indent="0" lvl="2" marL="9144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   }//for</a:t>
            </a:r>
            <a:endParaRPr/>
          </a:p>
          <a:p>
            <a:pPr indent="0" lvl="1" marL="45720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 // Else   return -1;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874" name="Google Shape;874;p7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75" name="Google Shape;875;p7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Open Hashing</a:t>
            </a:r>
            <a:endParaRPr/>
          </a:p>
          <a:p>
            <a:pPr indent="-320040" lvl="0" marL="320040" rtl="0" algn="l">
              <a:spcBef>
                <a:spcPts val="700"/>
              </a:spcBef>
              <a:spcAft>
                <a:spcPts val="0"/>
              </a:spcAft>
              <a:buSzPts val="1740"/>
              <a:buChar char="◻"/>
            </a:pPr>
            <a:r>
              <a:rPr lang="en-US"/>
              <a:t>Closed Hashing</a:t>
            </a:r>
            <a:endParaRPr/>
          </a:p>
          <a:p>
            <a:pPr indent="-320040" lvl="0" marL="320040" rtl="0" algn="l">
              <a:spcBef>
                <a:spcPts val="700"/>
              </a:spcBef>
              <a:spcAft>
                <a:spcPts val="0"/>
              </a:spcAft>
              <a:buSzPts val="1740"/>
              <a:buChar char="◻"/>
            </a:pPr>
            <a:r>
              <a:rPr lang="en-US"/>
              <a:t>Open Addressing</a:t>
            </a:r>
            <a:endParaRPr/>
          </a:p>
          <a:p>
            <a:pPr indent="-274320" lvl="1" marL="640080" rtl="0" algn="l">
              <a:spcBef>
                <a:spcPts val="550"/>
              </a:spcBef>
              <a:spcAft>
                <a:spcPts val="0"/>
              </a:spcAft>
              <a:buSzPts val="1820"/>
              <a:buChar char="🞑"/>
            </a:pPr>
            <a:r>
              <a:rPr lang="en-US"/>
              <a:t>Linear Probing</a:t>
            </a:r>
            <a:endParaRPr/>
          </a:p>
          <a:p>
            <a:pPr indent="-274320" lvl="1" marL="640080" rtl="0" algn="l">
              <a:spcBef>
                <a:spcPts val="550"/>
              </a:spcBef>
              <a:spcAft>
                <a:spcPts val="0"/>
              </a:spcAft>
              <a:buSzPts val="1820"/>
              <a:buChar char="🞑"/>
            </a:pPr>
            <a:r>
              <a:rPr lang="en-US"/>
              <a:t>Quadratic Probing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Primary and secondary clustering</a:t>
            </a:r>
            <a:endParaRPr/>
          </a:p>
        </p:txBody>
      </p:sp>
      <p:sp>
        <p:nvSpPr>
          <p:cNvPr id="881" name="Google Shape;881;p7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82" name="Google Shape;882;p74"/>
          <p:cNvSpPr txBox="1"/>
          <p:nvPr>
            <p:ph idx="1" type="body"/>
          </p:nvPr>
        </p:nvSpPr>
        <p:spPr>
          <a:xfrm>
            <a:off x="228600" y="1600200"/>
            <a:ext cx="8686800" cy="4572000"/>
          </a:xfrm>
          <a:prstGeom prst="rect">
            <a:avLst/>
          </a:prstGeom>
          <a:noFill/>
          <a:ln>
            <a:noFill/>
          </a:ln>
        </p:spPr>
        <p:txBody>
          <a:bodyPr anchorCtr="0" anchor="t" bIns="45700" lIns="91425" spcFirstLastPara="1" rIns="91425" wrap="square" tIns="45700">
            <a:normAutofit/>
          </a:bodyPr>
          <a:lstStyle/>
          <a:p>
            <a:pPr indent="-274320" lvl="1" marL="640080" rtl="0" algn="just">
              <a:lnSpc>
                <a:spcPct val="150000"/>
              </a:lnSpc>
              <a:spcBef>
                <a:spcPts val="0"/>
              </a:spcBef>
              <a:spcAft>
                <a:spcPts val="0"/>
              </a:spcAft>
              <a:buSzPts val="1680"/>
              <a:buChar char="🞑"/>
            </a:pPr>
            <a:r>
              <a:rPr lang="en-US" sz="2400"/>
              <a:t>When many </a:t>
            </a:r>
            <a:r>
              <a:rPr lang="en-US" sz="2400">
                <a:solidFill>
                  <a:srgbClr val="C00000"/>
                </a:solidFill>
              </a:rPr>
              <a:t>synonyms are clustered </a:t>
            </a:r>
            <a:r>
              <a:rPr lang="en-US" sz="2400"/>
              <a:t>around the </a:t>
            </a:r>
            <a:r>
              <a:rPr lang="en-US" sz="2400">
                <a:solidFill>
                  <a:srgbClr val="0000CC"/>
                </a:solidFill>
              </a:rPr>
              <a:t>home address</a:t>
            </a:r>
            <a:r>
              <a:rPr lang="en-US" sz="2400"/>
              <a:t>, it is known as </a:t>
            </a:r>
            <a:r>
              <a:rPr lang="en-US" sz="2400">
                <a:solidFill>
                  <a:srgbClr val="0000CC"/>
                </a:solidFill>
              </a:rPr>
              <a:t>PRIMARY clustering</a:t>
            </a:r>
            <a:r>
              <a:rPr lang="en-US" sz="2400"/>
              <a:t>.</a:t>
            </a:r>
            <a:endParaRPr/>
          </a:p>
          <a:p>
            <a:pPr indent="-274320" lvl="1" marL="640080" rtl="0" algn="just">
              <a:lnSpc>
                <a:spcPct val="150000"/>
              </a:lnSpc>
              <a:spcBef>
                <a:spcPts val="550"/>
              </a:spcBef>
              <a:spcAft>
                <a:spcPts val="0"/>
              </a:spcAft>
              <a:buSzPts val="1680"/>
              <a:buChar char="🞑"/>
            </a:pPr>
            <a:r>
              <a:rPr lang="en-US" sz="2400"/>
              <a:t>The </a:t>
            </a:r>
            <a:r>
              <a:rPr lang="en-US" sz="2400">
                <a:solidFill>
                  <a:srgbClr val="0000CC"/>
                </a:solidFill>
              </a:rPr>
              <a:t>SECONDARY clustering </a:t>
            </a:r>
            <a:r>
              <a:rPr lang="en-US" sz="2400"/>
              <a:t>occurs when </a:t>
            </a:r>
            <a:r>
              <a:rPr lang="en-US" sz="2400">
                <a:solidFill>
                  <a:srgbClr val="0000CC"/>
                </a:solidFill>
              </a:rPr>
              <a:t>data is widely distributed in the hash table </a:t>
            </a:r>
            <a:r>
              <a:rPr lang="en-US" sz="2400"/>
              <a:t>and have formed </a:t>
            </a:r>
            <a:r>
              <a:rPr lang="en-US" sz="2400">
                <a:solidFill>
                  <a:srgbClr val="C00000"/>
                </a:solidFill>
              </a:rPr>
              <a:t>clusters throughout the table</a:t>
            </a:r>
            <a:r>
              <a:rPr lang="en-US" sz="2400"/>
              <a:t>.</a:t>
            </a:r>
            <a:endParaRPr/>
          </a:p>
          <a:p>
            <a:pPr indent="-274320" lvl="1" marL="640080" rtl="0" algn="just">
              <a:lnSpc>
                <a:spcPct val="150000"/>
              </a:lnSpc>
              <a:spcBef>
                <a:spcPts val="550"/>
              </a:spcBef>
              <a:spcAft>
                <a:spcPts val="0"/>
              </a:spcAft>
              <a:buSzPts val="1680"/>
              <a:buChar char="🞑"/>
            </a:pPr>
            <a:r>
              <a:rPr lang="en-US" sz="2400"/>
              <a:t>High degree of clustering increases the number of probes for locating data, increasing the average search time.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6"/>
          <p:cNvSpPr txBox="1"/>
          <p:nvPr>
            <p:ph type="title"/>
          </p:nvPr>
        </p:nvSpPr>
        <p:spPr>
          <a:xfrm>
            <a:off x="228600" y="152400"/>
            <a:ext cx="86868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wentieth Century"/>
              <a:buNone/>
            </a:pPr>
            <a:r>
              <a:rPr b="1" lang="en-US" sz="3200">
                <a:solidFill>
                  <a:schemeClr val="dk1"/>
                </a:solidFill>
              </a:rPr>
              <a:t>Elimination of Primary &amp; Secondary Clustering- </a:t>
            </a:r>
            <a:r>
              <a:rPr b="1" lang="en-US" sz="3200">
                <a:solidFill>
                  <a:srgbClr val="0000CC"/>
                </a:solidFill>
              </a:rPr>
              <a:t>DOUBLE HASHING</a:t>
            </a:r>
            <a:endParaRPr/>
          </a:p>
        </p:txBody>
      </p:sp>
      <p:sp>
        <p:nvSpPr>
          <p:cNvPr id="888" name="Google Shape;888;p76"/>
          <p:cNvSpPr txBox="1"/>
          <p:nvPr>
            <p:ph idx="1" type="body"/>
          </p:nvPr>
        </p:nvSpPr>
        <p:spPr>
          <a:xfrm>
            <a:off x="228600" y="1600200"/>
            <a:ext cx="8537448" cy="3276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20040" lvl="0" marL="320040" rtl="0" algn="just">
              <a:lnSpc>
                <a:spcPct val="150000"/>
              </a:lnSpc>
              <a:spcBef>
                <a:spcPts val="0"/>
              </a:spcBef>
              <a:spcAft>
                <a:spcPts val="0"/>
              </a:spcAft>
              <a:buSzPts val="1440"/>
              <a:buChar char="◻"/>
            </a:pPr>
            <a:r>
              <a:rPr lang="en-US" sz="2400"/>
              <a:t>All types of clustering can be eliminated by double hashing, which involves the use of 2 hash function h1(key) and h2(key).</a:t>
            </a:r>
            <a:endParaRPr/>
          </a:p>
          <a:p>
            <a:pPr indent="-320040" lvl="0" marL="320040" rtl="0" algn="just">
              <a:lnSpc>
                <a:spcPct val="150000"/>
              </a:lnSpc>
              <a:spcBef>
                <a:spcPts val="700"/>
              </a:spcBef>
              <a:spcAft>
                <a:spcPts val="0"/>
              </a:spcAft>
              <a:buSzPts val="1440"/>
              <a:buChar char="◻"/>
            </a:pPr>
            <a:r>
              <a:rPr lang="en-US" sz="2400"/>
              <a:t>One for accessing the </a:t>
            </a:r>
            <a:r>
              <a:rPr lang="en-US" sz="2400">
                <a:solidFill>
                  <a:srgbClr val="0000CC"/>
                </a:solidFill>
              </a:rPr>
              <a:t>home address </a:t>
            </a:r>
            <a:r>
              <a:rPr lang="en-US" sz="2400"/>
              <a:t>(position) of a Key.</a:t>
            </a:r>
            <a:endParaRPr/>
          </a:p>
          <a:p>
            <a:pPr indent="-320040" lvl="0" marL="320040" rtl="0" algn="just">
              <a:lnSpc>
                <a:spcPct val="150000"/>
              </a:lnSpc>
              <a:spcBef>
                <a:spcPts val="700"/>
              </a:spcBef>
              <a:spcAft>
                <a:spcPts val="0"/>
              </a:spcAft>
              <a:buSzPts val="1440"/>
              <a:buChar char="◻"/>
            </a:pPr>
            <a:r>
              <a:rPr lang="en-US" sz="2400"/>
              <a:t>The other for </a:t>
            </a:r>
            <a:r>
              <a:rPr lang="en-US" sz="2400">
                <a:solidFill>
                  <a:srgbClr val="0000CC"/>
                </a:solidFill>
              </a:rPr>
              <a:t>resolving the conflict</a:t>
            </a:r>
            <a:r>
              <a:rPr lang="en-US" sz="2400"/>
              <a:t>.</a:t>
            </a:r>
            <a:endParaRPr/>
          </a:p>
          <a:p>
            <a:pPr indent="-320040" lvl="0" marL="320040" rtl="0" algn="just">
              <a:lnSpc>
                <a:spcPct val="150000"/>
              </a:lnSpc>
              <a:spcBef>
                <a:spcPts val="700"/>
              </a:spcBef>
              <a:spcAft>
                <a:spcPts val="0"/>
              </a:spcAft>
              <a:buSzPts val="1440"/>
              <a:buChar char="◻"/>
            </a:pPr>
            <a:r>
              <a:rPr b="1" lang="en-US" sz="2400">
                <a:solidFill>
                  <a:srgbClr val="C00000"/>
                </a:solidFill>
              </a:rPr>
              <a:t>Sequence-</a:t>
            </a:r>
            <a:endParaRPr sz="2400"/>
          </a:p>
        </p:txBody>
      </p:sp>
      <p:sp>
        <p:nvSpPr>
          <p:cNvPr id="889" name="Google Shape;889;p7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90" name="Google Shape;890;p76"/>
          <p:cNvSpPr/>
          <p:nvPr/>
        </p:nvSpPr>
        <p:spPr>
          <a:xfrm>
            <a:off x="228600" y="4800600"/>
            <a:ext cx="8534400" cy="586827"/>
          </a:xfrm>
          <a:prstGeom prst="rect">
            <a:avLst/>
          </a:prstGeom>
          <a:solidFill>
            <a:srgbClr val="F8E5D9"/>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400">
                <a:solidFill>
                  <a:srgbClr val="0000CC"/>
                </a:solidFill>
                <a:latin typeface="Twentieth Century"/>
                <a:ea typeface="Twentieth Century"/>
                <a:cs typeface="Twentieth Century"/>
                <a:sym typeface="Twentieth Century"/>
              </a:rPr>
              <a:t>[ (Hash1(Key),  </a:t>
            </a:r>
            <a:r>
              <a:rPr lang="en-US" sz="2400">
                <a:solidFill>
                  <a:srgbClr val="C00000"/>
                </a:solidFill>
                <a:latin typeface="Twentieth Century"/>
                <a:ea typeface="Twentieth Century"/>
                <a:cs typeface="Twentieth Century"/>
                <a:sym typeface="Twentieth Century"/>
              </a:rPr>
              <a:t>(Hash1(Key) + </a:t>
            </a:r>
            <a:r>
              <a:rPr i="1" lang="en-US" sz="2400">
                <a:solidFill>
                  <a:srgbClr val="C00000"/>
                </a:solidFill>
                <a:latin typeface="Twentieth Century"/>
                <a:ea typeface="Twentieth Century"/>
                <a:cs typeface="Twentieth Century"/>
                <a:sym typeface="Twentieth Century"/>
              </a:rPr>
              <a:t>i * Hash2(Key))</a:t>
            </a:r>
            <a:r>
              <a:rPr i="1" lang="en-US" sz="2400">
                <a:solidFill>
                  <a:srgbClr val="0000CC"/>
                </a:solidFill>
                <a:latin typeface="Twentieth Century"/>
                <a:ea typeface="Twentieth Century"/>
                <a:cs typeface="Twentieth Century"/>
                <a:sym typeface="Twentieth Century"/>
              </a:rPr>
              <a:t>, ….] </a:t>
            </a:r>
            <a:r>
              <a:rPr i="1" lang="en-US" sz="2400">
                <a:solidFill>
                  <a:schemeClr val="dk1"/>
                </a:solidFill>
                <a:latin typeface="Twentieth Century"/>
                <a:ea typeface="Twentieth Century"/>
                <a:cs typeface="Twentieth Century"/>
                <a:sym typeface="Twentieth Century"/>
              </a:rPr>
              <a:t>% MAX</a:t>
            </a:r>
            <a:endParaRPr/>
          </a:p>
        </p:txBody>
      </p:sp>
      <p:sp>
        <p:nvSpPr>
          <p:cNvPr id="891" name="Google Shape;891;p76"/>
          <p:cNvSpPr/>
          <p:nvPr/>
        </p:nvSpPr>
        <p:spPr>
          <a:xfrm>
            <a:off x="2895600" y="5613231"/>
            <a:ext cx="2549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wentieth Century"/>
                <a:ea typeface="Twentieth Century"/>
                <a:cs typeface="Twentieth Century"/>
                <a:sym typeface="Twentieth Century"/>
              </a:rPr>
              <a:t>Where,  i = 1, 2, 3, 4, …</a:t>
            </a:r>
            <a:endParaRPr sz="18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Pseudorandom collision resolution</a:t>
            </a:r>
            <a:endParaRPr/>
          </a:p>
        </p:txBody>
      </p:sp>
      <p:sp>
        <p:nvSpPr>
          <p:cNvPr id="897" name="Google Shape;897;p77"/>
          <p:cNvSpPr txBox="1"/>
          <p:nvPr>
            <p:ph idx="1" type="body"/>
          </p:nvPr>
        </p:nvSpPr>
        <p:spPr>
          <a:xfrm>
            <a:off x="457200" y="1600200"/>
            <a:ext cx="8308848" cy="48006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last two method are collectively known as double hashing</a:t>
            </a:r>
            <a:endParaRPr/>
          </a:p>
          <a:p>
            <a:pPr indent="-297180" lvl="0" marL="320040" rtl="0" algn="l">
              <a:spcBef>
                <a:spcPts val="700"/>
              </a:spcBef>
              <a:spcAft>
                <a:spcPts val="0"/>
              </a:spcAft>
              <a:buSzPts val="360"/>
              <a:buNone/>
            </a:pPr>
            <a:r>
              <a:t/>
            </a:r>
            <a:endParaRPr sz="600"/>
          </a:p>
          <a:p>
            <a:pPr indent="-320040" lvl="0" marL="320040" rtl="0" algn="l">
              <a:spcBef>
                <a:spcPts val="700"/>
              </a:spcBef>
              <a:spcAft>
                <a:spcPts val="0"/>
              </a:spcAft>
              <a:buSzPts val="1740"/>
              <a:buChar char="◻"/>
            </a:pPr>
            <a:r>
              <a:rPr lang="en-US"/>
              <a:t>Following rules are used for double hashing:</a:t>
            </a:r>
            <a:endParaRPr/>
          </a:p>
          <a:p>
            <a:pPr indent="-285750" lvl="0" marL="320040" rtl="0" algn="l">
              <a:spcBef>
                <a:spcPts val="700"/>
              </a:spcBef>
              <a:spcAft>
                <a:spcPts val="0"/>
              </a:spcAft>
              <a:buSzPts val="540"/>
              <a:buNone/>
            </a:pPr>
            <a:r>
              <a:t/>
            </a:r>
            <a:endParaRPr sz="900"/>
          </a:p>
          <a:p>
            <a:pPr indent="-274320" lvl="1" marL="640080" rtl="0" algn="l">
              <a:spcBef>
                <a:spcPts val="550"/>
              </a:spcBef>
              <a:spcAft>
                <a:spcPts val="0"/>
              </a:spcAft>
              <a:buSzPts val="1820"/>
              <a:buChar char="🞑"/>
            </a:pPr>
            <a:r>
              <a:rPr lang="en-US"/>
              <a:t>Hash1(key) = key % M</a:t>
            </a:r>
            <a:endParaRPr/>
          </a:p>
          <a:p>
            <a:pPr indent="-228600" lvl="2" marL="914400" rtl="0" algn="l">
              <a:spcBef>
                <a:spcPts val="500"/>
              </a:spcBef>
              <a:spcAft>
                <a:spcPts val="0"/>
              </a:spcAft>
              <a:buSzPts val="1725"/>
              <a:buChar char="■"/>
            </a:pPr>
            <a:r>
              <a:rPr lang="en-US"/>
              <a:t>M is Hash_table_size</a:t>
            </a:r>
            <a:endParaRPr/>
          </a:p>
          <a:p>
            <a:pPr indent="-274320" lvl="1" marL="640080" rtl="0" algn="l">
              <a:spcBef>
                <a:spcPts val="550"/>
              </a:spcBef>
              <a:spcAft>
                <a:spcPts val="0"/>
              </a:spcAft>
              <a:buSzPts val="1820"/>
              <a:buChar char="🞑"/>
            </a:pPr>
            <a:r>
              <a:rPr lang="en-US"/>
              <a:t>Hash2(key) = R - (Key % R)</a:t>
            </a:r>
            <a:endParaRPr/>
          </a:p>
          <a:p>
            <a:pPr indent="-228600" lvl="2" marL="914400" rtl="0" algn="l">
              <a:spcBef>
                <a:spcPts val="500"/>
              </a:spcBef>
              <a:spcAft>
                <a:spcPts val="0"/>
              </a:spcAft>
              <a:buSzPts val="1725"/>
              <a:buChar char="■"/>
            </a:pPr>
            <a:r>
              <a:rPr lang="en-US"/>
              <a:t>R = any prime number &lt; M</a:t>
            </a:r>
            <a:endParaRPr/>
          </a:p>
          <a:p>
            <a:pPr indent="-158750" lvl="1" marL="640080" rtl="0" algn="l">
              <a:spcBef>
                <a:spcPts val="550"/>
              </a:spcBef>
              <a:spcAft>
                <a:spcPts val="0"/>
              </a:spcAft>
              <a:buSzPts val="1820"/>
              <a:buNone/>
            </a:pPr>
            <a:r>
              <a:t/>
            </a:r>
            <a:endParaRPr/>
          </a:p>
          <a:p>
            <a:pPr indent="-209550" lvl="0" marL="320040" rtl="0" algn="l">
              <a:spcBef>
                <a:spcPts val="700"/>
              </a:spcBef>
              <a:spcAft>
                <a:spcPts val="0"/>
              </a:spcAft>
              <a:buSzPts val="1740"/>
              <a:buNone/>
            </a:pPr>
            <a:r>
              <a:t/>
            </a:r>
            <a:endParaRPr/>
          </a:p>
        </p:txBody>
      </p:sp>
      <p:sp>
        <p:nvSpPr>
          <p:cNvPr id="898" name="Google Shape;898;p7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2" name="Shape 902"/>
        <p:cNvGrpSpPr/>
        <p:nvPr/>
      </p:nvGrpSpPr>
      <p:grpSpPr>
        <a:xfrm>
          <a:off x="0" y="0"/>
          <a:ext cx="0" cy="0"/>
          <a:chOff x="0" y="0"/>
          <a:chExt cx="0" cy="0"/>
        </a:xfrm>
      </p:grpSpPr>
      <p:sp>
        <p:nvSpPr>
          <p:cNvPr id="903" name="Google Shape;903;p78"/>
          <p:cNvSpPr txBox="1"/>
          <p:nvPr>
            <p:ph type="title"/>
          </p:nvPr>
        </p:nvSpPr>
        <p:spPr>
          <a:xfrm>
            <a:off x="0" y="0"/>
            <a:ext cx="22067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FF"/>
              </a:buClr>
              <a:buSzPts val="3500"/>
              <a:buFont typeface="Twentieth Century"/>
              <a:buNone/>
            </a:pPr>
            <a:r>
              <a:rPr b="1" lang="en-US" sz="3500">
                <a:solidFill>
                  <a:srgbClr val="0000FF"/>
                </a:solidFill>
              </a:rPr>
              <a:t>Example</a:t>
            </a:r>
            <a:endParaRPr/>
          </a:p>
        </p:txBody>
      </p:sp>
      <p:sp>
        <p:nvSpPr>
          <p:cNvPr id="904" name="Google Shape;904;p78"/>
          <p:cNvSpPr txBox="1"/>
          <p:nvPr>
            <p:ph idx="1" type="body"/>
          </p:nvPr>
        </p:nvSpPr>
        <p:spPr>
          <a:xfrm>
            <a:off x="1828800" y="152400"/>
            <a:ext cx="4038600" cy="8382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380"/>
              <a:buChar char="◻"/>
            </a:pPr>
            <a:r>
              <a:rPr lang="en-US" sz="2300"/>
              <a:t>Keys - 12, 01, 18, 56, 79, 49</a:t>
            </a:r>
            <a:endParaRPr/>
          </a:p>
          <a:p>
            <a:pPr indent="-320040" lvl="0" marL="320040" rtl="0" algn="l">
              <a:spcBef>
                <a:spcPts val="0"/>
              </a:spcBef>
              <a:spcAft>
                <a:spcPts val="0"/>
              </a:spcAft>
              <a:buSzPts val="1380"/>
              <a:buChar char="◻"/>
            </a:pPr>
            <a:r>
              <a:rPr lang="en-US" sz="2300"/>
              <a:t>Hash1 function – Key % 10</a:t>
            </a:r>
            <a:endParaRPr/>
          </a:p>
          <a:p>
            <a:pPr indent="-232410" lvl="0" marL="320040" rtl="0" algn="l">
              <a:spcBef>
                <a:spcPts val="0"/>
              </a:spcBef>
              <a:spcAft>
                <a:spcPts val="0"/>
              </a:spcAft>
              <a:buSzPts val="1380"/>
              <a:buNone/>
            </a:pPr>
            <a:r>
              <a:t/>
            </a:r>
            <a:endParaRPr sz="2300"/>
          </a:p>
        </p:txBody>
      </p:sp>
      <p:sp>
        <p:nvSpPr>
          <p:cNvPr id="905" name="Google Shape;905;p7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906" name="Google Shape;906;p78"/>
          <p:cNvPicPr preferRelativeResize="0"/>
          <p:nvPr/>
        </p:nvPicPr>
        <p:blipFill rotWithShape="1">
          <a:blip r:embed="rId3">
            <a:alphaModFix/>
          </a:blip>
          <a:srcRect b="0" l="0" r="0" t="0"/>
          <a:stretch/>
        </p:blipFill>
        <p:spPr>
          <a:xfrm>
            <a:off x="5992103" y="48064"/>
            <a:ext cx="3095625" cy="1358713"/>
          </a:xfrm>
          <a:prstGeom prst="rect">
            <a:avLst/>
          </a:prstGeom>
          <a:noFill/>
          <a:ln cap="flat" cmpd="sng" w="9525">
            <a:solidFill>
              <a:srgbClr val="C00000"/>
            </a:solidFill>
            <a:prstDash val="solid"/>
            <a:miter lim="800000"/>
            <a:headEnd len="sm" w="sm" type="none"/>
            <a:tailEnd len="sm" w="sm" type="none"/>
          </a:ln>
        </p:spPr>
      </p:pic>
      <p:graphicFrame>
        <p:nvGraphicFramePr>
          <p:cNvPr id="907" name="Google Shape;907;p78"/>
          <p:cNvGraphicFramePr/>
          <p:nvPr/>
        </p:nvGraphicFramePr>
        <p:xfrm>
          <a:off x="7239000" y="1676400"/>
          <a:ext cx="3000000" cy="3000000"/>
        </p:xfrm>
        <a:graphic>
          <a:graphicData uri="http://schemas.openxmlformats.org/drawingml/2006/table">
            <a:tbl>
              <a:tblPr bandRow="1" firstRow="1">
                <a:noFill/>
                <a:tableStyleId>{3CD8AB6A-D305-49CB-8AFF-C290B706995A}</a:tableStyleId>
              </a:tblPr>
              <a:tblGrid>
                <a:gridCol w="876300"/>
                <a:gridCol w="876300"/>
              </a:tblGrid>
              <a:tr h="419100">
                <a:tc>
                  <a:txBody>
                    <a:bodyPr/>
                    <a:lstStyle/>
                    <a:p>
                      <a:pPr indent="0" lvl="0" marL="0" marR="0" rtl="0" algn="ctr">
                        <a:spcBef>
                          <a:spcPts val="0"/>
                        </a:spcBef>
                        <a:spcAft>
                          <a:spcPts val="0"/>
                        </a:spcAft>
                        <a:buNone/>
                      </a:pPr>
                      <a:r>
                        <a:rPr b="1" lang="en-US" sz="2200"/>
                        <a:t>Index</a:t>
                      </a:r>
                      <a:endParaRPr/>
                    </a:p>
                  </a:txBody>
                  <a:tcPr marT="45725" marB="45725" marR="91450" marL="91450"/>
                </a:tc>
                <a:tc>
                  <a:txBody>
                    <a:bodyPr/>
                    <a:lstStyle/>
                    <a:p>
                      <a:pPr indent="0" lvl="0" marL="0" marR="0" rtl="0" algn="ctr">
                        <a:spcBef>
                          <a:spcPts val="0"/>
                        </a:spcBef>
                        <a:spcAft>
                          <a:spcPts val="0"/>
                        </a:spcAft>
                        <a:buNone/>
                      </a:pPr>
                      <a:r>
                        <a:rPr b="1" lang="en-US" sz="2200"/>
                        <a:t>Key</a:t>
                      </a:r>
                      <a:endParaRPr/>
                    </a:p>
                  </a:txBody>
                  <a:tcPr marT="45725" marB="45725" marR="91450" marL="91450"/>
                </a:tc>
              </a:tr>
              <a:tr h="419100">
                <a:tc>
                  <a:txBody>
                    <a:bodyPr/>
                    <a:lstStyle/>
                    <a:p>
                      <a:pPr indent="0" lvl="0" marL="0" marR="0" rtl="0" algn="ctr">
                        <a:spcBef>
                          <a:spcPts val="0"/>
                        </a:spcBef>
                        <a:spcAft>
                          <a:spcPts val="0"/>
                        </a:spcAft>
                        <a:buNone/>
                      </a:pPr>
                      <a:r>
                        <a:rPr b="1" lang="en-US" sz="2200"/>
                        <a:t>0</a:t>
                      </a:r>
                      <a:endParaRPr/>
                    </a:p>
                  </a:txBody>
                  <a:tcPr marT="45725" marB="45725" marR="91450" marL="91450"/>
                </a:tc>
                <a:tc>
                  <a:txBody>
                    <a:bodyPr/>
                    <a:lstStyle/>
                    <a:p>
                      <a:pPr indent="0" lvl="0" marL="0" marR="0" rtl="0" algn="ctr">
                        <a:spcBef>
                          <a:spcPts val="0"/>
                        </a:spcBef>
                        <a:spcAft>
                          <a:spcPts val="0"/>
                        </a:spcAft>
                        <a:buNone/>
                      </a:pPr>
                      <a:r>
                        <a:t/>
                      </a:r>
                      <a:endParaRPr b="1" sz="2200"/>
                    </a:p>
                  </a:txBody>
                  <a:tcPr marT="45725" marB="45725" marR="91450" marL="91450"/>
                </a:tc>
              </a:tr>
              <a:tr h="419100">
                <a:tc>
                  <a:txBody>
                    <a:bodyPr/>
                    <a:lstStyle/>
                    <a:p>
                      <a:pPr indent="0" lvl="0" marL="0" marR="0" rtl="0" algn="ctr">
                        <a:spcBef>
                          <a:spcPts val="0"/>
                        </a:spcBef>
                        <a:spcAft>
                          <a:spcPts val="0"/>
                        </a:spcAft>
                        <a:buNone/>
                      </a:pPr>
                      <a:r>
                        <a:rPr b="1" lang="en-US" sz="2200"/>
                        <a:t>1</a:t>
                      </a:r>
                      <a:endParaRPr/>
                    </a:p>
                  </a:txBody>
                  <a:tcPr marT="45725" marB="45725" marR="91450" marL="91450"/>
                </a:tc>
                <a:tc>
                  <a:txBody>
                    <a:bodyPr/>
                    <a:lstStyle/>
                    <a:p>
                      <a:pPr indent="0" lvl="0" marL="0" marR="0" rtl="0" algn="ctr">
                        <a:spcBef>
                          <a:spcPts val="0"/>
                        </a:spcBef>
                        <a:spcAft>
                          <a:spcPts val="0"/>
                        </a:spcAft>
                        <a:buNone/>
                      </a:pPr>
                      <a:r>
                        <a:rPr b="1" lang="en-US" sz="2200"/>
                        <a:t>01</a:t>
                      </a:r>
                      <a:endParaRPr/>
                    </a:p>
                  </a:txBody>
                  <a:tcPr marT="45725" marB="45725" marR="91450" marL="91450"/>
                </a:tc>
              </a:tr>
              <a:tr h="419100">
                <a:tc>
                  <a:txBody>
                    <a:bodyPr/>
                    <a:lstStyle/>
                    <a:p>
                      <a:pPr indent="0" lvl="0" marL="0" marR="0" rtl="0" algn="ctr">
                        <a:spcBef>
                          <a:spcPts val="0"/>
                        </a:spcBef>
                        <a:spcAft>
                          <a:spcPts val="0"/>
                        </a:spcAft>
                        <a:buNone/>
                      </a:pPr>
                      <a:r>
                        <a:rPr b="1" lang="en-US" sz="2200"/>
                        <a:t>2</a:t>
                      </a:r>
                      <a:endParaRPr/>
                    </a:p>
                  </a:txBody>
                  <a:tcPr marT="45725" marB="45725" marR="91450" marL="91450"/>
                </a:tc>
                <a:tc>
                  <a:txBody>
                    <a:bodyPr/>
                    <a:lstStyle/>
                    <a:p>
                      <a:pPr indent="0" lvl="0" marL="0" marR="0" rtl="0" algn="ctr">
                        <a:spcBef>
                          <a:spcPts val="0"/>
                        </a:spcBef>
                        <a:spcAft>
                          <a:spcPts val="0"/>
                        </a:spcAft>
                        <a:buNone/>
                      </a:pPr>
                      <a:r>
                        <a:rPr b="1" lang="en-US" sz="2200"/>
                        <a:t>12</a:t>
                      </a:r>
                      <a:endParaRPr/>
                    </a:p>
                  </a:txBody>
                  <a:tcPr marT="45725" marB="45725" marR="91450" marL="91450"/>
                </a:tc>
              </a:tr>
              <a:tr h="419100">
                <a:tc>
                  <a:txBody>
                    <a:bodyPr/>
                    <a:lstStyle/>
                    <a:p>
                      <a:pPr indent="0" lvl="0" marL="0" marR="0" rtl="0" algn="ctr">
                        <a:spcBef>
                          <a:spcPts val="0"/>
                        </a:spcBef>
                        <a:spcAft>
                          <a:spcPts val="0"/>
                        </a:spcAft>
                        <a:buNone/>
                      </a:pPr>
                      <a:r>
                        <a:rPr b="1" lang="en-US" sz="2200"/>
                        <a:t>3</a:t>
                      </a:r>
                      <a:endParaRPr/>
                    </a:p>
                  </a:txBody>
                  <a:tcPr marT="45725" marB="45725" marR="91450" marL="91450"/>
                </a:tc>
                <a:tc>
                  <a:txBody>
                    <a:bodyPr/>
                    <a:lstStyle/>
                    <a:p>
                      <a:pPr indent="0" lvl="0" marL="0" marR="0" rtl="0" algn="ctr">
                        <a:spcBef>
                          <a:spcPts val="0"/>
                        </a:spcBef>
                        <a:spcAft>
                          <a:spcPts val="0"/>
                        </a:spcAft>
                        <a:buNone/>
                      </a:pPr>
                      <a:r>
                        <a:rPr b="1" lang="en-US" sz="2200"/>
                        <a:t>49</a:t>
                      </a:r>
                      <a:endParaRPr/>
                    </a:p>
                  </a:txBody>
                  <a:tcPr marT="45725" marB="45725" marR="91450" marL="91450"/>
                </a:tc>
              </a:tr>
              <a:tr h="419100">
                <a:tc>
                  <a:txBody>
                    <a:bodyPr/>
                    <a:lstStyle/>
                    <a:p>
                      <a:pPr indent="0" lvl="0" marL="0" marR="0" rtl="0" algn="ctr">
                        <a:spcBef>
                          <a:spcPts val="0"/>
                        </a:spcBef>
                        <a:spcAft>
                          <a:spcPts val="0"/>
                        </a:spcAft>
                        <a:buNone/>
                      </a:pPr>
                      <a:r>
                        <a:rPr b="1" lang="en-US" sz="2200"/>
                        <a:t>4</a:t>
                      </a:r>
                      <a:endParaRPr/>
                    </a:p>
                  </a:txBody>
                  <a:tcPr marT="45725" marB="45725" marR="91450" marL="91450"/>
                </a:tc>
                <a:tc>
                  <a:txBody>
                    <a:bodyPr/>
                    <a:lstStyle/>
                    <a:p>
                      <a:pPr indent="0" lvl="0" marL="0" marR="0" rtl="0" algn="ctr">
                        <a:spcBef>
                          <a:spcPts val="0"/>
                        </a:spcBef>
                        <a:spcAft>
                          <a:spcPts val="0"/>
                        </a:spcAft>
                        <a:buNone/>
                      </a:pPr>
                      <a:r>
                        <a:t/>
                      </a:r>
                      <a:endParaRPr b="1" sz="2200"/>
                    </a:p>
                  </a:txBody>
                  <a:tcPr marT="45725" marB="45725" marR="91450" marL="91450"/>
                </a:tc>
              </a:tr>
              <a:tr h="419100">
                <a:tc>
                  <a:txBody>
                    <a:bodyPr/>
                    <a:lstStyle/>
                    <a:p>
                      <a:pPr indent="0" lvl="0" marL="0" marR="0" rtl="0" algn="ctr">
                        <a:spcBef>
                          <a:spcPts val="0"/>
                        </a:spcBef>
                        <a:spcAft>
                          <a:spcPts val="0"/>
                        </a:spcAft>
                        <a:buNone/>
                      </a:pPr>
                      <a:r>
                        <a:rPr b="1" lang="en-US" sz="2200"/>
                        <a:t>5</a:t>
                      </a:r>
                      <a:endParaRPr/>
                    </a:p>
                  </a:txBody>
                  <a:tcPr marT="45725" marB="45725" marR="91450" marL="91450"/>
                </a:tc>
                <a:tc>
                  <a:txBody>
                    <a:bodyPr/>
                    <a:lstStyle/>
                    <a:p>
                      <a:pPr indent="0" lvl="0" marL="0" marR="0" rtl="0" algn="ctr">
                        <a:spcBef>
                          <a:spcPts val="0"/>
                        </a:spcBef>
                        <a:spcAft>
                          <a:spcPts val="0"/>
                        </a:spcAft>
                        <a:buNone/>
                      </a:pPr>
                      <a:r>
                        <a:t/>
                      </a:r>
                      <a:endParaRPr b="1" sz="2200"/>
                    </a:p>
                  </a:txBody>
                  <a:tcPr marT="45725" marB="45725" marR="91450" marL="91450"/>
                </a:tc>
              </a:tr>
              <a:tr h="419100">
                <a:tc>
                  <a:txBody>
                    <a:bodyPr/>
                    <a:lstStyle/>
                    <a:p>
                      <a:pPr indent="0" lvl="0" marL="0" marR="0" rtl="0" algn="ctr">
                        <a:spcBef>
                          <a:spcPts val="0"/>
                        </a:spcBef>
                        <a:spcAft>
                          <a:spcPts val="0"/>
                        </a:spcAft>
                        <a:buNone/>
                      </a:pPr>
                      <a:r>
                        <a:rPr b="1" lang="en-US" sz="2200"/>
                        <a:t>6</a:t>
                      </a:r>
                      <a:endParaRPr/>
                    </a:p>
                  </a:txBody>
                  <a:tcPr marT="45725" marB="45725" marR="91450" marL="91450"/>
                </a:tc>
                <a:tc>
                  <a:txBody>
                    <a:bodyPr/>
                    <a:lstStyle/>
                    <a:p>
                      <a:pPr indent="0" lvl="0" marL="0" marR="0" rtl="0" algn="ctr">
                        <a:spcBef>
                          <a:spcPts val="0"/>
                        </a:spcBef>
                        <a:spcAft>
                          <a:spcPts val="0"/>
                        </a:spcAft>
                        <a:buNone/>
                      </a:pPr>
                      <a:r>
                        <a:rPr b="1" lang="en-US" sz="2200"/>
                        <a:t> 56</a:t>
                      </a:r>
                      <a:endParaRPr/>
                    </a:p>
                  </a:txBody>
                  <a:tcPr marT="45725" marB="45725" marR="91450" marL="91450"/>
                </a:tc>
              </a:tr>
              <a:tr h="419100">
                <a:tc>
                  <a:txBody>
                    <a:bodyPr/>
                    <a:lstStyle/>
                    <a:p>
                      <a:pPr indent="0" lvl="0" marL="0" marR="0" rtl="0" algn="ctr">
                        <a:spcBef>
                          <a:spcPts val="0"/>
                        </a:spcBef>
                        <a:spcAft>
                          <a:spcPts val="0"/>
                        </a:spcAft>
                        <a:buNone/>
                      </a:pPr>
                      <a:r>
                        <a:rPr b="1" lang="en-US" sz="2200"/>
                        <a:t>7</a:t>
                      </a:r>
                      <a:endParaRPr/>
                    </a:p>
                  </a:txBody>
                  <a:tcPr marT="45725" marB="45725" marR="91450" marL="91450"/>
                </a:tc>
                <a:tc>
                  <a:txBody>
                    <a:bodyPr/>
                    <a:lstStyle/>
                    <a:p>
                      <a:pPr indent="0" lvl="0" marL="0" marR="0" rtl="0" algn="ctr">
                        <a:spcBef>
                          <a:spcPts val="0"/>
                        </a:spcBef>
                        <a:spcAft>
                          <a:spcPts val="0"/>
                        </a:spcAft>
                        <a:buNone/>
                      </a:pPr>
                      <a:r>
                        <a:t/>
                      </a:r>
                      <a:endParaRPr b="1" sz="2200"/>
                    </a:p>
                  </a:txBody>
                  <a:tcPr marT="45725" marB="45725" marR="91450" marL="91450"/>
                </a:tc>
              </a:tr>
              <a:tr h="419100">
                <a:tc>
                  <a:txBody>
                    <a:bodyPr/>
                    <a:lstStyle/>
                    <a:p>
                      <a:pPr indent="0" lvl="0" marL="0" marR="0" rtl="0" algn="ctr">
                        <a:spcBef>
                          <a:spcPts val="0"/>
                        </a:spcBef>
                        <a:spcAft>
                          <a:spcPts val="0"/>
                        </a:spcAft>
                        <a:buNone/>
                      </a:pPr>
                      <a:r>
                        <a:rPr b="1" lang="en-US" sz="2200"/>
                        <a:t>8</a:t>
                      </a:r>
                      <a:endParaRPr/>
                    </a:p>
                  </a:txBody>
                  <a:tcPr marT="45725" marB="45725" marR="91450" marL="91450"/>
                </a:tc>
                <a:tc>
                  <a:txBody>
                    <a:bodyPr/>
                    <a:lstStyle/>
                    <a:p>
                      <a:pPr indent="0" lvl="0" marL="0" marR="0" rtl="0" algn="ctr">
                        <a:spcBef>
                          <a:spcPts val="0"/>
                        </a:spcBef>
                        <a:spcAft>
                          <a:spcPts val="0"/>
                        </a:spcAft>
                        <a:buNone/>
                      </a:pPr>
                      <a:r>
                        <a:rPr b="1" lang="en-US" sz="2200"/>
                        <a:t>18</a:t>
                      </a:r>
                      <a:endParaRPr/>
                    </a:p>
                  </a:txBody>
                  <a:tcPr marT="45725" marB="45725" marR="91450" marL="91450"/>
                </a:tc>
              </a:tr>
              <a:tr h="419100">
                <a:tc>
                  <a:txBody>
                    <a:bodyPr/>
                    <a:lstStyle/>
                    <a:p>
                      <a:pPr indent="0" lvl="0" marL="0" marR="0" rtl="0" algn="ctr">
                        <a:spcBef>
                          <a:spcPts val="0"/>
                        </a:spcBef>
                        <a:spcAft>
                          <a:spcPts val="0"/>
                        </a:spcAft>
                        <a:buNone/>
                      </a:pPr>
                      <a:r>
                        <a:rPr b="1" lang="en-US" sz="2200"/>
                        <a:t>9</a:t>
                      </a:r>
                      <a:endParaRPr/>
                    </a:p>
                  </a:txBody>
                  <a:tcPr marT="45725" marB="45725" marR="91450" marL="91450"/>
                </a:tc>
                <a:tc>
                  <a:txBody>
                    <a:bodyPr/>
                    <a:lstStyle/>
                    <a:p>
                      <a:pPr indent="0" lvl="0" marL="0" marR="0" rtl="0" algn="ctr">
                        <a:spcBef>
                          <a:spcPts val="0"/>
                        </a:spcBef>
                        <a:spcAft>
                          <a:spcPts val="0"/>
                        </a:spcAft>
                        <a:buNone/>
                      </a:pPr>
                      <a:r>
                        <a:rPr b="1" lang="en-US" sz="2200"/>
                        <a:t>79</a:t>
                      </a:r>
                      <a:endParaRPr/>
                    </a:p>
                  </a:txBody>
                  <a:tcPr marT="45725" marB="45725" marR="91450" marL="91450"/>
                </a:tc>
              </a:tr>
            </a:tbl>
          </a:graphicData>
        </a:graphic>
      </p:graphicFrame>
      <p:sp>
        <p:nvSpPr>
          <p:cNvPr id="908" name="Google Shape;908;p78"/>
          <p:cNvSpPr/>
          <p:nvPr/>
        </p:nvSpPr>
        <p:spPr>
          <a:xfrm>
            <a:off x="228600" y="25146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12 % 10 = 2 (FREE) </a:t>
            </a:r>
            <a:endParaRPr/>
          </a:p>
        </p:txBody>
      </p:sp>
      <p:sp>
        <p:nvSpPr>
          <p:cNvPr id="909" name="Google Shape;909;p78"/>
          <p:cNvSpPr/>
          <p:nvPr/>
        </p:nvSpPr>
        <p:spPr>
          <a:xfrm>
            <a:off x="228600" y="32004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01 % 10 = 1 (FREE) </a:t>
            </a:r>
            <a:endParaRPr/>
          </a:p>
        </p:txBody>
      </p:sp>
      <p:sp>
        <p:nvSpPr>
          <p:cNvPr id="910" name="Google Shape;910;p78"/>
          <p:cNvSpPr/>
          <p:nvPr/>
        </p:nvSpPr>
        <p:spPr>
          <a:xfrm>
            <a:off x="228600" y="39624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18 % 10 = 8 (FREE) </a:t>
            </a:r>
            <a:endParaRPr/>
          </a:p>
        </p:txBody>
      </p:sp>
      <p:sp>
        <p:nvSpPr>
          <p:cNvPr id="911" name="Google Shape;911;p78"/>
          <p:cNvSpPr/>
          <p:nvPr/>
        </p:nvSpPr>
        <p:spPr>
          <a:xfrm>
            <a:off x="228600" y="46482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56 % 10 = 6 (FREE) </a:t>
            </a:r>
            <a:endParaRPr/>
          </a:p>
        </p:txBody>
      </p:sp>
      <p:sp>
        <p:nvSpPr>
          <p:cNvPr id="912" name="Google Shape;912;p78"/>
          <p:cNvSpPr/>
          <p:nvPr/>
        </p:nvSpPr>
        <p:spPr>
          <a:xfrm>
            <a:off x="228600" y="5334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Twentieth Century"/>
                <a:ea typeface="Twentieth Century"/>
                <a:cs typeface="Twentieth Century"/>
                <a:sym typeface="Twentieth Century"/>
              </a:rPr>
              <a:t>79 % 10 = 9 (FREE) </a:t>
            </a:r>
            <a:endParaRPr/>
          </a:p>
        </p:txBody>
      </p:sp>
      <p:sp>
        <p:nvSpPr>
          <p:cNvPr id="913" name="Google Shape;913;p78"/>
          <p:cNvSpPr/>
          <p:nvPr/>
        </p:nvSpPr>
        <p:spPr>
          <a:xfrm>
            <a:off x="228600" y="6096000"/>
            <a:ext cx="3048000" cy="5334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49 % 10 = 9 (OCCUPIED) </a:t>
            </a:r>
            <a:endParaRPr/>
          </a:p>
        </p:txBody>
      </p:sp>
      <p:sp>
        <p:nvSpPr>
          <p:cNvPr id="914" name="Google Shape;914;p78"/>
          <p:cNvSpPr/>
          <p:nvPr/>
        </p:nvSpPr>
        <p:spPr>
          <a:xfrm>
            <a:off x="3505200" y="2438400"/>
            <a:ext cx="3581400" cy="7620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(Hash(49) = [Hash1(49) + Hash2(49)] % 10</a:t>
            </a:r>
            <a:endParaRPr/>
          </a:p>
        </p:txBody>
      </p:sp>
      <p:cxnSp>
        <p:nvCxnSpPr>
          <p:cNvPr id="915" name="Google Shape;915;p78"/>
          <p:cNvCxnSpPr/>
          <p:nvPr/>
        </p:nvCxnSpPr>
        <p:spPr>
          <a:xfrm flipH="1" rot="10800000">
            <a:off x="3124200" y="3124200"/>
            <a:ext cx="304800" cy="3124200"/>
          </a:xfrm>
          <a:prstGeom prst="straightConnector1">
            <a:avLst/>
          </a:prstGeom>
          <a:noFill/>
          <a:ln cap="flat" cmpd="sng" w="25400">
            <a:solidFill>
              <a:schemeClr val="dk1"/>
            </a:solidFill>
            <a:prstDash val="solid"/>
            <a:round/>
            <a:headEnd len="sm" w="sm" type="none"/>
            <a:tailEnd len="med" w="med" type="stealth"/>
          </a:ln>
        </p:spPr>
      </p:cxnSp>
      <p:sp>
        <p:nvSpPr>
          <p:cNvPr id="916" name="Google Shape;916;p78"/>
          <p:cNvSpPr/>
          <p:nvPr/>
        </p:nvSpPr>
        <p:spPr>
          <a:xfrm>
            <a:off x="8229600" y="3019864"/>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7" name="Google Shape;917;p78"/>
          <p:cNvSpPr/>
          <p:nvPr/>
        </p:nvSpPr>
        <p:spPr>
          <a:xfrm>
            <a:off x="8229600" y="2599008"/>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8" name="Google Shape;918;p78"/>
          <p:cNvSpPr/>
          <p:nvPr/>
        </p:nvSpPr>
        <p:spPr>
          <a:xfrm>
            <a:off x="8229600" y="5562600"/>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9" name="Google Shape;919;p78"/>
          <p:cNvSpPr/>
          <p:nvPr/>
        </p:nvSpPr>
        <p:spPr>
          <a:xfrm>
            <a:off x="8229600" y="4724400"/>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20" name="Google Shape;920;p78"/>
          <p:cNvSpPr/>
          <p:nvPr/>
        </p:nvSpPr>
        <p:spPr>
          <a:xfrm>
            <a:off x="8229600" y="6019800"/>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21" name="Google Shape;921;p78"/>
          <p:cNvSpPr/>
          <p:nvPr/>
        </p:nvSpPr>
        <p:spPr>
          <a:xfrm>
            <a:off x="3505200" y="3352800"/>
            <a:ext cx="3581400" cy="11430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(Hash2(49) = R – (Key % R)</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 7 – (Key % 7)</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 7 – (49% 7)</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 7 – 0 = 7</a:t>
            </a:r>
            <a:endParaRPr/>
          </a:p>
        </p:txBody>
      </p:sp>
      <p:sp>
        <p:nvSpPr>
          <p:cNvPr id="922" name="Google Shape;922;p78"/>
          <p:cNvSpPr/>
          <p:nvPr/>
        </p:nvSpPr>
        <p:spPr>
          <a:xfrm>
            <a:off x="3505200" y="4648200"/>
            <a:ext cx="3581400" cy="762000"/>
          </a:xfrm>
          <a:prstGeom prst="rect">
            <a:avLst/>
          </a:prstGeom>
          <a:solidFill>
            <a:srgbClr val="F8E6DA"/>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(Hash(49) </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[Hash1(49) + Hash2(49)] % 10</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(9 + 7 ) % 10 = 6 (OCCUPIED)</a:t>
            </a:r>
            <a:endParaRPr/>
          </a:p>
        </p:txBody>
      </p:sp>
      <p:sp>
        <p:nvSpPr>
          <p:cNvPr id="923" name="Google Shape;923;p78"/>
          <p:cNvSpPr/>
          <p:nvPr/>
        </p:nvSpPr>
        <p:spPr>
          <a:xfrm>
            <a:off x="457200" y="1600200"/>
            <a:ext cx="5943600" cy="530915"/>
          </a:xfrm>
          <a:prstGeom prst="rect">
            <a:avLst/>
          </a:prstGeom>
          <a:solidFill>
            <a:srgbClr val="ECFB93"/>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900">
                <a:solidFill>
                  <a:srgbClr val="0000CC"/>
                </a:solidFill>
                <a:latin typeface="Twentieth Century"/>
                <a:ea typeface="Twentieth Century"/>
                <a:cs typeface="Twentieth Century"/>
                <a:sym typeface="Twentieth Century"/>
              </a:rPr>
              <a:t>[ (Hash1(Key),  </a:t>
            </a:r>
            <a:r>
              <a:rPr lang="en-US" sz="1900">
                <a:solidFill>
                  <a:srgbClr val="C00000"/>
                </a:solidFill>
                <a:latin typeface="Twentieth Century"/>
                <a:ea typeface="Twentieth Century"/>
                <a:cs typeface="Twentieth Century"/>
                <a:sym typeface="Twentieth Century"/>
              </a:rPr>
              <a:t>(Hash1(Key) + </a:t>
            </a:r>
            <a:r>
              <a:rPr i="1" lang="en-US" sz="1900">
                <a:solidFill>
                  <a:srgbClr val="C00000"/>
                </a:solidFill>
                <a:latin typeface="Twentieth Century"/>
                <a:ea typeface="Twentieth Century"/>
                <a:cs typeface="Twentieth Century"/>
                <a:sym typeface="Twentieth Century"/>
              </a:rPr>
              <a:t>i * Hash2(Key))</a:t>
            </a:r>
            <a:r>
              <a:rPr i="1" lang="en-US" sz="1900">
                <a:solidFill>
                  <a:srgbClr val="0000CC"/>
                </a:solidFill>
                <a:latin typeface="Twentieth Century"/>
                <a:ea typeface="Twentieth Century"/>
                <a:cs typeface="Twentieth Century"/>
                <a:sym typeface="Twentieth Century"/>
              </a:rPr>
              <a:t>, ….] </a:t>
            </a:r>
            <a:r>
              <a:rPr i="1" lang="en-US" sz="1900">
                <a:solidFill>
                  <a:schemeClr val="dk1"/>
                </a:solidFill>
                <a:latin typeface="Twentieth Century"/>
                <a:ea typeface="Twentieth Century"/>
                <a:cs typeface="Twentieth Century"/>
                <a:sym typeface="Twentieth Century"/>
              </a:rPr>
              <a:t>% MAX</a:t>
            </a:r>
            <a:endParaRPr/>
          </a:p>
        </p:txBody>
      </p:sp>
      <p:sp>
        <p:nvSpPr>
          <p:cNvPr id="924" name="Google Shape;924;p78"/>
          <p:cNvSpPr/>
          <p:nvPr/>
        </p:nvSpPr>
        <p:spPr>
          <a:xfrm>
            <a:off x="3422227" y="5638800"/>
            <a:ext cx="3740573" cy="762000"/>
          </a:xfrm>
          <a:prstGeom prst="rect">
            <a:avLst/>
          </a:prstGeom>
          <a:solidFill>
            <a:srgbClr val="ECFB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(Hash(49) </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[Hash1(49) + 2 * Hash2(49)] % 10</a:t>
            </a:r>
            <a:endParaRPr/>
          </a:p>
          <a:p>
            <a:pPr indent="0" lvl="0" marL="0" marR="0" rtl="0" algn="l">
              <a:spcBef>
                <a:spcPts val="0"/>
              </a:spcBef>
              <a:spcAft>
                <a:spcPts val="0"/>
              </a:spcAft>
              <a:buNone/>
            </a:pPr>
            <a:r>
              <a:rPr b="1" lang="en-US" sz="1800">
                <a:solidFill>
                  <a:srgbClr val="0000CC"/>
                </a:solidFill>
                <a:latin typeface="Twentieth Century"/>
                <a:ea typeface="Twentieth Century"/>
                <a:cs typeface="Twentieth Century"/>
                <a:sym typeface="Twentieth Century"/>
              </a:rPr>
              <a:t>= (9 + 14 ) % 10 = 3 (FREE)</a:t>
            </a:r>
            <a:endParaRPr/>
          </a:p>
        </p:txBody>
      </p:sp>
      <p:sp>
        <p:nvSpPr>
          <p:cNvPr id="925" name="Google Shape;925;p78"/>
          <p:cNvSpPr/>
          <p:nvPr/>
        </p:nvSpPr>
        <p:spPr>
          <a:xfrm>
            <a:off x="8229600" y="3429000"/>
            <a:ext cx="609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500"/>
                                        <p:tgtEl>
                                          <p:spTgt spid="9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6"/>
                                        </p:tgtEl>
                                      </p:cBhvr>
                                    </p:animEffect>
                                    <p:set>
                                      <p:cBhvr>
                                        <p:cTn dur="1" fill="hold">
                                          <p:stCondLst>
                                            <p:cond delay="500"/>
                                          </p:stCondLst>
                                        </p:cTn>
                                        <p:tgtEl>
                                          <p:spTgt spid="9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500"/>
                                        <p:tgtEl>
                                          <p:spTgt spid="9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7"/>
                                        </p:tgtEl>
                                      </p:cBhvr>
                                    </p:animEffect>
                                    <p:set>
                                      <p:cBhvr>
                                        <p:cTn dur="1" fill="hold">
                                          <p:stCondLst>
                                            <p:cond delay="500"/>
                                          </p:stCondLst>
                                        </p:cTn>
                                        <p:tgtEl>
                                          <p:spTgt spid="9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8"/>
                                        </p:tgtEl>
                                      </p:cBhvr>
                                    </p:animEffect>
                                    <p:set>
                                      <p:cBhvr>
                                        <p:cTn dur="1" fill="hold">
                                          <p:stCondLst>
                                            <p:cond delay="500"/>
                                          </p:stCondLst>
                                        </p:cTn>
                                        <p:tgtEl>
                                          <p:spTgt spid="9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9"/>
                                        </p:tgtEl>
                                      </p:cBhvr>
                                    </p:animEffect>
                                    <p:set>
                                      <p:cBhvr>
                                        <p:cTn dur="1" fill="hold">
                                          <p:stCondLst>
                                            <p:cond delay="500"/>
                                          </p:stCondLst>
                                        </p:cTn>
                                        <p:tgtEl>
                                          <p:spTgt spid="9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20"/>
                                        </p:tgtEl>
                                      </p:cBhvr>
                                    </p:animEffect>
                                    <p:set>
                                      <p:cBhvr>
                                        <p:cTn dur="1" fill="hold">
                                          <p:stCondLst>
                                            <p:cond delay="500"/>
                                          </p:stCondLst>
                                        </p:cTn>
                                        <p:tgtEl>
                                          <p:spTgt spid="9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5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5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25"/>
                                        </p:tgtEl>
                                      </p:cBhvr>
                                    </p:animEffect>
                                    <p:set>
                                      <p:cBhvr>
                                        <p:cTn dur="1" fill="hold">
                                          <p:stCondLst>
                                            <p:cond delay="500"/>
                                          </p:stCondLst>
                                        </p:cTn>
                                        <p:tgtEl>
                                          <p:spTgt spid="9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7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a:t>
            </a:r>
            <a:endParaRPr/>
          </a:p>
        </p:txBody>
      </p:sp>
      <p:sp>
        <p:nvSpPr>
          <p:cNvPr id="931" name="Google Shape;931;p7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Create a hash table for 37,90,45,22,17,49</a:t>
            </a:r>
            <a:endParaRPr/>
          </a:p>
          <a:p>
            <a:pPr indent="-320040" lvl="0" marL="320040" rtl="0" algn="l">
              <a:spcBef>
                <a:spcPts val="700"/>
              </a:spcBef>
              <a:spcAft>
                <a:spcPts val="0"/>
              </a:spcAft>
              <a:buSzPts val="1740"/>
              <a:buChar char="◻"/>
            </a:pPr>
            <a:r>
              <a:rPr lang="en-US"/>
              <a:t>Hash table size =10</a:t>
            </a:r>
            <a:endParaRPr/>
          </a:p>
        </p:txBody>
      </p:sp>
      <p:graphicFrame>
        <p:nvGraphicFramePr>
          <p:cNvPr id="932" name="Google Shape;932;p79"/>
          <p:cNvGraphicFramePr/>
          <p:nvPr/>
        </p:nvGraphicFramePr>
        <p:xfrm>
          <a:off x="5181600" y="2667000"/>
          <a:ext cx="3000000" cy="3000000"/>
        </p:xfrm>
        <a:graphic>
          <a:graphicData uri="http://schemas.openxmlformats.org/drawingml/2006/table">
            <a:tbl>
              <a:tblPr bandRow="1" firstRow="1">
                <a:noFill/>
                <a:tableStyleId>{974E187E-15C1-4CB5-A87A-059FBD845E3C}</a:tableStyleId>
              </a:tblPr>
              <a:tblGrid>
                <a:gridCol w="762000"/>
                <a:gridCol w="762000"/>
              </a:tblGrid>
              <a:tr h="364500">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Value</a:t>
                      </a:r>
                      <a:endParaRPr/>
                    </a:p>
                  </a:txBody>
                  <a:tcPr marT="45725" marB="45725" marR="91450" marL="91450"/>
                </a:tc>
              </a:tr>
              <a:tr h="36450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90</a:t>
                      </a:r>
                      <a:endParaRPr/>
                    </a:p>
                  </a:txBody>
                  <a:tcPr marT="45725" marB="45725" marR="91450" marL="91450"/>
                </a:tc>
              </a:tr>
              <a:tr h="3645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22</a:t>
                      </a:r>
                      <a:endParaRPr/>
                    </a:p>
                  </a:txBody>
                  <a:tcPr marT="45725" marB="45725" marR="91450" marL="91450"/>
                </a:tc>
              </a:tr>
              <a:tr h="3645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r>
              <a:tr h="36450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37</a:t>
                      </a:r>
                      <a:endParaRPr/>
                    </a:p>
                  </a:txBody>
                  <a:tcPr marT="45725" marB="45725" marR="91450" marL="91450"/>
                </a:tc>
              </a:tr>
              <a:tr h="364500">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49</a:t>
                      </a:r>
                      <a:endParaRPr/>
                    </a:p>
                  </a:txBody>
                  <a:tcPr marT="45725" marB="45725" marR="91450" marL="91450"/>
                </a:tc>
              </a:tr>
            </a:tbl>
          </a:graphicData>
        </a:graphic>
      </p:graphicFrame>
      <p:grpSp>
        <p:nvGrpSpPr>
          <p:cNvPr id="933" name="Google Shape;933;p79"/>
          <p:cNvGrpSpPr/>
          <p:nvPr/>
        </p:nvGrpSpPr>
        <p:grpSpPr>
          <a:xfrm>
            <a:off x="357122" y="3200400"/>
            <a:ext cx="4824533" cy="3429000"/>
            <a:chOff x="357122" y="3200400"/>
            <a:chExt cx="4824533" cy="3429000"/>
          </a:xfrm>
        </p:grpSpPr>
        <p:sp>
          <p:nvSpPr>
            <p:cNvPr id="934" name="Google Shape;934;p79"/>
            <p:cNvSpPr/>
            <p:nvPr/>
          </p:nvSpPr>
          <p:spPr>
            <a:xfrm>
              <a:off x="1461655" y="4267200"/>
              <a:ext cx="1524000" cy="7620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wentieth Century"/>
                  <a:ea typeface="Twentieth Century"/>
                  <a:cs typeface="Twentieth Century"/>
                  <a:sym typeface="Twentieth Century"/>
                </a:rPr>
                <a:t>Key % 10</a:t>
              </a:r>
              <a:endParaRPr/>
            </a:p>
          </p:txBody>
        </p:sp>
        <p:sp>
          <p:nvSpPr>
            <p:cNvPr id="935" name="Google Shape;935;p79"/>
            <p:cNvSpPr txBox="1"/>
            <p:nvPr/>
          </p:nvSpPr>
          <p:spPr>
            <a:xfrm>
              <a:off x="357122" y="3505200"/>
              <a:ext cx="22090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Insert 37,90,45,22,49</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cxnSp>
          <p:nvCxnSpPr>
            <p:cNvPr id="936" name="Google Shape;936;p79"/>
            <p:cNvCxnSpPr/>
            <p:nvPr/>
          </p:nvCxnSpPr>
          <p:spPr>
            <a:xfrm>
              <a:off x="990600" y="3828365"/>
              <a:ext cx="0" cy="819835"/>
            </a:xfrm>
            <a:prstGeom prst="straightConnector1">
              <a:avLst/>
            </a:prstGeom>
            <a:noFill/>
            <a:ln cap="flat" cmpd="sng" w="10000">
              <a:solidFill>
                <a:schemeClr val="dk1"/>
              </a:solidFill>
              <a:prstDash val="solid"/>
              <a:round/>
              <a:headEnd len="sm" w="sm" type="none"/>
              <a:tailEnd len="sm" w="sm" type="none"/>
            </a:ln>
          </p:spPr>
        </p:cxnSp>
        <p:cxnSp>
          <p:nvCxnSpPr>
            <p:cNvPr id="937" name="Google Shape;937;p79"/>
            <p:cNvCxnSpPr>
              <a:endCxn id="934" idx="1"/>
            </p:cNvCxnSpPr>
            <p:nvPr/>
          </p:nvCxnSpPr>
          <p:spPr>
            <a:xfrm>
              <a:off x="990655" y="4648200"/>
              <a:ext cx="471000" cy="0"/>
            </a:xfrm>
            <a:prstGeom prst="straightConnector1">
              <a:avLst/>
            </a:prstGeom>
            <a:noFill/>
            <a:ln cap="flat" cmpd="sng" w="10000">
              <a:solidFill>
                <a:schemeClr val="dk1"/>
              </a:solidFill>
              <a:prstDash val="solid"/>
              <a:round/>
              <a:headEnd len="sm" w="sm" type="none"/>
              <a:tailEnd len="med" w="med" type="stealth"/>
            </a:ln>
          </p:spPr>
        </p:cxnSp>
        <p:cxnSp>
          <p:nvCxnSpPr>
            <p:cNvPr id="938" name="Google Shape;938;p79"/>
            <p:cNvCxnSpPr>
              <a:stCxn id="934" idx="3"/>
            </p:cNvCxnSpPr>
            <p:nvPr/>
          </p:nvCxnSpPr>
          <p:spPr>
            <a:xfrm flipH="1" rot="10800000">
              <a:off x="2985655" y="3200400"/>
              <a:ext cx="2196000" cy="1447800"/>
            </a:xfrm>
            <a:prstGeom prst="bentConnector3">
              <a:avLst>
                <a:gd fmla="val 12145" name="adj1"/>
              </a:avLst>
            </a:prstGeom>
            <a:noFill/>
            <a:ln cap="flat" cmpd="sng" w="10000">
              <a:solidFill>
                <a:schemeClr val="dk1"/>
              </a:solidFill>
              <a:prstDash val="solid"/>
              <a:round/>
              <a:headEnd len="sm" w="sm" type="none"/>
              <a:tailEnd len="med" w="med" type="stealth"/>
            </a:ln>
          </p:spPr>
        </p:cxnSp>
        <p:cxnSp>
          <p:nvCxnSpPr>
            <p:cNvPr id="939" name="Google Shape;939;p79"/>
            <p:cNvCxnSpPr/>
            <p:nvPr/>
          </p:nvCxnSpPr>
          <p:spPr>
            <a:xfrm flipH="1" rot="10800000">
              <a:off x="2985655" y="3924300"/>
              <a:ext cx="2195945" cy="876300"/>
            </a:xfrm>
            <a:prstGeom prst="bentConnector3">
              <a:avLst>
                <a:gd fmla="val 20347" name="adj1"/>
              </a:avLst>
            </a:prstGeom>
            <a:noFill/>
            <a:ln cap="flat" cmpd="sng" w="10000">
              <a:solidFill>
                <a:schemeClr val="dk1"/>
              </a:solidFill>
              <a:prstDash val="solid"/>
              <a:round/>
              <a:headEnd len="sm" w="sm" type="none"/>
              <a:tailEnd len="med" w="med" type="stealth"/>
            </a:ln>
          </p:spPr>
        </p:cxnSp>
        <p:cxnSp>
          <p:nvCxnSpPr>
            <p:cNvPr id="940" name="Google Shape;940;p79"/>
            <p:cNvCxnSpPr/>
            <p:nvPr/>
          </p:nvCxnSpPr>
          <p:spPr>
            <a:xfrm>
              <a:off x="2985655" y="5029200"/>
              <a:ext cx="2195945" cy="1600200"/>
            </a:xfrm>
            <a:prstGeom prst="bentConnector3">
              <a:avLst>
                <a:gd fmla="val 50000" name="adj1"/>
              </a:avLst>
            </a:prstGeom>
            <a:noFill/>
            <a:ln cap="flat" cmpd="sng" w="10000">
              <a:solidFill>
                <a:schemeClr val="dk1"/>
              </a:solidFill>
              <a:prstDash val="solid"/>
              <a:round/>
              <a:headEnd len="sm" w="sm" type="none"/>
              <a:tailEnd len="med" w="med" type="stealth"/>
            </a:ln>
          </p:spPr>
        </p:cxnSp>
        <p:cxnSp>
          <p:nvCxnSpPr>
            <p:cNvPr id="941" name="Google Shape;941;p79"/>
            <p:cNvCxnSpPr/>
            <p:nvPr/>
          </p:nvCxnSpPr>
          <p:spPr>
            <a:xfrm>
              <a:off x="2985655" y="4953000"/>
              <a:ext cx="2195945" cy="876300"/>
            </a:xfrm>
            <a:prstGeom prst="bentConnector3">
              <a:avLst>
                <a:gd fmla="val 59464" name="adj1"/>
              </a:avLst>
            </a:prstGeom>
            <a:noFill/>
            <a:ln cap="flat" cmpd="sng" w="10000">
              <a:solidFill>
                <a:schemeClr val="dk1"/>
              </a:solidFill>
              <a:prstDash val="solid"/>
              <a:round/>
              <a:headEnd len="sm" w="sm" type="none"/>
              <a:tailEnd len="med" w="med" type="stealth"/>
            </a:ln>
          </p:spPr>
        </p:cxnSp>
        <p:cxnSp>
          <p:nvCxnSpPr>
            <p:cNvPr id="942" name="Google Shape;942;p79"/>
            <p:cNvCxnSpPr/>
            <p:nvPr/>
          </p:nvCxnSpPr>
          <p:spPr>
            <a:xfrm>
              <a:off x="2985655" y="4800600"/>
              <a:ext cx="2195945" cy="228600"/>
            </a:xfrm>
            <a:prstGeom prst="bentConnector3">
              <a:avLst>
                <a:gd fmla="val 68297" name="adj1"/>
              </a:avLst>
            </a:prstGeom>
            <a:noFill/>
            <a:ln cap="flat" cmpd="sng" w="10000">
              <a:solidFill>
                <a:schemeClr val="dk1"/>
              </a:solidFill>
              <a:prstDash val="solid"/>
              <a:round/>
              <a:headEnd len="sm" w="sm" type="none"/>
              <a:tailEnd len="med" w="med" type="stealth"/>
            </a:ln>
          </p:spPr>
        </p:cxnSp>
      </p:grpSp>
      <p:sp>
        <p:nvSpPr>
          <p:cNvPr id="943" name="Google Shape;943;p7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8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949" name="Google Shape;949;p8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sp>
        <p:nvSpPr>
          <p:cNvPr id="950" name="Google Shape;950;p80"/>
          <p:cNvSpPr/>
          <p:nvPr/>
        </p:nvSpPr>
        <p:spPr>
          <a:xfrm>
            <a:off x="2832796" y="3505200"/>
            <a:ext cx="1524000" cy="7620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Twentieth Century"/>
                <a:ea typeface="Twentieth Century"/>
                <a:cs typeface="Twentieth Century"/>
                <a:sym typeface="Twentieth Century"/>
              </a:rPr>
              <a:t>Key % 10</a:t>
            </a:r>
            <a:endParaRPr/>
          </a:p>
          <a:p>
            <a:pPr indent="0" lvl="0" marL="0" marR="0" rtl="0" algn="ctr">
              <a:spcBef>
                <a:spcPts val="0"/>
              </a:spcBef>
              <a:spcAft>
                <a:spcPts val="0"/>
              </a:spcAft>
              <a:buNone/>
            </a:pPr>
            <a:r>
              <a:rPr b="1" lang="en-US" sz="1800">
                <a:solidFill>
                  <a:srgbClr val="C00000"/>
                </a:solidFill>
                <a:latin typeface="Twentieth Century"/>
                <a:ea typeface="Twentieth Century"/>
                <a:cs typeface="Twentieth Century"/>
                <a:sym typeface="Twentieth Century"/>
              </a:rPr>
              <a:t>M-(key%M)</a:t>
            </a:r>
            <a:endParaRPr/>
          </a:p>
        </p:txBody>
      </p:sp>
      <p:sp>
        <p:nvSpPr>
          <p:cNvPr id="951" name="Google Shape;951;p80"/>
          <p:cNvSpPr txBox="1"/>
          <p:nvPr/>
        </p:nvSpPr>
        <p:spPr>
          <a:xfrm>
            <a:off x="1728263" y="2743200"/>
            <a:ext cx="990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Insert 17</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cxnSp>
        <p:nvCxnSpPr>
          <p:cNvPr id="952" name="Google Shape;952;p80"/>
          <p:cNvCxnSpPr/>
          <p:nvPr/>
        </p:nvCxnSpPr>
        <p:spPr>
          <a:xfrm>
            <a:off x="2361741" y="3066365"/>
            <a:ext cx="0" cy="819835"/>
          </a:xfrm>
          <a:prstGeom prst="straightConnector1">
            <a:avLst/>
          </a:prstGeom>
          <a:noFill/>
          <a:ln cap="flat" cmpd="sng" w="10000">
            <a:solidFill>
              <a:schemeClr val="dk1"/>
            </a:solidFill>
            <a:prstDash val="solid"/>
            <a:round/>
            <a:headEnd len="sm" w="sm" type="none"/>
            <a:tailEnd len="sm" w="sm" type="none"/>
          </a:ln>
        </p:spPr>
      </p:cxnSp>
      <p:cxnSp>
        <p:nvCxnSpPr>
          <p:cNvPr id="953" name="Google Shape;953;p80"/>
          <p:cNvCxnSpPr>
            <a:endCxn id="950" idx="1"/>
          </p:cNvCxnSpPr>
          <p:nvPr/>
        </p:nvCxnSpPr>
        <p:spPr>
          <a:xfrm>
            <a:off x="2361796" y="3886200"/>
            <a:ext cx="471000" cy="0"/>
          </a:xfrm>
          <a:prstGeom prst="straightConnector1">
            <a:avLst/>
          </a:prstGeom>
          <a:noFill/>
          <a:ln cap="flat" cmpd="sng" w="10000">
            <a:solidFill>
              <a:schemeClr val="dk1"/>
            </a:solidFill>
            <a:prstDash val="solid"/>
            <a:round/>
            <a:headEnd len="sm" w="sm" type="none"/>
            <a:tailEnd len="med" w="med" type="stealth"/>
          </a:ln>
        </p:spPr>
      </p:cxnSp>
      <p:graphicFrame>
        <p:nvGraphicFramePr>
          <p:cNvPr id="954" name="Google Shape;954;p80"/>
          <p:cNvGraphicFramePr/>
          <p:nvPr/>
        </p:nvGraphicFramePr>
        <p:xfrm>
          <a:off x="6552741" y="1905000"/>
          <a:ext cx="3000000" cy="3000000"/>
        </p:xfrm>
        <a:graphic>
          <a:graphicData uri="http://schemas.openxmlformats.org/drawingml/2006/table">
            <a:tbl>
              <a:tblPr bandRow="1" firstRow="1">
                <a:noFill/>
                <a:tableStyleId>{974E187E-15C1-4CB5-A87A-059FBD845E3C}</a:tableStyleId>
              </a:tblPr>
              <a:tblGrid>
                <a:gridCol w="762000"/>
                <a:gridCol w="762000"/>
              </a:tblGrid>
              <a:tr h="364500">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Value</a:t>
                      </a:r>
                      <a:endParaRPr/>
                    </a:p>
                  </a:txBody>
                  <a:tcPr marT="45725" marB="45725" marR="91450" marL="91450"/>
                </a:tc>
              </a:tr>
              <a:tr h="36450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90</a:t>
                      </a:r>
                      <a:endParaRPr/>
                    </a:p>
                  </a:txBody>
                  <a:tcPr marT="45725" marB="45725" marR="91450" marL="91450"/>
                </a:tc>
              </a:tr>
              <a:tr h="3645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22</a:t>
                      </a:r>
                      <a:endParaRPr/>
                    </a:p>
                  </a:txBody>
                  <a:tcPr marT="45725" marB="45725" marR="91450" marL="91450"/>
                </a:tc>
              </a:tr>
              <a:tr h="3645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r>
              <a:tr h="36450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37</a:t>
                      </a:r>
                      <a:endParaRPr/>
                    </a:p>
                  </a:txBody>
                  <a:tcPr marT="45725" marB="45725" marR="91450" marL="91450"/>
                </a:tc>
              </a:tr>
              <a:tr h="364500">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4500">
                <a:tc>
                  <a:txBody>
                    <a:bodyPr/>
                    <a:lstStyle/>
                    <a:p>
                      <a:pPr indent="0" lvl="0" marL="0" marR="0" rtl="0" algn="l">
                        <a:spcBef>
                          <a:spcPts val="0"/>
                        </a:spcBef>
                        <a:spcAft>
                          <a:spcPts val="0"/>
                        </a:spcAft>
                        <a:buNone/>
                      </a:pPr>
                      <a:r>
                        <a:rPr lang="en-US" sz="1800"/>
                        <a:t>9</a:t>
                      </a:r>
                      <a:endParaRPr/>
                    </a:p>
                  </a:txBody>
                  <a:tcPr marT="45725" marB="45725" marR="91450" marL="91450"/>
                </a:tc>
                <a:tc>
                  <a:txBody>
                    <a:bodyPr/>
                    <a:lstStyle/>
                    <a:p>
                      <a:pPr indent="0" lvl="0" marL="0" marR="0" rtl="0" algn="l">
                        <a:spcBef>
                          <a:spcPts val="0"/>
                        </a:spcBef>
                        <a:spcAft>
                          <a:spcPts val="0"/>
                        </a:spcAft>
                        <a:buNone/>
                      </a:pPr>
                      <a:r>
                        <a:rPr lang="en-US" sz="1800"/>
                        <a:t>49</a:t>
                      </a:r>
                      <a:endParaRPr/>
                    </a:p>
                  </a:txBody>
                  <a:tcPr marT="45725" marB="45725" marR="91450" marL="91450"/>
                </a:tc>
              </a:tr>
            </a:tbl>
          </a:graphicData>
        </a:graphic>
      </p:graphicFrame>
      <p:sp>
        <p:nvSpPr>
          <p:cNvPr id="955" name="Google Shape;955;p8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956" name="Google Shape;956;p80"/>
          <p:cNvSpPr/>
          <p:nvPr/>
        </p:nvSpPr>
        <p:spPr>
          <a:xfrm>
            <a:off x="1143000" y="5105400"/>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Insert 17</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H1(17)=17%10 but it already occupied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Hashing</a:t>
            </a:r>
            <a:endParaRPr/>
          </a:p>
        </p:txBody>
      </p:sp>
      <p:sp>
        <p:nvSpPr>
          <p:cNvPr id="178" name="Google Shape;178;p8"/>
          <p:cNvSpPr txBox="1"/>
          <p:nvPr>
            <p:ph idx="1" type="body"/>
          </p:nvPr>
        </p:nvSpPr>
        <p:spPr>
          <a:xfrm>
            <a:off x="304800" y="1524000"/>
            <a:ext cx="8610600" cy="51054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80"/>
              <a:buChar char="◻"/>
            </a:pPr>
            <a:r>
              <a:rPr lang="en-US" sz="2300"/>
              <a:t>The hash function provides a way for </a:t>
            </a:r>
            <a:r>
              <a:rPr lang="en-US" sz="2300">
                <a:solidFill>
                  <a:srgbClr val="0000CC"/>
                </a:solidFill>
              </a:rPr>
              <a:t>assigning numbers </a:t>
            </a:r>
            <a:r>
              <a:rPr lang="en-US" sz="2300"/>
              <a:t>to the input such that the data can be stored at the </a:t>
            </a:r>
            <a:r>
              <a:rPr lang="en-US" sz="2300">
                <a:solidFill>
                  <a:srgbClr val="0000CC"/>
                </a:solidFill>
              </a:rPr>
              <a:t>array index corresponding to the assigned number</a:t>
            </a:r>
            <a:r>
              <a:rPr lang="en-US" sz="2300"/>
              <a:t>. </a:t>
            </a:r>
            <a:endParaRPr/>
          </a:p>
          <a:p>
            <a:pPr indent="-320040" lvl="0" marL="320040" rtl="0" algn="just">
              <a:spcBef>
                <a:spcPts val="0"/>
              </a:spcBef>
              <a:spcAft>
                <a:spcPts val="0"/>
              </a:spcAft>
              <a:buSzPts val="1380"/>
              <a:buChar char="◻"/>
            </a:pPr>
            <a:r>
              <a:rPr lang="en-US" sz="2300"/>
              <a:t>Hashing is similar to </a:t>
            </a:r>
            <a:r>
              <a:rPr lang="en-US" sz="2300">
                <a:solidFill>
                  <a:srgbClr val="C00000"/>
                </a:solidFill>
              </a:rPr>
              <a:t>indexing</a:t>
            </a:r>
            <a:r>
              <a:rPr lang="en-US" sz="2300"/>
              <a:t> as it involves associating a key with a relative record address.</a:t>
            </a:r>
            <a:endParaRPr/>
          </a:p>
          <a:p>
            <a:pPr indent="-320040" lvl="0" marL="320040" rtl="0" algn="just">
              <a:spcBef>
                <a:spcPts val="0"/>
              </a:spcBef>
              <a:spcAft>
                <a:spcPts val="0"/>
              </a:spcAft>
              <a:buSzPts val="1380"/>
              <a:buChar char="◻"/>
            </a:pPr>
            <a:r>
              <a:rPr lang="en-US" sz="2300"/>
              <a:t>With hashing the address generated appears to be </a:t>
            </a:r>
            <a:r>
              <a:rPr b="1" lang="en-US" sz="2300"/>
              <a:t>random</a:t>
            </a:r>
            <a:r>
              <a:rPr lang="en-US" sz="2300"/>
              <a:t> —</a:t>
            </a:r>
            <a:endParaRPr/>
          </a:p>
          <a:p>
            <a:pPr indent="-274320" lvl="1" marL="640080" rtl="0" algn="just">
              <a:spcBef>
                <a:spcPts val="0"/>
              </a:spcBef>
              <a:spcAft>
                <a:spcPts val="0"/>
              </a:spcAft>
              <a:buSzPts val="1610"/>
              <a:buChar char="🞑"/>
            </a:pPr>
            <a:r>
              <a:rPr lang="en-US" sz="2300"/>
              <a:t>No obvious connection between the key and the location of the corresponding record.</a:t>
            </a:r>
            <a:endParaRPr/>
          </a:p>
          <a:p>
            <a:pPr indent="-274320" lvl="1" marL="640080" rtl="0" algn="just">
              <a:spcBef>
                <a:spcPts val="0"/>
              </a:spcBef>
              <a:spcAft>
                <a:spcPts val="0"/>
              </a:spcAft>
              <a:buSzPts val="1610"/>
              <a:buChar char="🞑"/>
            </a:pPr>
            <a:r>
              <a:rPr lang="en-US" sz="2300"/>
              <a:t>Sometimes referred to as </a:t>
            </a:r>
            <a:r>
              <a:rPr b="1" i="1" lang="en-US" sz="2300">
                <a:solidFill>
                  <a:srgbClr val="C00000"/>
                </a:solidFill>
              </a:rPr>
              <a:t>randomizing</a:t>
            </a:r>
            <a:r>
              <a:rPr i="1" lang="en-US" sz="2300"/>
              <a:t>.</a:t>
            </a:r>
            <a:endParaRPr/>
          </a:p>
          <a:p>
            <a:pPr indent="-320040" lvl="0" marL="320040" rtl="0" algn="just">
              <a:spcBef>
                <a:spcPts val="0"/>
              </a:spcBef>
              <a:spcAft>
                <a:spcPts val="0"/>
              </a:spcAft>
              <a:buSzPts val="1380"/>
              <a:buChar char="◻"/>
            </a:pPr>
            <a:r>
              <a:rPr lang="en-US" sz="2300"/>
              <a:t>With hashing, two different keys may be transformed to the same address</a:t>
            </a:r>
            <a:endParaRPr/>
          </a:p>
          <a:p>
            <a:pPr indent="-274320" lvl="1" marL="640080" rtl="0" algn="just">
              <a:spcBef>
                <a:spcPts val="0"/>
              </a:spcBef>
              <a:spcAft>
                <a:spcPts val="0"/>
              </a:spcAft>
              <a:buSzPts val="1610"/>
              <a:buChar char="🞑"/>
            </a:pPr>
            <a:r>
              <a:rPr lang="en-US" sz="2300"/>
              <a:t>Two records may be sent to the same place in a file – </a:t>
            </a:r>
            <a:r>
              <a:rPr b="1" i="1" lang="en-US" sz="2300">
                <a:solidFill>
                  <a:srgbClr val="C00000"/>
                </a:solidFill>
              </a:rPr>
              <a:t>Collision</a:t>
            </a:r>
            <a:endParaRPr/>
          </a:p>
          <a:p>
            <a:pPr indent="-274320" lvl="1" marL="640080" rtl="0" algn="just">
              <a:spcBef>
                <a:spcPts val="0"/>
              </a:spcBef>
              <a:spcAft>
                <a:spcPts val="0"/>
              </a:spcAft>
              <a:buSzPts val="1610"/>
              <a:buChar char="🞑"/>
            </a:pPr>
            <a:r>
              <a:rPr i="1" lang="en-US" sz="2300"/>
              <a:t>T</a:t>
            </a:r>
            <a:r>
              <a:rPr lang="en-US" sz="2300"/>
              <a:t>wo or more records that result in the same address are known as </a:t>
            </a:r>
            <a:r>
              <a:rPr b="1" i="1" lang="en-US" sz="2300">
                <a:solidFill>
                  <a:srgbClr val="C00000"/>
                </a:solidFill>
              </a:rPr>
              <a:t>Synonyms</a:t>
            </a:r>
            <a:r>
              <a:rPr i="1" lang="en-US" sz="2300"/>
              <a:t>.</a:t>
            </a:r>
            <a:endParaRPr sz="2300"/>
          </a:p>
        </p:txBody>
      </p:sp>
      <p:sp>
        <p:nvSpPr>
          <p:cNvPr id="179" name="Google Shape;179;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Calculate H2</a:t>
            </a:r>
            <a:endParaRPr/>
          </a:p>
        </p:txBody>
      </p:sp>
      <p:sp>
        <p:nvSpPr>
          <p:cNvPr id="962" name="Google Shape;962;p81"/>
          <p:cNvSpPr txBox="1"/>
          <p:nvPr>
            <p:ph idx="1" type="body"/>
          </p:nvPr>
        </p:nvSpPr>
        <p:spPr>
          <a:xfrm>
            <a:off x="304800" y="1600200"/>
            <a:ext cx="8153400" cy="16002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380"/>
              <a:buChar char="◻"/>
            </a:pPr>
            <a:r>
              <a:rPr lang="en-US" sz="2300"/>
              <a:t>H2(key)=M-(key%M)</a:t>
            </a:r>
            <a:endParaRPr/>
          </a:p>
          <a:p>
            <a:pPr indent="-274320" lvl="1" marL="640080" rtl="0" algn="l">
              <a:spcBef>
                <a:spcPts val="550"/>
              </a:spcBef>
              <a:spcAft>
                <a:spcPts val="0"/>
              </a:spcAft>
              <a:buSzPts val="1610"/>
              <a:buChar char="🞑"/>
            </a:pPr>
            <a:r>
              <a:rPr lang="en-US" sz="2300"/>
              <a:t>H2(17)=7-(17%7)=7-3=4</a:t>
            </a:r>
            <a:endParaRPr/>
          </a:p>
          <a:p>
            <a:pPr indent="-320040" lvl="0" marL="320040" rtl="0" algn="l">
              <a:spcBef>
                <a:spcPts val="700"/>
              </a:spcBef>
              <a:spcAft>
                <a:spcPts val="0"/>
              </a:spcAft>
              <a:buSzPts val="1380"/>
              <a:buChar char="◻"/>
            </a:pPr>
            <a:r>
              <a:rPr lang="en-US" sz="2300"/>
              <a:t>Hash(17) = (7 + 4)%10 = 1</a:t>
            </a:r>
            <a:endParaRPr/>
          </a:p>
        </p:txBody>
      </p:sp>
      <p:sp>
        <p:nvSpPr>
          <p:cNvPr id="963" name="Google Shape;963;p8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964" name="Google Shape;964;p81"/>
          <p:cNvSpPr/>
          <p:nvPr/>
        </p:nvSpPr>
        <p:spPr>
          <a:xfrm>
            <a:off x="3048000" y="4038600"/>
            <a:ext cx="1524000" cy="7620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Twentieth Century"/>
                <a:ea typeface="Twentieth Century"/>
                <a:cs typeface="Twentieth Century"/>
                <a:sym typeface="Twentieth Century"/>
              </a:rPr>
              <a:t>Key % 10</a:t>
            </a:r>
            <a:endParaRPr/>
          </a:p>
          <a:p>
            <a:pPr indent="0" lvl="0" marL="0" marR="0" rtl="0" algn="ctr">
              <a:spcBef>
                <a:spcPts val="0"/>
              </a:spcBef>
              <a:spcAft>
                <a:spcPts val="0"/>
              </a:spcAft>
              <a:buNone/>
            </a:pPr>
            <a:r>
              <a:rPr lang="en-US" sz="1800">
                <a:solidFill>
                  <a:srgbClr val="C00000"/>
                </a:solidFill>
                <a:latin typeface="Twentieth Century"/>
                <a:ea typeface="Twentieth Century"/>
                <a:cs typeface="Twentieth Century"/>
                <a:sym typeface="Twentieth Century"/>
              </a:rPr>
              <a:t>M-(key%M)</a:t>
            </a:r>
            <a:endParaRPr/>
          </a:p>
        </p:txBody>
      </p:sp>
      <p:sp>
        <p:nvSpPr>
          <p:cNvPr id="965" name="Google Shape;965;p81"/>
          <p:cNvSpPr txBox="1"/>
          <p:nvPr/>
        </p:nvSpPr>
        <p:spPr>
          <a:xfrm>
            <a:off x="1943467" y="3276600"/>
            <a:ext cx="10216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Insert 17</a:t>
            </a:r>
            <a:endParaRPr/>
          </a:p>
          <a:p>
            <a:pPr indent="0" lvl="0" marL="0" marR="0" rtl="0" algn="l">
              <a:spcBef>
                <a:spcPts val="0"/>
              </a:spcBef>
              <a:spcAft>
                <a:spcPts val="0"/>
              </a:spcAft>
              <a:buNone/>
            </a:pPr>
            <a:r>
              <a:t/>
            </a:r>
            <a:endParaRPr b="1" sz="1800">
              <a:solidFill>
                <a:schemeClr val="dk1"/>
              </a:solidFill>
              <a:latin typeface="Twentieth Century"/>
              <a:ea typeface="Twentieth Century"/>
              <a:cs typeface="Twentieth Century"/>
              <a:sym typeface="Twentieth Century"/>
            </a:endParaRPr>
          </a:p>
        </p:txBody>
      </p:sp>
      <p:cxnSp>
        <p:nvCxnSpPr>
          <p:cNvPr id="966" name="Google Shape;966;p81"/>
          <p:cNvCxnSpPr/>
          <p:nvPr/>
        </p:nvCxnSpPr>
        <p:spPr>
          <a:xfrm>
            <a:off x="2576945" y="3599765"/>
            <a:ext cx="0" cy="819835"/>
          </a:xfrm>
          <a:prstGeom prst="straightConnector1">
            <a:avLst/>
          </a:prstGeom>
          <a:noFill/>
          <a:ln cap="flat" cmpd="sng" w="10000">
            <a:solidFill>
              <a:schemeClr val="dk1"/>
            </a:solidFill>
            <a:prstDash val="solid"/>
            <a:round/>
            <a:headEnd len="sm" w="sm" type="none"/>
            <a:tailEnd len="sm" w="sm" type="none"/>
          </a:ln>
        </p:spPr>
      </p:cxnSp>
      <p:cxnSp>
        <p:nvCxnSpPr>
          <p:cNvPr id="967" name="Google Shape;967;p81"/>
          <p:cNvCxnSpPr>
            <a:endCxn id="964" idx="1"/>
          </p:cNvCxnSpPr>
          <p:nvPr/>
        </p:nvCxnSpPr>
        <p:spPr>
          <a:xfrm>
            <a:off x="2577000" y="4419600"/>
            <a:ext cx="471000" cy="0"/>
          </a:xfrm>
          <a:prstGeom prst="straightConnector1">
            <a:avLst/>
          </a:prstGeom>
          <a:noFill/>
          <a:ln cap="flat" cmpd="sng" w="10000">
            <a:solidFill>
              <a:schemeClr val="dk1"/>
            </a:solidFill>
            <a:prstDash val="solid"/>
            <a:round/>
            <a:headEnd len="sm" w="sm" type="none"/>
            <a:tailEnd len="med" w="med" type="stealth"/>
          </a:ln>
        </p:spPr>
      </p:cxnSp>
      <p:cxnSp>
        <p:nvCxnSpPr>
          <p:cNvPr id="968" name="Google Shape;968;p81"/>
          <p:cNvCxnSpPr>
            <a:stCxn id="964" idx="3"/>
          </p:cNvCxnSpPr>
          <p:nvPr/>
        </p:nvCxnSpPr>
        <p:spPr>
          <a:xfrm flipH="1" rot="10800000">
            <a:off x="4572000" y="3276600"/>
            <a:ext cx="2196000" cy="1143000"/>
          </a:xfrm>
          <a:prstGeom prst="bentConnector3">
            <a:avLst>
              <a:gd fmla="val 49999" name="adj1"/>
            </a:avLst>
          </a:prstGeom>
          <a:noFill/>
          <a:ln cap="flat" cmpd="sng" w="10000">
            <a:solidFill>
              <a:schemeClr val="dk1"/>
            </a:solidFill>
            <a:prstDash val="solid"/>
            <a:round/>
            <a:headEnd len="sm" w="sm" type="none"/>
            <a:tailEnd len="med" w="med" type="stealth"/>
          </a:ln>
        </p:spPr>
      </p:cxnSp>
      <p:graphicFrame>
        <p:nvGraphicFramePr>
          <p:cNvPr id="969" name="Google Shape;969;p81"/>
          <p:cNvGraphicFramePr/>
          <p:nvPr/>
        </p:nvGraphicFramePr>
        <p:xfrm>
          <a:off x="6767945" y="2438400"/>
          <a:ext cx="3000000" cy="3000000"/>
        </p:xfrm>
        <a:graphic>
          <a:graphicData uri="http://schemas.openxmlformats.org/drawingml/2006/table">
            <a:tbl>
              <a:tblPr bandRow="1" firstRow="1">
                <a:noFill/>
                <a:tableStyleId>{974E187E-15C1-4CB5-A87A-059FBD845E3C}</a:tableStyleId>
              </a:tblPr>
              <a:tblGrid>
                <a:gridCol w="762000"/>
                <a:gridCol w="762000"/>
              </a:tblGrid>
              <a:tr h="364500">
                <a:tc>
                  <a:txBody>
                    <a:bodyPr/>
                    <a:lstStyle/>
                    <a:p>
                      <a:pPr indent="0" lvl="0" marL="0" marR="0" rtl="0" algn="ctr">
                        <a:spcBef>
                          <a:spcPts val="0"/>
                        </a:spcBef>
                        <a:spcAft>
                          <a:spcPts val="0"/>
                        </a:spcAft>
                        <a:buNone/>
                      </a:pPr>
                      <a:r>
                        <a:rPr b="1" lang="en-US" sz="1800"/>
                        <a:t>Index</a:t>
                      </a:r>
                      <a:endParaRPr/>
                    </a:p>
                  </a:txBody>
                  <a:tcPr marT="45725" marB="45725" marR="91450" marL="91450"/>
                </a:tc>
                <a:tc>
                  <a:txBody>
                    <a:bodyPr/>
                    <a:lstStyle/>
                    <a:p>
                      <a:pPr indent="0" lvl="0" marL="0" marR="0" rtl="0" algn="ctr">
                        <a:spcBef>
                          <a:spcPts val="0"/>
                        </a:spcBef>
                        <a:spcAft>
                          <a:spcPts val="0"/>
                        </a:spcAft>
                        <a:buNone/>
                      </a:pPr>
                      <a:r>
                        <a:rPr b="1" lang="en-US" sz="1800"/>
                        <a:t>Value</a:t>
                      </a:r>
                      <a:endParaRPr/>
                    </a:p>
                  </a:txBody>
                  <a:tcPr marT="45725" marB="45725" marR="91450" marL="91450"/>
                </a:tc>
              </a:tr>
              <a:tr h="364500">
                <a:tc>
                  <a:txBody>
                    <a:bodyPr/>
                    <a:lstStyle/>
                    <a:p>
                      <a:pPr indent="0" lvl="0" marL="0" marR="0" rtl="0" algn="ctr">
                        <a:spcBef>
                          <a:spcPts val="0"/>
                        </a:spcBef>
                        <a:spcAft>
                          <a:spcPts val="0"/>
                        </a:spcAft>
                        <a:buNone/>
                      </a:pPr>
                      <a:r>
                        <a:rPr b="1" lang="en-US" sz="1800"/>
                        <a:t>0</a:t>
                      </a:r>
                      <a:endParaRPr/>
                    </a:p>
                  </a:txBody>
                  <a:tcPr marT="45725" marB="45725" marR="91450" marL="91450"/>
                </a:tc>
                <a:tc>
                  <a:txBody>
                    <a:bodyPr/>
                    <a:lstStyle/>
                    <a:p>
                      <a:pPr indent="0" lvl="0" marL="0" marR="0" rtl="0" algn="ctr">
                        <a:spcBef>
                          <a:spcPts val="0"/>
                        </a:spcBef>
                        <a:spcAft>
                          <a:spcPts val="0"/>
                        </a:spcAft>
                        <a:buNone/>
                      </a:pPr>
                      <a:r>
                        <a:rPr b="1" lang="en-US" sz="1800"/>
                        <a:t>90</a:t>
                      </a:r>
                      <a:endParaRPr/>
                    </a:p>
                  </a:txBody>
                  <a:tcPr marT="45725" marB="45725" marR="91450" marL="91450"/>
                </a:tc>
              </a:tr>
              <a:tr h="364500">
                <a:tc>
                  <a:txBody>
                    <a:bodyPr/>
                    <a:lstStyle/>
                    <a:p>
                      <a:pPr indent="0" lvl="0" marL="0" marR="0" rtl="0" algn="ctr">
                        <a:spcBef>
                          <a:spcPts val="0"/>
                        </a:spcBef>
                        <a:spcAft>
                          <a:spcPts val="0"/>
                        </a:spcAft>
                        <a:buNone/>
                      </a:pPr>
                      <a:r>
                        <a:rPr b="1" lang="en-US" sz="1800"/>
                        <a:t>1</a:t>
                      </a:r>
                      <a:endParaRPr/>
                    </a:p>
                  </a:txBody>
                  <a:tcPr marT="45725" marB="45725" marR="91450" marL="91450"/>
                </a:tc>
                <a:tc>
                  <a:txBody>
                    <a:bodyPr/>
                    <a:lstStyle/>
                    <a:p>
                      <a:pPr indent="0" lvl="0" marL="0" marR="0" rtl="0" algn="ctr">
                        <a:spcBef>
                          <a:spcPts val="0"/>
                        </a:spcBef>
                        <a:spcAft>
                          <a:spcPts val="0"/>
                        </a:spcAft>
                        <a:buNone/>
                      </a:pPr>
                      <a:r>
                        <a:rPr b="1" lang="en-US" sz="1800"/>
                        <a:t>17</a:t>
                      </a:r>
                      <a:endParaRPr/>
                    </a:p>
                  </a:txBody>
                  <a:tcPr marT="45725" marB="45725" marR="91450" marL="91450"/>
                </a:tc>
              </a:tr>
              <a:tr h="364500">
                <a:tc>
                  <a:txBody>
                    <a:bodyPr/>
                    <a:lstStyle/>
                    <a:p>
                      <a:pPr indent="0" lvl="0" marL="0" marR="0" rtl="0" algn="ctr">
                        <a:spcBef>
                          <a:spcPts val="0"/>
                        </a:spcBef>
                        <a:spcAft>
                          <a:spcPts val="0"/>
                        </a:spcAft>
                        <a:buNone/>
                      </a:pPr>
                      <a:r>
                        <a:rPr b="1" lang="en-US" sz="1800"/>
                        <a:t>2</a:t>
                      </a:r>
                      <a:endParaRPr/>
                    </a:p>
                  </a:txBody>
                  <a:tcPr marT="45725" marB="45725" marR="91450" marL="91450"/>
                </a:tc>
                <a:tc>
                  <a:txBody>
                    <a:bodyPr/>
                    <a:lstStyle/>
                    <a:p>
                      <a:pPr indent="0" lvl="0" marL="0" marR="0" rtl="0" algn="ctr">
                        <a:spcBef>
                          <a:spcPts val="0"/>
                        </a:spcBef>
                        <a:spcAft>
                          <a:spcPts val="0"/>
                        </a:spcAft>
                        <a:buNone/>
                      </a:pPr>
                      <a:r>
                        <a:rPr b="1" lang="en-US" sz="1800"/>
                        <a:t>22</a:t>
                      </a:r>
                      <a:endParaRPr/>
                    </a:p>
                  </a:txBody>
                  <a:tcPr marT="45725" marB="45725" marR="91450" marL="91450"/>
                </a:tc>
              </a:tr>
              <a:tr h="364500">
                <a:tc>
                  <a:txBody>
                    <a:bodyPr/>
                    <a:lstStyle/>
                    <a:p>
                      <a:pPr indent="0" lvl="0" marL="0" marR="0" rtl="0" algn="ctr">
                        <a:spcBef>
                          <a:spcPts val="0"/>
                        </a:spcBef>
                        <a:spcAft>
                          <a:spcPts val="0"/>
                        </a:spcAft>
                        <a:buNone/>
                      </a:pPr>
                      <a:r>
                        <a:rPr b="1" lang="en-US" sz="1800"/>
                        <a:t>3</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r>
              <a:tr h="364500">
                <a:tc>
                  <a:txBody>
                    <a:bodyPr/>
                    <a:lstStyle/>
                    <a:p>
                      <a:pPr indent="0" lvl="0" marL="0" marR="0" rtl="0" algn="ctr">
                        <a:spcBef>
                          <a:spcPts val="0"/>
                        </a:spcBef>
                        <a:spcAft>
                          <a:spcPts val="0"/>
                        </a:spcAft>
                        <a:buNone/>
                      </a:pPr>
                      <a:r>
                        <a:rPr b="1" lang="en-US" sz="1800"/>
                        <a:t>4</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r>
              <a:tr h="364500">
                <a:tc>
                  <a:txBody>
                    <a:bodyPr/>
                    <a:lstStyle/>
                    <a:p>
                      <a:pPr indent="0" lvl="0" marL="0" marR="0" rtl="0" algn="ctr">
                        <a:spcBef>
                          <a:spcPts val="0"/>
                        </a:spcBef>
                        <a:spcAft>
                          <a:spcPts val="0"/>
                        </a:spcAft>
                        <a:buNone/>
                      </a:pPr>
                      <a:r>
                        <a:rPr b="1" lang="en-US" sz="1800"/>
                        <a:t>5</a:t>
                      </a:r>
                      <a:endParaRPr/>
                    </a:p>
                  </a:txBody>
                  <a:tcPr marT="45725" marB="45725" marR="91450" marL="91450"/>
                </a:tc>
                <a:tc>
                  <a:txBody>
                    <a:bodyPr/>
                    <a:lstStyle/>
                    <a:p>
                      <a:pPr indent="0" lvl="0" marL="0" marR="0" rtl="0" algn="ctr">
                        <a:spcBef>
                          <a:spcPts val="0"/>
                        </a:spcBef>
                        <a:spcAft>
                          <a:spcPts val="0"/>
                        </a:spcAft>
                        <a:buNone/>
                      </a:pPr>
                      <a:r>
                        <a:rPr b="1" lang="en-US" sz="1800"/>
                        <a:t>45</a:t>
                      </a:r>
                      <a:endParaRPr/>
                    </a:p>
                  </a:txBody>
                  <a:tcPr marT="45725" marB="45725" marR="91450" marL="91450"/>
                </a:tc>
              </a:tr>
              <a:tr h="364500">
                <a:tc>
                  <a:txBody>
                    <a:bodyPr/>
                    <a:lstStyle/>
                    <a:p>
                      <a:pPr indent="0" lvl="0" marL="0" marR="0" rtl="0" algn="ctr">
                        <a:spcBef>
                          <a:spcPts val="0"/>
                        </a:spcBef>
                        <a:spcAft>
                          <a:spcPts val="0"/>
                        </a:spcAft>
                        <a:buNone/>
                      </a:pPr>
                      <a:r>
                        <a:rPr b="1" lang="en-US" sz="1800"/>
                        <a:t>6</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r>
              <a:tr h="364500">
                <a:tc>
                  <a:txBody>
                    <a:bodyPr/>
                    <a:lstStyle/>
                    <a:p>
                      <a:pPr indent="0" lvl="0" marL="0" marR="0" rtl="0" algn="ctr">
                        <a:spcBef>
                          <a:spcPts val="0"/>
                        </a:spcBef>
                        <a:spcAft>
                          <a:spcPts val="0"/>
                        </a:spcAft>
                        <a:buNone/>
                      </a:pPr>
                      <a:r>
                        <a:rPr b="1" lang="en-US" sz="1800"/>
                        <a:t>7</a:t>
                      </a:r>
                      <a:endParaRPr/>
                    </a:p>
                  </a:txBody>
                  <a:tcPr marT="45725" marB="45725" marR="91450" marL="91450"/>
                </a:tc>
                <a:tc>
                  <a:txBody>
                    <a:bodyPr/>
                    <a:lstStyle/>
                    <a:p>
                      <a:pPr indent="0" lvl="0" marL="0" marR="0" rtl="0" algn="ctr">
                        <a:spcBef>
                          <a:spcPts val="0"/>
                        </a:spcBef>
                        <a:spcAft>
                          <a:spcPts val="0"/>
                        </a:spcAft>
                        <a:buNone/>
                      </a:pPr>
                      <a:r>
                        <a:rPr b="1" lang="en-US" sz="1800"/>
                        <a:t>37</a:t>
                      </a:r>
                      <a:endParaRPr/>
                    </a:p>
                  </a:txBody>
                  <a:tcPr marT="45725" marB="45725" marR="91450" marL="91450"/>
                </a:tc>
              </a:tr>
              <a:tr h="364500">
                <a:tc>
                  <a:txBody>
                    <a:bodyPr/>
                    <a:lstStyle/>
                    <a:p>
                      <a:pPr indent="0" lvl="0" marL="0" marR="0" rtl="0" algn="ctr">
                        <a:spcBef>
                          <a:spcPts val="0"/>
                        </a:spcBef>
                        <a:spcAft>
                          <a:spcPts val="0"/>
                        </a:spcAft>
                        <a:buNone/>
                      </a:pPr>
                      <a:r>
                        <a:rPr b="1" lang="en-US" sz="1800"/>
                        <a:t>8</a:t>
                      </a:r>
                      <a:endParaRPr/>
                    </a:p>
                  </a:txBody>
                  <a:tcPr marT="45725" marB="45725" marR="91450" marL="91450"/>
                </a:tc>
                <a:tc>
                  <a:txBody>
                    <a:bodyPr/>
                    <a:lstStyle/>
                    <a:p>
                      <a:pPr indent="0" lvl="0" marL="0" marR="0" rtl="0" algn="ctr">
                        <a:spcBef>
                          <a:spcPts val="0"/>
                        </a:spcBef>
                        <a:spcAft>
                          <a:spcPts val="0"/>
                        </a:spcAft>
                        <a:buNone/>
                      </a:pPr>
                      <a:r>
                        <a:t/>
                      </a:r>
                      <a:endParaRPr b="1" sz="1800"/>
                    </a:p>
                  </a:txBody>
                  <a:tcPr marT="45725" marB="45725" marR="91450" marL="91450"/>
                </a:tc>
              </a:tr>
              <a:tr h="364500">
                <a:tc>
                  <a:txBody>
                    <a:bodyPr/>
                    <a:lstStyle/>
                    <a:p>
                      <a:pPr indent="0" lvl="0" marL="0" marR="0" rtl="0" algn="ctr">
                        <a:spcBef>
                          <a:spcPts val="0"/>
                        </a:spcBef>
                        <a:spcAft>
                          <a:spcPts val="0"/>
                        </a:spcAft>
                        <a:buNone/>
                      </a:pPr>
                      <a:r>
                        <a:rPr b="1" lang="en-US" sz="1800"/>
                        <a:t>9</a:t>
                      </a:r>
                      <a:endParaRPr/>
                    </a:p>
                  </a:txBody>
                  <a:tcPr marT="45725" marB="45725" marR="91450" marL="91450"/>
                </a:tc>
                <a:tc>
                  <a:txBody>
                    <a:bodyPr/>
                    <a:lstStyle/>
                    <a:p>
                      <a:pPr indent="0" lvl="0" marL="0" marR="0" rtl="0" algn="ctr">
                        <a:spcBef>
                          <a:spcPts val="0"/>
                        </a:spcBef>
                        <a:spcAft>
                          <a:spcPts val="0"/>
                        </a:spcAft>
                        <a:buNone/>
                      </a:pPr>
                      <a:r>
                        <a:rPr b="1" lang="en-US" sz="1800"/>
                        <a:t>49</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par>
                                <p:cTn fill="hold" nodeType="with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500"/>
                                        <p:tgtEl>
                                          <p:spTgt spid="966"/>
                                        </p:tgtEl>
                                      </p:cBhvr>
                                    </p:animEffect>
                                  </p:childTnLst>
                                </p:cTn>
                              </p:par>
                              <p:par>
                                <p:cTn fill="hold" nodeType="with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500"/>
                                        <p:tgtEl>
                                          <p:spTgt spid="967"/>
                                        </p:tgtEl>
                                      </p:cBhvr>
                                    </p:animEffect>
                                  </p:childTnLst>
                                </p:cTn>
                              </p:par>
                              <p:par>
                                <p:cTn fill="hold" nodeType="with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par>
                                <p:cTn fill="hold" nodeType="with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500"/>
                                        <p:tgtEl>
                                          <p:spTgt spid="9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8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example</a:t>
            </a:r>
            <a:endParaRPr/>
          </a:p>
        </p:txBody>
      </p:sp>
      <p:sp>
        <p:nvSpPr>
          <p:cNvPr id="975" name="Google Shape;975;p8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pic>
        <p:nvPicPr>
          <p:cNvPr id="976" name="Google Shape;976;p82"/>
          <p:cNvPicPr preferRelativeResize="0"/>
          <p:nvPr/>
        </p:nvPicPr>
        <p:blipFill rotWithShape="1">
          <a:blip r:embed="rId3">
            <a:alphaModFix/>
          </a:blip>
          <a:srcRect b="0" l="0" r="0" t="0"/>
          <a:stretch/>
        </p:blipFill>
        <p:spPr>
          <a:xfrm>
            <a:off x="152400" y="1612756"/>
            <a:ext cx="8763000" cy="5036053"/>
          </a:xfrm>
          <a:prstGeom prst="rect">
            <a:avLst/>
          </a:prstGeom>
          <a:noFill/>
          <a:ln>
            <a:noFill/>
          </a:ln>
        </p:spPr>
      </p:pic>
      <p:sp>
        <p:nvSpPr>
          <p:cNvPr id="977" name="Google Shape;977;p8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983" name="Google Shape;983;p8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984" name="Google Shape;984;p83"/>
          <p:cNvPicPr preferRelativeResize="0"/>
          <p:nvPr/>
        </p:nvPicPr>
        <p:blipFill rotWithShape="1">
          <a:blip r:embed="rId3">
            <a:alphaModFix/>
          </a:blip>
          <a:srcRect b="0" l="0" r="0" t="0"/>
          <a:stretch/>
        </p:blipFill>
        <p:spPr>
          <a:xfrm>
            <a:off x="228600" y="1828800"/>
            <a:ext cx="8730784" cy="4343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Linear Probing</a:t>
            </a:r>
            <a:endParaRPr/>
          </a:p>
        </p:txBody>
      </p:sp>
      <p:sp>
        <p:nvSpPr>
          <p:cNvPr id="990" name="Google Shape;990;p8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991" name="Google Shape;991;p84"/>
          <p:cNvPicPr preferRelativeResize="0"/>
          <p:nvPr/>
        </p:nvPicPr>
        <p:blipFill rotWithShape="1">
          <a:blip r:embed="rId3">
            <a:alphaModFix/>
          </a:blip>
          <a:srcRect b="0" l="0" r="0" t="0"/>
          <a:stretch/>
        </p:blipFill>
        <p:spPr>
          <a:xfrm>
            <a:off x="304800" y="1752600"/>
            <a:ext cx="8534155" cy="46482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8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Quadratic Probing</a:t>
            </a:r>
            <a:endParaRPr/>
          </a:p>
        </p:txBody>
      </p:sp>
      <p:sp>
        <p:nvSpPr>
          <p:cNvPr id="997" name="Google Shape;997;p8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998" name="Google Shape;998;p85"/>
          <p:cNvSpPr/>
          <p:nvPr/>
        </p:nvSpPr>
        <p:spPr>
          <a:xfrm>
            <a:off x="1801666" y="1524000"/>
            <a:ext cx="520873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C00000"/>
                </a:solidFill>
                <a:latin typeface="Twentieth Century"/>
                <a:ea typeface="Twentieth Century"/>
                <a:cs typeface="Twentieth Century"/>
                <a:sym typeface="Twentieth Century"/>
              </a:rPr>
              <a:t>Hash function = ( Hash(key) + i</a:t>
            </a:r>
            <a:r>
              <a:rPr b="1" baseline="30000" lang="en-US" sz="2400">
                <a:solidFill>
                  <a:srgbClr val="C00000"/>
                </a:solidFill>
                <a:latin typeface="Twentieth Century"/>
                <a:ea typeface="Twentieth Century"/>
                <a:cs typeface="Twentieth Century"/>
                <a:sym typeface="Twentieth Century"/>
              </a:rPr>
              <a:t>2 </a:t>
            </a:r>
            <a:r>
              <a:rPr b="1" lang="en-US" sz="2400">
                <a:solidFill>
                  <a:srgbClr val="C00000"/>
                </a:solidFill>
                <a:latin typeface="Twentieth Century"/>
                <a:ea typeface="Twentieth Century"/>
                <a:cs typeface="Twentieth Century"/>
                <a:sym typeface="Twentieth Century"/>
              </a:rPr>
              <a:t>) % M</a:t>
            </a:r>
            <a:endParaRPr/>
          </a:p>
        </p:txBody>
      </p:sp>
      <p:pic>
        <p:nvPicPr>
          <p:cNvPr id="999" name="Google Shape;999;p85"/>
          <p:cNvPicPr preferRelativeResize="0"/>
          <p:nvPr/>
        </p:nvPicPr>
        <p:blipFill rotWithShape="1">
          <a:blip r:embed="rId3">
            <a:alphaModFix/>
          </a:blip>
          <a:srcRect b="0" l="0" r="0" t="0"/>
          <a:stretch/>
        </p:blipFill>
        <p:spPr>
          <a:xfrm>
            <a:off x="533400" y="2119073"/>
            <a:ext cx="7772400" cy="47389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500"/>
                                        <p:tgtEl>
                                          <p:spTgt spid="9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Double Hashing</a:t>
            </a:r>
            <a:endParaRPr/>
          </a:p>
        </p:txBody>
      </p:sp>
      <p:sp>
        <p:nvSpPr>
          <p:cNvPr id="1005" name="Google Shape;1005;p8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006" name="Google Shape;1006;p86"/>
          <p:cNvSpPr/>
          <p:nvPr/>
        </p:nvSpPr>
        <p:spPr>
          <a:xfrm>
            <a:off x="1066800" y="1524000"/>
            <a:ext cx="5943600" cy="530915"/>
          </a:xfrm>
          <a:prstGeom prst="rect">
            <a:avLst/>
          </a:prstGeom>
          <a:solidFill>
            <a:srgbClr val="ECFB93"/>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900">
                <a:solidFill>
                  <a:srgbClr val="0000CC"/>
                </a:solidFill>
                <a:latin typeface="Twentieth Century"/>
                <a:ea typeface="Twentieth Century"/>
                <a:cs typeface="Twentieth Century"/>
                <a:sym typeface="Twentieth Century"/>
              </a:rPr>
              <a:t>[ (Hash1(Key),  </a:t>
            </a:r>
            <a:r>
              <a:rPr lang="en-US" sz="1900">
                <a:solidFill>
                  <a:srgbClr val="C00000"/>
                </a:solidFill>
                <a:latin typeface="Twentieth Century"/>
                <a:ea typeface="Twentieth Century"/>
                <a:cs typeface="Twentieth Century"/>
                <a:sym typeface="Twentieth Century"/>
              </a:rPr>
              <a:t>(Hash1(Key) + </a:t>
            </a:r>
            <a:r>
              <a:rPr i="1" lang="en-US" sz="1900">
                <a:solidFill>
                  <a:srgbClr val="C00000"/>
                </a:solidFill>
                <a:latin typeface="Twentieth Century"/>
                <a:ea typeface="Twentieth Century"/>
                <a:cs typeface="Twentieth Century"/>
                <a:sym typeface="Twentieth Century"/>
              </a:rPr>
              <a:t>i * Hash2(Key))</a:t>
            </a:r>
            <a:r>
              <a:rPr i="1" lang="en-US" sz="1900">
                <a:solidFill>
                  <a:srgbClr val="0000CC"/>
                </a:solidFill>
                <a:latin typeface="Twentieth Century"/>
                <a:ea typeface="Twentieth Century"/>
                <a:cs typeface="Twentieth Century"/>
                <a:sym typeface="Twentieth Century"/>
              </a:rPr>
              <a:t>, ….] </a:t>
            </a:r>
            <a:r>
              <a:rPr i="1" lang="en-US" sz="1900">
                <a:solidFill>
                  <a:schemeClr val="dk1"/>
                </a:solidFill>
                <a:latin typeface="Twentieth Century"/>
                <a:ea typeface="Twentieth Century"/>
                <a:cs typeface="Twentieth Century"/>
                <a:sym typeface="Twentieth Century"/>
              </a:rPr>
              <a:t>% MAX</a:t>
            </a:r>
            <a:endParaRPr/>
          </a:p>
        </p:txBody>
      </p:sp>
      <p:pic>
        <p:nvPicPr>
          <p:cNvPr id="1007" name="Google Shape;1007;p86"/>
          <p:cNvPicPr preferRelativeResize="0"/>
          <p:nvPr/>
        </p:nvPicPr>
        <p:blipFill rotWithShape="1">
          <a:blip r:embed="rId3">
            <a:alphaModFix/>
          </a:blip>
          <a:srcRect b="0" l="0" r="0" t="0"/>
          <a:stretch/>
        </p:blipFill>
        <p:spPr>
          <a:xfrm>
            <a:off x="760627" y="2209800"/>
            <a:ext cx="7621373" cy="464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500"/>
                                        <p:tgtEl>
                                          <p:spTgt spid="10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pic>
        <p:nvPicPr>
          <p:cNvPr id="1012" name="Google Shape;1012;p87"/>
          <p:cNvPicPr preferRelativeResize="0"/>
          <p:nvPr/>
        </p:nvPicPr>
        <p:blipFill rotWithShape="1">
          <a:blip r:embed="rId3">
            <a:alphaModFix/>
          </a:blip>
          <a:srcRect b="0" l="0" r="0" t="0"/>
          <a:stretch/>
        </p:blipFill>
        <p:spPr>
          <a:xfrm>
            <a:off x="4438650" y="2590800"/>
            <a:ext cx="4705350" cy="2800350"/>
          </a:xfrm>
          <a:prstGeom prst="rect">
            <a:avLst/>
          </a:prstGeom>
          <a:noFill/>
          <a:ln>
            <a:noFill/>
          </a:ln>
        </p:spPr>
      </p:pic>
      <p:sp>
        <p:nvSpPr>
          <p:cNvPr id="1013" name="Google Shape;1013;p8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Chaining – </a:t>
            </a:r>
            <a:r>
              <a:rPr lang="en-US" sz="3600"/>
              <a:t>(Separate chaining)</a:t>
            </a:r>
            <a:endParaRPr/>
          </a:p>
        </p:txBody>
      </p:sp>
      <p:sp>
        <p:nvSpPr>
          <p:cNvPr id="1014" name="Google Shape;1014;p87"/>
          <p:cNvSpPr txBox="1"/>
          <p:nvPr>
            <p:ph idx="1" type="body"/>
          </p:nvPr>
        </p:nvSpPr>
        <p:spPr>
          <a:xfrm>
            <a:off x="76200" y="1752600"/>
            <a:ext cx="4572000" cy="487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20040" lvl="0" marL="320040" rtl="0" algn="l">
              <a:spcBef>
                <a:spcPts val="0"/>
              </a:spcBef>
              <a:spcAft>
                <a:spcPts val="0"/>
              </a:spcAft>
              <a:buSzPts val="1380"/>
              <a:buChar char="◻"/>
            </a:pPr>
            <a:r>
              <a:rPr lang="en-US" sz="2300"/>
              <a:t>This technique is used to </a:t>
            </a:r>
            <a:r>
              <a:rPr lang="en-US" sz="2300">
                <a:solidFill>
                  <a:srgbClr val="C00000"/>
                </a:solidFill>
              </a:rPr>
              <a:t>handle synonym</a:t>
            </a:r>
            <a:r>
              <a:rPr lang="en-US" sz="2300"/>
              <a:t>.</a:t>
            </a:r>
            <a:endParaRPr/>
          </a:p>
          <a:p>
            <a:pPr indent="-320040" lvl="0" marL="320040" rtl="0" algn="just">
              <a:spcBef>
                <a:spcPts val="200"/>
              </a:spcBef>
              <a:spcAft>
                <a:spcPts val="0"/>
              </a:spcAft>
              <a:buSzPts val="1380"/>
              <a:buChar char="◻"/>
            </a:pPr>
            <a:r>
              <a:rPr lang="en-US" sz="2300"/>
              <a:t>It </a:t>
            </a:r>
            <a:r>
              <a:rPr lang="en-US" sz="2300">
                <a:solidFill>
                  <a:srgbClr val="0000FF"/>
                </a:solidFill>
              </a:rPr>
              <a:t>chains together </a:t>
            </a:r>
            <a:r>
              <a:rPr lang="en-US" sz="2300"/>
              <a:t>all the records that hash to the same address. </a:t>
            </a:r>
            <a:endParaRPr/>
          </a:p>
          <a:p>
            <a:pPr indent="-320040" lvl="0" marL="320040" rtl="0" algn="just">
              <a:spcBef>
                <a:spcPts val="200"/>
              </a:spcBef>
              <a:spcAft>
                <a:spcPts val="0"/>
              </a:spcAft>
              <a:buSzPts val="1380"/>
              <a:buChar char="◻"/>
            </a:pPr>
            <a:r>
              <a:rPr lang="en-US" sz="2300"/>
              <a:t>A </a:t>
            </a:r>
            <a:r>
              <a:rPr lang="en-US" sz="2300">
                <a:solidFill>
                  <a:srgbClr val="C00000"/>
                </a:solidFill>
              </a:rPr>
              <a:t>linked list </a:t>
            </a:r>
            <a:r>
              <a:rPr lang="en-US" sz="2300"/>
              <a:t>of synonyms is created whose head is home address of synonyms.</a:t>
            </a:r>
            <a:endParaRPr/>
          </a:p>
          <a:p>
            <a:pPr indent="-320040" lvl="0" marL="320040" rtl="0" algn="l">
              <a:spcBef>
                <a:spcPts val="200"/>
              </a:spcBef>
              <a:spcAft>
                <a:spcPts val="0"/>
              </a:spcAft>
              <a:buSzPts val="1380"/>
              <a:buChar char="◻"/>
            </a:pPr>
            <a:r>
              <a:rPr lang="en-US" sz="2300"/>
              <a:t>Pointers are handled to form a chain of synonyms.</a:t>
            </a:r>
            <a:endParaRPr/>
          </a:p>
          <a:p>
            <a:pPr indent="-320040" lvl="0" marL="320040" rtl="0" algn="l">
              <a:spcBef>
                <a:spcPts val="200"/>
              </a:spcBef>
              <a:spcAft>
                <a:spcPts val="0"/>
              </a:spcAft>
              <a:buSzPts val="1380"/>
              <a:buChar char="◻"/>
            </a:pPr>
            <a:r>
              <a:rPr lang="en-US" sz="2300"/>
              <a:t>The EXTRA memory is needed for storing pointers.</a:t>
            </a:r>
            <a:endParaRPr/>
          </a:p>
        </p:txBody>
      </p:sp>
      <p:sp>
        <p:nvSpPr>
          <p:cNvPr id="1015" name="Google Shape;1015;p8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b="1" lang="en-US"/>
              <a:t>Separate Chaining</a:t>
            </a:r>
            <a:br>
              <a:rPr lang="en-US"/>
            </a:br>
            <a:endParaRPr/>
          </a:p>
        </p:txBody>
      </p:sp>
      <p:sp>
        <p:nvSpPr>
          <p:cNvPr id="1021" name="Google Shape;1021;p88"/>
          <p:cNvSpPr txBox="1"/>
          <p:nvPr>
            <p:ph idx="1" type="body"/>
          </p:nvPr>
        </p:nvSpPr>
        <p:spPr>
          <a:xfrm>
            <a:off x="304800" y="1600200"/>
            <a:ext cx="8461248"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380"/>
              <a:buChar char="◻"/>
            </a:pPr>
            <a:r>
              <a:rPr lang="en-US" sz="2300"/>
              <a:t>The idea here is to resolve a collision by creating a linked list of elements as shown below.</a:t>
            </a:r>
            <a:endParaRPr/>
          </a:p>
          <a:p>
            <a:pPr indent="-209550" lvl="0" marL="320040" rtl="0" algn="l">
              <a:spcBef>
                <a:spcPts val="700"/>
              </a:spcBef>
              <a:spcAft>
                <a:spcPts val="0"/>
              </a:spcAft>
              <a:buSzPts val="1740"/>
              <a:buNone/>
            </a:pPr>
            <a:r>
              <a:t/>
            </a:r>
            <a:endParaRPr/>
          </a:p>
        </p:txBody>
      </p:sp>
      <p:pic>
        <p:nvPicPr>
          <p:cNvPr id="1022" name="Google Shape;1022;p88"/>
          <p:cNvPicPr preferRelativeResize="0"/>
          <p:nvPr/>
        </p:nvPicPr>
        <p:blipFill rotWithShape="1">
          <a:blip r:embed="rId3">
            <a:alphaModFix/>
          </a:blip>
          <a:srcRect b="0" l="0" r="0" t="0"/>
          <a:stretch/>
        </p:blipFill>
        <p:spPr>
          <a:xfrm>
            <a:off x="1752600" y="2667000"/>
            <a:ext cx="5829300" cy="3810000"/>
          </a:xfrm>
          <a:prstGeom prst="rect">
            <a:avLst/>
          </a:prstGeom>
          <a:noFill/>
          <a:ln>
            <a:noFill/>
          </a:ln>
        </p:spPr>
      </p:pic>
      <p:sp>
        <p:nvSpPr>
          <p:cNvPr id="1023" name="Google Shape;1023;p8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8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Twentieth Century"/>
              <a:buNone/>
            </a:pPr>
            <a:r>
              <a:rPr b="1" lang="en-US" sz="3600">
                <a:solidFill>
                  <a:srgbClr val="C00000"/>
                </a:solidFill>
              </a:rPr>
              <a:t>Chaining Vs. Rehashing</a:t>
            </a:r>
            <a:endParaRPr sz="3600">
              <a:solidFill>
                <a:srgbClr val="C00000"/>
              </a:solidFill>
            </a:endParaRPr>
          </a:p>
        </p:txBody>
      </p:sp>
      <p:sp>
        <p:nvSpPr>
          <p:cNvPr id="1029" name="Google Shape;1029;p8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graphicFrame>
        <p:nvGraphicFramePr>
          <p:cNvPr id="1030" name="Google Shape;1030;p89"/>
          <p:cNvGraphicFramePr/>
          <p:nvPr/>
        </p:nvGraphicFramePr>
        <p:xfrm>
          <a:off x="381000" y="1905000"/>
          <a:ext cx="3000000" cy="3000000"/>
        </p:xfrm>
        <a:graphic>
          <a:graphicData uri="http://schemas.openxmlformats.org/drawingml/2006/table">
            <a:tbl>
              <a:tblPr bandRow="1" firstRow="1">
                <a:noFill/>
                <a:tableStyleId>{DD245D0D-CAD1-4C09-8B93-5C95E796544F}</a:tableStyleId>
              </a:tblPr>
              <a:tblGrid>
                <a:gridCol w="4152900"/>
                <a:gridCol w="4152900"/>
              </a:tblGrid>
              <a:tr h="595825">
                <a:tc>
                  <a:txBody>
                    <a:bodyPr/>
                    <a:lstStyle/>
                    <a:p>
                      <a:pPr indent="0" lvl="0" marL="0" marR="0" rtl="0" algn="ctr">
                        <a:spcBef>
                          <a:spcPts val="0"/>
                        </a:spcBef>
                        <a:spcAft>
                          <a:spcPts val="0"/>
                        </a:spcAft>
                        <a:buNone/>
                      </a:pPr>
                      <a:r>
                        <a:rPr lang="en-US" sz="2400">
                          <a:solidFill>
                            <a:schemeClr val="dk1"/>
                          </a:solidFill>
                        </a:rPr>
                        <a:t>Chaining</a:t>
                      </a:r>
                      <a:endParaRPr/>
                    </a:p>
                  </a:txBody>
                  <a:tcPr marT="45725" marB="45725" marR="91450" marL="91450"/>
                </a:tc>
                <a:tc>
                  <a:txBody>
                    <a:bodyPr/>
                    <a:lstStyle/>
                    <a:p>
                      <a:pPr indent="0" lvl="0" marL="0" marR="0" rtl="0" algn="ctr">
                        <a:spcBef>
                          <a:spcPts val="0"/>
                        </a:spcBef>
                        <a:spcAft>
                          <a:spcPts val="0"/>
                        </a:spcAft>
                        <a:buNone/>
                      </a:pPr>
                      <a:r>
                        <a:rPr lang="en-US" sz="2400">
                          <a:solidFill>
                            <a:schemeClr val="dk1"/>
                          </a:solidFill>
                        </a:rPr>
                        <a:t>Rehashing</a:t>
                      </a:r>
                      <a:endParaRPr/>
                    </a:p>
                  </a:txBody>
                  <a:tcPr marT="45725" marB="45725" marR="91450" marL="91450"/>
                </a:tc>
              </a:tr>
              <a:tr h="913600">
                <a:tc>
                  <a:txBody>
                    <a:bodyPr/>
                    <a:lstStyle/>
                    <a:p>
                      <a:pPr indent="0" lvl="0" marL="0" marR="0" rtl="0" algn="just">
                        <a:spcBef>
                          <a:spcPts val="0"/>
                        </a:spcBef>
                        <a:spcAft>
                          <a:spcPts val="0"/>
                        </a:spcAft>
                        <a:buNone/>
                      </a:pPr>
                      <a:r>
                        <a:rPr b="1" lang="en-US" sz="2000">
                          <a:solidFill>
                            <a:schemeClr val="dk1"/>
                          </a:solidFill>
                          <a:latin typeface="Twentieth Century"/>
                          <a:ea typeface="Twentieth Century"/>
                          <a:cs typeface="Twentieth Century"/>
                          <a:sym typeface="Twentieth Century"/>
                        </a:rPr>
                        <a:t>Unlimited</a:t>
                      </a:r>
                      <a:r>
                        <a:rPr lang="en-US" sz="2000">
                          <a:solidFill>
                            <a:schemeClr val="dk1"/>
                          </a:solidFill>
                          <a:latin typeface="Twentieth Century"/>
                          <a:ea typeface="Twentieth Century"/>
                          <a:cs typeface="Twentieth Century"/>
                          <a:sym typeface="Twentieth Century"/>
                        </a:rPr>
                        <a:t> number of synonyms can be</a:t>
                      </a:r>
                      <a:endParaRPr/>
                    </a:p>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handled.</a:t>
                      </a:r>
                      <a:endParaRPr sz="2000">
                        <a:solidFill>
                          <a:schemeClr val="dk1"/>
                        </a:solidFill>
                      </a:endParaRPr>
                    </a:p>
                  </a:txBody>
                  <a:tcPr marT="45725" marB="45725" marR="91450" marL="91450"/>
                </a:tc>
                <a:tc>
                  <a:txBody>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A limited but good number of synonyms are taken care of.</a:t>
                      </a:r>
                      <a:endParaRPr/>
                    </a:p>
                  </a:txBody>
                  <a:tcPr marT="45725" marB="45725" marR="91450" marL="91450"/>
                </a:tc>
              </a:tr>
              <a:tr h="1310800">
                <a:tc>
                  <a:txBody>
                    <a:bodyPr/>
                    <a:lstStyle/>
                    <a:p>
                      <a:pPr indent="0" lvl="0" marL="0" marR="0" rtl="0" algn="just">
                        <a:spcBef>
                          <a:spcPts val="0"/>
                        </a:spcBef>
                        <a:spcAft>
                          <a:spcPts val="0"/>
                        </a:spcAft>
                        <a:buNone/>
                      </a:pPr>
                      <a:r>
                        <a:rPr b="1" lang="en-US" sz="2000">
                          <a:solidFill>
                            <a:schemeClr val="dk1"/>
                          </a:solidFill>
                          <a:latin typeface="Twentieth Century"/>
                          <a:ea typeface="Twentieth Century"/>
                          <a:cs typeface="Twentieth Century"/>
                          <a:sym typeface="Twentieth Century"/>
                        </a:rPr>
                        <a:t>Additional cost </a:t>
                      </a:r>
                      <a:r>
                        <a:rPr lang="en-US" sz="2000">
                          <a:solidFill>
                            <a:schemeClr val="dk1"/>
                          </a:solidFill>
                          <a:latin typeface="Twentieth Century"/>
                          <a:ea typeface="Twentieth Century"/>
                          <a:cs typeface="Twentieth Century"/>
                          <a:sym typeface="Twentieth Century"/>
                        </a:rPr>
                        <a:t>to be paid is an overhead of multiple linked lists.</a:t>
                      </a:r>
                      <a:endParaRPr sz="2000">
                        <a:solidFill>
                          <a:schemeClr val="dk1"/>
                        </a:solidFill>
                      </a:endParaRPr>
                    </a:p>
                  </a:txBody>
                  <a:tcPr marT="45725" marB="45725" marR="91450" marL="91450"/>
                </a:tc>
                <a:tc>
                  <a:txBody>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The table size is doubled but no additional fields of links are to be maintained.</a:t>
                      </a:r>
                      <a:endParaRPr sz="2000">
                        <a:solidFill>
                          <a:schemeClr val="dk1"/>
                        </a:solidFill>
                      </a:endParaRPr>
                    </a:p>
                  </a:txBody>
                  <a:tcPr marT="45725" marB="45725" marR="91450" marL="91450"/>
                </a:tc>
              </a:tr>
              <a:tr h="913600">
                <a:tc>
                  <a:txBody>
                    <a:bodyPr/>
                    <a:lstStyle/>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Sequential search through the chain</a:t>
                      </a:r>
                      <a:endParaRPr/>
                    </a:p>
                    <a:p>
                      <a:pPr indent="0" lvl="0" marL="0" marR="0" rtl="0" algn="just">
                        <a:spcBef>
                          <a:spcPts val="0"/>
                        </a:spcBef>
                        <a:spcAft>
                          <a:spcPts val="0"/>
                        </a:spcAft>
                        <a:buNone/>
                      </a:pPr>
                      <a:r>
                        <a:rPr lang="en-US" sz="2000">
                          <a:solidFill>
                            <a:schemeClr val="dk1"/>
                          </a:solidFill>
                          <a:latin typeface="Twentieth Century"/>
                          <a:ea typeface="Twentieth Century"/>
                          <a:cs typeface="Twentieth Century"/>
                          <a:sym typeface="Twentieth Century"/>
                        </a:rPr>
                        <a:t>takes more time.</a:t>
                      </a:r>
                      <a:endParaRPr sz="2000">
                        <a:solidFill>
                          <a:schemeClr val="dk1"/>
                        </a:solidFill>
                      </a:endParaRPr>
                    </a:p>
                  </a:txBody>
                  <a:tcPr marT="45725" marB="45725" marR="91450" marL="91450"/>
                </a:tc>
                <a:tc>
                  <a:txBody>
                    <a:bodyPr/>
                    <a:lstStyle/>
                    <a:p>
                      <a:pPr indent="0" lvl="0" marL="0" marR="0" rtl="0" algn="just">
                        <a:spcBef>
                          <a:spcPts val="0"/>
                        </a:spcBef>
                        <a:spcAft>
                          <a:spcPts val="0"/>
                        </a:spcAft>
                        <a:buNone/>
                      </a:pPr>
                      <a:r>
                        <a:rPr b="1" lang="en-US" sz="2000">
                          <a:solidFill>
                            <a:schemeClr val="dk1"/>
                          </a:solidFill>
                          <a:latin typeface="Twentieth Century"/>
                          <a:ea typeface="Twentieth Century"/>
                          <a:cs typeface="Twentieth Century"/>
                          <a:sym typeface="Twentieth Century"/>
                        </a:rPr>
                        <a:t>Searching is faster </a:t>
                      </a:r>
                      <a:r>
                        <a:rPr lang="en-US" sz="2000">
                          <a:solidFill>
                            <a:schemeClr val="dk1"/>
                          </a:solidFill>
                          <a:latin typeface="Twentieth Century"/>
                          <a:ea typeface="Twentieth Century"/>
                          <a:cs typeface="Twentieth Century"/>
                          <a:sym typeface="Twentieth Century"/>
                        </a:rPr>
                        <a:t>when compared to chaining.</a:t>
                      </a:r>
                      <a:endParaRPr sz="2000">
                        <a:solidFill>
                          <a:schemeClr val="dk1"/>
                        </a:solidFill>
                      </a:endParaRPr>
                    </a:p>
                  </a:txBody>
                  <a:tcPr marT="45725" marB="45725" marR="91450" marL="91450"/>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4" name="Shape 1034"/>
        <p:cNvGrpSpPr/>
        <p:nvPr/>
      </p:nvGrpSpPr>
      <p:grpSpPr>
        <a:xfrm>
          <a:off x="0" y="0"/>
          <a:ext cx="0" cy="0"/>
          <a:chOff x="0" y="0"/>
          <a:chExt cx="0" cy="0"/>
        </a:xfrm>
      </p:grpSpPr>
      <p:sp>
        <p:nvSpPr>
          <p:cNvPr id="1035" name="Google Shape;1035;p90"/>
          <p:cNvSpPr txBox="1"/>
          <p:nvPr>
            <p:ph type="title"/>
          </p:nvPr>
        </p:nvSpPr>
        <p:spPr>
          <a:xfrm>
            <a:off x="612648" y="-762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FF"/>
              </a:buClr>
              <a:buSzPts val="3000"/>
              <a:buFont typeface="Twentieth Century"/>
              <a:buNone/>
            </a:pPr>
            <a:r>
              <a:rPr b="1" lang="en-US" sz="3000">
                <a:solidFill>
                  <a:srgbClr val="0000FF"/>
                </a:solidFill>
              </a:rPr>
              <a:t>Open Addressing Vs. Closed Addressing</a:t>
            </a:r>
            <a:endParaRPr sz="3000">
              <a:solidFill>
                <a:srgbClr val="0000FF"/>
              </a:solidFill>
            </a:endParaRPr>
          </a:p>
        </p:txBody>
      </p:sp>
      <p:sp>
        <p:nvSpPr>
          <p:cNvPr id="1036" name="Google Shape;1036;p9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graphicFrame>
        <p:nvGraphicFramePr>
          <p:cNvPr id="1037" name="Google Shape;1037;p90"/>
          <p:cNvGraphicFramePr/>
          <p:nvPr/>
        </p:nvGraphicFramePr>
        <p:xfrm>
          <a:off x="381000" y="914400"/>
          <a:ext cx="3000000" cy="3000000"/>
        </p:xfrm>
        <a:graphic>
          <a:graphicData uri="http://schemas.openxmlformats.org/drawingml/2006/table">
            <a:tbl>
              <a:tblPr bandRow="1" firstRow="1">
                <a:noFill/>
                <a:tableStyleId>{DD245D0D-CAD1-4C09-8B93-5C95E796544F}</a:tableStyleId>
              </a:tblPr>
              <a:tblGrid>
                <a:gridCol w="4152900"/>
                <a:gridCol w="4152900"/>
              </a:tblGrid>
              <a:tr h="457200">
                <a:tc>
                  <a:txBody>
                    <a:bodyPr/>
                    <a:lstStyle/>
                    <a:p>
                      <a:pPr indent="0" lvl="0" marL="0" marR="0" rtl="0" algn="ctr">
                        <a:spcBef>
                          <a:spcPts val="0"/>
                        </a:spcBef>
                        <a:spcAft>
                          <a:spcPts val="0"/>
                        </a:spcAft>
                        <a:buNone/>
                      </a:pPr>
                      <a:r>
                        <a:rPr lang="en-US" sz="2400">
                          <a:solidFill>
                            <a:schemeClr val="dk1"/>
                          </a:solidFill>
                        </a:rPr>
                        <a:t>Closed Addressing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a:solidFill>
                            <a:schemeClr val="dk1"/>
                          </a:solidFill>
                        </a:rPr>
                        <a:t>Open Addressing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just">
                        <a:spcBef>
                          <a:spcPts val="0"/>
                        </a:spcBef>
                        <a:spcAft>
                          <a:spcPts val="0"/>
                        </a:spcAft>
                        <a:buNone/>
                      </a:pPr>
                      <a:r>
                        <a:rPr b="0" lang="en-US" sz="1800">
                          <a:solidFill>
                            <a:schemeClr val="dk1"/>
                          </a:solidFill>
                          <a:latin typeface="Twentieth Century"/>
                          <a:ea typeface="Twentieth Century"/>
                          <a:cs typeface="Twentieth Century"/>
                          <a:sym typeface="Twentieth Century"/>
                        </a:rPr>
                        <a:t>Records are stored in potentially </a:t>
                      </a:r>
                      <a:r>
                        <a:rPr b="1" lang="en-US" sz="1800">
                          <a:solidFill>
                            <a:schemeClr val="dk1"/>
                          </a:solidFill>
                          <a:latin typeface="Twentieth Century"/>
                          <a:ea typeface="Twentieth Century"/>
                          <a:cs typeface="Twentieth Century"/>
                          <a:sym typeface="Twentieth Century"/>
                        </a:rPr>
                        <a:t>unlimited</a:t>
                      </a:r>
                      <a:r>
                        <a:rPr b="0" lang="en-US" sz="1800">
                          <a:solidFill>
                            <a:schemeClr val="dk1"/>
                          </a:solidFill>
                          <a:latin typeface="Twentieth Century"/>
                          <a:ea typeface="Twentieth Century"/>
                          <a:cs typeface="Twentieth Century"/>
                          <a:sym typeface="Twentieth Century"/>
                        </a:rPr>
                        <a:t> </a:t>
                      </a:r>
                      <a:r>
                        <a:rPr b="1" lang="en-US" sz="1800">
                          <a:solidFill>
                            <a:schemeClr val="dk1"/>
                          </a:solidFill>
                          <a:latin typeface="Twentieth Century"/>
                          <a:ea typeface="Twentieth Century"/>
                          <a:cs typeface="Twentieth Century"/>
                          <a:sym typeface="Twentieth Century"/>
                        </a:rPr>
                        <a:t>space</a:t>
                      </a:r>
                      <a:r>
                        <a:rPr b="0" lang="en-US" sz="1800">
                          <a:solidFill>
                            <a:schemeClr val="dk1"/>
                          </a:solidFill>
                          <a:latin typeface="Twentieth Century"/>
                          <a:ea typeface="Twentieth Century"/>
                          <a:cs typeface="Twentieth Century"/>
                          <a:sym typeface="Twentieth Century"/>
                        </a:rPr>
                        <a:t> – (open or external hashing).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Records are stored in </a:t>
                      </a:r>
                      <a:r>
                        <a:rPr b="1" lang="en-US" sz="1800">
                          <a:solidFill>
                            <a:schemeClr val="dk1"/>
                          </a:solidFill>
                          <a:latin typeface="Twentieth Century"/>
                          <a:ea typeface="Twentieth Century"/>
                          <a:cs typeface="Twentieth Century"/>
                          <a:sym typeface="Twentieth Century"/>
                        </a:rPr>
                        <a:t>fixed</a:t>
                      </a:r>
                      <a:r>
                        <a:rPr lang="en-US" sz="1800">
                          <a:solidFill>
                            <a:schemeClr val="dk1"/>
                          </a:solidFill>
                          <a:latin typeface="Twentieth Century"/>
                          <a:ea typeface="Twentieth Century"/>
                          <a:cs typeface="Twentieth Century"/>
                          <a:sym typeface="Twentieth Century"/>
                        </a:rPr>
                        <a:t> </a:t>
                      </a:r>
                      <a:r>
                        <a:rPr b="1" lang="en-US" sz="1800">
                          <a:solidFill>
                            <a:schemeClr val="dk1"/>
                          </a:solidFill>
                          <a:latin typeface="Twentieth Century"/>
                          <a:ea typeface="Twentieth Century"/>
                          <a:cs typeface="Twentieth Century"/>
                          <a:sym typeface="Twentieth Century"/>
                        </a:rPr>
                        <a:t>space</a:t>
                      </a:r>
                      <a:r>
                        <a:rPr lang="en-US" sz="1800">
                          <a:solidFill>
                            <a:schemeClr val="dk1"/>
                          </a:solidFill>
                          <a:latin typeface="Twentieth Century"/>
                          <a:ea typeface="Twentieth Century"/>
                          <a:cs typeface="Twentieth Century"/>
                          <a:sym typeface="Twentieth Century"/>
                        </a:rPr>
                        <a:t> is called as closed or internal hashing.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4350">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Each bucket in the hash table is the head of a </a:t>
                      </a:r>
                      <a:r>
                        <a:rPr b="1" lang="en-US" sz="1800">
                          <a:solidFill>
                            <a:schemeClr val="dk1"/>
                          </a:solidFill>
                          <a:latin typeface="Twentieth Century"/>
                          <a:ea typeface="Twentieth Century"/>
                          <a:cs typeface="Twentieth Century"/>
                          <a:sym typeface="Twentieth Century"/>
                        </a:rPr>
                        <a:t>linked list</a:t>
                      </a:r>
                      <a:r>
                        <a:rPr lang="en-US" sz="1800">
                          <a:solidFill>
                            <a:schemeClr val="dk1"/>
                          </a:solidFill>
                          <a:latin typeface="Twentieth Century"/>
                          <a:ea typeface="Twentieth Century"/>
                          <a:cs typeface="Twentieth Century"/>
                          <a:sym typeface="Twentieth Century"/>
                        </a:rPr>
                        <a:t>.</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The fixed storage space eventually limits the number of records to be stored.</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7250">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All elements that hash to a particular bucket are placed on </a:t>
                      </a:r>
                      <a:r>
                        <a:rPr b="1" lang="en-US" sz="1800">
                          <a:solidFill>
                            <a:schemeClr val="dk1"/>
                          </a:solidFill>
                          <a:latin typeface="Twentieth Century"/>
                          <a:ea typeface="Twentieth Century"/>
                          <a:cs typeface="Twentieth Century"/>
                          <a:sym typeface="Twentieth Century"/>
                        </a:rPr>
                        <a:t>bucket’s linked list</a:t>
                      </a:r>
                      <a:r>
                        <a:rPr lang="en-US" sz="1800">
                          <a:solidFill>
                            <a:schemeClr val="dk1"/>
                          </a:solidFill>
                          <a:latin typeface="Twentieth Century"/>
                          <a:ea typeface="Twentieth Century"/>
                          <a:cs typeface="Twentieth Century"/>
                          <a:sym typeface="Twentieth Century"/>
                        </a:rPr>
                        <a:t>.</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All elements that hash to a particular bucket are </a:t>
                      </a:r>
                      <a:r>
                        <a:rPr b="1" lang="en-US" sz="1800">
                          <a:solidFill>
                            <a:schemeClr val="dk1"/>
                          </a:solidFill>
                          <a:latin typeface="Twentieth Century"/>
                          <a:ea typeface="Twentieth Century"/>
                          <a:cs typeface="Twentieth Century"/>
                          <a:sym typeface="Twentieth Century"/>
                        </a:rPr>
                        <a:t>re-probed or rehashed.</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342900" lvl="0" marL="342900" marR="0" rtl="0" algn="just">
                        <a:lnSpc>
                          <a:spcPct val="115000"/>
                        </a:lnSpc>
                        <a:spcBef>
                          <a:spcPts val="0"/>
                        </a:spcBef>
                        <a:spcAft>
                          <a:spcPts val="0"/>
                        </a:spcAft>
                        <a:buClr>
                          <a:schemeClr val="dk1"/>
                        </a:buClr>
                        <a:buSzPts val="1800"/>
                        <a:buFont typeface="Noto Sans Symbols"/>
                        <a:buNone/>
                      </a:pPr>
                      <a:r>
                        <a:rPr lang="en-US" sz="1800">
                          <a:solidFill>
                            <a:schemeClr val="dk1"/>
                          </a:solidFill>
                          <a:latin typeface="Twentieth Century"/>
                          <a:ea typeface="Twentieth Century"/>
                          <a:cs typeface="Twentieth Century"/>
                          <a:sym typeface="Twentieth Century"/>
                        </a:rPr>
                        <a:t>Collisions are stored </a:t>
                      </a:r>
                      <a:r>
                        <a:rPr b="1" lang="en-US" sz="1800">
                          <a:solidFill>
                            <a:schemeClr val="dk1"/>
                          </a:solidFill>
                          <a:latin typeface="Twentieth Century"/>
                          <a:ea typeface="Twentieth Century"/>
                          <a:cs typeface="Twentieth Century"/>
                          <a:sym typeface="Twentieth Century"/>
                        </a:rPr>
                        <a:t>outside</a:t>
                      </a:r>
                      <a:r>
                        <a:rPr lang="en-US" sz="1800">
                          <a:solidFill>
                            <a:schemeClr val="dk1"/>
                          </a:solidFill>
                          <a:latin typeface="Twentieth Century"/>
                          <a:ea typeface="Twentieth Century"/>
                          <a:cs typeface="Twentieth Century"/>
                          <a:sym typeface="Twentieth Century"/>
                        </a:rPr>
                        <a:t> the table.</a:t>
                      </a:r>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a:solidFill>
                            <a:schemeClr val="dk1"/>
                          </a:solidFill>
                          <a:latin typeface="Twentieth Century"/>
                          <a:ea typeface="Twentieth Century"/>
                          <a:cs typeface="Twentieth Century"/>
                          <a:sym typeface="Twentieth Century"/>
                        </a:rPr>
                        <a:t>Collisions result in storing one of the records at </a:t>
                      </a:r>
                      <a:r>
                        <a:rPr b="1" lang="en-US" sz="1800">
                          <a:solidFill>
                            <a:schemeClr val="dk1"/>
                          </a:solidFill>
                          <a:latin typeface="Twentieth Century"/>
                          <a:ea typeface="Twentieth Century"/>
                          <a:cs typeface="Twentieth Century"/>
                          <a:sym typeface="Twentieth Century"/>
                        </a:rPr>
                        <a:t>another slot in the table</a:t>
                      </a:r>
                      <a:r>
                        <a:rPr lang="en-US" sz="1800">
                          <a:solidFill>
                            <a:schemeClr val="dk1"/>
                          </a:solidFill>
                          <a:latin typeface="Twentieth Century"/>
                          <a:ea typeface="Twentieth Century"/>
                          <a:cs typeface="Twentieth Century"/>
                          <a:sym typeface="Twentieth Century"/>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p>
                      <a:pPr indent="-342900" lvl="0" marL="342900" marR="0" rtl="0" algn="just">
                        <a:lnSpc>
                          <a:spcPct val="115000"/>
                        </a:lnSpc>
                        <a:spcBef>
                          <a:spcPts val="0"/>
                        </a:spcBef>
                        <a:spcAft>
                          <a:spcPts val="0"/>
                        </a:spcAft>
                        <a:buClr>
                          <a:schemeClr val="dk1"/>
                        </a:buClr>
                        <a:buSzPts val="1800"/>
                        <a:buFont typeface="Noto Sans Symbols"/>
                        <a:buNone/>
                      </a:pPr>
                      <a:r>
                        <a:t/>
                      </a:r>
                      <a:endParaRPr sz="1800">
                        <a:solidFill>
                          <a:schemeClr val="dk1"/>
                        </a:solidFill>
                        <a:latin typeface="Twentieth Century"/>
                        <a:ea typeface="Twentieth Century"/>
                        <a:cs typeface="Twentieth Century"/>
                        <a:sym typeface="Twentieth Century"/>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038" name="Google Shape;1038;p90"/>
          <p:cNvPicPr preferRelativeResize="0"/>
          <p:nvPr/>
        </p:nvPicPr>
        <p:blipFill rotWithShape="1">
          <a:blip r:embed="rId3">
            <a:alphaModFix/>
          </a:blip>
          <a:srcRect b="0" l="0" r="0" t="0"/>
          <a:stretch/>
        </p:blipFill>
        <p:spPr>
          <a:xfrm>
            <a:off x="685800" y="4191000"/>
            <a:ext cx="3429000" cy="2286000"/>
          </a:xfrm>
          <a:prstGeom prst="rect">
            <a:avLst/>
          </a:prstGeom>
          <a:noFill/>
          <a:ln cap="flat" cmpd="sng" w="9525">
            <a:solidFill>
              <a:srgbClr val="C00000"/>
            </a:solidFill>
            <a:prstDash val="solid"/>
            <a:miter lim="800000"/>
            <a:headEnd len="sm" w="sm" type="none"/>
            <a:tailEnd len="sm" w="sm" type="none"/>
          </a:ln>
        </p:spPr>
      </p:pic>
      <p:pic>
        <p:nvPicPr>
          <p:cNvPr id="1039" name="Google Shape;1039;p90"/>
          <p:cNvPicPr preferRelativeResize="0"/>
          <p:nvPr/>
        </p:nvPicPr>
        <p:blipFill rotWithShape="1">
          <a:blip r:embed="rId4">
            <a:alphaModFix/>
          </a:blip>
          <a:srcRect b="0" l="0" r="0" t="0"/>
          <a:stretch/>
        </p:blipFill>
        <p:spPr>
          <a:xfrm>
            <a:off x="4876800" y="4267200"/>
            <a:ext cx="3276600" cy="220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Hash Function</a:t>
            </a:r>
            <a:endParaRPr/>
          </a:p>
        </p:txBody>
      </p:sp>
      <p:sp>
        <p:nvSpPr>
          <p:cNvPr id="185" name="Google Shape;185;p9"/>
          <p:cNvSpPr txBox="1"/>
          <p:nvPr>
            <p:ph idx="1" type="body"/>
          </p:nvPr>
        </p:nvSpPr>
        <p:spPr>
          <a:xfrm>
            <a:off x="152400" y="1600200"/>
            <a:ext cx="6629400" cy="3733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560"/>
              <a:buChar char="◻"/>
            </a:pPr>
            <a:r>
              <a:rPr b="1" lang="en-US" sz="2600"/>
              <a:t>A hash function</a:t>
            </a:r>
            <a:r>
              <a:rPr lang="en-US" sz="2600"/>
              <a:t> is a mathematical </a:t>
            </a:r>
            <a:r>
              <a:rPr b="1" lang="en-US" sz="2600"/>
              <a:t>function</a:t>
            </a:r>
            <a:r>
              <a:rPr lang="en-US" sz="2600"/>
              <a:t> that converts a numerical input value into another compressed numerical value. </a:t>
            </a:r>
            <a:endParaRPr/>
          </a:p>
          <a:p>
            <a:pPr indent="-289560" lvl="0" marL="320040" rtl="0" algn="l">
              <a:spcBef>
                <a:spcPts val="700"/>
              </a:spcBef>
              <a:spcAft>
                <a:spcPts val="0"/>
              </a:spcAft>
              <a:buSzPts val="480"/>
              <a:buNone/>
            </a:pPr>
            <a:r>
              <a:t/>
            </a:r>
            <a:endParaRPr sz="800"/>
          </a:p>
          <a:p>
            <a:pPr indent="-320040" lvl="0" marL="320040" rtl="0" algn="just">
              <a:spcBef>
                <a:spcPts val="700"/>
              </a:spcBef>
              <a:spcAft>
                <a:spcPts val="0"/>
              </a:spcAft>
              <a:buSzPts val="1560"/>
              <a:buChar char="◻"/>
            </a:pPr>
            <a:r>
              <a:rPr lang="en-US" sz="2600"/>
              <a:t>The input to the </a:t>
            </a:r>
            <a:r>
              <a:rPr b="1" lang="en-US" sz="2600"/>
              <a:t>hash function</a:t>
            </a:r>
            <a:r>
              <a:rPr lang="en-US" sz="2600"/>
              <a:t> is of arbitrary length but output is always of fixed length. </a:t>
            </a:r>
            <a:endParaRPr/>
          </a:p>
          <a:p>
            <a:pPr indent="-289560" lvl="0" marL="320040" rtl="0" algn="l">
              <a:spcBef>
                <a:spcPts val="700"/>
              </a:spcBef>
              <a:spcAft>
                <a:spcPts val="0"/>
              </a:spcAft>
              <a:buSzPts val="480"/>
              <a:buNone/>
            </a:pPr>
            <a:r>
              <a:t/>
            </a:r>
            <a:endParaRPr sz="800"/>
          </a:p>
          <a:p>
            <a:pPr indent="-320040" lvl="0" marL="320040" rtl="0" algn="just">
              <a:spcBef>
                <a:spcPts val="700"/>
              </a:spcBef>
              <a:spcAft>
                <a:spcPts val="0"/>
              </a:spcAft>
              <a:buSzPts val="1560"/>
              <a:buChar char="◻"/>
            </a:pPr>
            <a:r>
              <a:rPr lang="en-US" sz="2600"/>
              <a:t>Values returned by a </a:t>
            </a:r>
            <a:r>
              <a:rPr b="1" lang="en-US" sz="2600"/>
              <a:t>hash function</a:t>
            </a:r>
            <a:r>
              <a:rPr lang="en-US" sz="2600"/>
              <a:t> are called </a:t>
            </a:r>
            <a:r>
              <a:rPr b="1" lang="en-US" sz="2600">
                <a:solidFill>
                  <a:srgbClr val="0000CC"/>
                </a:solidFill>
              </a:rPr>
              <a:t>message digest </a:t>
            </a:r>
            <a:r>
              <a:rPr lang="en-US" sz="2600"/>
              <a:t>or simply </a:t>
            </a:r>
            <a:r>
              <a:rPr b="1" lang="en-US" sz="2600">
                <a:solidFill>
                  <a:srgbClr val="0000CC"/>
                </a:solidFill>
              </a:rPr>
              <a:t>hash</a:t>
            </a:r>
            <a:r>
              <a:rPr lang="en-US" sz="2600"/>
              <a:t> </a:t>
            </a:r>
            <a:r>
              <a:rPr b="1" lang="en-US" sz="2600">
                <a:solidFill>
                  <a:srgbClr val="0000CC"/>
                </a:solidFill>
              </a:rPr>
              <a:t>values</a:t>
            </a:r>
            <a:r>
              <a:rPr lang="en-US" sz="2600"/>
              <a:t>.</a:t>
            </a:r>
            <a:endParaRPr/>
          </a:p>
        </p:txBody>
      </p:sp>
      <p:pic>
        <p:nvPicPr>
          <p:cNvPr descr="Image result" id="186" name="Google Shape;186;p9"/>
          <p:cNvPicPr preferRelativeResize="0"/>
          <p:nvPr/>
        </p:nvPicPr>
        <p:blipFill rotWithShape="1">
          <a:blip r:embed="rId3">
            <a:alphaModFix/>
          </a:blip>
          <a:srcRect b="0" l="0" r="0" t="0"/>
          <a:stretch/>
        </p:blipFill>
        <p:spPr>
          <a:xfrm>
            <a:off x="6934200" y="1676400"/>
            <a:ext cx="2209800" cy="4242816"/>
          </a:xfrm>
          <a:prstGeom prst="rect">
            <a:avLst/>
          </a:prstGeom>
          <a:noFill/>
          <a:ln>
            <a:noFill/>
          </a:ln>
        </p:spPr>
      </p:pic>
      <p:sp>
        <p:nvSpPr>
          <p:cNvPr id="187" name="Google Shape;187;p9"/>
          <p:cNvSpPr/>
          <p:nvPr/>
        </p:nvSpPr>
        <p:spPr>
          <a:xfrm>
            <a:off x="457200" y="5410200"/>
            <a:ext cx="6019800" cy="914400"/>
          </a:xfrm>
          <a:prstGeom prst="rect">
            <a:avLst/>
          </a:prstGeom>
          <a:solidFill>
            <a:schemeClr val="accen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wentieth Century"/>
                <a:ea typeface="Twentieth Century"/>
                <a:cs typeface="Twentieth Century"/>
                <a:sym typeface="Twentieth Century"/>
              </a:rPr>
              <a:t>For Key, 100 </a:t>
            </a:r>
            <a:r>
              <a:rPr b="0" i="0" lang="en-US" sz="2800" u="none" cap="none" strike="noStrike">
                <a:solidFill>
                  <a:schemeClr val="dk1"/>
                </a:solidFill>
                <a:latin typeface="Calibri"/>
                <a:ea typeface="Calibri"/>
                <a:cs typeface="Calibri"/>
                <a:sym typeface="Calibri"/>
              </a:rPr>
              <a:t>→ (100 % 10) = 0 (index)</a:t>
            </a:r>
            <a:endParaRPr b="0" i="0" sz="2800" u="none" cap="none" strike="noStrike">
              <a:solidFill>
                <a:schemeClr val="dk1"/>
              </a:solidFill>
              <a:latin typeface="Twentieth Century"/>
              <a:ea typeface="Twentieth Century"/>
              <a:cs typeface="Twentieth Century"/>
              <a:sym typeface="Twentieth Century"/>
            </a:endParaRPr>
          </a:p>
        </p:txBody>
      </p:sp>
      <p:cxnSp>
        <p:nvCxnSpPr>
          <p:cNvPr id="188" name="Google Shape;188;p9"/>
          <p:cNvCxnSpPr/>
          <p:nvPr/>
        </p:nvCxnSpPr>
        <p:spPr>
          <a:xfrm>
            <a:off x="4114800" y="6019800"/>
            <a:ext cx="990600" cy="609600"/>
          </a:xfrm>
          <a:prstGeom prst="straightConnector1">
            <a:avLst/>
          </a:prstGeom>
          <a:noFill/>
          <a:ln cap="flat" cmpd="sng" w="31750">
            <a:solidFill>
              <a:srgbClr val="FF0000"/>
            </a:solidFill>
            <a:prstDash val="solid"/>
            <a:round/>
            <a:headEnd len="sm" w="sm" type="none"/>
            <a:tailEnd len="med" w="med" type="stealth"/>
          </a:ln>
        </p:spPr>
      </p:cxnSp>
      <p:sp>
        <p:nvSpPr>
          <p:cNvPr id="189" name="Google Shape;189;p9"/>
          <p:cNvSpPr/>
          <p:nvPr/>
        </p:nvSpPr>
        <p:spPr>
          <a:xfrm>
            <a:off x="5105400" y="6320135"/>
            <a:ext cx="20393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wentieth Century"/>
                <a:ea typeface="Twentieth Century"/>
                <a:cs typeface="Twentieth Century"/>
                <a:sym typeface="Twentieth Century"/>
              </a:rPr>
              <a:t>Hash function</a:t>
            </a:r>
            <a:r>
              <a:rPr b="0" i="0" lang="en-US" sz="2400" u="none" cap="none" strike="noStrike">
                <a:solidFill>
                  <a:schemeClr val="dk1"/>
                </a:solidFill>
                <a:latin typeface="Twentieth Century"/>
                <a:ea typeface="Twentieth Century"/>
                <a:cs typeface="Twentieth Century"/>
                <a:sym typeface="Twentieth Century"/>
              </a:rPr>
              <a:t> </a:t>
            </a:r>
            <a:endParaRPr/>
          </a:p>
        </p:txBody>
      </p:sp>
      <p:sp>
        <p:nvSpPr>
          <p:cNvPr id="190" name="Google Shape;190;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9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wentieth Century"/>
              <a:buNone/>
            </a:pPr>
            <a:r>
              <a:rPr lang="en-US">
                <a:solidFill>
                  <a:schemeClr val="dk1"/>
                </a:solidFill>
              </a:rPr>
              <a:t>Hash table overflow</a:t>
            </a:r>
            <a:endParaRPr/>
          </a:p>
        </p:txBody>
      </p:sp>
      <p:sp>
        <p:nvSpPr>
          <p:cNvPr id="1045" name="Google Shape;1045;p91"/>
          <p:cNvSpPr txBox="1"/>
          <p:nvPr>
            <p:ph idx="1" type="body"/>
          </p:nvPr>
        </p:nvSpPr>
        <p:spPr>
          <a:xfrm>
            <a:off x="457200" y="1600200"/>
            <a:ext cx="8308848" cy="48006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560"/>
              <a:buChar char="◻"/>
            </a:pPr>
            <a:r>
              <a:rPr lang="en-US" sz="2600"/>
              <a:t>Collisions will occur !!</a:t>
            </a:r>
            <a:endParaRPr/>
          </a:p>
          <a:p>
            <a:pPr indent="-320040" lvl="0" marL="320040" rtl="0" algn="just">
              <a:spcBef>
                <a:spcPts val="700"/>
              </a:spcBef>
              <a:spcAft>
                <a:spcPts val="0"/>
              </a:spcAft>
              <a:buSzPts val="1560"/>
              <a:buChar char="◻"/>
            </a:pPr>
            <a:r>
              <a:rPr lang="en-US" sz="2600"/>
              <a:t>An </a:t>
            </a:r>
            <a:r>
              <a:rPr b="1" i="1" lang="en-US" sz="2600">
                <a:solidFill>
                  <a:srgbClr val="0000FF"/>
                </a:solidFill>
              </a:rPr>
              <a:t>overflow</a:t>
            </a:r>
            <a:r>
              <a:rPr lang="en-US" sz="2600"/>
              <a:t> is said to occur when a new identifier(key) is mapped or hashed into a full bucket.</a:t>
            </a:r>
            <a:endParaRPr/>
          </a:p>
          <a:p>
            <a:pPr indent="-320040" lvl="0" marL="320040" rtl="0" algn="just">
              <a:spcBef>
                <a:spcPts val="700"/>
              </a:spcBef>
              <a:spcAft>
                <a:spcPts val="0"/>
              </a:spcAft>
              <a:buSzPts val="1560"/>
              <a:buChar char="◻"/>
            </a:pPr>
            <a:r>
              <a:rPr i="1" lang="en-US" sz="2600"/>
              <a:t>With the bucket size as one, collision and overflow occur simultaneously.</a:t>
            </a:r>
            <a:endParaRPr/>
          </a:p>
          <a:p>
            <a:pPr indent="-320040" lvl="0" marL="320040" rtl="0" algn="l">
              <a:spcBef>
                <a:spcPts val="700"/>
              </a:spcBef>
              <a:spcAft>
                <a:spcPts val="0"/>
              </a:spcAft>
              <a:buSzPts val="1680"/>
              <a:buChar char="◻"/>
            </a:pPr>
            <a:r>
              <a:rPr b="1" lang="en-US" sz="2800">
                <a:solidFill>
                  <a:srgbClr val="C00000"/>
                </a:solidFill>
              </a:rPr>
              <a:t>Techniques</a:t>
            </a:r>
            <a:r>
              <a:rPr lang="en-US" sz="2800"/>
              <a:t> for handling overflow of records –</a:t>
            </a:r>
            <a:endParaRPr/>
          </a:p>
          <a:p>
            <a:pPr indent="-274320" lvl="1" marL="640080" rtl="0" algn="l">
              <a:spcBef>
                <a:spcPts val="550"/>
              </a:spcBef>
              <a:spcAft>
                <a:spcPts val="0"/>
              </a:spcAft>
              <a:buSzPts val="1610"/>
              <a:buChar char="🞑"/>
            </a:pPr>
            <a:r>
              <a:rPr lang="en-US" sz="2300"/>
              <a:t>Overflow handling with </a:t>
            </a:r>
            <a:r>
              <a:rPr i="1" lang="en-US" sz="2300">
                <a:solidFill>
                  <a:srgbClr val="0000FF"/>
                </a:solidFill>
              </a:rPr>
              <a:t>Open Addressing</a:t>
            </a:r>
            <a:endParaRPr/>
          </a:p>
          <a:p>
            <a:pPr indent="-228600" lvl="2" marL="914400" rtl="0" algn="just">
              <a:spcBef>
                <a:spcPts val="500"/>
              </a:spcBef>
              <a:spcAft>
                <a:spcPts val="0"/>
              </a:spcAft>
              <a:buSzPts val="1500"/>
              <a:buChar char="■"/>
            </a:pPr>
            <a:r>
              <a:rPr i="1" lang="en-US" sz="2000">
                <a:solidFill>
                  <a:srgbClr val="0000FF"/>
                </a:solidFill>
              </a:rPr>
              <a:t>On collision; </a:t>
            </a:r>
            <a:r>
              <a:rPr lang="en-US" sz="2000"/>
              <a:t>find the closest unfilled bucket through linear probing or linear open addressing</a:t>
            </a:r>
            <a:endParaRPr i="1" sz="2000">
              <a:solidFill>
                <a:srgbClr val="0000FF"/>
              </a:solidFill>
            </a:endParaRPr>
          </a:p>
          <a:p>
            <a:pPr indent="-274320" lvl="1" marL="640080" rtl="0" algn="l">
              <a:spcBef>
                <a:spcPts val="550"/>
              </a:spcBef>
              <a:spcAft>
                <a:spcPts val="0"/>
              </a:spcAft>
              <a:buSzPts val="1610"/>
              <a:buChar char="🞑"/>
            </a:pPr>
            <a:r>
              <a:rPr lang="en-US" sz="2300"/>
              <a:t>Overflow handling with </a:t>
            </a:r>
            <a:r>
              <a:rPr i="1" lang="en-US" sz="2300">
                <a:solidFill>
                  <a:srgbClr val="0000FF"/>
                </a:solidFill>
              </a:rPr>
              <a:t>Chaining</a:t>
            </a:r>
            <a:endParaRPr/>
          </a:p>
          <a:p>
            <a:pPr indent="-228600" lvl="2" marL="914400" rtl="0" algn="l">
              <a:spcBef>
                <a:spcPts val="500"/>
              </a:spcBef>
              <a:spcAft>
                <a:spcPts val="0"/>
              </a:spcAft>
              <a:buSzPts val="1500"/>
              <a:buChar char="■"/>
            </a:pPr>
            <a:r>
              <a:rPr i="1" lang="en-US" sz="2000">
                <a:solidFill>
                  <a:srgbClr val="0000FF"/>
                </a:solidFill>
              </a:rPr>
              <a:t>On collision, </a:t>
            </a:r>
            <a:r>
              <a:rPr lang="en-US" sz="2000"/>
              <a:t>append new key in the bucket’s chain.</a:t>
            </a:r>
            <a:endParaRPr/>
          </a:p>
          <a:p>
            <a:pPr indent="-228600" lvl="2" marL="914400" rtl="0" algn="l">
              <a:spcBef>
                <a:spcPts val="500"/>
              </a:spcBef>
              <a:spcAft>
                <a:spcPts val="0"/>
              </a:spcAft>
              <a:buSzPts val="1500"/>
              <a:buChar char="■"/>
            </a:pPr>
            <a:r>
              <a:rPr lang="en-US" sz="2000"/>
              <a:t>Each chain has a head node.</a:t>
            </a:r>
            <a:endParaRPr/>
          </a:p>
        </p:txBody>
      </p:sp>
      <p:sp>
        <p:nvSpPr>
          <p:cNvPr id="1046" name="Google Shape;1046;p9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9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300"/>
              <a:buFont typeface="Twentieth Century"/>
              <a:buNone/>
            </a:pPr>
            <a:r>
              <a:rPr b="1" lang="en-US" sz="3300">
                <a:solidFill>
                  <a:schemeClr val="dk1"/>
                </a:solidFill>
              </a:rPr>
              <a:t>Hash table overflow </a:t>
            </a:r>
            <a:r>
              <a:rPr lang="en-US" sz="3300">
                <a:solidFill>
                  <a:schemeClr val="dk1"/>
                </a:solidFill>
              </a:rPr>
              <a:t>– </a:t>
            </a:r>
            <a:r>
              <a:rPr lang="en-US" sz="2500">
                <a:solidFill>
                  <a:srgbClr val="0000FF"/>
                </a:solidFill>
              </a:rPr>
              <a:t>Linear probing revisited</a:t>
            </a:r>
            <a:endParaRPr/>
          </a:p>
        </p:txBody>
      </p:sp>
      <p:sp>
        <p:nvSpPr>
          <p:cNvPr id="1052" name="Google Shape;1052;p92"/>
          <p:cNvSpPr txBox="1"/>
          <p:nvPr>
            <p:ph idx="1" type="body"/>
          </p:nvPr>
        </p:nvSpPr>
        <p:spPr>
          <a:xfrm>
            <a:off x="457200" y="1600200"/>
            <a:ext cx="8308848" cy="4800600"/>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SzPts val="1680"/>
              <a:buFont typeface="Twentieth Century"/>
              <a:buAutoNum type="arabicPeriod"/>
            </a:pPr>
            <a:r>
              <a:rPr lang="en-US" sz="2800"/>
              <a:t>Compute Hash(</a:t>
            </a:r>
            <a:r>
              <a:rPr i="1" lang="en-US" sz="2800"/>
              <a:t>I)</a:t>
            </a:r>
            <a:endParaRPr/>
          </a:p>
          <a:p>
            <a:pPr indent="-514350" lvl="0" marL="514350" rtl="0" algn="l">
              <a:lnSpc>
                <a:spcPct val="150000"/>
              </a:lnSpc>
              <a:spcBef>
                <a:spcPts val="700"/>
              </a:spcBef>
              <a:spcAft>
                <a:spcPts val="0"/>
              </a:spcAft>
              <a:buSzPts val="1680"/>
              <a:buFont typeface="Twentieth Century"/>
              <a:buAutoNum type="arabicPeriod"/>
            </a:pPr>
            <a:r>
              <a:rPr lang="en-US" sz="2800"/>
              <a:t>Examine identifiers position</a:t>
            </a:r>
            <a:endParaRPr/>
          </a:p>
          <a:p>
            <a:pPr indent="-514350" lvl="0" marL="514350" rtl="0" algn="l">
              <a:lnSpc>
                <a:spcPct val="150000"/>
              </a:lnSpc>
              <a:spcBef>
                <a:spcPts val="700"/>
              </a:spcBef>
              <a:spcAft>
                <a:spcPts val="0"/>
              </a:spcAft>
              <a:buSzPts val="1680"/>
              <a:buFont typeface="Twentieth Century"/>
              <a:buAutoNum type="arabicPeriod"/>
            </a:pPr>
            <a:r>
              <a:rPr lang="en-US" sz="2800"/>
              <a:t>Table[Hash(I)], Table[Hash(I) + 1], …, Table[Hash[I] + i], in order until key is mapped to the index.</a:t>
            </a:r>
            <a:endParaRPr/>
          </a:p>
          <a:p>
            <a:pPr indent="-514350" lvl="0" marL="514350" rtl="0" algn="just">
              <a:lnSpc>
                <a:spcPct val="150000"/>
              </a:lnSpc>
              <a:spcBef>
                <a:spcPts val="700"/>
              </a:spcBef>
              <a:spcAft>
                <a:spcPts val="0"/>
              </a:spcAft>
              <a:buSzPts val="1680"/>
              <a:buFont typeface="Twentieth Century"/>
              <a:buAutoNum type="arabicPeriod"/>
            </a:pPr>
            <a:r>
              <a:rPr lang="en-US" sz="2800"/>
              <a:t>If we return to the start position Hash(I), then the table is full and I is not in the table.</a:t>
            </a:r>
            <a:endParaRPr/>
          </a:p>
        </p:txBody>
      </p:sp>
      <p:sp>
        <p:nvSpPr>
          <p:cNvPr id="1053" name="Google Shape;1053;p9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wentieth Century"/>
              <a:buNone/>
            </a:pPr>
            <a:r>
              <a:rPr lang="en-US">
                <a:solidFill>
                  <a:schemeClr val="dk1"/>
                </a:solidFill>
              </a:rPr>
              <a:t>Extendible Hashing</a:t>
            </a:r>
            <a:endParaRPr/>
          </a:p>
        </p:txBody>
      </p:sp>
      <p:sp>
        <p:nvSpPr>
          <p:cNvPr id="1059" name="Google Shape;1059;p93"/>
          <p:cNvSpPr txBox="1"/>
          <p:nvPr>
            <p:ph idx="1" type="body"/>
          </p:nvPr>
        </p:nvSpPr>
        <p:spPr>
          <a:xfrm>
            <a:off x="228600" y="1600200"/>
            <a:ext cx="8537448" cy="48006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560"/>
              <a:buChar char="◻"/>
            </a:pPr>
            <a:r>
              <a:rPr lang="en-US" sz="2600"/>
              <a:t>On collisions, with linear probing or separate chaining; </a:t>
            </a:r>
            <a:r>
              <a:rPr lang="en-US" sz="2800">
                <a:solidFill>
                  <a:srgbClr val="0000FF"/>
                </a:solidFill>
              </a:rPr>
              <a:t>several blocks are required to be examined </a:t>
            </a:r>
            <a:r>
              <a:rPr lang="en-US" sz="2800"/>
              <a:t>to search a key.</a:t>
            </a:r>
            <a:endParaRPr/>
          </a:p>
          <a:p>
            <a:pPr indent="-320040" lvl="0" marL="320040" rtl="0" algn="just">
              <a:spcBef>
                <a:spcPts val="700"/>
              </a:spcBef>
              <a:spcAft>
                <a:spcPts val="0"/>
              </a:spcAft>
              <a:buSzPts val="1680"/>
              <a:buChar char="◻"/>
            </a:pPr>
            <a:r>
              <a:rPr lang="en-US" sz="2800"/>
              <a:t>On table overflow/full; </a:t>
            </a:r>
            <a:r>
              <a:rPr lang="en-US" sz="2800">
                <a:solidFill>
                  <a:srgbClr val="0000FF"/>
                </a:solidFill>
              </a:rPr>
              <a:t>rehashing</a:t>
            </a:r>
            <a:r>
              <a:rPr lang="en-US" sz="2800"/>
              <a:t> is needed.</a:t>
            </a:r>
            <a:endParaRPr/>
          </a:p>
          <a:p>
            <a:pPr indent="-320040" lvl="0" marL="320040" rtl="0" algn="just">
              <a:spcBef>
                <a:spcPts val="700"/>
              </a:spcBef>
              <a:spcAft>
                <a:spcPts val="0"/>
              </a:spcAft>
              <a:buSzPts val="1680"/>
              <a:buChar char="◻"/>
            </a:pPr>
            <a:r>
              <a:rPr lang="en-US" sz="2800"/>
              <a:t>For </a:t>
            </a:r>
            <a:r>
              <a:rPr lang="en-US" sz="2800">
                <a:solidFill>
                  <a:srgbClr val="C00000"/>
                </a:solidFill>
              </a:rPr>
              <a:t>fast searching </a:t>
            </a:r>
            <a:r>
              <a:rPr lang="en-US" sz="2800"/>
              <a:t>and </a:t>
            </a:r>
            <a:r>
              <a:rPr lang="en-US" sz="2800">
                <a:solidFill>
                  <a:srgbClr val="C00000"/>
                </a:solidFill>
              </a:rPr>
              <a:t>less disk access</a:t>
            </a:r>
            <a:r>
              <a:rPr lang="en-US" sz="2800"/>
              <a:t>, </a:t>
            </a:r>
            <a:r>
              <a:rPr b="1" lang="en-US" sz="2800"/>
              <a:t>EXTENDIBLE</a:t>
            </a:r>
            <a:r>
              <a:rPr lang="en-US" sz="2800"/>
              <a:t> hashing is used.</a:t>
            </a:r>
            <a:endParaRPr/>
          </a:p>
          <a:p>
            <a:pPr indent="-320040" lvl="0" marL="320040" rtl="0" algn="just">
              <a:spcBef>
                <a:spcPts val="700"/>
              </a:spcBef>
              <a:spcAft>
                <a:spcPts val="0"/>
              </a:spcAft>
              <a:buSzPts val="1680"/>
              <a:buChar char="◻"/>
            </a:pPr>
            <a:r>
              <a:rPr lang="en-US" sz="2800"/>
              <a:t>It is a type of hash system, which </a:t>
            </a:r>
            <a:r>
              <a:rPr b="1" lang="en-US" sz="2800">
                <a:solidFill>
                  <a:srgbClr val="C00000"/>
                </a:solidFill>
              </a:rPr>
              <a:t>treats a hash as a bit string</a:t>
            </a:r>
            <a:r>
              <a:rPr lang="en-US" sz="2800"/>
              <a:t>, and uses a trie (prefix or digital tree) for bucket lookup.</a:t>
            </a:r>
            <a:endParaRPr/>
          </a:p>
          <a:p>
            <a:pPr indent="-320040" lvl="0" marL="320040" rtl="0" algn="just">
              <a:spcBef>
                <a:spcPts val="700"/>
              </a:spcBef>
              <a:spcAft>
                <a:spcPts val="0"/>
              </a:spcAft>
              <a:buSzPts val="1680"/>
              <a:buChar char="◻"/>
            </a:pPr>
            <a:r>
              <a:rPr lang="en-US" sz="2800"/>
              <a:t>It minimizes Re-hashing.</a:t>
            </a:r>
            <a:endParaRPr/>
          </a:p>
          <a:p>
            <a:pPr indent="-320040" lvl="0" marL="320040" rtl="0" algn="just">
              <a:spcBef>
                <a:spcPts val="700"/>
              </a:spcBef>
              <a:spcAft>
                <a:spcPts val="0"/>
              </a:spcAft>
              <a:buSzPts val="1680"/>
              <a:buChar char="◻"/>
            </a:pPr>
            <a:r>
              <a:rPr lang="en-US" sz="2800"/>
              <a:t>Widely used in databases.</a:t>
            </a:r>
            <a:endParaRPr/>
          </a:p>
        </p:txBody>
      </p:sp>
      <p:sp>
        <p:nvSpPr>
          <p:cNvPr id="1060" name="Google Shape;1060;p9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9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wentieth Century"/>
              <a:buNone/>
            </a:pPr>
            <a:r>
              <a:rPr lang="en-US">
                <a:solidFill>
                  <a:schemeClr val="dk1"/>
                </a:solidFill>
              </a:rPr>
              <a:t>Extendible Hashing - Example</a:t>
            </a:r>
            <a:endParaRPr/>
          </a:p>
        </p:txBody>
      </p:sp>
      <p:sp>
        <p:nvSpPr>
          <p:cNvPr id="1066" name="Google Shape;1066;p94"/>
          <p:cNvSpPr txBox="1"/>
          <p:nvPr>
            <p:ph idx="1" type="body"/>
          </p:nvPr>
        </p:nvSpPr>
        <p:spPr>
          <a:xfrm>
            <a:off x="228600" y="1600200"/>
            <a:ext cx="8537448" cy="68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560"/>
              <a:buChar char="◻"/>
            </a:pPr>
            <a:r>
              <a:rPr lang="en-US" sz="2600"/>
              <a:t>Hash </a:t>
            </a:r>
            <a:r>
              <a:rPr lang="en-US" sz="2800"/>
              <a:t>function Hash(Key) returns a binary number.</a:t>
            </a:r>
            <a:endParaRPr/>
          </a:p>
        </p:txBody>
      </p:sp>
      <p:sp>
        <p:nvSpPr>
          <p:cNvPr id="1067" name="Google Shape;1067;p9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068" name="Google Shape;1068;p94"/>
          <p:cNvPicPr preferRelativeResize="0"/>
          <p:nvPr/>
        </p:nvPicPr>
        <p:blipFill rotWithShape="1">
          <a:blip r:embed="rId3">
            <a:alphaModFix/>
          </a:blip>
          <a:srcRect b="0" l="0" r="0" t="0"/>
          <a:stretch/>
        </p:blipFill>
        <p:spPr>
          <a:xfrm>
            <a:off x="228600" y="2666999"/>
            <a:ext cx="2438400" cy="1554481"/>
          </a:xfrm>
          <a:prstGeom prst="rect">
            <a:avLst/>
          </a:prstGeom>
          <a:noFill/>
          <a:ln>
            <a:noFill/>
          </a:ln>
        </p:spPr>
      </p:pic>
      <p:sp>
        <p:nvSpPr>
          <p:cNvPr id="1069" name="Google Shape;1069;p94"/>
          <p:cNvSpPr txBox="1"/>
          <p:nvPr/>
        </p:nvSpPr>
        <p:spPr>
          <a:xfrm>
            <a:off x="2590800" y="3276600"/>
            <a:ext cx="2514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With bucket size as 1</a:t>
            </a:r>
            <a:endParaRPr/>
          </a:p>
        </p:txBody>
      </p:sp>
      <p:pic>
        <p:nvPicPr>
          <p:cNvPr id="1070" name="Google Shape;1070;p94"/>
          <p:cNvPicPr preferRelativeResize="0"/>
          <p:nvPr/>
        </p:nvPicPr>
        <p:blipFill rotWithShape="1">
          <a:blip r:embed="rId4">
            <a:alphaModFix/>
          </a:blip>
          <a:srcRect b="0" l="0" r="0" t="0"/>
          <a:stretch/>
        </p:blipFill>
        <p:spPr>
          <a:xfrm>
            <a:off x="5257800" y="2971800"/>
            <a:ext cx="2794715" cy="914400"/>
          </a:xfrm>
          <a:prstGeom prst="rect">
            <a:avLst/>
          </a:prstGeom>
          <a:noFill/>
          <a:ln>
            <a:noFill/>
          </a:ln>
        </p:spPr>
      </p:pic>
      <p:sp>
        <p:nvSpPr>
          <p:cNvPr id="1071" name="Google Shape;1071;p94"/>
          <p:cNvSpPr txBox="1"/>
          <p:nvPr/>
        </p:nvSpPr>
        <p:spPr>
          <a:xfrm>
            <a:off x="5410200" y="3962400"/>
            <a:ext cx="25146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No space for Key 3</a:t>
            </a:r>
            <a:endParaRPr/>
          </a:p>
        </p:txBody>
      </p:sp>
      <p:sp>
        <p:nvSpPr>
          <p:cNvPr id="1072" name="Google Shape;1072;p94"/>
          <p:cNvSpPr/>
          <p:nvPr/>
        </p:nvSpPr>
        <p:spPr>
          <a:xfrm>
            <a:off x="381000" y="4724400"/>
            <a:ext cx="30460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First 2 most significant bits</a:t>
            </a:r>
            <a:endParaRPr/>
          </a:p>
        </p:txBody>
      </p:sp>
      <p:pic>
        <p:nvPicPr>
          <p:cNvPr id="1073" name="Google Shape;1073;p94"/>
          <p:cNvPicPr preferRelativeResize="0"/>
          <p:nvPr/>
        </p:nvPicPr>
        <p:blipFill rotWithShape="1">
          <a:blip r:embed="rId5">
            <a:alphaModFix/>
          </a:blip>
          <a:srcRect b="0" l="0" r="0" t="0"/>
          <a:stretch/>
        </p:blipFill>
        <p:spPr>
          <a:xfrm>
            <a:off x="609600" y="5181600"/>
            <a:ext cx="2047875" cy="1209675"/>
          </a:xfrm>
          <a:prstGeom prst="rect">
            <a:avLst/>
          </a:prstGeom>
          <a:noFill/>
          <a:ln>
            <a:noFill/>
          </a:ln>
        </p:spPr>
      </p:pic>
      <p:pic>
        <p:nvPicPr>
          <p:cNvPr id="1074" name="Google Shape;1074;p94"/>
          <p:cNvPicPr preferRelativeResize="0"/>
          <p:nvPr/>
        </p:nvPicPr>
        <p:blipFill rotWithShape="1">
          <a:blip r:embed="rId6">
            <a:alphaModFix/>
          </a:blip>
          <a:srcRect b="0" l="0" r="0" t="0"/>
          <a:stretch/>
        </p:blipFill>
        <p:spPr>
          <a:xfrm>
            <a:off x="2971801" y="5562600"/>
            <a:ext cx="2438400" cy="6477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9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wentieth Century"/>
              <a:buNone/>
            </a:pPr>
            <a:r>
              <a:rPr lang="en-US">
                <a:solidFill>
                  <a:schemeClr val="dk1"/>
                </a:solidFill>
              </a:rPr>
              <a:t>Extendible Hashing - Example</a:t>
            </a:r>
            <a:endParaRPr/>
          </a:p>
        </p:txBody>
      </p:sp>
      <p:sp>
        <p:nvSpPr>
          <p:cNvPr id="1080" name="Google Shape;1080;p95"/>
          <p:cNvSpPr txBox="1"/>
          <p:nvPr>
            <p:ph idx="1" type="body"/>
          </p:nvPr>
        </p:nvSpPr>
        <p:spPr>
          <a:xfrm>
            <a:off x="228600" y="1600200"/>
            <a:ext cx="8537448" cy="68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560"/>
              <a:buChar char="◻"/>
            </a:pPr>
            <a:r>
              <a:rPr lang="en-US" sz="2600"/>
              <a:t>Hash </a:t>
            </a:r>
            <a:r>
              <a:rPr lang="en-US" sz="2800"/>
              <a:t>function Hash(Key) returns a binary number.</a:t>
            </a:r>
            <a:endParaRPr/>
          </a:p>
        </p:txBody>
      </p:sp>
      <p:sp>
        <p:nvSpPr>
          <p:cNvPr id="1081" name="Google Shape;1081;p9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082" name="Google Shape;1082;p95"/>
          <p:cNvPicPr preferRelativeResize="0"/>
          <p:nvPr/>
        </p:nvPicPr>
        <p:blipFill rotWithShape="1">
          <a:blip r:embed="rId3">
            <a:alphaModFix/>
          </a:blip>
          <a:srcRect b="0" l="0" r="0" t="0"/>
          <a:stretch/>
        </p:blipFill>
        <p:spPr>
          <a:xfrm>
            <a:off x="914400" y="2209800"/>
            <a:ext cx="4724400" cy="4429125"/>
          </a:xfrm>
          <a:prstGeom prst="rect">
            <a:avLst/>
          </a:prstGeom>
          <a:noFill/>
          <a:ln>
            <a:noFill/>
          </a:ln>
        </p:spPr>
      </p:pic>
      <p:cxnSp>
        <p:nvCxnSpPr>
          <p:cNvPr id="1083" name="Google Shape;1083;p95"/>
          <p:cNvCxnSpPr/>
          <p:nvPr/>
        </p:nvCxnSpPr>
        <p:spPr>
          <a:xfrm>
            <a:off x="2590800" y="3831336"/>
            <a:ext cx="838200" cy="0"/>
          </a:xfrm>
          <a:prstGeom prst="straightConnector1">
            <a:avLst/>
          </a:prstGeom>
          <a:noFill/>
          <a:ln cap="flat" cmpd="sng" w="22225">
            <a:solidFill>
              <a:schemeClr val="dk1"/>
            </a:solidFill>
            <a:prstDash val="solid"/>
            <a:round/>
            <a:headEnd len="sm" w="sm" type="none"/>
            <a:tailEnd len="med" w="med" type="stealth"/>
          </a:ln>
        </p:spPr>
      </p:cxnSp>
      <p:cxnSp>
        <p:nvCxnSpPr>
          <p:cNvPr id="1084" name="Google Shape;1084;p95"/>
          <p:cNvCxnSpPr/>
          <p:nvPr/>
        </p:nvCxnSpPr>
        <p:spPr>
          <a:xfrm>
            <a:off x="2590800" y="4343400"/>
            <a:ext cx="838200" cy="228600"/>
          </a:xfrm>
          <a:prstGeom prst="straightConnector1">
            <a:avLst/>
          </a:prstGeom>
          <a:noFill/>
          <a:ln cap="flat" cmpd="sng" w="22225">
            <a:solidFill>
              <a:schemeClr val="dk1"/>
            </a:solidFill>
            <a:prstDash val="solid"/>
            <a:round/>
            <a:headEnd len="sm" w="sm" type="none"/>
            <a:tailEnd len="med" w="med" type="stealth"/>
          </a:ln>
        </p:spPr>
      </p:cxnSp>
      <p:cxnSp>
        <p:nvCxnSpPr>
          <p:cNvPr id="1085" name="Google Shape;1085;p95"/>
          <p:cNvCxnSpPr/>
          <p:nvPr/>
        </p:nvCxnSpPr>
        <p:spPr>
          <a:xfrm>
            <a:off x="2590800" y="4953000"/>
            <a:ext cx="838200" cy="228600"/>
          </a:xfrm>
          <a:prstGeom prst="straightConnector1">
            <a:avLst/>
          </a:prstGeom>
          <a:noFill/>
          <a:ln cap="flat" cmpd="sng" w="22225">
            <a:solidFill>
              <a:schemeClr val="dk1"/>
            </a:solidFill>
            <a:prstDash val="solid"/>
            <a:round/>
            <a:headEnd len="sm" w="sm" type="none"/>
            <a:tailEnd len="med" w="med" type="stealth"/>
          </a:ln>
        </p:spPr>
      </p:cxnSp>
      <p:cxnSp>
        <p:nvCxnSpPr>
          <p:cNvPr id="1086" name="Google Shape;1086;p95"/>
          <p:cNvCxnSpPr/>
          <p:nvPr/>
        </p:nvCxnSpPr>
        <p:spPr>
          <a:xfrm>
            <a:off x="2514600" y="5562600"/>
            <a:ext cx="838200" cy="228600"/>
          </a:xfrm>
          <a:prstGeom prst="straightConnector1">
            <a:avLst/>
          </a:prstGeom>
          <a:noFill/>
          <a:ln cap="flat" cmpd="sng" w="22225">
            <a:solidFill>
              <a:schemeClr val="dk1"/>
            </a:solidFill>
            <a:prstDash val="solid"/>
            <a:round/>
            <a:headEnd len="sm" w="sm" type="none"/>
            <a:tailEnd len="med" w="med" type="stealth"/>
          </a:ln>
        </p:spPr>
      </p:cxnSp>
      <p:sp>
        <p:nvSpPr>
          <p:cNvPr id="1087" name="Google Shape;1087;p95"/>
          <p:cNvSpPr/>
          <p:nvPr/>
        </p:nvSpPr>
        <p:spPr>
          <a:xfrm>
            <a:off x="5105400" y="3352800"/>
            <a:ext cx="3886200" cy="990600"/>
          </a:xfrm>
          <a:prstGeom prst="rect">
            <a:avLst/>
          </a:prstGeom>
          <a:solidFill>
            <a:srgbClr val="ECFB93">
              <a:alpha val="42745"/>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Twentieth Century"/>
                <a:ea typeface="Twentieth Century"/>
                <a:cs typeface="Twentieth Century"/>
                <a:sym typeface="Twentieth Century"/>
              </a:rPr>
              <a:t>To add 9 ; binary value is 1001</a:t>
            </a:r>
            <a:endParaRPr/>
          </a:p>
          <a:p>
            <a:pPr indent="0" lvl="0" marL="0" marR="0" rtl="0" algn="l">
              <a:spcBef>
                <a:spcPts val="0"/>
              </a:spcBef>
              <a:spcAft>
                <a:spcPts val="0"/>
              </a:spcAft>
              <a:buNone/>
            </a:pPr>
            <a:r>
              <a:rPr lang="en-US" sz="2000">
                <a:solidFill>
                  <a:srgbClr val="C00000"/>
                </a:solidFill>
                <a:latin typeface="Twentieth Century"/>
                <a:ea typeface="Twentieth Century"/>
                <a:cs typeface="Twentieth Century"/>
                <a:sym typeface="Twentieth Century"/>
              </a:rPr>
              <a:t>Take 2 right most bits i.e. 01</a:t>
            </a:r>
            <a:endParaRPr/>
          </a:p>
        </p:txBody>
      </p:sp>
      <p:sp>
        <p:nvSpPr>
          <p:cNvPr id="1088" name="Google Shape;1088;p95"/>
          <p:cNvSpPr txBox="1"/>
          <p:nvPr/>
        </p:nvSpPr>
        <p:spPr>
          <a:xfrm>
            <a:off x="3505200" y="4495800"/>
            <a:ext cx="3754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 9</a:t>
            </a:r>
            <a:endParaRPr/>
          </a:p>
        </p:txBody>
      </p:sp>
      <p:grpSp>
        <p:nvGrpSpPr>
          <p:cNvPr id="1089" name="Google Shape;1089;p95"/>
          <p:cNvGrpSpPr/>
          <p:nvPr/>
        </p:nvGrpSpPr>
        <p:grpSpPr>
          <a:xfrm>
            <a:off x="228600" y="2895600"/>
            <a:ext cx="1752600" cy="1200329"/>
            <a:chOff x="228600" y="2895600"/>
            <a:chExt cx="1752600" cy="1200329"/>
          </a:xfrm>
        </p:grpSpPr>
        <p:sp>
          <p:nvSpPr>
            <p:cNvPr id="1090" name="Google Shape;1090;p95"/>
            <p:cNvSpPr/>
            <p:nvPr/>
          </p:nvSpPr>
          <p:spPr>
            <a:xfrm>
              <a:off x="228600" y="2895600"/>
              <a:ext cx="1143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Global depth – 2 right most bits</a:t>
              </a:r>
              <a:endParaRPr/>
            </a:p>
          </p:txBody>
        </p:sp>
        <p:cxnSp>
          <p:nvCxnSpPr>
            <p:cNvPr id="1091" name="Google Shape;1091;p95"/>
            <p:cNvCxnSpPr/>
            <p:nvPr/>
          </p:nvCxnSpPr>
          <p:spPr>
            <a:xfrm rot="10800000">
              <a:off x="1295400" y="3200400"/>
              <a:ext cx="685800" cy="0"/>
            </a:xfrm>
            <a:prstGeom prst="straightConnector1">
              <a:avLst/>
            </a:prstGeom>
            <a:noFill/>
            <a:ln cap="flat" cmpd="sng" w="28575">
              <a:solidFill>
                <a:srgbClr val="C00000"/>
              </a:solidFill>
              <a:prstDash val="solid"/>
              <a:round/>
              <a:headEnd len="sm" w="sm" type="none"/>
              <a:tailEnd len="med" w="med" type="stealth"/>
            </a:ln>
          </p:spPr>
        </p:cxnSp>
      </p:grpSp>
      <p:grpSp>
        <p:nvGrpSpPr>
          <p:cNvPr id="1092" name="Google Shape;1092;p95"/>
          <p:cNvGrpSpPr/>
          <p:nvPr/>
        </p:nvGrpSpPr>
        <p:grpSpPr>
          <a:xfrm>
            <a:off x="2971800" y="2788864"/>
            <a:ext cx="4032835" cy="640136"/>
            <a:chOff x="2971800" y="2788864"/>
            <a:chExt cx="4032835" cy="640136"/>
          </a:xfrm>
        </p:grpSpPr>
        <p:cxnSp>
          <p:nvCxnSpPr>
            <p:cNvPr id="1093" name="Google Shape;1093;p95"/>
            <p:cNvCxnSpPr/>
            <p:nvPr/>
          </p:nvCxnSpPr>
          <p:spPr>
            <a:xfrm rot="10800000">
              <a:off x="3733800" y="3124200"/>
              <a:ext cx="0" cy="304800"/>
            </a:xfrm>
            <a:prstGeom prst="straightConnector1">
              <a:avLst/>
            </a:prstGeom>
            <a:noFill/>
            <a:ln cap="flat" cmpd="sng" w="28575">
              <a:solidFill>
                <a:srgbClr val="C00000"/>
              </a:solidFill>
              <a:prstDash val="solid"/>
              <a:round/>
              <a:headEnd len="sm" w="sm" type="none"/>
              <a:tailEnd len="med" w="med" type="stealth"/>
            </a:ln>
          </p:spPr>
        </p:cxnSp>
        <p:sp>
          <p:nvSpPr>
            <p:cNvPr id="1094" name="Google Shape;1094;p95"/>
            <p:cNvSpPr/>
            <p:nvPr/>
          </p:nvSpPr>
          <p:spPr>
            <a:xfrm>
              <a:off x="2971800" y="2788864"/>
              <a:ext cx="4032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Local depth -  2 means 3 values (0, 1, 2)</a:t>
              </a:r>
              <a:endParaRPr/>
            </a:p>
          </p:txBody>
        </p:sp>
      </p:grpSp>
      <p:sp>
        <p:nvSpPr>
          <p:cNvPr id="1095" name="Google Shape;1095;p95"/>
          <p:cNvSpPr/>
          <p:nvPr/>
        </p:nvSpPr>
        <p:spPr>
          <a:xfrm>
            <a:off x="5105400" y="4572000"/>
            <a:ext cx="3886200" cy="2057400"/>
          </a:xfrm>
          <a:prstGeom prst="rect">
            <a:avLst/>
          </a:prstGeom>
          <a:solidFill>
            <a:srgbClr val="ECFB93">
              <a:alpha val="42745"/>
            </a:srgbClr>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Twentieth Century"/>
                <a:ea typeface="Twentieth Century"/>
                <a:cs typeface="Twentieth Century"/>
                <a:sym typeface="Twentieth Century"/>
              </a:rPr>
              <a:t>To add 20 ; binary value is 10100</a:t>
            </a:r>
            <a:endParaRPr/>
          </a:p>
          <a:p>
            <a:pPr indent="0" lvl="0" marL="0" marR="0" rtl="0" algn="l">
              <a:spcBef>
                <a:spcPts val="0"/>
              </a:spcBef>
              <a:spcAft>
                <a:spcPts val="0"/>
              </a:spcAft>
              <a:buNone/>
            </a:pPr>
            <a:r>
              <a:rPr lang="en-US" sz="2000">
                <a:solidFill>
                  <a:srgbClr val="C00000"/>
                </a:solidFill>
                <a:latin typeface="Twentieth Century"/>
                <a:ea typeface="Twentieth Century"/>
                <a:cs typeface="Twentieth Century"/>
                <a:sym typeface="Twentieth Century"/>
              </a:rPr>
              <a:t>Take 2 right most bits i.e. 00</a:t>
            </a:r>
            <a:endParaRPr/>
          </a:p>
          <a:p>
            <a:pPr indent="0" lvl="0" marL="0" marR="0" rtl="0" algn="l">
              <a:spcBef>
                <a:spcPts val="0"/>
              </a:spcBef>
              <a:spcAft>
                <a:spcPts val="0"/>
              </a:spcAft>
              <a:buNone/>
            </a:pPr>
            <a:r>
              <a:rPr lang="en-US" sz="2000">
                <a:solidFill>
                  <a:srgbClr val="0000CC"/>
                </a:solidFill>
                <a:latin typeface="Twentieth Century"/>
                <a:ea typeface="Twentieth Century"/>
                <a:cs typeface="Twentieth Century"/>
                <a:sym typeface="Twentieth Century"/>
              </a:rPr>
              <a:t>In bucket, 00- local depth is 2 i.e. overflow &amp; global depth is also 2 – then double the table ie. </a:t>
            </a:r>
            <a:endParaRPr/>
          </a:p>
          <a:p>
            <a:pPr indent="0" lvl="0" marL="0" marR="0" rtl="0" algn="l">
              <a:spcBef>
                <a:spcPts val="0"/>
              </a:spcBef>
              <a:spcAft>
                <a:spcPts val="0"/>
              </a:spcAft>
              <a:buNone/>
            </a:pPr>
            <a:r>
              <a:rPr lang="en-US" sz="2000">
                <a:solidFill>
                  <a:srgbClr val="0000CC"/>
                </a:solidFill>
                <a:latin typeface="Twentieth Century"/>
                <a:ea typeface="Twentieth Century"/>
                <a:cs typeface="Twentieth Century"/>
                <a:sym typeface="Twentieth Century"/>
              </a:rPr>
              <a:t>000, 001, 010, ………………..111</a:t>
            </a:r>
            <a:endParaRPr sz="2000">
              <a:solidFill>
                <a:srgbClr val="C00000"/>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500"/>
                                        <p:tgtEl>
                                          <p:spTgt spid="10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500"/>
                                        <p:tgtEl>
                                          <p:spTgt spid="10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500"/>
                                        <p:tgtEl>
                                          <p:spTgt spid="10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9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Dictionaries </a:t>
            </a:r>
            <a:endParaRPr/>
          </a:p>
        </p:txBody>
      </p:sp>
      <p:sp>
        <p:nvSpPr>
          <p:cNvPr id="1101" name="Google Shape;1101;p96"/>
          <p:cNvSpPr txBox="1"/>
          <p:nvPr>
            <p:ph idx="1" type="body"/>
          </p:nvPr>
        </p:nvSpPr>
        <p:spPr>
          <a:xfrm>
            <a:off x="381000" y="1600200"/>
            <a:ext cx="8385048" cy="5029200"/>
          </a:xfrm>
          <a:prstGeom prst="rect">
            <a:avLst/>
          </a:prstGeom>
          <a:noFill/>
          <a:ln>
            <a:noFill/>
          </a:ln>
        </p:spPr>
        <p:txBody>
          <a:bodyPr anchorCtr="0" anchor="t" bIns="45700" lIns="91425" spcFirstLastPara="1" rIns="91425" wrap="square" tIns="45700">
            <a:normAutofit fontScale="85000" lnSpcReduction="20000"/>
          </a:bodyPr>
          <a:lstStyle/>
          <a:p>
            <a:pPr indent="-320040" lvl="0" marL="320040" rtl="0" algn="just">
              <a:spcBef>
                <a:spcPts val="0"/>
              </a:spcBef>
              <a:spcAft>
                <a:spcPts val="0"/>
              </a:spcAft>
              <a:buSzPct val="59999"/>
              <a:buChar char="◻"/>
            </a:pPr>
            <a:r>
              <a:rPr lang="en-US"/>
              <a:t>It is a collection of the forms (k, v) where k is the key and v is the value associated with the key (equivalently, v is the value whose key is k).</a:t>
            </a:r>
            <a:endParaRPr/>
          </a:p>
          <a:p>
            <a:pPr indent="-320040" lvl="0" marL="320040" rtl="0" algn="just">
              <a:spcBef>
                <a:spcPts val="700"/>
              </a:spcBef>
              <a:spcAft>
                <a:spcPts val="0"/>
              </a:spcAft>
              <a:buSzPct val="59999"/>
              <a:buChar char="◻"/>
            </a:pPr>
            <a:r>
              <a:rPr lang="en-US"/>
              <a:t>An unordered collection of distinct elements.</a:t>
            </a:r>
            <a:endParaRPr/>
          </a:p>
          <a:p>
            <a:pPr indent="-316801" lvl="0" marL="320040" rtl="0" algn="l">
              <a:spcBef>
                <a:spcPts val="700"/>
              </a:spcBef>
              <a:spcAft>
                <a:spcPts val="0"/>
              </a:spcAft>
              <a:buSzPct val="60000"/>
              <a:buNone/>
            </a:pPr>
            <a:r>
              <a:t/>
            </a:r>
            <a:endParaRPr sz="100"/>
          </a:p>
          <a:p>
            <a:pPr indent="-320040" lvl="0" marL="320040" rtl="0" algn="l">
              <a:spcBef>
                <a:spcPts val="700"/>
              </a:spcBef>
              <a:spcAft>
                <a:spcPts val="0"/>
              </a:spcAft>
              <a:buSzPct val="59999"/>
              <a:buChar char="◻"/>
            </a:pPr>
            <a:r>
              <a:rPr lang="en-US"/>
              <a:t>No two pairs in dictionary have the same key.   </a:t>
            </a:r>
            <a:endParaRPr/>
          </a:p>
          <a:p>
            <a:pPr indent="-320040" lvl="0" marL="320040" rtl="0" algn="l">
              <a:spcBef>
                <a:spcPts val="700"/>
              </a:spcBef>
              <a:spcAft>
                <a:spcPts val="0"/>
              </a:spcAft>
              <a:buSzPct val="59999"/>
              <a:buChar char="◻"/>
            </a:pPr>
            <a:r>
              <a:rPr lang="en-US"/>
              <a:t>Multiset is a set whose members are not necessarily distinct.</a:t>
            </a:r>
            <a:endParaRPr/>
          </a:p>
          <a:p>
            <a:pPr indent="-226123" lvl="0" marL="320040" rtl="0" algn="l">
              <a:spcBef>
                <a:spcPts val="700"/>
              </a:spcBef>
              <a:spcAft>
                <a:spcPts val="0"/>
              </a:spcAft>
              <a:buSzPct val="59999"/>
              <a:buNone/>
            </a:pPr>
            <a:r>
              <a:t/>
            </a:r>
            <a:endParaRPr/>
          </a:p>
          <a:p>
            <a:pPr indent="-320040" lvl="0" marL="320040" rtl="0" algn="l">
              <a:spcBef>
                <a:spcPts val="700"/>
              </a:spcBef>
              <a:spcAft>
                <a:spcPts val="0"/>
              </a:spcAft>
              <a:buSzPct val="59999"/>
              <a:buChar char="◻"/>
            </a:pPr>
            <a:r>
              <a:rPr lang="en-US"/>
              <a:t>Operations are performed on dictionary </a:t>
            </a:r>
            <a:endParaRPr/>
          </a:p>
          <a:p>
            <a:pPr indent="-274320" lvl="1" marL="640080" rtl="0" algn="l">
              <a:spcBef>
                <a:spcPts val="550"/>
              </a:spcBef>
              <a:spcAft>
                <a:spcPts val="0"/>
              </a:spcAft>
              <a:buSzPct val="70000"/>
              <a:buChar char="🞑"/>
            </a:pPr>
            <a:r>
              <a:rPr lang="en-US"/>
              <a:t>Determine whether dictionary is empty or not</a:t>
            </a:r>
            <a:endParaRPr/>
          </a:p>
          <a:p>
            <a:pPr indent="-274320" lvl="1" marL="640080" rtl="0" algn="l">
              <a:spcBef>
                <a:spcPts val="550"/>
              </a:spcBef>
              <a:spcAft>
                <a:spcPts val="0"/>
              </a:spcAft>
              <a:buSzPct val="70000"/>
              <a:buChar char="🞑"/>
            </a:pPr>
            <a:r>
              <a:rPr lang="en-US"/>
              <a:t>Determine the dictionary size.</a:t>
            </a:r>
            <a:endParaRPr/>
          </a:p>
          <a:p>
            <a:pPr indent="-274320" lvl="1" marL="640080" rtl="0" algn="l">
              <a:spcBef>
                <a:spcPts val="550"/>
              </a:spcBef>
              <a:spcAft>
                <a:spcPts val="0"/>
              </a:spcAft>
              <a:buSzPct val="70000"/>
              <a:buChar char="🞑"/>
            </a:pPr>
            <a:r>
              <a:rPr lang="en-US"/>
              <a:t>Find the pair with specific key.</a:t>
            </a:r>
            <a:endParaRPr/>
          </a:p>
          <a:p>
            <a:pPr indent="-274320" lvl="1" marL="640080" rtl="0" algn="l">
              <a:spcBef>
                <a:spcPts val="550"/>
              </a:spcBef>
              <a:spcAft>
                <a:spcPts val="0"/>
              </a:spcAft>
              <a:buSzPct val="70000"/>
              <a:buChar char="🞑"/>
            </a:pPr>
            <a:r>
              <a:rPr lang="en-US"/>
              <a:t>Insert pair into the dictionary.</a:t>
            </a:r>
            <a:endParaRPr/>
          </a:p>
          <a:p>
            <a:pPr indent="-274320" lvl="1" marL="640080" rtl="0" algn="l">
              <a:spcBef>
                <a:spcPts val="550"/>
              </a:spcBef>
              <a:spcAft>
                <a:spcPts val="0"/>
              </a:spcAft>
              <a:buSzPct val="70000"/>
              <a:buChar char="🞑"/>
            </a:pPr>
            <a:r>
              <a:rPr lang="en-US"/>
              <a:t>Delete the pair from dictionary. </a:t>
            </a:r>
            <a:endParaRPr/>
          </a:p>
          <a:p>
            <a:pPr indent="-176085" lvl="1" marL="640080" rtl="0" algn="l">
              <a:spcBef>
                <a:spcPts val="550"/>
              </a:spcBef>
              <a:spcAft>
                <a:spcPts val="0"/>
              </a:spcAft>
              <a:buSzPct val="70000"/>
              <a:buNone/>
            </a:pPr>
            <a:r>
              <a:t/>
            </a:r>
            <a:endParaRPr/>
          </a:p>
          <a:p>
            <a:pPr indent="-226123" lvl="0" marL="320040" rtl="0" algn="l">
              <a:spcBef>
                <a:spcPts val="700"/>
              </a:spcBef>
              <a:spcAft>
                <a:spcPts val="0"/>
              </a:spcAft>
              <a:buSzPct val="59999"/>
              <a:buNone/>
            </a:pPr>
            <a:r>
              <a:t/>
            </a:r>
            <a:endParaRPr/>
          </a:p>
        </p:txBody>
      </p:sp>
      <p:sp>
        <p:nvSpPr>
          <p:cNvPr id="1102" name="Google Shape;1102;p9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9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Cont..</a:t>
            </a:r>
            <a:endParaRPr/>
          </a:p>
        </p:txBody>
      </p:sp>
      <p:sp>
        <p:nvSpPr>
          <p:cNvPr id="1108" name="Google Shape;1108;p97"/>
          <p:cNvSpPr txBox="1"/>
          <p:nvPr>
            <p:ph idx="1" type="body"/>
          </p:nvPr>
        </p:nvSpPr>
        <p:spPr>
          <a:xfrm>
            <a:off x="381000" y="1600200"/>
            <a:ext cx="86106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The word dictionary  is a collection of pairs; each pair comprises a word and its value. </a:t>
            </a:r>
            <a:endParaRPr/>
          </a:p>
          <a:p>
            <a:pPr indent="-209550" lvl="0" marL="320040" rtl="0" algn="l">
              <a:spcBef>
                <a:spcPts val="700"/>
              </a:spcBef>
              <a:spcAft>
                <a:spcPts val="0"/>
              </a:spcAft>
              <a:buSzPts val="1740"/>
              <a:buNone/>
            </a:pPr>
            <a:r>
              <a:t/>
            </a:r>
            <a:endParaRPr/>
          </a:p>
          <a:p>
            <a:pPr indent="-320040" lvl="0" marL="320040" rtl="0" algn="l">
              <a:spcBef>
                <a:spcPts val="700"/>
              </a:spcBef>
              <a:spcAft>
                <a:spcPts val="0"/>
              </a:spcAft>
              <a:buSzPts val="1740"/>
              <a:buChar char="◻"/>
            </a:pPr>
            <a:r>
              <a:rPr lang="en-US"/>
              <a:t>The value of the world include the meaning of the world, the pronunciation, verbal nouns, and so on.</a:t>
            </a:r>
            <a:endParaRPr/>
          </a:p>
          <a:p>
            <a:pPr indent="-209550" lvl="0" marL="320040" rtl="0" algn="l">
              <a:spcBef>
                <a:spcPts val="700"/>
              </a:spcBef>
              <a:spcAft>
                <a:spcPts val="0"/>
              </a:spcAft>
              <a:buSzPts val="1740"/>
              <a:buNone/>
            </a:pPr>
            <a:r>
              <a:t/>
            </a:r>
            <a:endParaRPr/>
          </a:p>
          <a:p>
            <a:pPr indent="-320040" lvl="0" marL="320040" rtl="0" algn="l">
              <a:spcBef>
                <a:spcPts val="700"/>
              </a:spcBef>
              <a:spcAft>
                <a:spcPts val="0"/>
              </a:spcAft>
              <a:buSzPts val="1740"/>
              <a:buChar char="◻"/>
            </a:pPr>
            <a:r>
              <a:rPr lang="en-US"/>
              <a:t>Examples :</a:t>
            </a:r>
            <a:endParaRPr/>
          </a:p>
          <a:p>
            <a:pPr indent="-274320" lvl="1" marL="640080" rtl="0" algn="l">
              <a:spcBef>
                <a:spcPts val="550"/>
              </a:spcBef>
              <a:spcAft>
                <a:spcPts val="0"/>
              </a:spcAft>
              <a:buSzPts val="1820"/>
              <a:buChar char="🞑"/>
            </a:pPr>
            <a:r>
              <a:rPr lang="en-US"/>
              <a:t>Webster’s dictionary</a:t>
            </a:r>
            <a:endParaRPr/>
          </a:p>
          <a:p>
            <a:pPr indent="-274320" lvl="1" marL="640080" rtl="0" algn="l">
              <a:spcBef>
                <a:spcPts val="550"/>
              </a:spcBef>
              <a:spcAft>
                <a:spcPts val="0"/>
              </a:spcAft>
              <a:buSzPts val="1820"/>
              <a:buChar char="🞑"/>
            </a:pPr>
            <a:r>
              <a:rPr lang="en-US"/>
              <a:t>Telephone dictionary</a:t>
            </a:r>
            <a:endParaRPr/>
          </a:p>
          <a:p>
            <a:pPr indent="0" lvl="1" marL="365760" rtl="0" algn="l">
              <a:spcBef>
                <a:spcPts val="550"/>
              </a:spcBef>
              <a:spcAft>
                <a:spcPts val="0"/>
              </a:spcAft>
              <a:buSzPts val="1820"/>
              <a:buNone/>
            </a:pPr>
            <a:r>
              <a:t/>
            </a:r>
            <a:endParaRPr/>
          </a:p>
        </p:txBody>
      </p:sp>
      <p:sp>
        <p:nvSpPr>
          <p:cNvPr id="1109" name="Google Shape;1109;p9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9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Dictionary ADT</a:t>
            </a:r>
            <a:endParaRPr/>
          </a:p>
        </p:txBody>
      </p:sp>
      <p:pic>
        <p:nvPicPr>
          <p:cNvPr id="1115" name="Google Shape;1115;p98"/>
          <p:cNvPicPr preferRelativeResize="0"/>
          <p:nvPr/>
        </p:nvPicPr>
        <p:blipFill rotWithShape="1">
          <a:blip r:embed="rId3">
            <a:alphaModFix/>
          </a:blip>
          <a:srcRect b="0" l="0" r="0" t="0"/>
          <a:stretch/>
        </p:blipFill>
        <p:spPr>
          <a:xfrm>
            <a:off x="685800" y="1600200"/>
            <a:ext cx="8001000" cy="4856945"/>
          </a:xfrm>
          <a:prstGeom prst="rect">
            <a:avLst/>
          </a:prstGeom>
          <a:noFill/>
          <a:ln>
            <a:noFill/>
          </a:ln>
        </p:spPr>
      </p:pic>
      <p:sp>
        <p:nvSpPr>
          <p:cNvPr id="1116" name="Google Shape;1116;p9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9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Hashing - Applications</a:t>
            </a:r>
            <a:endParaRPr/>
          </a:p>
        </p:txBody>
      </p:sp>
      <p:sp>
        <p:nvSpPr>
          <p:cNvPr id="1122" name="Google Shape;1122;p99"/>
          <p:cNvSpPr txBox="1"/>
          <p:nvPr>
            <p:ph idx="1" type="body"/>
          </p:nvPr>
        </p:nvSpPr>
        <p:spPr>
          <a:xfrm>
            <a:off x="381000" y="1600200"/>
            <a:ext cx="8385048"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just">
              <a:spcBef>
                <a:spcPts val="0"/>
              </a:spcBef>
              <a:spcAft>
                <a:spcPts val="0"/>
              </a:spcAft>
              <a:buSzPts val="1560"/>
              <a:buChar char="◻"/>
            </a:pPr>
            <a:r>
              <a:rPr lang="en-US" sz="2600"/>
              <a:t>In compilers – (as symbol table) to keep track of declared variables/functions/class/keywords, etc.</a:t>
            </a:r>
            <a:endParaRPr/>
          </a:p>
          <a:p>
            <a:pPr indent="-320040" lvl="0" marL="320040" rtl="0" algn="just">
              <a:spcBef>
                <a:spcPts val="700"/>
              </a:spcBef>
              <a:spcAft>
                <a:spcPts val="0"/>
              </a:spcAft>
              <a:buSzPts val="1560"/>
              <a:buChar char="◻"/>
            </a:pPr>
            <a:r>
              <a:rPr lang="en-US" sz="2600"/>
              <a:t>Online spelling checking.</a:t>
            </a:r>
            <a:endParaRPr/>
          </a:p>
          <a:p>
            <a:pPr indent="-320040" lvl="0" marL="320040" rtl="0" algn="just">
              <a:spcBef>
                <a:spcPts val="700"/>
              </a:spcBef>
              <a:spcAft>
                <a:spcPts val="0"/>
              </a:spcAft>
              <a:buSzPts val="1560"/>
              <a:buChar char="◻"/>
            </a:pPr>
            <a:r>
              <a:rPr lang="en-US" sz="2600"/>
              <a:t>Game playing programs – to store the moves made.</a:t>
            </a:r>
            <a:endParaRPr/>
          </a:p>
          <a:p>
            <a:pPr indent="-320040" lvl="0" marL="320040" rtl="0" algn="just">
              <a:spcBef>
                <a:spcPts val="700"/>
              </a:spcBef>
              <a:spcAft>
                <a:spcPts val="0"/>
              </a:spcAft>
              <a:buSzPts val="1560"/>
              <a:buChar char="◻"/>
            </a:pPr>
            <a:r>
              <a:rPr lang="en-US" sz="2600"/>
              <a:t>In browser programs – for caching the web pages.</a:t>
            </a:r>
            <a:endParaRPr/>
          </a:p>
          <a:p>
            <a:pPr indent="-320040" lvl="0" marL="320040" rtl="0" algn="just">
              <a:spcBef>
                <a:spcPts val="700"/>
              </a:spcBef>
              <a:spcAft>
                <a:spcPts val="0"/>
              </a:spcAft>
              <a:buSzPts val="1560"/>
              <a:buChar char="◻"/>
            </a:pPr>
            <a:r>
              <a:rPr lang="en-US" sz="2600"/>
              <a:t>Security – cryptography in form of hash functions.</a:t>
            </a:r>
            <a:endParaRPr/>
          </a:p>
          <a:p>
            <a:pPr indent="-320040" lvl="0" marL="320040" rtl="0" algn="just">
              <a:spcBef>
                <a:spcPts val="700"/>
              </a:spcBef>
              <a:spcAft>
                <a:spcPts val="0"/>
              </a:spcAft>
              <a:buSzPts val="1560"/>
              <a:buChar char="◻"/>
            </a:pPr>
            <a:r>
              <a:rPr lang="en-US" sz="2600"/>
              <a:t>Password verifications</a:t>
            </a:r>
            <a:endParaRPr/>
          </a:p>
          <a:p>
            <a:pPr indent="-320040" lvl="0" marL="320040" rtl="0" algn="just">
              <a:spcBef>
                <a:spcPts val="700"/>
              </a:spcBef>
              <a:spcAft>
                <a:spcPts val="0"/>
              </a:spcAft>
              <a:buSzPts val="1560"/>
              <a:buChar char="◻"/>
            </a:pPr>
            <a:r>
              <a:rPr lang="en-US" sz="2600"/>
              <a:t>Programming-</a:t>
            </a:r>
            <a:endParaRPr/>
          </a:p>
          <a:p>
            <a:pPr indent="-274320" lvl="1" marL="640080" rtl="0" algn="just">
              <a:spcBef>
                <a:spcPts val="550"/>
              </a:spcBef>
              <a:spcAft>
                <a:spcPts val="0"/>
              </a:spcAft>
              <a:buSzPts val="1610"/>
              <a:buChar char="🞑"/>
            </a:pPr>
            <a:r>
              <a:rPr lang="en-US" sz="2300"/>
              <a:t>HashSet and HashMap in Java</a:t>
            </a:r>
            <a:endParaRPr/>
          </a:p>
          <a:p>
            <a:pPr indent="-274320" lvl="1" marL="640080" rtl="0" algn="just">
              <a:spcBef>
                <a:spcPts val="550"/>
              </a:spcBef>
              <a:spcAft>
                <a:spcPts val="0"/>
              </a:spcAft>
              <a:buSzPts val="1610"/>
              <a:buChar char="🞑"/>
            </a:pPr>
            <a:r>
              <a:rPr lang="en-US" sz="2300"/>
              <a:t>Dict in Python</a:t>
            </a:r>
            <a:endParaRPr sz="2300"/>
          </a:p>
          <a:p>
            <a:pPr indent="-320040" lvl="0" marL="320040" rtl="0" algn="just">
              <a:spcBef>
                <a:spcPts val="700"/>
              </a:spcBef>
              <a:spcAft>
                <a:spcPts val="0"/>
              </a:spcAft>
              <a:buSzPts val="1560"/>
              <a:buNone/>
            </a:pPr>
            <a:r>
              <a:t/>
            </a:r>
            <a:endParaRPr sz="2600"/>
          </a:p>
        </p:txBody>
      </p:sp>
      <p:sp>
        <p:nvSpPr>
          <p:cNvPr id="1123" name="Google Shape;1123;p9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0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Skip List</a:t>
            </a:r>
            <a:endParaRPr/>
          </a:p>
        </p:txBody>
      </p:sp>
      <p:sp>
        <p:nvSpPr>
          <p:cNvPr id="1129" name="Google Shape;1129;p100"/>
          <p:cNvSpPr txBox="1"/>
          <p:nvPr>
            <p:ph idx="1" type="body"/>
          </p:nvPr>
        </p:nvSpPr>
        <p:spPr>
          <a:xfrm>
            <a:off x="381000" y="1600200"/>
            <a:ext cx="8385048" cy="4800600"/>
          </a:xfrm>
          <a:prstGeom prst="rect">
            <a:avLst/>
          </a:prstGeom>
          <a:noFill/>
          <a:ln>
            <a:noFill/>
          </a:ln>
        </p:spPr>
        <p:txBody>
          <a:bodyPr anchorCtr="0" anchor="t" bIns="45700" lIns="91425" spcFirstLastPara="1" rIns="91425" wrap="square" tIns="45700">
            <a:noAutofit/>
          </a:bodyPr>
          <a:lstStyle/>
          <a:p>
            <a:pPr indent="-320040" lvl="0" marL="320040" rtl="0" algn="just">
              <a:spcBef>
                <a:spcPts val="0"/>
              </a:spcBef>
              <a:spcAft>
                <a:spcPts val="0"/>
              </a:spcAft>
              <a:buSzPts val="1320"/>
              <a:buChar char="◻"/>
            </a:pPr>
            <a:r>
              <a:rPr lang="en-US" sz="2200"/>
              <a:t>A balanced tree is one of the most popular data structures used for searching.</a:t>
            </a:r>
            <a:endParaRPr/>
          </a:p>
          <a:p>
            <a:pPr indent="-320040" lvl="0" marL="320040" rtl="0" algn="just">
              <a:spcBef>
                <a:spcPts val="700"/>
              </a:spcBef>
              <a:spcAft>
                <a:spcPts val="0"/>
              </a:spcAft>
              <a:buSzPts val="1320"/>
              <a:buChar char="◻"/>
            </a:pPr>
            <a:r>
              <a:rPr lang="en-US" sz="2200"/>
              <a:t>One of the variants of balanced trees is the skip list.</a:t>
            </a:r>
            <a:endParaRPr/>
          </a:p>
          <a:p>
            <a:pPr indent="-320040" lvl="0" marL="320040" rtl="0" algn="just">
              <a:spcBef>
                <a:spcPts val="700"/>
              </a:spcBef>
              <a:spcAft>
                <a:spcPts val="0"/>
              </a:spcAft>
              <a:buSzPts val="1320"/>
              <a:buChar char="◻"/>
            </a:pPr>
            <a:r>
              <a:rPr lang="en-US" sz="2200"/>
              <a:t>The skip list is a </a:t>
            </a:r>
            <a:r>
              <a:rPr b="1" lang="en-US" sz="2200">
                <a:solidFill>
                  <a:srgbClr val="0000CC"/>
                </a:solidFill>
              </a:rPr>
              <a:t>probabilistic data structure</a:t>
            </a:r>
            <a:r>
              <a:rPr lang="en-US" sz="2200"/>
              <a:t>.</a:t>
            </a:r>
            <a:endParaRPr/>
          </a:p>
          <a:p>
            <a:pPr indent="-320040" lvl="0" marL="320040" rtl="0" algn="just">
              <a:spcBef>
                <a:spcPts val="700"/>
              </a:spcBef>
              <a:spcAft>
                <a:spcPts val="0"/>
              </a:spcAft>
              <a:buSzPts val="1320"/>
              <a:buChar char="◻"/>
            </a:pPr>
            <a:r>
              <a:rPr lang="en-US" sz="2200"/>
              <a:t>Used by many search-based applications instead of balanced trees.</a:t>
            </a:r>
            <a:endParaRPr/>
          </a:p>
          <a:p>
            <a:pPr indent="-320040" lvl="0" marL="320040" rtl="0" algn="just">
              <a:spcBef>
                <a:spcPts val="700"/>
              </a:spcBef>
              <a:spcAft>
                <a:spcPts val="0"/>
              </a:spcAft>
              <a:buSzPts val="1320"/>
              <a:buChar char="◻"/>
            </a:pPr>
            <a:r>
              <a:rPr lang="en-US" sz="2200"/>
              <a:t>A skip list stores the sorted data in the form of a linked list. </a:t>
            </a:r>
            <a:endParaRPr/>
          </a:p>
          <a:p>
            <a:pPr indent="-320040" lvl="0" marL="320040" rtl="0" algn="just">
              <a:spcBef>
                <a:spcPts val="700"/>
              </a:spcBef>
              <a:spcAft>
                <a:spcPts val="0"/>
              </a:spcAft>
              <a:buSzPts val="1320"/>
              <a:buChar char="◻"/>
            </a:pPr>
            <a:r>
              <a:rPr lang="en-US" sz="2200"/>
              <a:t>Items are stored as a hierarchy of linked lists where each list links </a:t>
            </a:r>
            <a:r>
              <a:rPr lang="en-US" sz="2200">
                <a:solidFill>
                  <a:srgbClr val="0000CC"/>
                </a:solidFill>
              </a:rPr>
              <a:t>increasingly sparse subsequences of the items. </a:t>
            </a:r>
            <a:endParaRPr/>
          </a:p>
          <a:p>
            <a:pPr indent="-320040" lvl="0" marL="320040" rtl="0" algn="just">
              <a:spcBef>
                <a:spcPts val="700"/>
              </a:spcBef>
              <a:spcAft>
                <a:spcPts val="0"/>
              </a:spcAft>
              <a:buSzPts val="1320"/>
              <a:buChar char="◻"/>
            </a:pPr>
            <a:r>
              <a:rPr lang="en-US" sz="2200"/>
              <a:t>These supplementary lists result in an item search that is as efficient as that of balanced binary search trees. </a:t>
            </a:r>
            <a:endParaRPr/>
          </a:p>
          <a:p>
            <a:pPr indent="-320040" lvl="0" marL="320040" rtl="0" algn="just">
              <a:spcBef>
                <a:spcPts val="700"/>
              </a:spcBef>
              <a:spcAft>
                <a:spcPts val="0"/>
              </a:spcAft>
              <a:buSzPts val="1320"/>
              <a:buChar char="◻"/>
            </a:pPr>
            <a:r>
              <a:rPr lang="en-US" sz="2200"/>
              <a:t>Since each link of the sparser lists skips over many items of the full list in one step, the list is called </a:t>
            </a:r>
            <a:r>
              <a:rPr i="1" lang="en-US" sz="2200"/>
              <a:t>skip list. </a:t>
            </a:r>
            <a:endParaRPr/>
          </a:p>
        </p:txBody>
      </p:sp>
      <p:sp>
        <p:nvSpPr>
          <p:cNvPr id="1130" name="Google Shape;1130;p10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SSL-18</dc:creator>
</cp:coreProperties>
</file>