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2" roundtripDataSignature="AMtx7mgOjy3L07e2kfMBrEUOY06Zwp6l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E02B1A-B668-4FC6-B51B-A5684BE6B5F8}">
  <a:tblStyle styleId="{A4E02B1A-B668-4FC6-B51B-A5684BE6B5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4C4DAB-078E-4CB2-B29A-23E7D6F83F9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D4C31A19-C492-446B-B543-8D18B88255D9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customschemas.google.com/relationships/presentationmetadata" Target="meta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direct access file, the address for record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and retrieval is computed by using a ‘hashing’ algorithm. As we retrieve the record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with the help of the key and the hash function, without considering the position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record in the file, the organization is known as direct access file organization.</a:t>
            </a:r>
            <a:endParaRPr/>
          </a:p>
        </p:txBody>
      </p:sp>
      <p:sp>
        <p:nvSpPr>
          <p:cNvPr id="350" name="Google Shape;35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direct access file, the address for record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and retrieval is computed by using a ‘hashing’ algorithm. As we retrieve the record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with the help of the key and the hash function, without considering the position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record in the file, the organization is known as direct access file organization.</a:t>
            </a:r>
            <a:endParaRPr/>
          </a:p>
        </p:txBody>
      </p:sp>
      <p:sp>
        <p:nvSpPr>
          <p:cNvPr id="358" name="Google Shape;35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Concurrent processing</a:t>
            </a:r>
            <a:r>
              <a:rPr lang="en-US"/>
              <a:t> is sometimes said to be synonymous with parallel </a:t>
            </a:r>
            <a:r>
              <a:rPr b="1" lang="en-US"/>
              <a:t>processing</a:t>
            </a:r>
            <a:r>
              <a:rPr lang="en-US"/>
              <a:t>.</a:t>
            </a:r>
            <a:endParaRPr/>
          </a:p>
        </p:txBody>
      </p:sp>
      <p:sp>
        <p:nvSpPr>
          <p:cNvPr id="384" name="Google Shape;38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that an employee file is stored as an indexed sequential file. The entries are as shown in Fig</a:t>
            </a:r>
            <a:endParaRPr/>
          </a:p>
        </p:txBody>
      </p:sp>
      <p:sp>
        <p:nvSpPr>
          <p:cNvPr id="407" name="Google Shape;40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With linked organization; Search for a particular record is difficult as no indices are available - only sequential search possible.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With linked organization; Search for a particular record is difficult as no indices are available - only sequential search possible.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multilists are maintained, then length of the link is also maintained in the index.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two lists are searched simultaneously, then the search time can be reduced by searching the smaller list.</a:t>
            </a:r>
            <a:endParaRPr/>
          </a:p>
        </p:txBody>
      </p:sp>
      <p:sp>
        <p:nvSpPr>
          <p:cNvPr id="532" name="Google Shape;532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entry is created in the secondary index whenever the item value occurs one or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in a cellular partition.</a:t>
            </a:r>
            <a:endParaRPr/>
          </a:p>
        </p:txBody>
      </p:sp>
      <p:sp>
        <p:nvSpPr>
          <p:cNvPr id="587" name="Google Shape;587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7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4" name="Google Shape;74;p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7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9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7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8" name="Google Shape;98;p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7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7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7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6" name="Google Shape;66;p7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7" name="Google Shape;67;p7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6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6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6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63072" y="470925"/>
            <a:ext cx="3285756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Advanced Data Structure and </a:t>
            </a:r>
            <a:br>
              <a:rPr b="1" lang="en-US">
                <a:solidFill>
                  <a:srgbClr val="FFFFFF"/>
                </a:solidFill>
              </a:rPr>
            </a:br>
            <a:r>
              <a:rPr b="1" lang="en-US">
                <a:solidFill>
                  <a:srgbClr val="FFFFFF"/>
                </a:solidFill>
              </a:rPr>
              <a:t>Algorithms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8044665" y="6356350"/>
            <a:ext cx="4706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</a:rPr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grpSp>
        <p:nvGrpSpPr>
          <p:cNvPr id="108" name="Google Shape;108;p1"/>
          <p:cNvGrpSpPr/>
          <p:nvPr/>
        </p:nvGrpSpPr>
        <p:grpSpPr>
          <a:xfrm>
            <a:off x="3895725" y="475521"/>
            <a:ext cx="4885203" cy="5876230"/>
            <a:chOff x="0" y="4597"/>
            <a:chExt cx="4885203" cy="5876230"/>
          </a:xfrm>
        </p:grpSpPr>
        <p:sp>
          <p:nvSpPr>
            <p:cNvPr id="109" name="Google Shape;109;p1"/>
            <p:cNvSpPr/>
            <p:nvPr/>
          </p:nvSpPr>
          <p:spPr>
            <a:xfrm>
              <a:off x="0" y="4597"/>
              <a:ext cx="4885203" cy="97937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96259" y="224956"/>
              <a:ext cx="538654" cy="53865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131174" y="4597"/>
              <a:ext cx="3754028" cy="979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1131174" y="4597"/>
              <a:ext cx="3754028" cy="979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650" lIns="103650" spcFirstLastPara="1" rIns="103650" wrap="square" tIns="10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Trees</a:t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0" y="1228812"/>
              <a:ext cx="4885203" cy="97937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96259" y="1449171"/>
              <a:ext cx="538654" cy="5386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131174" y="1228812"/>
              <a:ext cx="3754028" cy="979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1131174" y="1228812"/>
              <a:ext cx="3754028" cy="979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650" lIns="103650" spcFirstLastPara="1" rIns="103650" wrap="square" tIns="10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Graphs</a:t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0" y="2453027"/>
              <a:ext cx="4885203" cy="97937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96259" y="2673385"/>
              <a:ext cx="538654" cy="5386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31174" y="2453027"/>
              <a:ext cx="3754028" cy="979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1131174" y="2453027"/>
              <a:ext cx="3754028" cy="979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650" lIns="103650" spcFirstLastPara="1" rIns="103650" wrap="square" tIns="10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Hashing</a:t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0" y="3677241"/>
              <a:ext cx="4885203" cy="97937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96259" y="3897600"/>
              <a:ext cx="538654" cy="5386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1131174" y="3677241"/>
              <a:ext cx="3754028" cy="979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1131174" y="3677241"/>
              <a:ext cx="3754028" cy="979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650" lIns="103650" spcFirstLastPara="1" rIns="103650" wrap="square" tIns="10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Search trees, Indexing, and multiway trees</a:t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0" y="4901456"/>
              <a:ext cx="4885203" cy="97937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96259" y="5121814"/>
              <a:ext cx="538654" cy="5386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1131174" y="4901456"/>
              <a:ext cx="3754028" cy="979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1131174" y="4901456"/>
              <a:ext cx="3754028" cy="979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650" lIns="103650" spcFirstLastPara="1" rIns="103650" wrap="square" tIns="10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File Organization</a:t>
              </a:r>
              <a:endParaRPr/>
            </a:p>
          </p:txBody>
        </p:sp>
      </p:grpSp>
      <p:pic>
        <p:nvPicPr>
          <p:cNvPr descr="MIT Art, Design and Technology University | MIT-ADTU" id="129" name="Google Shape;12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2400" y="0"/>
            <a:ext cx="1352550" cy="50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None/>
            </a:pPr>
            <a:r>
              <a:rPr b="1" lang="en-US" sz="4400">
                <a:latin typeface="Cambria"/>
                <a:ea typeface="Cambria"/>
                <a:cs typeface="Cambria"/>
                <a:sym typeface="Cambria"/>
              </a:rPr>
              <a:t>Classes</a:t>
            </a:r>
            <a:r>
              <a:rPr lang="en-US" sz="3400"/>
              <a:t> </a:t>
            </a:r>
            <a:r>
              <a:rPr b="1" lang="en-US" sz="4400">
                <a:latin typeface="Cambria"/>
                <a:ea typeface="Cambria"/>
                <a:cs typeface="Cambria"/>
                <a:sym typeface="Cambria"/>
              </a:rPr>
              <a:t>for</a:t>
            </a:r>
            <a:r>
              <a:rPr lang="en-US" sz="3400"/>
              <a:t> </a:t>
            </a:r>
            <a:r>
              <a:rPr b="1" lang="en-US" sz="4400">
                <a:latin typeface="Cambria"/>
                <a:ea typeface="Cambria"/>
                <a:cs typeface="Cambria"/>
                <a:sym typeface="Cambria"/>
              </a:rPr>
              <a:t>Stream I/O in C++</a:t>
            </a:r>
            <a:endParaRPr/>
          </a:p>
        </p:txBody>
      </p:sp>
      <p:pic>
        <p:nvPicPr>
          <p:cNvPr descr="iostream" id="241" name="Google Shape;24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3886200" cy="17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242" name="Google Shape;242;p10"/>
          <p:cNvSpPr/>
          <p:nvPr/>
        </p:nvSpPr>
        <p:spPr>
          <a:xfrm>
            <a:off x="0" y="3413125"/>
            <a:ext cx="388620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ios is the base 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istream and ostream inherit from ios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ifstream inherits from istream (and ios)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ofstream inherits from ostream (and ios)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iostream inherits from istream and ostream (&amp; ios)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fstream inherits from ifstream, iostream, and ofstream </a:t>
            </a:r>
            <a:endParaRPr/>
          </a:p>
        </p:txBody>
      </p:sp>
      <p:sp>
        <p:nvSpPr>
          <p:cNvPr id="243" name="Google Shape;243;p10"/>
          <p:cNvSpPr/>
          <p:nvPr/>
        </p:nvSpPr>
        <p:spPr>
          <a:xfrm>
            <a:off x="4572000" y="990600"/>
            <a:ext cx="4572000" cy="46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working with files in C++, the following classes can be used: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ofstream – writing to a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ifstream – reading for a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fstream – reading / writing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ever we include &lt;iostream.h&gt;, an ostream object, is automatically defined – this object is cout.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ofstream inherits from the class ostream (standard output class).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ostream overloaded the operator &lt;&lt; for standard output.…thus an ofstream object can use methods and operators defined in ostream.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228600" y="3810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File i/o Streams</a:t>
            </a:r>
            <a:endParaRPr/>
          </a:p>
        </p:txBody>
      </p:sp>
      <p:sp>
        <p:nvSpPr>
          <p:cNvPr id="249" name="Google Shape;249;p11"/>
          <p:cNvSpPr txBox="1"/>
          <p:nvPr>
            <p:ph idx="1" type="body"/>
          </p:nvPr>
        </p:nvSpPr>
        <p:spPr>
          <a:xfrm>
            <a:off x="1447800" y="2057400"/>
            <a:ext cx="6324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Stream Classes required for File i/o 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ifstream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ofstream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fstream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File Modes in C++</a:t>
            </a:r>
            <a:endParaRPr/>
          </a:p>
        </p:txBody>
      </p:sp>
      <p:graphicFrame>
        <p:nvGraphicFramePr>
          <p:cNvPr id="255" name="Google Shape;255;p1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{A4E02B1A-B668-4FC6-B51B-A5684BE6B5F8}</a:tableStyleId>
              </a:tblPr>
              <a:tblGrid>
                <a:gridCol w="2422525"/>
                <a:gridCol w="5807075"/>
              </a:tblGrid>
              <a:tr h="3961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ios::in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file to read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ios::out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file to write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009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ios::app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the date you write, is put at the end of the file. It calls ios::out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9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ios::ate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the date you write, is put at the end of the file. It does not call ios::out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009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ios::trunc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Deletes all previous content in the file. (empties the file)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9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ios::nocreate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the file does not exist, opening it with the open() function gets impossible.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009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ios::noreplace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the file exists, trying to open it with the open() function, returns an error.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ios::binary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Opens the file in binary mode.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Open File in C++</a:t>
            </a:r>
            <a:endParaRPr/>
          </a:p>
        </p:txBody>
      </p:sp>
      <p:sp>
        <p:nvSpPr>
          <p:cNvPr id="261" name="Google Shape;261;p13"/>
          <p:cNvSpPr txBox="1"/>
          <p:nvPr>
            <p:ph idx="1" type="body"/>
          </p:nvPr>
        </p:nvSpPr>
        <p:spPr>
          <a:xfrm>
            <a:off x="228600" y="2091419"/>
            <a:ext cx="6781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#include &lt;fstream&gt;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int main(void)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ofstream outFile("file1.txt", ios::out);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outFile &lt;&lt; "That's new!\n";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outFile.close();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  Return 0;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684213" y="4868863"/>
            <a:ext cx="78486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want to set more than one open mode, just use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operator- </a:t>
            </a: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This way: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ios::in | ios::out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File</a:t>
            </a:r>
            <a:r>
              <a:rPr lang="en-US" sz="4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pointers</a:t>
            </a:r>
            <a:endParaRPr/>
          </a:p>
        </p:txBody>
      </p:sp>
      <p:sp>
        <p:nvSpPr>
          <p:cNvPr id="269" name="Google Shape;269;p14"/>
          <p:cNvSpPr txBox="1"/>
          <p:nvPr>
            <p:ph idx="1" type="body"/>
          </p:nvPr>
        </p:nvSpPr>
        <p:spPr>
          <a:xfrm>
            <a:off x="457200" y="9144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71481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b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300">
                <a:latin typeface="Cambria"/>
                <a:ea typeface="Cambria"/>
                <a:cs typeface="Cambria"/>
                <a:sym typeface="Cambria"/>
              </a:rPr>
              <a:t>Functions for manipulation of file pointers</a:t>
            </a:r>
            <a:br>
              <a:rPr lang="en-US" sz="23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seekg() Moves get pointer (input) to a specified location.</a:t>
            </a:r>
            <a:endParaRPr/>
          </a:p>
          <a:p>
            <a:pPr indent="-171481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br>
              <a:rPr lang="en-US" sz="23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seekp() Moves put pointer (output) to a specified location.</a:t>
            </a:r>
            <a:endParaRPr/>
          </a:p>
          <a:p>
            <a:pPr indent="-171481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br>
              <a:rPr lang="en-US" sz="23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tellg() Gives the current position of the get pointer.</a:t>
            </a:r>
            <a:endParaRPr/>
          </a:p>
          <a:p>
            <a:pPr indent="-171481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br>
              <a:rPr lang="en-US" sz="23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tellp() Gives the current position of the put pointer.</a:t>
            </a:r>
            <a:endParaRPr/>
          </a:p>
          <a:p>
            <a:pPr indent="-58293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171481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Seekg(offset ,reference-position)</a:t>
            </a:r>
            <a:endParaRPr/>
          </a:p>
          <a:p>
            <a:pPr indent="-58293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171481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Offset- any constant specifying location. </a:t>
            </a:r>
            <a:r>
              <a:rPr b="1" lang="en-US" sz="2300">
                <a:latin typeface="Cambria"/>
                <a:ea typeface="Cambria"/>
                <a:cs typeface="Cambria"/>
                <a:sym typeface="Cambria"/>
              </a:rPr>
              <a:t>The parameter offset represents the number of bytes the file pointer to be moved from the location specified by the parameter refposition. </a:t>
            </a:r>
            <a:endParaRPr/>
          </a:p>
          <a:p>
            <a:pPr indent="-58293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171481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Reference-position is </a:t>
            </a:r>
            <a:endParaRPr/>
          </a:p>
          <a:p>
            <a:pPr indent="-58293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171481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ios::beg</a:t>
            </a:r>
            <a:endParaRPr/>
          </a:p>
          <a:p>
            <a:pPr indent="-171481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ios:: end</a:t>
            </a:r>
            <a:endParaRPr/>
          </a:p>
          <a:p>
            <a:pPr indent="-171481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ios:: cur</a:t>
            </a:r>
            <a:br>
              <a:rPr lang="en-US" sz="2300">
                <a:latin typeface="Cambria"/>
                <a:ea typeface="Cambria"/>
                <a:cs typeface="Cambria"/>
                <a:sym typeface="Cambria"/>
              </a:rPr>
            </a:br>
            <a:br>
              <a:rPr lang="en-US" sz="2300">
                <a:latin typeface="Cambria"/>
                <a:ea typeface="Cambria"/>
                <a:cs typeface="Cambria"/>
                <a:sym typeface="Cambria"/>
              </a:rPr>
            </a:b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Binary files</a:t>
            </a:r>
            <a:endParaRPr/>
          </a:p>
        </p:txBody>
      </p:sp>
      <p:sp>
        <p:nvSpPr>
          <p:cNvPr id="275" name="Google Shape;275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1455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Functions for binary file handling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   get():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read a byte and point to the next byte to read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   getline(line,size):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read a line with size cha. 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   put():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write a byte and point to the next location for write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   read():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block reading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   write():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block writing</a:t>
            </a: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3600"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flush():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Save data from the buffer to the output file.</a:t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3600"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3600"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800"/>
          </a:p>
          <a:p>
            <a:pPr indent="-6985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lang="en-US" sz="4000">
                <a:latin typeface="Cambria"/>
                <a:ea typeface="Cambria"/>
                <a:cs typeface="Cambria"/>
                <a:sym typeface="Cambria"/>
              </a:rPr>
              <a:t>Binary File I/O Examples</a:t>
            </a:r>
            <a:endParaRPr/>
          </a:p>
        </p:txBody>
      </p:sp>
      <p:sp>
        <p:nvSpPr>
          <p:cNvPr id="281" name="Google Shape;281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 u="sng">
                <a:latin typeface="Cambria"/>
                <a:ea typeface="Cambria"/>
                <a:cs typeface="Cambria"/>
                <a:sym typeface="Cambria"/>
              </a:rPr>
              <a:t>//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Example 1: Using get() and put()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#include &lt;iostream&gt;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#include &lt;fstream&gt;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void main()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fstream File("test_file",ios::out | ios::in | ios::binary);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char ch;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ch='o';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File.put(ch); //put the content of ch to the file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File.get(ch); //read one character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cout &lt;&lt; ch &lt;&lt; endl; //display it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File.close();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53975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File I/O Example: Writing</a:t>
            </a:r>
            <a:endParaRPr/>
          </a:p>
        </p:txBody>
      </p:sp>
      <p:sp>
        <p:nvSpPr>
          <p:cNvPr id="287" name="Google Shape;287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#include &lt;fstream&gt;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using namespace std;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int main(void)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ofstream outFile(“fout.txt");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outFile &lt;&lt; "Hello World!";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outFile.close();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return 0;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File I/O Example: Reading</a:t>
            </a:r>
            <a:endParaRPr/>
          </a:p>
        </p:txBody>
      </p:sp>
      <p:sp>
        <p:nvSpPr>
          <p:cNvPr id="293" name="Google Shape;293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#include &lt;iostream&gt;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#include &lt;fstream&gt;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int main(void)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	ifstream openFile(“data.txt"); //open a text file data.txt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	char ch;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	while(!OpenFile.eof())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	{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		OpenFile.get(ch);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		cout &lt;&lt; ch;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	}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	OpenFile.close();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    return 0;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117157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lang="en-US" sz="4000">
                <a:latin typeface="Cambria"/>
                <a:ea typeface="Cambria"/>
                <a:cs typeface="Cambria"/>
                <a:sym typeface="Cambria"/>
              </a:rPr>
              <a:t> outFile.write((char*)&amp;obj, sizeof(obj));</a:t>
            </a:r>
            <a:endParaRPr/>
          </a:p>
        </p:txBody>
      </p:sp>
      <p:sp>
        <p:nvSpPr>
          <p:cNvPr id="299" name="Google Shape;299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&amp;obj -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 this is the memory address of the object called obj.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(char*) &amp;obj -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 you are type casting &amp;obj into a character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sizeof(obj) -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 yields the size of the object that you are referring 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fin.read - 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this is the function call evoked by the fin object.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ctrTitle"/>
          </p:nvPr>
        </p:nvSpPr>
        <p:spPr>
          <a:xfrm>
            <a:off x="603504" y="2524811"/>
            <a:ext cx="3168396" cy="2453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b="1" lang="en-US" sz="4700"/>
              <a:t>UNIT 5 </a:t>
            </a:r>
            <a:br>
              <a:rPr b="1" lang="en-US" sz="4700"/>
            </a:br>
            <a:r>
              <a:rPr b="1" lang="en-US" sz="4700"/>
              <a:t>File organization</a:t>
            </a:r>
            <a:endParaRPr/>
          </a:p>
        </p:txBody>
      </p:sp>
      <p:sp>
        <p:nvSpPr>
          <p:cNvPr id="135" name="Google Shape;135;p2"/>
          <p:cNvSpPr txBox="1"/>
          <p:nvPr>
            <p:ph idx="1" type="subTitle"/>
          </p:nvPr>
        </p:nvSpPr>
        <p:spPr>
          <a:xfrm>
            <a:off x="603504" y="1490103"/>
            <a:ext cx="2695194" cy="9284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US" sz="1700"/>
              <a:t>Image courtesy: cbgraphics.net</a:t>
            </a:r>
            <a:endParaRPr/>
          </a:p>
        </p:txBody>
      </p:sp>
      <p:sp>
        <p:nvSpPr>
          <p:cNvPr id="136" name="Google Shape;136;p2"/>
          <p:cNvSpPr/>
          <p:nvPr/>
        </p:nvSpPr>
        <p:spPr>
          <a:xfrm flipH="1" rot="10800000">
            <a:off x="4210493" y="0"/>
            <a:ext cx="4933507" cy="6858000"/>
          </a:xfrm>
          <a:custGeom>
            <a:rect b="b" l="l" r="r" t="t"/>
            <a:pathLst>
              <a:path extrusionOk="0" h="6858000" w="6578009">
                <a:moveTo>
                  <a:pt x="73610" y="0"/>
                </a:moveTo>
                <a:lnTo>
                  <a:pt x="6578009" y="0"/>
                </a:lnTo>
                <a:lnTo>
                  <a:pt x="6578009" y="6858000"/>
                </a:lnTo>
                <a:lnTo>
                  <a:pt x="2947297" y="6858000"/>
                </a:lnTo>
                <a:lnTo>
                  <a:pt x="2740229" y="6703632"/>
                </a:lnTo>
                <a:cubicBezTo>
                  <a:pt x="1070445" y="5375192"/>
                  <a:pt x="0" y="3325631"/>
                  <a:pt x="0" y="1026053"/>
                </a:cubicBezTo>
                <a:cubicBezTo>
                  <a:pt x="0" y="775760"/>
                  <a:pt x="12683" y="528427"/>
                  <a:pt x="37438" y="28466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10800000">
            <a:off x="4329282" y="0"/>
            <a:ext cx="4814718" cy="6858000"/>
          </a:xfrm>
          <a:custGeom>
            <a:rect b="b" l="l" r="r" t="t"/>
            <a:pathLst>
              <a:path extrusionOk="0" h="6858000" w="6419624">
                <a:moveTo>
                  <a:pt x="6344630" y="0"/>
                </a:moveTo>
                <a:lnTo>
                  <a:pt x="0" y="0"/>
                </a:lnTo>
                <a:lnTo>
                  <a:pt x="0" y="6858000"/>
                </a:lnTo>
                <a:lnTo>
                  <a:pt x="3344107" y="6858000"/>
                </a:lnTo>
                <a:lnTo>
                  <a:pt x="3509562" y="6745502"/>
                </a:lnTo>
                <a:cubicBezTo>
                  <a:pt x="5273452" y="5459025"/>
                  <a:pt x="6419624" y="3376391"/>
                  <a:pt x="6419624" y="1026052"/>
                </a:cubicBezTo>
                <a:cubicBezTo>
                  <a:pt x="6419624" y="781861"/>
                  <a:pt x="6407252" y="540560"/>
                  <a:pt x="6383100" y="302741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442" y="3028722"/>
            <a:ext cx="3508602" cy="2490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"/>
          <p:cNvSpPr txBox="1"/>
          <p:nvPr/>
        </p:nvSpPr>
        <p:spPr>
          <a:xfrm>
            <a:off x="152400" y="5715000"/>
            <a:ext cx="3886200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700" u="none" cap="none" strike="noStrik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References: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700" u="none" cap="none" strike="noStrik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Online references for Python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700" u="none" cap="none" strike="noStrik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Data structures by Dr. Varsha Patil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type="ctrTitle"/>
          </p:nvPr>
        </p:nvSpPr>
        <p:spPr>
          <a:xfrm>
            <a:off x="2043330" y="914400"/>
            <a:ext cx="6472018" cy="1403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None/>
            </a:pPr>
            <a:r>
              <a:rPr lang="en-US" sz="5400">
                <a:latin typeface="Cambria"/>
                <a:ea typeface="Cambria"/>
                <a:cs typeface="Cambria"/>
                <a:sym typeface="Cambria"/>
              </a:rPr>
              <a:t>FILE ORGANIZATION</a:t>
            </a:r>
            <a:endParaRPr/>
          </a:p>
        </p:txBody>
      </p:sp>
      <p:pic>
        <p:nvPicPr>
          <p:cNvPr descr="Archive" id="305" name="Google Shape;3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037550"/>
            <a:ext cx="10287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0"/>
          <p:cNvSpPr/>
          <p:nvPr/>
        </p:nvSpPr>
        <p:spPr>
          <a:xfrm>
            <a:off x="627024" y="3034050"/>
            <a:ext cx="7888324" cy="192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 the 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way data is stored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file. 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as it determines the 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access, efficiency, flexibility and storage devices to use.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/>
          <p:nvPr>
            <p:ph type="title"/>
          </p:nvPr>
        </p:nvSpPr>
        <p:spPr>
          <a:xfrm>
            <a:off x="381001" y="687480"/>
            <a:ext cx="606532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b="1" lang="en-US" sz="3200">
                <a:latin typeface="Cambria"/>
                <a:ea typeface="Cambria"/>
                <a:cs typeface="Cambria"/>
                <a:sym typeface="Cambria"/>
              </a:rPr>
              <a:t>TYPES OF FILE ORGANIZATION</a:t>
            </a:r>
            <a:endParaRPr/>
          </a:p>
        </p:txBody>
      </p:sp>
      <p:sp>
        <p:nvSpPr>
          <p:cNvPr id="312" name="Google Shape;312;p21"/>
          <p:cNvSpPr txBox="1"/>
          <p:nvPr>
            <p:ph idx="1" type="body"/>
          </p:nvPr>
        </p:nvSpPr>
        <p:spPr>
          <a:xfrm>
            <a:off x="762000" y="1600200"/>
            <a:ext cx="5033221" cy="3788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Sequential</a:t>
            </a:r>
            <a:endParaRPr/>
          </a:p>
          <a:p>
            <a:pPr indent="-171450" lvl="0" marL="17145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Indexed Sequential</a:t>
            </a:r>
            <a:endParaRPr/>
          </a:p>
          <a:p>
            <a:pPr indent="-171450" lvl="0" marL="17145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Direct Access /Random Access</a:t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cument" id="315" name="Google Shape;3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2"/>
          <p:cNvSpPr txBox="1"/>
          <p:nvPr>
            <p:ph type="title"/>
          </p:nvPr>
        </p:nvSpPr>
        <p:spPr>
          <a:xfrm>
            <a:off x="1359672" y="381000"/>
            <a:ext cx="7411709" cy="1067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ria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Sequential File Organization 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i="1" lang="en-US" sz="2000">
                <a:latin typeface="Cambria"/>
                <a:ea typeface="Cambria"/>
                <a:cs typeface="Cambria"/>
                <a:sym typeface="Cambria"/>
              </a:rPr>
              <a:t>(Simplest kind of data organization)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22" name="Google Shape;322;p22"/>
          <p:cNvGrpSpPr/>
          <p:nvPr/>
        </p:nvGrpSpPr>
        <p:grpSpPr>
          <a:xfrm>
            <a:off x="354015" y="628863"/>
            <a:ext cx="846287" cy="847206"/>
            <a:chOff x="8183879" y="1000124"/>
            <a:chExt cx="1562267" cy="1172973"/>
          </a:xfrm>
        </p:grpSpPr>
        <p:sp>
          <p:nvSpPr>
            <p:cNvPr id="323" name="Google Shape;323;p22"/>
            <p:cNvSpPr/>
            <p:nvPr/>
          </p:nvSpPr>
          <p:spPr>
            <a:xfrm>
              <a:off x="8183879" y="1348782"/>
              <a:ext cx="935037" cy="8243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983979" y="1000124"/>
              <a:ext cx="762167" cy="6719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/>
          <p:nvPr/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3"/>
          <p:cNvSpPr txBox="1"/>
          <p:nvPr>
            <p:ph type="title"/>
          </p:nvPr>
        </p:nvSpPr>
        <p:spPr>
          <a:xfrm>
            <a:off x="628650" y="171162"/>
            <a:ext cx="2286000" cy="2371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mbria"/>
              <a:buNone/>
            </a:pPr>
            <a:r>
              <a:rPr lang="en-US" sz="3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Sequential file</a:t>
            </a:r>
            <a:endParaRPr/>
          </a:p>
        </p:txBody>
      </p:sp>
      <p:pic>
        <p:nvPicPr>
          <p:cNvPr id="331" name="Google Shape;3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089" y="3872284"/>
            <a:ext cx="6945911" cy="260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1358" y="58057"/>
            <a:ext cx="3669945" cy="329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/>
          <p:nvPr/>
        </p:nvSpPr>
        <p:spPr>
          <a:xfrm>
            <a:off x="363072" y="470925"/>
            <a:ext cx="3285756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4"/>
          <p:cNvSpPr txBox="1"/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mbria"/>
              <a:buNone/>
            </a:pP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Advantages</a:t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3895725" y="470924"/>
            <a:ext cx="4885203" cy="58854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3335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mbria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Simple file design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3350" lvl="1" marL="114300" marR="0" rtl="0" algn="l">
              <a:lnSpc>
                <a:spcPct val="7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mbria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Very efficient when most of the records must be processed e.g. Payroll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3350" lvl="1" marL="114300" marR="0" rtl="0" algn="l">
              <a:lnSpc>
                <a:spcPct val="7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mbria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Very efficient if the data has a natural order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3350" lvl="1" marL="114300" marR="0" rtl="0" algn="l">
              <a:lnSpc>
                <a:spcPct val="7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mbria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be stored on inexpensive devices like magnetic tape.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/>
          <p:nvPr/>
        </p:nvSpPr>
        <p:spPr>
          <a:xfrm>
            <a:off x="363072" y="470925"/>
            <a:ext cx="3285756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 txBox="1"/>
          <p:nvPr>
            <p:ph type="title"/>
          </p:nvPr>
        </p:nvSpPr>
        <p:spPr>
          <a:xfrm>
            <a:off x="647271" y="1012004"/>
            <a:ext cx="2781729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mbria"/>
              <a:buNone/>
            </a:pPr>
            <a:r>
              <a:rPr lang="en-US" sz="3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Disadvantages</a:t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3895725" y="470924"/>
            <a:ext cx="4885203" cy="58854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3335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mbria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Entire file must be processed even if a single record is to be searched.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3350" lvl="1" marL="114300" marR="0" rtl="0" algn="l">
              <a:lnSpc>
                <a:spcPct val="7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mbria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Transactions have to be sorted before processing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3350" lvl="1" marL="114300" marR="0" rtl="0" algn="l">
              <a:lnSpc>
                <a:spcPct val="7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mbria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Overall processing is slow – time consuming process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/>
          <p:nvPr/>
        </p:nvSpPr>
        <p:spPr>
          <a:xfrm>
            <a:off x="0" y="-10391"/>
            <a:ext cx="9144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6"/>
          <p:cNvSpPr txBox="1"/>
          <p:nvPr>
            <p:ph type="title"/>
          </p:nvPr>
        </p:nvSpPr>
        <p:spPr>
          <a:xfrm>
            <a:off x="293533" y="320675"/>
            <a:ext cx="855561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ambria"/>
              <a:buNone/>
            </a:pPr>
            <a:r>
              <a:rPr b="1" lang="en-US" sz="4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Direct (Random) File Organization</a:t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293534" y="1976293"/>
            <a:ext cx="8555615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are read directly from or written on to the file.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records are stored randomly throughout the file at known address.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records does not need to be in sequence because they are updated directly and rewritten back in the same location.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is calculated by applying a mathematical Hashing function to the key field; hence named as direct access file organization.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file organization is useful for immediate access to large amount of information. It is used in accessing large databases.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293533" y="76201"/>
            <a:ext cx="8555615" cy="957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None/>
            </a:pPr>
            <a:r>
              <a:rPr b="1" lang="en-US" sz="3800">
                <a:latin typeface="Cambria"/>
                <a:ea typeface="Cambria"/>
                <a:cs typeface="Cambria"/>
                <a:sym typeface="Cambria"/>
              </a:rPr>
              <a:t>Direct (Random) File Organization</a:t>
            </a:r>
            <a:endParaRPr/>
          </a:p>
        </p:txBody>
      </p:sp>
      <p:grpSp>
        <p:nvGrpSpPr>
          <p:cNvPr id="361" name="Google Shape;361;p27"/>
          <p:cNvGrpSpPr/>
          <p:nvPr/>
        </p:nvGrpSpPr>
        <p:grpSpPr>
          <a:xfrm>
            <a:off x="685800" y="1066800"/>
            <a:ext cx="7943909" cy="3595903"/>
            <a:chOff x="685800" y="1828800"/>
            <a:chExt cx="7943909" cy="3595903"/>
          </a:xfrm>
        </p:grpSpPr>
        <p:sp>
          <p:nvSpPr>
            <p:cNvPr id="362" name="Google Shape;362;p27"/>
            <p:cNvSpPr/>
            <p:nvPr/>
          </p:nvSpPr>
          <p:spPr>
            <a:xfrm>
              <a:off x="685800" y="2590800"/>
              <a:ext cx="1295400" cy="1143000"/>
            </a:xfrm>
            <a:prstGeom prst="flowChartMultidocumen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Records</a:t>
              </a:r>
              <a:endParaRPr/>
            </a:p>
          </p:txBody>
        </p:sp>
        <p:cxnSp>
          <p:nvCxnSpPr>
            <p:cNvPr id="363" name="Google Shape;363;p27"/>
            <p:cNvCxnSpPr/>
            <p:nvPr/>
          </p:nvCxnSpPr>
          <p:spPr>
            <a:xfrm>
              <a:off x="1981200" y="3015342"/>
              <a:ext cx="1295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4" name="Google Shape;364;p27"/>
            <p:cNvSpPr txBox="1"/>
            <p:nvPr/>
          </p:nvSpPr>
          <p:spPr>
            <a:xfrm>
              <a:off x="2283914" y="2514600"/>
              <a:ext cx="701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Keys</a:t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 rot="5400000">
              <a:off x="3629848" y="2168610"/>
              <a:ext cx="1076716" cy="1739676"/>
            </a:xfrm>
            <a:prstGeom prst="flowChartCollate">
              <a:avLst/>
            </a:prstGeom>
            <a:solidFill>
              <a:srgbClr val="C4E0B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 txBox="1"/>
            <p:nvPr/>
          </p:nvSpPr>
          <p:spPr>
            <a:xfrm>
              <a:off x="3276600" y="3591318"/>
              <a:ext cx="17614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Hash Function</a:t>
              </a:r>
              <a:endParaRPr/>
            </a:p>
          </p:txBody>
        </p:sp>
        <p:cxnSp>
          <p:nvCxnSpPr>
            <p:cNvPr id="367" name="Google Shape;367;p27"/>
            <p:cNvCxnSpPr/>
            <p:nvPr/>
          </p:nvCxnSpPr>
          <p:spPr>
            <a:xfrm>
              <a:off x="5018316" y="3015342"/>
              <a:ext cx="1295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8" name="Google Shape;368;p27"/>
            <p:cNvSpPr/>
            <p:nvPr/>
          </p:nvSpPr>
          <p:spPr>
            <a:xfrm>
              <a:off x="6313716" y="1828800"/>
              <a:ext cx="1761444" cy="304798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p27"/>
            <p:cNvCxnSpPr/>
            <p:nvPr/>
          </p:nvCxnSpPr>
          <p:spPr>
            <a:xfrm>
              <a:off x="6313716" y="2133600"/>
              <a:ext cx="176144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7"/>
            <p:cNvCxnSpPr/>
            <p:nvPr/>
          </p:nvCxnSpPr>
          <p:spPr>
            <a:xfrm>
              <a:off x="6324600" y="2438400"/>
              <a:ext cx="176144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7"/>
            <p:cNvCxnSpPr/>
            <p:nvPr/>
          </p:nvCxnSpPr>
          <p:spPr>
            <a:xfrm>
              <a:off x="6324600" y="2743200"/>
              <a:ext cx="176144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7"/>
            <p:cNvCxnSpPr/>
            <p:nvPr/>
          </p:nvCxnSpPr>
          <p:spPr>
            <a:xfrm>
              <a:off x="6335484" y="3048000"/>
              <a:ext cx="176144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7"/>
            <p:cNvCxnSpPr/>
            <p:nvPr/>
          </p:nvCxnSpPr>
          <p:spPr>
            <a:xfrm>
              <a:off x="6324600" y="3352800"/>
              <a:ext cx="176144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7"/>
            <p:cNvCxnSpPr/>
            <p:nvPr/>
          </p:nvCxnSpPr>
          <p:spPr>
            <a:xfrm>
              <a:off x="6335484" y="3657600"/>
              <a:ext cx="176144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7"/>
            <p:cNvCxnSpPr/>
            <p:nvPr/>
          </p:nvCxnSpPr>
          <p:spPr>
            <a:xfrm>
              <a:off x="6335484" y="3962400"/>
              <a:ext cx="176144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7"/>
            <p:cNvCxnSpPr/>
            <p:nvPr/>
          </p:nvCxnSpPr>
          <p:spPr>
            <a:xfrm>
              <a:off x="6331854" y="4267200"/>
              <a:ext cx="176144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7"/>
            <p:cNvCxnSpPr/>
            <p:nvPr/>
          </p:nvCxnSpPr>
          <p:spPr>
            <a:xfrm>
              <a:off x="6324600" y="4579254"/>
              <a:ext cx="176144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8" name="Google Shape;378;p27"/>
            <p:cNvSpPr txBox="1"/>
            <p:nvPr/>
          </p:nvSpPr>
          <p:spPr>
            <a:xfrm>
              <a:off x="6593013" y="5024593"/>
              <a:ext cx="11031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Memory</a:t>
              </a:r>
              <a:endParaRPr/>
            </a:p>
          </p:txBody>
        </p:sp>
        <p:sp>
          <p:nvSpPr>
            <p:cNvPr id="379" name="Google Shape;379;p27"/>
            <p:cNvSpPr txBox="1"/>
            <p:nvPr/>
          </p:nvSpPr>
          <p:spPr>
            <a:xfrm rot="-5400000">
              <a:off x="7015536" y="3186419"/>
              <a:ext cx="28282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B U C K E T S</a:t>
              </a:r>
              <a:endParaRPr/>
            </a:p>
          </p:txBody>
        </p:sp>
      </p:grp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318933" y="4876800"/>
            <a:ext cx="844406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 random file would have to be stored on a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direct access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backing storage medium e.g. magnetic disc, CD, DVD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Search records using key; (the address of the record to retrieve it directly)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Example :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Any information retrieval system. E.g. Train timetable system.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/>
          <p:nvPr/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8"/>
          <p:cNvSpPr txBox="1"/>
          <p:nvPr>
            <p:ph type="title"/>
          </p:nvPr>
        </p:nvSpPr>
        <p:spPr>
          <a:xfrm>
            <a:off x="571500" y="559678"/>
            <a:ext cx="267593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mbria"/>
              <a:buNone/>
            </a:pP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Advantages</a:t>
            </a:r>
            <a:endParaRPr/>
          </a:p>
        </p:txBody>
      </p:sp>
      <p:cxnSp>
        <p:nvCxnSpPr>
          <p:cNvPr id="388" name="Google Shape;388;p28"/>
          <p:cNvCxnSpPr/>
          <p:nvPr/>
        </p:nvCxnSpPr>
        <p:spPr>
          <a:xfrm>
            <a:off x="0" y="6199730"/>
            <a:ext cx="322326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9" name="Google Shape;389;p28"/>
          <p:cNvSpPr/>
          <p:nvPr/>
        </p:nvSpPr>
        <p:spPr>
          <a:xfrm>
            <a:off x="3886200" y="568325"/>
            <a:ext cx="5029200" cy="56562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270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Any record can be directly accessed.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Quick retrieval of records; accesses the desired records immediately.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Records can be of different sizes.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Speed of record processing is very fast.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Up-to-date file because of online updating.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Concurrent processing is possible.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/>
          <p:nvPr/>
        </p:nvSpPr>
        <p:spPr>
          <a:xfrm>
            <a:off x="363072" y="470925"/>
            <a:ext cx="3285756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9"/>
          <p:cNvSpPr txBox="1"/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mbria"/>
              <a:buNone/>
            </a:pPr>
            <a:r>
              <a:rPr lang="en-US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Disadvantages</a:t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895725" y="470924"/>
            <a:ext cx="4885203" cy="58854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270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MORE COMPLEX THAN SEQUENTIAL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DOES NOT FULLY USE MEMORY LOCATIONS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0" lvl="1" marL="1143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MORE SECURITY AND BACKUP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/>
          <p:nvPr/>
        </p:nvSpPr>
        <p:spPr>
          <a:xfrm>
            <a:off x="363072" y="470925"/>
            <a:ext cx="3285756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b="1" i="0" lang="en-US" u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p3"/>
          <p:cNvSpPr txBox="1"/>
          <p:nvPr>
            <p:ph idx="12" type="sldNum"/>
          </p:nvPr>
        </p:nvSpPr>
        <p:spPr>
          <a:xfrm>
            <a:off x="8044665" y="6356350"/>
            <a:ext cx="4706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</a:rPr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grpSp>
        <p:nvGrpSpPr>
          <p:cNvPr id="147" name="Google Shape;147;p3"/>
          <p:cNvGrpSpPr/>
          <p:nvPr/>
        </p:nvGrpSpPr>
        <p:grpSpPr>
          <a:xfrm>
            <a:off x="3638755" y="484121"/>
            <a:ext cx="5122532" cy="5859031"/>
            <a:chOff x="-256970" y="13197"/>
            <a:chExt cx="5122532" cy="5859031"/>
          </a:xfrm>
        </p:grpSpPr>
        <p:sp>
          <p:nvSpPr>
            <p:cNvPr id="148" name="Google Shape;148;p3"/>
            <p:cNvSpPr/>
            <p:nvPr/>
          </p:nvSpPr>
          <p:spPr>
            <a:xfrm>
              <a:off x="-256970" y="13197"/>
              <a:ext cx="4885203" cy="97650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8422" y="232911"/>
              <a:ext cx="537077" cy="5370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0834" y="13197"/>
              <a:ext cx="2198341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630834" y="13197"/>
              <a:ext cx="2198341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325" lIns="103325" spcFirstLastPara="1" rIns="103325" wrap="square" tIns="10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Sequential file organization</a:t>
              </a:r>
              <a:endParaRPr b="0" i="0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700882" y="13197"/>
              <a:ext cx="1556792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2700882" y="13197"/>
              <a:ext cx="1556792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325" lIns="103325" spcFirstLastPara="1" rIns="103325" wrap="square" tIns="10332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Concept and primitive operations</a:t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256970" y="1233828"/>
              <a:ext cx="4885203" cy="976505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8422" y="1453542"/>
              <a:ext cx="537077" cy="53707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30865" y="1233828"/>
              <a:ext cx="3755133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630865" y="1233828"/>
              <a:ext cx="3755133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325" lIns="103325" spcFirstLastPara="1" rIns="103325" wrap="square" tIns="10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Direct Access File</a:t>
              </a:r>
              <a:endParaRPr b="0" i="0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256970" y="2454460"/>
              <a:ext cx="4885203" cy="976505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8422" y="2674174"/>
              <a:ext cx="537077" cy="537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30834" y="2454460"/>
              <a:ext cx="2198341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630834" y="2454460"/>
              <a:ext cx="2198341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325" lIns="103325" spcFirstLastPara="1" rIns="103325" wrap="square" tIns="10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Indexed sequential file organization</a:t>
              </a:r>
              <a:endParaRPr b="0" i="0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733668" y="2454460"/>
              <a:ext cx="1556792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2733668" y="2454460"/>
              <a:ext cx="1556792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325" lIns="103325" spcFirstLastPara="1" rIns="103325" wrap="square" tIns="10332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mbria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- Types of indices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mbria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- Structure</a:t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56970" y="3675091"/>
              <a:ext cx="4885203" cy="976505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422" y="3894805"/>
              <a:ext cx="537077" cy="53707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0079" y="3675091"/>
              <a:ext cx="2198341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600079" y="3675091"/>
              <a:ext cx="2198341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325" lIns="103325" spcFirstLastPara="1" rIns="103325" wrap="square" tIns="10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Linked Organization</a:t>
              </a:r>
              <a:endParaRPr b="0" i="0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768991" y="3675091"/>
              <a:ext cx="1793486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2768991" y="3675091"/>
              <a:ext cx="1793486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325" lIns="103325" spcFirstLastPara="1" rIns="103325" wrap="square" tIns="10332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mbria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- Multi-list files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mbria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- Coral ring, inverted files and cellular partitions</a:t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56970" y="4895723"/>
              <a:ext cx="4885203" cy="976505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8422" y="5115437"/>
              <a:ext cx="537077" cy="53707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30834" y="4895723"/>
              <a:ext cx="2198341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630834" y="4895723"/>
              <a:ext cx="2198341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325" lIns="103325" spcFirstLastPara="1" rIns="103325" wrap="square" tIns="10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External Sort</a:t>
              </a:r>
              <a:endParaRPr b="0" i="0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76477" y="4895723"/>
              <a:ext cx="2589085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2276477" y="4895723"/>
              <a:ext cx="2589085" cy="97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325" lIns="103325" spcFirstLastPara="1" rIns="103325" wrap="square" tIns="10332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mbria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- Merging two lists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mbria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- Multiday merging- a k-way merge algorithm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304800" y="-30956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"/>
              <a:buNone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Indexed sequential file</a:t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304800" y="796706"/>
            <a:ext cx="8610600" cy="677108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indexed sequential file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(i.e. sorted into order of a key field) which has an </a:t>
            </a:r>
            <a:r>
              <a:rPr lang="en-US" sz="19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304800" y="1516062"/>
            <a:ext cx="8610600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4605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mbria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file – Actual data</a:t>
            </a:r>
            <a:endParaRPr b="0" i="0" sz="23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Records are stored sequentially.</a:t>
            </a:r>
            <a:endParaRPr/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record of a file has a key field which uniquely identifies that record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•"/>
            </a:pPr>
            <a:r>
              <a:rPr b="1" i="0" lang="en-US" sz="2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Index file – Pointer to data</a:t>
            </a:r>
            <a:endParaRPr/>
          </a:p>
          <a:p>
            <a:pPr indent="-114300" lvl="2" marL="228600" marR="0" rtl="0" algn="l">
              <a:lnSpc>
                <a:spcPct val="75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Index file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prepared for accessing the record directly.</a:t>
            </a:r>
            <a:endParaRPr/>
          </a:p>
          <a:p>
            <a:pPr indent="-8255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index file is an ordered file whose records are of fixed length with two fields - </a:t>
            </a: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keys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addresses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889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400"/>
              <a:buFont typeface="Calibri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first field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of the same data types as the ordering key field of the data file, and the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second field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a pointer to a disk block - a block address.</a:t>
            </a:r>
            <a:endParaRPr/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Second field can be an address of </a:t>
            </a:r>
            <a:r>
              <a:rPr b="0" i="1" lang="en-US" sz="1800" u="none" cap="none" strike="noStrike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another file or disk block.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idx="1" type="body"/>
          </p:nvPr>
        </p:nvSpPr>
        <p:spPr>
          <a:xfrm>
            <a:off x="152400" y="6073914"/>
            <a:ext cx="8839200" cy="7078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ambria"/>
                <a:ea typeface="Cambria"/>
                <a:cs typeface="Cambria"/>
                <a:sym typeface="Cambria"/>
              </a:rPr>
              <a:t>Indexed sequential files</a:t>
            </a: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 are important for applications where data needs to be accessed </a:t>
            </a:r>
            <a:r>
              <a:rPr b="1" lang="en-US" sz="1700">
                <a:latin typeface="Cambria"/>
                <a:ea typeface="Cambria"/>
                <a:cs typeface="Cambria"/>
                <a:sym typeface="Cambria"/>
              </a:rPr>
              <a:t>sequentially</a:t>
            </a: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  and </a:t>
            </a:r>
            <a:r>
              <a:rPr b="1" lang="en-US" sz="1700">
                <a:latin typeface="Cambria"/>
                <a:ea typeface="Cambria"/>
                <a:cs typeface="Cambria"/>
                <a:sym typeface="Cambria"/>
              </a:rPr>
              <a:t>randomly</a:t>
            </a: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 using the index. </a:t>
            </a:r>
            <a:endParaRPr/>
          </a:p>
          <a:p>
            <a:pPr indent="-63500" lvl="0" marL="1714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10" name="Google Shape;4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482" y="72571"/>
            <a:ext cx="31527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799" y="1524000"/>
            <a:ext cx="4378311" cy="4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1"/>
          <p:cNvSpPr/>
          <p:nvPr/>
        </p:nvSpPr>
        <p:spPr>
          <a:xfrm>
            <a:off x="381000" y="3813060"/>
            <a:ext cx="1223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Index file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4945743" y="2770525"/>
            <a:ext cx="4038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1242138" y="1116631"/>
            <a:ext cx="2350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Empid is the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key field </a:t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5105400" y="228600"/>
            <a:ext cx="3886200" cy="1600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Data file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contains the actual employee records as per their employee ids.</a:t>
            </a: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5105400" y="2228787"/>
            <a:ext cx="3886200" cy="3029013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Index file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contains 2 fields: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aseline="30000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field – Empid (key field)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aseline="30000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nd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field – Block pointer(offset of the block)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i.e. Employee id’s from 1001 to 2004 are stored in Block 1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Employee id’s from 2005 to 2349 are stored in Block 2 and so 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/>
          <p:nvPr/>
        </p:nvSpPr>
        <p:spPr>
          <a:xfrm>
            <a:off x="152399" y="71789"/>
            <a:ext cx="86151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Practical assignment approach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0" y="982077"/>
            <a:ext cx="22479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2"/>
          <p:cNvSpPr/>
          <p:nvPr/>
        </p:nvSpPr>
        <p:spPr>
          <a:xfrm>
            <a:off x="607337" y="612745"/>
            <a:ext cx="1223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Index file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257175" y="2585191"/>
            <a:ext cx="3781425" cy="107240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files 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file1.txt; file2.txt; file3.txt (Employee Record-EmpID, Name and Phone number)</a:t>
            </a:r>
            <a:endParaRPr/>
          </a:p>
        </p:txBody>
      </p:sp>
      <p:pic>
        <p:nvPicPr>
          <p:cNvPr id="426" name="Google Shape;4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994" y="3962400"/>
            <a:ext cx="3558719" cy="19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0575" y="2514600"/>
            <a:ext cx="3781425" cy="198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6861" y="4760420"/>
            <a:ext cx="3657600" cy="197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32"/>
          <p:cNvCxnSpPr/>
          <p:nvPr/>
        </p:nvCxnSpPr>
        <p:spPr>
          <a:xfrm>
            <a:off x="2209800" y="1219200"/>
            <a:ext cx="1447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32"/>
          <p:cNvSpPr/>
          <p:nvPr/>
        </p:nvSpPr>
        <p:spPr>
          <a:xfrm>
            <a:off x="3696610" y="1019092"/>
            <a:ext cx="5070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Second field i.e. file1.txt, file2.txt and file3.txt are considered as the block pointers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creenshot, drawing&#10;&#10;Description automatically generated" id="436" name="Google Shape;4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" y="248682"/>
            <a:ext cx="4292441" cy="287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3"/>
          <p:cNvSpPr/>
          <p:nvPr/>
        </p:nvSpPr>
        <p:spPr>
          <a:xfrm>
            <a:off x="8417402" y="635716"/>
            <a:ext cx="246459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3"/>
          <p:cNvSpPr/>
          <p:nvPr/>
        </p:nvSpPr>
        <p:spPr>
          <a:xfrm>
            <a:off x="4274397" y="635715"/>
            <a:ext cx="4389541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3"/>
          <p:cNvSpPr txBox="1"/>
          <p:nvPr>
            <p:ph type="title"/>
          </p:nvPr>
        </p:nvSpPr>
        <p:spPr>
          <a:xfrm>
            <a:off x="4495800" y="838200"/>
            <a:ext cx="3975414" cy="1205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3300"/>
              <a:buFont typeface="Cambria"/>
              <a:buNone/>
            </a:pPr>
            <a:r>
              <a:rPr lang="en-US">
                <a:solidFill>
                  <a:srgbClr val="FEFFFF"/>
                </a:solidFill>
                <a:latin typeface="Cambria"/>
                <a:ea typeface="Cambria"/>
                <a:cs typeface="Cambria"/>
                <a:sym typeface="Cambria"/>
              </a:rPr>
              <a:t>Types of indices</a:t>
            </a:r>
            <a:endParaRPr/>
          </a:p>
        </p:txBody>
      </p:sp>
      <p:pic>
        <p:nvPicPr>
          <p:cNvPr descr="A close up of text on a white background&#10;&#10;Description automatically generated" id="440" name="Google Shape;44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14" y="3234304"/>
            <a:ext cx="4228468" cy="331889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3"/>
          <p:cNvSpPr txBox="1"/>
          <p:nvPr>
            <p:ph idx="1" type="body"/>
          </p:nvPr>
        </p:nvSpPr>
        <p:spPr>
          <a:xfrm>
            <a:off x="4343400" y="2362200"/>
            <a:ext cx="4572000" cy="3567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Primary index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5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It is an index ordered in the same way as the data file, which is sequentially ordered according to a key. </a:t>
            </a:r>
            <a:r>
              <a:rPr i="1" lang="en-US" sz="1800" u="sng">
                <a:latin typeface="Cambria"/>
                <a:ea typeface="Cambria"/>
                <a:cs typeface="Cambria"/>
                <a:sym typeface="Cambria"/>
              </a:rPr>
              <a:t>The indexing field is equal to this key.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Secondary index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5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This is an index that is defined on a non-ordering field of the data 	file. The indexing field </a:t>
            </a:r>
            <a:r>
              <a:rPr i="1" lang="en-US" sz="1800" u="sng">
                <a:latin typeface="Cambria"/>
                <a:ea typeface="Cambria"/>
                <a:cs typeface="Cambria"/>
                <a:sym typeface="Cambria"/>
              </a:rPr>
              <a:t>need not contain unique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values.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Clustering index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5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 data file can associate with utmost one primary index and several 	secondary indices.  Key searches are improved. </a:t>
            </a:r>
            <a:endParaRPr/>
          </a:p>
        </p:txBody>
      </p:sp>
      <p:sp>
        <p:nvSpPr>
          <p:cNvPr id="442" name="Google Shape;442;p33"/>
          <p:cNvSpPr txBox="1"/>
          <p:nvPr>
            <p:ph idx="12" type="sldNum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"/>
          <p:cNvSpPr/>
          <p:nvPr/>
        </p:nvSpPr>
        <p:spPr>
          <a:xfrm>
            <a:off x="363072" y="470925"/>
            <a:ext cx="3285756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4"/>
          <p:cNvSpPr txBox="1"/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mbria"/>
              <a:buNone/>
            </a:pP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Advantages</a:t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>
            <a:off x="3895725" y="470924"/>
            <a:ext cx="4885203" cy="58854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2065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indexed sequential access file, sequential file and random file access is possible.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065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accesses the records very fast if the index table is properly organized.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065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records can be inserted in the mid of the file.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065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provides quick access for sequential and direct processing.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065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reduces the degree of the sequential search.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/>
          <p:nvPr/>
        </p:nvSpPr>
        <p:spPr>
          <a:xfrm>
            <a:off x="363072" y="470925"/>
            <a:ext cx="3285756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5"/>
          <p:cNvSpPr txBox="1"/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mbria"/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Disadvantages</a:t>
            </a:r>
            <a:endParaRPr/>
          </a:p>
        </p:txBody>
      </p:sp>
      <p:sp>
        <p:nvSpPr>
          <p:cNvPr id="456" name="Google Shape;456;p35"/>
          <p:cNvSpPr/>
          <p:nvPr/>
        </p:nvSpPr>
        <p:spPr>
          <a:xfrm>
            <a:off x="3895725" y="470924"/>
            <a:ext cx="4885203" cy="58854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2065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Requires unique keys and periodic reorganization.</a:t>
            </a:r>
            <a:endParaRPr b="0" i="0" sz="1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065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Takes longer time to search the index for the data access or retrieval.</a:t>
            </a:r>
            <a:endParaRPr b="0" i="0" sz="1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0650" lvl="1" marL="114300" marR="0" rtl="0" algn="l">
              <a:lnSpc>
                <a:spcPct val="75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 storage space for the index is required</a:t>
            </a:r>
            <a:endParaRPr b="0" i="0" sz="1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/>
          <p:nvPr/>
        </p:nvSpPr>
        <p:spPr>
          <a:xfrm>
            <a:off x="0" y="0"/>
            <a:ext cx="9144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0" y="0"/>
            <a:ext cx="3614166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0" y="0"/>
            <a:ext cx="3608608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6"/>
          <p:cNvSpPr txBox="1"/>
          <p:nvPr>
            <p:ph type="title"/>
          </p:nvPr>
        </p:nvSpPr>
        <p:spPr>
          <a:xfrm>
            <a:off x="466344" y="1161288"/>
            <a:ext cx="2702052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mbria"/>
              <a:buNone/>
            </a:pPr>
            <a:r>
              <a:rPr lang="en-US" sz="3500">
                <a:latin typeface="Cambria"/>
                <a:ea typeface="Cambria"/>
                <a:cs typeface="Cambria"/>
                <a:sym typeface="Cambria"/>
              </a:rPr>
              <a:t>File Handling Programs</a:t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6"/>
          <p:cNvSpPr txBox="1"/>
          <p:nvPr>
            <p:ph idx="1" type="body"/>
          </p:nvPr>
        </p:nvSpPr>
        <p:spPr>
          <a:xfrm>
            <a:off x="4075611" y="932688"/>
            <a:ext cx="4437453" cy="499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For Pseudocode/Algorithm of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Sequential File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Random Access File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Simple Index File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Refer Laboratory Programs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7"/>
          <p:cNvSpPr txBox="1"/>
          <p:nvPr>
            <p:ph type="title"/>
          </p:nvPr>
        </p:nvSpPr>
        <p:spPr>
          <a:xfrm>
            <a:off x="228600" y="-76200"/>
            <a:ext cx="8178799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b="1" lang="en-US" sz="3100"/>
              <a:t>LINKED ORGANIZATION</a:t>
            </a:r>
            <a:endParaRPr/>
          </a:p>
        </p:txBody>
      </p:sp>
      <p:sp>
        <p:nvSpPr>
          <p:cNvPr id="473" name="Google Shape;473;p37"/>
          <p:cNvSpPr txBox="1"/>
          <p:nvPr>
            <p:ph idx="1" type="body"/>
          </p:nvPr>
        </p:nvSpPr>
        <p:spPr>
          <a:xfrm>
            <a:off x="152400" y="838200"/>
            <a:ext cx="81787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In linked organization, the </a:t>
            </a:r>
            <a:r>
              <a:rPr lang="en-US" sz="18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logical sequence of records is different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from the physical sequence of records. 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In </a:t>
            </a:r>
            <a:r>
              <a:rPr lang="en-US" sz="1800"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sequential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, i</a:t>
            </a:r>
            <a:r>
              <a:rPr baseline="30000" lang="en-US" sz="1800">
                <a:latin typeface="Cambria"/>
                <a:ea typeface="Cambria"/>
                <a:cs typeface="Cambria"/>
                <a:sym typeface="Cambria"/>
              </a:rPr>
              <a:t>th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record is placed at location L</a:t>
            </a:r>
            <a:r>
              <a:rPr baseline="-25000" lang="en-US" sz="18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, then the i+1</a:t>
            </a:r>
            <a:r>
              <a:rPr baseline="30000" lang="en-US" sz="1800">
                <a:latin typeface="Cambria"/>
                <a:ea typeface="Cambria"/>
                <a:cs typeface="Cambria"/>
                <a:sym typeface="Cambria"/>
              </a:rPr>
              <a:t>th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record is placed at L</a:t>
            </a:r>
            <a:r>
              <a:rPr baseline="-25000" lang="en-US" sz="18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+ c where c is the length of i</a:t>
            </a:r>
            <a:r>
              <a:rPr baseline="30000" lang="en-US" sz="1800">
                <a:latin typeface="Cambria"/>
                <a:ea typeface="Cambria"/>
                <a:cs typeface="Cambria"/>
                <a:sym typeface="Cambria"/>
              </a:rPr>
              <a:t>th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record or some fixed constant.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In </a:t>
            </a:r>
            <a:r>
              <a:rPr lang="en-US" sz="18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linked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organization the next logical record is obtained by following link value from present record. </a:t>
            </a:r>
            <a:endParaRPr/>
          </a:p>
        </p:txBody>
      </p:sp>
      <p:sp>
        <p:nvSpPr>
          <p:cNvPr id="474" name="Google Shape;474;p37"/>
          <p:cNvSpPr/>
          <p:nvPr/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7"/>
          <p:cNvSpPr/>
          <p:nvPr/>
        </p:nvSpPr>
        <p:spPr>
          <a:xfrm rot="-5400000">
            <a:off x="7400197" y="1502156"/>
            <a:ext cx="2532832" cy="954774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7"/>
          <p:cNvSpPr/>
          <p:nvPr/>
        </p:nvSpPr>
        <p:spPr>
          <a:xfrm rot="5400000">
            <a:off x="-628518" y="5230015"/>
            <a:ext cx="2017580" cy="760545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7"/>
          <p:cNvSpPr/>
          <p:nvPr/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685800" y="2819400"/>
            <a:ext cx="3860672" cy="37382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Say an employee record takes 50 bytes;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9" name="Google Shape;479;p37"/>
          <p:cNvGraphicFramePr/>
          <p:nvPr/>
        </p:nvGraphicFramePr>
        <p:xfrm>
          <a:off x="685800" y="371372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{354C4DAB-078E-4CB2-B29A-23E7D6F83F93}</a:tableStyleId>
              </a:tblPr>
              <a:tblGrid>
                <a:gridCol w="770300"/>
                <a:gridCol w="513525"/>
                <a:gridCol w="684700"/>
                <a:gridCol w="684700"/>
                <a:gridCol w="623375"/>
              </a:tblGrid>
              <a:tr h="71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Offset/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ID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Phone#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Dept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80" name="Google Shape;480;p37"/>
          <p:cNvSpPr/>
          <p:nvPr/>
        </p:nvSpPr>
        <p:spPr>
          <a:xfrm>
            <a:off x="697984" y="3246697"/>
            <a:ext cx="24945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Sequential organization: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5301879" y="3293206"/>
            <a:ext cx="2165721" cy="357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Linked Organization: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2" name="Google Shape;482;p37"/>
          <p:cNvGraphicFramePr/>
          <p:nvPr/>
        </p:nvGraphicFramePr>
        <p:xfrm>
          <a:off x="4536429" y="409896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{354C4DAB-078E-4CB2-B29A-23E7D6F83F93}</a:tableStyleId>
              </a:tblPr>
              <a:tblGrid>
                <a:gridCol w="381000"/>
                <a:gridCol w="194600"/>
                <a:gridCol w="186400"/>
                <a:gridCol w="162550"/>
                <a:gridCol w="162550"/>
                <a:gridCol w="167650"/>
                <a:gridCol w="421625"/>
                <a:gridCol w="162550"/>
                <a:gridCol w="162550"/>
                <a:gridCol w="208275"/>
                <a:gridCol w="162550"/>
                <a:gridCol w="218450"/>
                <a:gridCol w="457200"/>
                <a:gridCol w="381000"/>
                <a:gridCol w="162550"/>
                <a:gridCol w="162550"/>
                <a:gridCol w="162550"/>
              </a:tblGrid>
              <a:tr h="30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r>
                        <a:rPr baseline="-2500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aseline="-25000"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r>
                        <a:rPr baseline="-2500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…..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r>
                        <a:rPr baseline="-2500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cxnSp>
        <p:nvCxnSpPr>
          <p:cNvPr id="483" name="Google Shape;483;p37"/>
          <p:cNvCxnSpPr/>
          <p:nvPr/>
        </p:nvCxnSpPr>
        <p:spPr>
          <a:xfrm>
            <a:off x="5715000" y="426002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4" name="Google Shape;484;p37"/>
          <p:cNvCxnSpPr/>
          <p:nvPr/>
        </p:nvCxnSpPr>
        <p:spPr>
          <a:xfrm>
            <a:off x="7529514" y="426081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5" name="Google Shape;485;p37"/>
          <p:cNvCxnSpPr/>
          <p:nvPr/>
        </p:nvCxnSpPr>
        <p:spPr>
          <a:xfrm flipH="1">
            <a:off x="8305800" y="4098966"/>
            <a:ext cx="147310" cy="30284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" name="Google Shape;486;p37"/>
          <p:cNvSpPr txBox="1"/>
          <p:nvPr/>
        </p:nvSpPr>
        <p:spPr>
          <a:xfrm>
            <a:off x="736601" y="5486400"/>
            <a:ext cx="8178799" cy="1208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Records are linked according to increasing primary key, so insertion and deletion is easy.</a:t>
            </a:r>
            <a:endParaRPr/>
          </a:p>
          <a:p>
            <a:pPr indent="-171450" lvl="0" marL="171450" marR="0" rtl="0" algn="just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Searching for a particular record is difficult since no index is available, so only sequential search possible.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7139352" y="5486400"/>
            <a:ext cx="2004648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pen Folder" id="493" name="Google Shape;4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789" y="1551128"/>
            <a:ext cx="3583036" cy="3583036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94" name="Google Shape;494;p38"/>
          <p:cNvSpPr/>
          <p:nvPr/>
        </p:nvSpPr>
        <p:spPr>
          <a:xfrm>
            <a:off x="3451537" y="650160"/>
            <a:ext cx="2240924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8"/>
          <p:cNvSpPr txBox="1"/>
          <p:nvPr>
            <p:ph type="title"/>
          </p:nvPr>
        </p:nvSpPr>
        <p:spPr>
          <a:xfrm>
            <a:off x="610506" y="336697"/>
            <a:ext cx="3943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"/>
              <a:buNone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Types of linked organization</a:t>
            </a:r>
            <a:endParaRPr/>
          </a:p>
        </p:txBody>
      </p:sp>
      <p:sp>
        <p:nvSpPr>
          <p:cNvPr id="496" name="Google Shape;496;p38"/>
          <p:cNvSpPr txBox="1"/>
          <p:nvPr>
            <p:ph idx="1" type="body"/>
          </p:nvPr>
        </p:nvSpPr>
        <p:spPr>
          <a:xfrm>
            <a:off x="628650" y="2208280"/>
            <a:ext cx="3943350" cy="327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Multilist Files</a:t>
            </a:r>
            <a:endParaRPr/>
          </a:p>
          <a:p>
            <a:pPr indent="-171450" lvl="0" marL="17145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Coral rings</a:t>
            </a:r>
            <a:endParaRPr/>
          </a:p>
          <a:p>
            <a:pPr indent="-171450" lvl="0" marL="17145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Inverted Files</a:t>
            </a:r>
            <a:endParaRPr/>
          </a:p>
          <a:p>
            <a:pPr indent="-171450" lvl="0" marL="17145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Cellular Partitions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/>
          <p:nvPr/>
        </p:nvSpPr>
        <p:spPr>
          <a:xfrm>
            <a:off x="0" y="0"/>
            <a:ext cx="914377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9"/>
          <p:cNvSpPr txBox="1"/>
          <p:nvPr>
            <p:ph type="title"/>
          </p:nvPr>
        </p:nvSpPr>
        <p:spPr>
          <a:xfrm>
            <a:off x="884682" y="76200"/>
            <a:ext cx="73723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mbria"/>
              <a:buNone/>
            </a:pPr>
            <a:r>
              <a:rPr lang="en-US" sz="3400">
                <a:latin typeface="Cambria"/>
                <a:ea typeface="Cambria"/>
                <a:cs typeface="Cambria"/>
                <a:sym typeface="Cambria"/>
              </a:rPr>
              <a:t>Multilist Files</a:t>
            </a:r>
            <a:endParaRPr sz="34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05" name="Google Shape;505;p39"/>
          <p:cNvGrpSpPr/>
          <p:nvPr/>
        </p:nvGrpSpPr>
        <p:grpSpPr>
          <a:xfrm>
            <a:off x="-228" y="-1"/>
            <a:ext cx="2521551" cy="2522848"/>
            <a:chOff x="-305" y="-1"/>
            <a:chExt cx="3832880" cy="2876136"/>
          </a:xfrm>
        </p:grpSpPr>
        <p:sp>
          <p:nvSpPr>
            <p:cNvPr id="506" name="Google Shape;506;p39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sentation with Checklist" id="510" name="Google Shape;51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99" y="353593"/>
            <a:ext cx="1048488" cy="104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9"/>
          <p:cNvSpPr txBox="1"/>
          <p:nvPr>
            <p:ph idx="1" type="body"/>
          </p:nvPr>
        </p:nvSpPr>
        <p:spPr>
          <a:xfrm>
            <a:off x="424299" y="1507582"/>
            <a:ext cx="8414901" cy="1173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Facilitates the search process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- several indexes are maintained as per primary key and secondary keys, one index per key.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The record may be present in different lists as per key.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12" name="Google Shape;512;p39"/>
          <p:cNvGrpSpPr/>
          <p:nvPr/>
        </p:nvGrpSpPr>
        <p:grpSpPr>
          <a:xfrm flipH="1" rot="5400000">
            <a:off x="7370569" y="5084569"/>
            <a:ext cx="2151670" cy="1395192"/>
            <a:chOff x="-305" y="-4155"/>
            <a:chExt cx="2514948" cy="2174333"/>
          </a:xfrm>
        </p:grpSpPr>
        <p:sp>
          <p:nvSpPr>
            <p:cNvPr id="513" name="Google Shape;513;p39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7" name="Google Shape;51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8680" y="2681292"/>
            <a:ext cx="5326639" cy="193104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9"/>
          <p:cNvSpPr/>
          <p:nvPr/>
        </p:nvSpPr>
        <p:spPr>
          <a:xfrm>
            <a:off x="424299" y="4846418"/>
            <a:ext cx="8414901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Possibilities of indexing: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Indexes corresponding to </a:t>
            </a:r>
            <a:r>
              <a:rPr lang="en-US" sz="1900">
                <a:solidFill>
                  <a:schemeClr val="dk1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ranges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Staff ID eg. 101-300, 301-600, 601-900, and so on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records with </a:t>
            </a:r>
            <a:r>
              <a:rPr lang="en-US" sz="1900">
                <a:solidFill>
                  <a:schemeClr val="dk1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same range can be linked together 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a list.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idea can be generalized for </a:t>
            </a:r>
            <a:r>
              <a:rPr lang="en-US" sz="1900">
                <a:solidFill>
                  <a:schemeClr val="dk1"/>
                </a:solidFill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secondary key 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level also.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293533" y="0"/>
            <a:ext cx="855561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Files</a:t>
            </a:r>
            <a:endParaRPr/>
          </a:p>
        </p:txBody>
      </p:sp>
      <p:pic>
        <p:nvPicPr>
          <p:cNvPr descr="Paperclip"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762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83815"/>
            <a:ext cx="6876219" cy="249280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0"/>
          <p:cNvSpPr/>
          <p:nvPr/>
        </p:nvSpPr>
        <p:spPr>
          <a:xfrm>
            <a:off x="295664" y="5769114"/>
            <a:ext cx="8552672" cy="9152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multilist structure for file representation can also be maintained with </a:t>
            </a:r>
            <a:r>
              <a:rPr lang="en-US" sz="1900">
                <a:solidFill>
                  <a:schemeClr val="dk1"/>
                </a:solidFill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indices on different keys 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allow records to be in more than one list.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30" y="3023044"/>
            <a:ext cx="5152090" cy="1625156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0"/>
          <p:cNvSpPr/>
          <p:nvPr/>
        </p:nvSpPr>
        <p:spPr>
          <a:xfrm>
            <a:off x="457200" y="3110128"/>
            <a:ext cx="1143000" cy="329756"/>
          </a:xfrm>
          <a:prstGeom prst="rect">
            <a:avLst/>
          </a:prstGeom>
          <a:noFill/>
          <a:ln cap="flat" cmpd="sng" w="158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5257800" y="3106059"/>
            <a:ext cx="365760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All the records with staff ID in the same are linked together.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Each record has values of all the fields + link to the next record in the group.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718" y="265240"/>
            <a:ext cx="4038600" cy="2129618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1"/>
          <p:cNvSpPr/>
          <p:nvPr/>
        </p:nvSpPr>
        <p:spPr>
          <a:xfrm>
            <a:off x="152400" y="152400"/>
            <a:ext cx="4953000" cy="47666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Multilist struct with </a:t>
            </a:r>
            <a:r>
              <a:rPr lang="en-US" sz="1900">
                <a:solidFill>
                  <a:schemeClr val="dk1"/>
                </a:solidFill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indices on different keys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36" name="Google Shape;53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343" y="2507698"/>
            <a:ext cx="8447314" cy="161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4157727"/>
            <a:ext cx="7940289" cy="23192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41"/>
          <p:cNvGrpSpPr/>
          <p:nvPr/>
        </p:nvGrpSpPr>
        <p:grpSpPr>
          <a:xfrm>
            <a:off x="1676400" y="1219200"/>
            <a:ext cx="7010400" cy="1981200"/>
            <a:chOff x="1676400" y="1219200"/>
            <a:chExt cx="7010400" cy="1981200"/>
          </a:xfrm>
        </p:grpSpPr>
        <p:grpSp>
          <p:nvGrpSpPr>
            <p:cNvPr id="539" name="Google Shape;539;p41"/>
            <p:cNvGrpSpPr/>
            <p:nvPr/>
          </p:nvGrpSpPr>
          <p:grpSpPr>
            <a:xfrm>
              <a:off x="5257800" y="1219200"/>
              <a:ext cx="3429000" cy="1081314"/>
              <a:chOff x="5257800" y="1219200"/>
              <a:chExt cx="3429000" cy="1081314"/>
            </a:xfrm>
          </p:grpSpPr>
          <p:cxnSp>
            <p:nvCxnSpPr>
              <p:cNvPr id="540" name="Google Shape;540;p41"/>
              <p:cNvCxnSpPr/>
              <p:nvPr/>
            </p:nvCxnSpPr>
            <p:spPr>
              <a:xfrm>
                <a:off x="5257800" y="1219200"/>
                <a:ext cx="342900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1" name="Google Shape;541;p41"/>
              <p:cNvCxnSpPr/>
              <p:nvPr/>
            </p:nvCxnSpPr>
            <p:spPr>
              <a:xfrm>
                <a:off x="5257800" y="1752600"/>
                <a:ext cx="342900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2" name="Google Shape;542;p41"/>
              <p:cNvCxnSpPr/>
              <p:nvPr/>
            </p:nvCxnSpPr>
            <p:spPr>
              <a:xfrm>
                <a:off x="5257800" y="2300514"/>
                <a:ext cx="342900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543" name="Google Shape;543;p41"/>
            <p:cNvCxnSpPr/>
            <p:nvPr/>
          </p:nvCxnSpPr>
          <p:spPr>
            <a:xfrm>
              <a:off x="1676400" y="3200400"/>
              <a:ext cx="685800" cy="0"/>
            </a:xfrm>
            <a:prstGeom prst="straightConnector1">
              <a:avLst/>
            </a:prstGeom>
            <a:noFill/>
            <a:ln cap="flat" cmpd="sng" w="158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44" name="Google Shape;544;p41"/>
          <p:cNvGrpSpPr/>
          <p:nvPr/>
        </p:nvGrpSpPr>
        <p:grpSpPr>
          <a:xfrm>
            <a:off x="1828800" y="893005"/>
            <a:ext cx="6836229" cy="3000077"/>
            <a:chOff x="1828800" y="893005"/>
            <a:chExt cx="6836229" cy="3000077"/>
          </a:xfrm>
        </p:grpSpPr>
        <p:sp>
          <p:nvSpPr>
            <p:cNvPr id="545" name="Google Shape;545;p41"/>
            <p:cNvSpPr/>
            <p:nvPr/>
          </p:nvSpPr>
          <p:spPr>
            <a:xfrm>
              <a:off x="1828800" y="3581400"/>
              <a:ext cx="457200" cy="311682"/>
            </a:xfrm>
            <a:prstGeom prst="ellipse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8207829" y="893005"/>
              <a:ext cx="457200" cy="311682"/>
            </a:xfrm>
            <a:prstGeom prst="ellipse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7" name="Google Shape;547;p41"/>
          <p:cNvCxnSpPr/>
          <p:nvPr/>
        </p:nvCxnSpPr>
        <p:spPr>
          <a:xfrm flipH="1">
            <a:off x="1320800" y="5181600"/>
            <a:ext cx="4622800" cy="478971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8" name="Google Shape;548;p41"/>
          <p:cNvCxnSpPr/>
          <p:nvPr/>
        </p:nvCxnSpPr>
        <p:spPr>
          <a:xfrm>
            <a:off x="1295400" y="5783940"/>
            <a:ext cx="4724400" cy="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9" name="Google Shape;549;p41"/>
          <p:cNvCxnSpPr/>
          <p:nvPr/>
        </p:nvCxnSpPr>
        <p:spPr>
          <a:xfrm flipH="1">
            <a:off x="1320800" y="5798460"/>
            <a:ext cx="4622800" cy="478971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0" name="Google Shape;550;p41"/>
          <p:cNvCxnSpPr/>
          <p:nvPr/>
        </p:nvCxnSpPr>
        <p:spPr>
          <a:xfrm>
            <a:off x="1295400" y="6299202"/>
            <a:ext cx="4724400" cy="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2"/>
          <p:cNvSpPr txBox="1"/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mbria"/>
              <a:buNone/>
            </a:pPr>
            <a:r>
              <a:rPr b="1" lang="en-US" sz="3500">
                <a:latin typeface="Cambria"/>
                <a:ea typeface="Cambria"/>
                <a:cs typeface="Cambria"/>
                <a:sym typeface="Cambria"/>
              </a:rPr>
              <a:t>Coral Rings</a:t>
            </a:r>
            <a:endParaRPr/>
          </a:p>
        </p:txBody>
      </p:sp>
      <p:sp>
        <p:nvSpPr>
          <p:cNvPr id="556" name="Google Shape;556;p42"/>
          <p:cNvSpPr txBox="1"/>
          <p:nvPr>
            <p:ph idx="1" type="body"/>
          </p:nvPr>
        </p:nvSpPr>
        <p:spPr>
          <a:xfrm>
            <a:off x="279915" y="1681652"/>
            <a:ext cx="5605628" cy="4795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171481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Coral rings = </a:t>
            </a:r>
            <a:r>
              <a:rPr lang="en-US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Multilist + Doubly linked list structure</a:t>
            </a:r>
            <a:endParaRPr/>
          </a:p>
          <a:p>
            <a:pPr indent="-171481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Links are used to link all records with same key value.</a:t>
            </a:r>
            <a:endParaRPr/>
          </a:p>
          <a:p>
            <a:pPr indent="-171481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Back pointers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are </a:t>
            </a:r>
            <a:r>
              <a:rPr lang="en-US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ease the process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of search, addition, updation,  and deletion without going to start pointer every time.</a:t>
            </a:r>
            <a:endParaRPr/>
          </a:p>
          <a:p>
            <a:pPr indent="-171481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Some records traverse with the help of back pointer and for others it is pointer to head node. 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171481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Indexes are maintained as per multilists.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ouch Pointer" id="559" name="Google Shape;5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b="1" lang="en-US" sz="3200">
                <a:latin typeface="Cambria"/>
                <a:ea typeface="Cambria"/>
                <a:cs typeface="Cambria"/>
                <a:sym typeface="Cambria"/>
              </a:rPr>
              <a:t>Inverted Files</a:t>
            </a:r>
            <a:endParaRPr/>
          </a:p>
        </p:txBody>
      </p:sp>
      <p:sp>
        <p:nvSpPr>
          <p:cNvPr id="565" name="Google Shape;565;p43"/>
          <p:cNvSpPr txBox="1"/>
          <p:nvPr>
            <p:ph idx="1" type="body"/>
          </p:nvPr>
        </p:nvSpPr>
        <p:spPr>
          <a:xfrm>
            <a:off x="304800" y="1219200"/>
            <a:ext cx="8534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The concept of the inverted files and multilists is similar. </a:t>
            </a:r>
            <a:endParaRPr/>
          </a:p>
          <a:p>
            <a:pPr indent="-171450" lvl="0" marL="17145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The difference is that, in </a:t>
            </a:r>
            <a:r>
              <a:rPr lang="en-US" sz="19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multilists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records with the same key value are linked together and </a:t>
            </a:r>
            <a:r>
              <a:rPr lang="en-US" sz="19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links are kept in each record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171450" lvl="0" marL="17145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But in the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inverted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files, the link information is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kept in the index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itself.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66" name="Google Shape;5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971800"/>
            <a:ext cx="47625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3"/>
          <p:cNvSpPr/>
          <p:nvPr/>
        </p:nvSpPr>
        <p:spPr>
          <a:xfrm>
            <a:off x="5214934" y="3304216"/>
            <a:ext cx="3657600" cy="1477328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For example, if staff ID is a primary key, then the inverted list provides staff ID and further staff’s name and other details can be accessed through index.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8" name="Google Shape;568;p43"/>
          <p:cNvSpPr/>
          <p:nvPr/>
        </p:nvSpPr>
        <p:spPr>
          <a:xfrm>
            <a:off x="304800" y="5257800"/>
            <a:ext cx="8305800" cy="1287468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Two step process: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Cambria"/>
              <a:buAutoNum type="arabicPeriod"/>
            </a:pPr>
            <a:r>
              <a:rPr lang="en-US" sz="18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The indices are searched to obtain a list of required records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Cambria"/>
              <a:buAutoNum type="arabicPeriod"/>
            </a:pPr>
            <a:r>
              <a:rPr lang="en-US" sz="18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Records are retrieved using these lists.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 txBox="1"/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b="1" lang="en-US" sz="3200">
                <a:latin typeface="Cambria"/>
                <a:ea typeface="Cambria"/>
                <a:cs typeface="Cambria"/>
                <a:sym typeface="Cambria"/>
              </a:rPr>
              <a:t>Inverted Files - Disadvantages</a:t>
            </a:r>
            <a:endParaRPr/>
          </a:p>
        </p:txBody>
      </p:sp>
      <p:sp>
        <p:nvSpPr>
          <p:cNvPr id="574" name="Google Shape;574;p44"/>
          <p:cNvSpPr txBox="1"/>
          <p:nvPr>
            <p:ph idx="1" type="body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As links are kept in the indices, </a:t>
            </a:r>
            <a:r>
              <a:rPr lang="en-US" sz="2000" u="sng">
                <a:latin typeface="Cambria"/>
                <a:ea typeface="Cambria"/>
                <a:cs typeface="Cambria"/>
                <a:sym typeface="Cambria"/>
              </a:rPr>
              <a:t>index entries become variable length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and therefore </a:t>
            </a: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index maintenance becomes more complex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44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Inverted item values have to be included in both the inverted list and the master file.</a:t>
            </a:r>
            <a:endParaRPr/>
          </a:p>
        </p:txBody>
      </p:sp>
      <p:sp>
        <p:nvSpPr>
          <p:cNvPr id="575" name="Google Shape;575;p44"/>
          <p:cNvSpPr/>
          <p:nvPr/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4"/>
          <p:cNvSpPr/>
          <p:nvPr/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" id="577" name="Google Shape;57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b="1" lang="en-US" sz="3200">
                <a:latin typeface="Cambria"/>
                <a:ea typeface="Cambria"/>
                <a:cs typeface="Cambria"/>
                <a:sym typeface="Cambria"/>
              </a:rPr>
              <a:t>Cellular Partitions</a:t>
            </a:r>
            <a:endParaRPr/>
          </a:p>
        </p:txBody>
      </p:sp>
      <p:sp>
        <p:nvSpPr>
          <p:cNvPr id="583" name="Google Shape;583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To decrease file search time, the </a:t>
            </a:r>
            <a:r>
              <a:rPr lang="en-US" sz="2000" u="sng">
                <a:latin typeface="Cambria"/>
                <a:ea typeface="Cambria"/>
                <a:cs typeface="Cambria"/>
                <a:sym typeface="Cambria"/>
              </a:rPr>
              <a:t>storage media may be divided into cells.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cell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may be an entire </a:t>
            </a: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disk or a cylinder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Lists are localized to lie within a cell. 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If a cylinder is used as a cell, then </a:t>
            </a: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all records on the same cylinder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may be </a:t>
            </a:r>
            <a:r>
              <a:rPr lang="en-US" sz="20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accessed without moving the read/write heads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Divide multilists organized on several different cylinders into several small lists which are stored on the same cylinder.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6"/>
          <p:cNvSpPr txBox="1"/>
          <p:nvPr>
            <p:ph type="title"/>
          </p:nvPr>
        </p:nvSpPr>
        <p:spPr>
          <a:xfrm>
            <a:off x="628650" y="76201"/>
            <a:ext cx="7886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Multilist structure with cellular partitioning</a:t>
            </a:r>
            <a:endParaRPr/>
          </a:p>
        </p:txBody>
      </p:sp>
      <p:pic>
        <p:nvPicPr>
          <p:cNvPr id="590" name="Google Shape;5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066800"/>
            <a:ext cx="7772400" cy="5329972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6"/>
          <p:cNvSpPr/>
          <p:nvPr/>
        </p:nvSpPr>
        <p:spPr>
          <a:xfrm>
            <a:off x="990600" y="2209800"/>
            <a:ext cx="5943600" cy="1371600"/>
          </a:xfrm>
          <a:prstGeom prst="rect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6"/>
          <p:cNvSpPr/>
          <p:nvPr/>
        </p:nvSpPr>
        <p:spPr>
          <a:xfrm>
            <a:off x="990600" y="3629024"/>
            <a:ext cx="5943600" cy="1247776"/>
          </a:xfrm>
          <a:prstGeom prst="rect">
            <a:avLst/>
          </a:prstGeom>
          <a:noFill/>
          <a:ln cap="flat" cmpd="sng" w="222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6"/>
          <p:cNvSpPr/>
          <p:nvPr/>
        </p:nvSpPr>
        <p:spPr>
          <a:xfrm>
            <a:off x="990600" y="4953000"/>
            <a:ext cx="5943600" cy="1443772"/>
          </a:xfrm>
          <a:prstGeom prst="rect">
            <a:avLst/>
          </a:prstGeom>
          <a:noFill/>
          <a:ln cap="flat" cmpd="sng" w="222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594;p46"/>
          <p:cNvGrpSpPr/>
          <p:nvPr/>
        </p:nvGrpSpPr>
        <p:grpSpPr>
          <a:xfrm>
            <a:off x="4419600" y="2209800"/>
            <a:ext cx="381000" cy="2709865"/>
            <a:chOff x="4419600" y="2209800"/>
            <a:chExt cx="381000" cy="2709865"/>
          </a:xfrm>
        </p:grpSpPr>
        <p:sp>
          <p:nvSpPr>
            <p:cNvPr id="595" name="Google Shape;595;p46"/>
            <p:cNvSpPr/>
            <p:nvPr/>
          </p:nvSpPr>
          <p:spPr>
            <a:xfrm>
              <a:off x="4433888" y="2209800"/>
              <a:ext cx="366712" cy="304800"/>
            </a:xfrm>
            <a:prstGeom prst="rect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4419600" y="3200400"/>
              <a:ext cx="366712" cy="352425"/>
            </a:xfrm>
            <a:prstGeom prst="rect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4433888" y="3624264"/>
              <a:ext cx="366712" cy="304800"/>
            </a:xfrm>
            <a:prstGeom prst="rect">
              <a:avLst/>
            </a:prstGeom>
            <a:noFill/>
            <a:ln cap="flat" cmpd="sng" w="28575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4419600" y="4614864"/>
              <a:ext cx="366712" cy="304801"/>
            </a:xfrm>
            <a:prstGeom prst="rect">
              <a:avLst/>
            </a:prstGeom>
            <a:noFill/>
            <a:ln cap="flat" cmpd="sng" w="28575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9" name="Google Shape;599;p46"/>
          <p:cNvSpPr/>
          <p:nvPr/>
        </p:nvSpPr>
        <p:spPr>
          <a:xfrm>
            <a:off x="7219950" y="719138"/>
            <a:ext cx="1295400" cy="380999"/>
          </a:xfrm>
          <a:prstGeom prst="rect">
            <a:avLst/>
          </a:prstGeom>
          <a:noFill/>
          <a:ln cap="flat" cmpd="sng" w="127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Cells</a:t>
            </a:r>
            <a:endParaRPr/>
          </a:p>
        </p:txBody>
      </p:sp>
      <p:sp>
        <p:nvSpPr>
          <p:cNvPr id="600" name="Google Shape;600;p46"/>
          <p:cNvSpPr/>
          <p:nvPr/>
        </p:nvSpPr>
        <p:spPr>
          <a:xfrm>
            <a:off x="7219950" y="1290636"/>
            <a:ext cx="1619250" cy="766764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Links within a cell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"/>
          <p:cNvSpPr txBox="1"/>
          <p:nvPr>
            <p:ph type="title"/>
          </p:nvPr>
        </p:nvSpPr>
        <p:spPr>
          <a:xfrm>
            <a:off x="381000" y="76200"/>
            <a:ext cx="7886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lang="en-US" sz="2000" u="sng">
                <a:latin typeface="Cambria"/>
                <a:ea typeface="Cambria"/>
                <a:cs typeface="Cambria"/>
                <a:sym typeface="Cambria"/>
              </a:rPr>
              <a:t>Relative secondary index records for the data</a:t>
            </a:r>
            <a:endParaRPr sz="2000" u="sng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7" name="Google Shape;60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49" y="685800"/>
            <a:ext cx="5467351" cy="4055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2384426"/>
            <a:ext cx="3133726" cy="4189414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7"/>
          <p:cNvSpPr/>
          <p:nvPr/>
        </p:nvSpPr>
        <p:spPr>
          <a:xfrm>
            <a:off x="304798" y="5029200"/>
            <a:ext cx="49530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The course </a:t>
            </a:r>
            <a:r>
              <a:rPr lang="en-US" sz="1800">
                <a:solidFill>
                  <a:srgbClr val="231F2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teacher ID ‘A’ </a:t>
            </a:r>
            <a:r>
              <a:rPr lang="en-US" sz="18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has entries in each cell, </a:t>
            </a:r>
            <a:r>
              <a:rPr lang="en-US" sz="1800">
                <a:solidFill>
                  <a:srgbClr val="231F20"/>
                </a:solidFill>
                <a:highlight>
                  <a:srgbClr val="66FF33"/>
                </a:highlight>
                <a:latin typeface="Cambria"/>
                <a:ea typeface="Cambria"/>
                <a:cs typeface="Cambria"/>
                <a:sym typeface="Cambria"/>
              </a:rPr>
              <a:t>at two positions in cell 1</a:t>
            </a:r>
            <a:r>
              <a:rPr lang="en-US" sz="18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, at </a:t>
            </a:r>
            <a:r>
              <a:rPr lang="en-US" sz="1800">
                <a:solidFill>
                  <a:srgbClr val="231F20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one position in cell 2</a:t>
            </a:r>
            <a:r>
              <a:rPr lang="en-US" sz="18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, and at </a:t>
            </a:r>
            <a:r>
              <a:rPr lang="en-US" sz="1800">
                <a:solidFill>
                  <a:srgbClr val="231F20"/>
                </a:solidFill>
                <a:highlight>
                  <a:srgbClr val="DEEBF7"/>
                </a:highlight>
                <a:latin typeface="Cambria"/>
                <a:ea typeface="Cambria"/>
                <a:cs typeface="Cambria"/>
                <a:sym typeface="Cambria"/>
              </a:rPr>
              <a:t>one position in cell 3</a:t>
            </a:r>
            <a:r>
              <a:rPr lang="en-US" sz="18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8"/>
          <p:cNvSpPr txBox="1"/>
          <p:nvPr>
            <p:ph type="title"/>
          </p:nvPr>
        </p:nvSpPr>
        <p:spPr>
          <a:xfrm>
            <a:off x="566116" y="190394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mbria"/>
              <a:buNone/>
            </a:pPr>
            <a:r>
              <a:rPr b="1" lang="en-US" sz="3500">
                <a:latin typeface="Cambria"/>
                <a:ea typeface="Cambria"/>
                <a:cs typeface="Cambria"/>
                <a:sym typeface="Cambria"/>
              </a:rPr>
              <a:t>External Sorting</a:t>
            </a:r>
            <a:endParaRPr/>
          </a:p>
        </p:txBody>
      </p:sp>
      <p:sp>
        <p:nvSpPr>
          <p:cNvPr id="615" name="Google Shape;615;p48"/>
          <p:cNvSpPr txBox="1"/>
          <p:nvPr>
            <p:ph idx="1" type="body"/>
          </p:nvPr>
        </p:nvSpPr>
        <p:spPr>
          <a:xfrm>
            <a:off x="337971" y="1143000"/>
            <a:ext cx="579159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 class of sorting algorithms that can </a:t>
            </a:r>
            <a:r>
              <a:rPr lang="en-US" sz="18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handle massive amounts of data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Used when the data is bigger than the computer’s internal storage (main memory)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Use secondary storage devices (such as tape drives/hard drives/disk arrays, etc) to store the data.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External sorting typically uses a hybrid </a:t>
            </a:r>
            <a:r>
              <a:rPr lang="en-US" sz="1800">
                <a:highlight>
                  <a:srgbClr val="66FF33"/>
                </a:highlight>
                <a:latin typeface="Cambria"/>
                <a:ea typeface="Cambria"/>
                <a:cs typeface="Cambria"/>
                <a:sym typeface="Cambria"/>
              </a:rPr>
              <a:t>sort-merge strategy.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2 Phases: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In the </a:t>
            </a:r>
            <a:r>
              <a:rPr lang="en-US" sz="18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sorting phase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, small data chunks(as per Main memory) are read, sorted, and written out to a temporary file. 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In the </a:t>
            </a:r>
            <a:r>
              <a:rPr lang="en-US" sz="18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merge phase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, the sorted sub-files are combined into a single larger file.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Any sort algorithm that uses external memory, such as tape or disk, during the sorting is called as an </a:t>
            </a:r>
            <a:r>
              <a:rPr i="1" lang="en-US" sz="1800">
                <a:latin typeface="Cambria"/>
                <a:ea typeface="Cambria"/>
                <a:cs typeface="Cambria"/>
                <a:sym typeface="Cambria"/>
              </a:rPr>
              <a:t>external sort algorithm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616" name="Google Shape;616;p48"/>
          <p:cNvSpPr/>
          <p:nvPr/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8"/>
          <p:cNvSpPr/>
          <p:nvPr/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" id="618" name="Google Shape;6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8"/>
          <p:cNvSpPr/>
          <p:nvPr/>
        </p:nvSpPr>
        <p:spPr>
          <a:xfrm>
            <a:off x="7189435" y="4771817"/>
            <a:ext cx="1954565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Types: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mbria"/>
              <a:buAutoNum type="arabicPeriod"/>
            </a:pPr>
            <a:r>
              <a:rPr lang="en-US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2-way Merge sorting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mbria"/>
              <a:buAutoNum type="arabicPeriod"/>
            </a:pPr>
            <a:r>
              <a:rPr lang="en-US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Multi-way Merge sorting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9"/>
          <p:cNvSpPr/>
          <p:nvPr/>
        </p:nvSpPr>
        <p:spPr>
          <a:xfrm>
            <a:off x="418656" y="0"/>
            <a:ext cx="8375586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9"/>
          <p:cNvSpPr/>
          <p:nvPr/>
        </p:nvSpPr>
        <p:spPr>
          <a:xfrm>
            <a:off x="425196" y="0"/>
            <a:ext cx="836676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9"/>
          <p:cNvSpPr txBox="1"/>
          <p:nvPr>
            <p:ph type="title"/>
          </p:nvPr>
        </p:nvSpPr>
        <p:spPr>
          <a:xfrm>
            <a:off x="685800" y="304800"/>
            <a:ext cx="7626096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ria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Two-way Sorting</a:t>
            </a:r>
            <a:endParaRPr/>
          </a:p>
        </p:txBody>
      </p:sp>
      <p:sp>
        <p:nvSpPr>
          <p:cNvPr id="628" name="Google Shape;628;p49"/>
          <p:cNvSpPr/>
          <p:nvPr/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9"/>
          <p:cNvSpPr txBox="1"/>
          <p:nvPr>
            <p:ph idx="1" type="body"/>
          </p:nvPr>
        </p:nvSpPr>
        <p:spPr>
          <a:xfrm>
            <a:off x="374125" y="2209800"/>
            <a:ext cx="841783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Assumptions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: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Computer’s internal storage can </a:t>
            </a:r>
            <a:r>
              <a:rPr lang="en-US" sz="20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hold three records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at a time.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We denote the internal storage capacity by M.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M=3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say 3 memory pages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We use </a:t>
            </a:r>
            <a:r>
              <a:rPr lang="en-US" sz="2000">
                <a:highlight>
                  <a:srgbClr val="66FF33"/>
                </a:highlight>
                <a:latin typeface="Cambria"/>
                <a:ea typeface="Cambria"/>
                <a:cs typeface="Cambria"/>
                <a:sym typeface="Cambria"/>
              </a:rPr>
              <a:t>four tape drives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highlight>
                  <a:srgbClr val="00CCFF"/>
                </a:highlight>
                <a:latin typeface="Cambria"/>
                <a:ea typeface="Cambria"/>
                <a:cs typeface="Cambria"/>
                <a:sym typeface="Cambria"/>
              </a:rPr>
              <a:t>One pair </a:t>
            </a:r>
            <a:r>
              <a:rPr lang="en-US" sz="2000" u="sng">
                <a:latin typeface="Cambria"/>
                <a:ea typeface="Cambria"/>
                <a:cs typeface="Cambria"/>
                <a:sym typeface="Cambria"/>
              </a:rPr>
              <a:t>of tape drives is denoted by </a:t>
            </a:r>
            <a:r>
              <a:rPr lang="en-US" sz="2000" u="sng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2000" u="sng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a1</a:t>
            </a:r>
            <a:r>
              <a:rPr lang="en-US" sz="2000" u="sng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 and T</a:t>
            </a:r>
            <a:r>
              <a:rPr baseline="-25000" lang="en-US" sz="2000" u="sng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a2</a:t>
            </a:r>
            <a:endParaRPr sz="2000">
              <a:solidFill>
                <a:srgbClr val="0000C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Other pair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is denoted by </a:t>
            </a:r>
            <a:r>
              <a:rPr lang="en-US" sz="2000" u="sng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2000" u="sng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b1</a:t>
            </a:r>
            <a:r>
              <a:rPr lang="en-US" sz="2000" u="sng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and T</a:t>
            </a:r>
            <a:r>
              <a:rPr baseline="-25000" lang="en-US" sz="2000" u="sng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b2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Initially, all the records that have to be sorted are stored on tape drive </a:t>
            </a:r>
            <a:r>
              <a:rPr b="1"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="1" baseline="-25000"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a1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   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ts val="2000"/>
              <a:buChar char="•"/>
            </a:pPr>
            <a:r>
              <a:rPr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a2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, </a:t>
            </a:r>
            <a:r>
              <a:rPr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b1  </a:t>
            </a:r>
            <a:r>
              <a:rPr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and T</a:t>
            </a:r>
            <a:r>
              <a:rPr baseline="-25000"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b2</a:t>
            </a:r>
            <a:r>
              <a:rPr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are kept empty.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860071" y="190394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Why to use Files ?</a:t>
            </a:r>
            <a:endParaRPr/>
          </a:p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201649" y="1670766"/>
            <a:ext cx="6987786" cy="473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Convenient way to deal </a:t>
            </a:r>
            <a:r>
              <a:rPr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large quantities of data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Stores data </a:t>
            </a:r>
            <a:r>
              <a:rPr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permanently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(until file is deleted).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File storage can </a:t>
            </a:r>
            <a:r>
              <a:rPr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avoid re-generation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of data.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Data can be </a:t>
            </a:r>
            <a:r>
              <a:rPr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shared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between programs.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Can perform various </a:t>
            </a:r>
            <a:r>
              <a:rPr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operations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on file.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highlight>
                  <a:srgbClr val="00CCFF"/>
                </a:highlight>
                <a:latin typeface="Cambria"/>
                <a:ea typeface="Cambria"/>
                <a:cs typeface="Cambria"/>
                <a:sym typeface="Cambria"/>
              </a:rPr>
              <a:t>Programming efforts?</a:t>
            </a:r>
            <a:endParaRPr/>
          </a:p>
          <a:p>
            <a:pPr indent="-171450" lvl="1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How to "connect" file to program</a:t>
            </a:r>
            <a:endParaRPr/>
          </a:p>
          <a:p>
            <a:pPr indent="-171450" lvl="1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How to tell the program to read data</a:t>
            </a:r>
            <a:endParaRPr/>
          </a:p>
          <a:p>
            <a:pPr indent="-171450" lvl="1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How to tell the program to write data</a:t>
            </a:r>
            <a:endParaRPr/>
          </a:p>
          <a:p>
            <a:pPr indent="-171450" lvl="1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Error checking and handling EOF</a:t>
            </a:r>
            <a:endParaRPr/>
          </a:p>
          <a:p>
            <a:pPr indent="-444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Secure"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0"/>
          <p:cNvSpPr txBox="1"/>
          <p:nvPr>
            <p:ph type="title"/>
          </p:nvPr>
        </p:nvSpPr>
        <p:spPr>
          <a:xfrm>
            <a:off x="304801" y="304800"/>
            <a:ext cx="614152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"/>
              <a:buNone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Two-way Sorting Algorithm: Sort Phase</a:t>
            </a:r>
            <a:endParaRPr/>
          </a:p>
        </p:txBody>
      </p:sp>
      <p:sp>
        <p:nvSpPr>
          <p:cNvPr id="635" name="Google Shape;635;p50"/>
          <p:cNvSpPr txBox="1"/>
          <p:nvPr>
            <p:ph idx="1" type="body"/>
          </p:nvPr>
        </p:nvSpPr>
        <p:spPr>
          <a:xfrm>
            <a:off x="152401" y="1447800"/>
            <a:ext cx="5977166" cy="493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12800" lvl="0" marL="812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Sort Phase:</a:t>
            </a:r>
            <a:endParaRPr/>
          </a:p>
          <a:p>
            <a:pPr indent="-711200" lvl="1" marL="1168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Read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M records from one tape drive.</a:t>
            </a:r>
            <a:endParaRPr/>
          </a:p>
          <a:p>
            <a:pPr indent="-711200" lvl="1" marL="1168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Sort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the M records in the computer’s internal storage. </a:t>
            </a:r>
            <a:endParaRPr/>
          </a:p>
          <a:p>
            <a:pPr indent="-342900" lvl="3" marL="14859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If M is small (&lt; 10) use </a:t>
            </a:r>
            <a:r>
              <a:rPr i="1" lang="en-US" sz="2000">
                <a:latin typeface="Cambria"/>
                <a:ea typeface="Cambria"/>
                <a:cs typeface="Cambria"/>
                <a:sym typeface="Cambria"/>
              </a:rPr>
              <a:t>insertion sort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342900" lvl="3" marL="14859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For larger values of M use </a:t>
            </a:r>
            <a:r>
              <a:rPr i="1" lang="en-US" sz="2000">
                <a:latin typeface="Cambria"/>
                <a:ea typeface="Cambria"/>
                <a:cs typeface="Cambria"/>
                <a:sym typeface="Cambria"/>
              </a:rPr>
              <a:t>quick sort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711200" lvl="1" marL="1168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Write the sorted M records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into the other pair of tape drives (i.e., the pair which does not contain the input records). </a:t>
            </a:r>
            <a:endParaRPr/>
          </a:p>
          <a:p>
            <a:pPr indent="-342900" lvl="3" marL="14859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While writing the records, </a:t>
            </a: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alternate between the two tape drives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of that pair. </a:t>
            </a:r>
            <a:endParaRPr/>
          </a:p>
          <a:p>
            <a:pPr indent="-711200" lvl="1" marL="1168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Repeat steps 1-3 until the end of input </a:t>
            </a:r>
            <a:endParaRPr/>
          </a:p>
        </p:txBody>
      </p:sp>
      <p:sp>
        <p:nvSpPr>
          <p:cNvPr id="636" name="Google Shape;636;p50"/>
          <p:cNvSpPr/>
          <p:nvPr/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0"/>
          <p:cNvSpPr/>
          <p:nvPr/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ard Drive" id="638" name="Google Shape;63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0"/>
          <p:cNvSpPr/>
          <p:nvPr/>
        </p:nvSpPr>
        <p:spPr>
          <a:xfrm>
            <a:off x="7281864" y="4550640"/>
            <a:ext cx="1640385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Read from T</a:t>
            </a:r>
            <a:r>
              <a:rPr baseline="-25000" lang="en-US" sz="1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a1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0" name="Google Shape;640;p50"/>
          <p:cNvCxnSpPr>
            <a:stCxn id="639" idx="2"/>
          </p:cNvCxnSpPr>
          <p:nvPr/>
        </p:nvCxnSpPr>
        <p:spPr>
          <a:xfrm>
            <a:off x="8102057" y="4935361"/>
            <a:ext cx="0" cy="658800"/>
          </a:xfrm>
          <a:prstGeom prst="straightConnector1">
            <a:avLst/>
          </a:prstGeom>
          <a:noFill/>
          <a:ln cap="flat" cmpd="sng" w="222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1" name="Google Shape;641;p50"/>
          <p:cNvSpPr/>
          <p:nvPr/>
        </p:nvSpPr>
        <p:spPr>
          <a:xfrm>
            <a:off x="7210424" y="5553670"/>
            <a:ext cx="1860830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Sort and store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alternatively 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b1  </a:t>
            </a:r>
            <a:r>
              <a:rPr lang="en-US" sz="1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&amp; T</a:t>
            </a:r>
            <a:r>
              <a:rPr baseline="-25000" lang="en-US" sz="1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1"/>
          <p:cNvSpPr txBox="1"/>
          <p:nvPr>
            <p:ph type="title"/>
          </p:nvPr>
        </p:nvSpPr>
        <p:spPr>
          <a:xfrm>
            <a:off x="685800" y="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Two-Way Sort Phase-Example</a:t>
            </a:r>
            <a:endParaRPr/>
          </a:p>
        </p:txBody>
      </p:sp>
      <p:sp>
        <p:nvSpPr>
          <p:cNvPr id="647" name="Google Shape;647;p51"/>
          <p:cNvSpPr txBox="1"/>
          <p:nvPr>
            <p:ph idx="1" type="body"/>
          </p:nvPr>
        </p:nvSpPr>
        <p:spPr>
          <a:xfrm>
            <a:off x="433387" y="3733800"/>
            <a:ext cx="8305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Read in </a:t>
            </a:r>
            <a:r>
              <a:rPr lang="en-US" sz="1900"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81  94  11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into computer’s internal storage and sort them.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  The output is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11  81  94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which gets written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onto T</a:t>
            </a:r>
            <a:r>
              <a:rPr baseline="-25000"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b1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Read in </a:t>
            </a:r>
            <a:r>
              <a:rPr lang="en-US" sz="1900"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96  12  35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into computer’s internal storage and sort them.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  The output is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12  35  96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which gets written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onto T</a:t>
            </a:r>
            <a:r>
              <a:rPr baseline="-25000"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b2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Repeat the steps for all the numbers and alternatively storing on Tb1 and Tb2.</a:t>
            </a:r>
            <a:endParaRPr sz="1900">
              <a:solidFill>
                <a:srgbClr val="FF33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48" name="Google Shape;648;p51"/>
          <p:cNvGraphicFramePr/>
          <p:nvPr/>
        </p:nvGraphicFramePr>
        <p:xfrm>
          <a:off x="419100" y="1186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9" name="Google Shape;649;p51"/>
          <p:cNvGraphicFramePr/>
          <p:nvPr/>
        </p:nvGraphicFramePr>
        <p:xfrm>
          <a:off x="421889" y="1795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0" name="Google Shape;650;p51"/>
          <p:cNvSpPr/>
          <p:nvPr/>
        </p:nvSpPr>
        <p:spPr>
          <a:xfrm>
            <a:off x="6629400" y="664448"/>
            <a:ext cx="249023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T</a:t>
            </a:r>
            <a:r>
              <a:rPr baseline="-25000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</a:t>
            </a:r>
            <a:r>
              <a:rPr baseline="-25000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</a:t>
            </a:r>
            <a:r>
              <a:rPr baseline="-25000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1" name="Google Shape;651;p51"/>
          <p:cNvGraphicFramePr/>
          <p:nvPr/>
        </p:nvGraphicFramePr>
        <p:xfrm>
          <a:off x="421889" y="2481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2" name="Google Shape;652;p51"/>
          <p:cNvGraphicFramePr/>
          <p:nvPr/>
        </p:nvGraphicFramePr>
        <p:xfrm>
          <a:off x="423864" y="3091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653" name="Google Shape;653;p51"/>
          <p:cNvSpPr txBox="1"/>
          <p:nvPr/>
        </p:nvSpPr>
        <p:spPr>
          <a:xfrm>
            <a:off x="1066800" y="248602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654" name="Google Shape;654;p51"/>
          <p:cNvSpPr txBox="1"/>
          <p:nvPr/>
        </p:nvSpPr>
        <p:spPr>
          <a:xfrm>
            <a:off x="1663600" y="248602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81</a:t>
            </a:r>
            <a:endParaRPr/>
          </a:p>
        </p:txBody>
      </p:sp>
      <p:sp>
        <p:nvSpPr>
          <p:cNvPr id="655" name="Google Shape;655;p51"/>
          <p:cNvSpPr txBox="1"/>
          <p:nvPr/>
        </p:nvSpPr>
        <p:spPr>
          <a:xfrm>
            <a:off x="2230336" y="248602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94</a:t>
            </a:r>
            <a:endParaRPr/>
          </a:p>
        </p:txBody>
      </p:sp>
      <p:sp>
        <p:nvSpPr>
          <p:cNvPr id="656" name="Google Shape;656;p51"/>
          <p:cNvSpPr txBox="1"/>
          <p:nvPr/>
        </p:nvSpPr>
        <p:spPr>
          <a:xfrm>
            <a:off x="1052512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sp>
        <p:nvSpPr>
          <p:cNvPr id="657" name="Google Shape;657;p51"/>
          <p:cNvSpPr txBox="1"/>
          <p:nvPr/>
        </p:nvSpPr>
        <p:spPr>
          <a:xfrm>
            <a:off x="1649312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35</a:t>
            </a:r>
            <a:endParaRPr/>
          </a:p>
        </p:txBody>
      </p:sp>
      <p:sp>
        <p:nvSpPr>
          <p:cNvPr id="658" name="Google Shape;658;p51"/>
          <p:cNvSpPr txBox="1"/>
          <p:nvPr/>
        </p:nvSpPr>
        <p:spPr>
          <a:xfrm>
            <a:off x="2216048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96</a:t>
            </a:r>
            <a:endParaRPr/>
          </a:p>
        </p:txBody>
      </p:sp>
      <p:sp>
        <p:nvSpPr>
          <p:cNvPr id="659" name="Google Shape;659;p51"/>
          <p:cNvSpPr txBox="1"/>
          <p:nvPr/>
        </p:nvSpPr>
        <p:spPr>
          <a:xfrm>
            <a:off x="2805112" y="248602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17</a:t>
            </a:r>
            <a:endParaRPr/>
          </a:p>
        </p:txBody>
      </p:sp>
      <p:sp>
        <p:nvSpPr>
          <p:cNvPr id="660" name="Google Shape;660;p51"/>
          <p:cNvSpPr txBox="1"/>
          <p:nvPr/>
        </p:nvSpPr>
        <p:spPr>
          <a:xfrm>
            <a:off x="3401912" y="248602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28</a:t>
            </a:r>
            <a:endParaRPr/>
          </a:p>
        </p:txBody>
      </p:sp>
      <p:sp>
        <p:nvSpPr>
          <p:cNvPr id="661" name="Google Shape;661;p51"/>
          <p:cNvSpPr txBox="1"/>
          <p:nvPr/>
        </p:nvSpPr>
        <p:spPr>
          <a:xfrm>
            <a:off x="3968648" y="248602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99</a:t>
            </a:r>
            <a:endParaRPr/>
          </a:p>
        </p:txBody>
      </p:sp>
      <p:sp>
        <p:nvSpPr>
          <p:cNvPr id="662" name="Google Shape;662;p51"/>
          <p:cNvSpPr txBox="1"/>
          <p:nvPr/>
        </p:nvSpPr>
        <p:spPr>
          <a:xfrm>
            <a:off x="2786064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41</a:t>
            </a:r>
            <a:endParaRPr/>
          </a:p>
        </p:txBody>
      </p:sp>
      <p:sp>
        <p:nvSpPr>
          <p:cNvPr id="663" name="Google Shape;663;p51"/>
          <p:cNvSpPr txBox="1"/>
          <p:nvPr/>
        </p:nvSpPr>
        <p:spPr>
          <a:xfrm>
            <a:off x="3382864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58</a:t>
            </a:r>
            <a:endParaRPr/>
          </a:p>
        </p:txBody>
      </p:sp>
      <p:sp>
        <p:nvSpPr>
          <p:cNvPr id="664" name="Google Shape;664;p51"/>
          <p:cNvSpPr txBox="1"/>
          <p:nvPr/>
        </p:nvSpPr>
        <p:spPr>
          <a:xfrm>
            <a:off x="3949600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75</a:t>
            </a:r>
            <a:endParaRPr/>
          </a:p>
        </p:txBody>
      </p:sp>
      <p:sp>
        <p:nvSpPr>
          <p:cNvPr id="665" name="Google Shape;665;p51"/>
          <p:cNvSpPr txBox="1"/>
          <p:nvPr/>
        </p:nvSpPr>
        <p:spPr>
          <a:xfrm>
            <a:off x="4572000" y="2485936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/>
          </a:p>
        </p:txBody>
      </p:sp>
      <p:sp>
        <p:nvSpPr>
          <p:cNvPr id="666" name="Google Shape;666;p51"/>
          <p:cNvSpPr/>
          <p:nvPr/>
        </p:nvSpPr>
        <p:spPr>
          <a:xfrm>
            <a:off x="500063" y="5941570"/>
            <a:ext cx="8210549" cy="341632"/>
          </a:xfrm>
          <a:prstGeom prst="rect">
            <a:avLst/>
          </a:prstGeom>
          <a:solidFill>
            <a:srgbClr val="D5DBE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removed in the process or can be overwritten later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7" name="Google Shape;667;p51"/>
          <p:cNvCxnSpPr/>
          <p:nvPr/>
        </p:nvCxnSpPr>
        <p:spPr>
          <a:xfrm>
            <a:off x="2757488" y="2333624"/>
            <a:ext cx="0" cy="1371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8" name="Google Shape;668;p51"/>
          <p:cNvCxnSpPr/>
          <p:nvPr/>
        </p:nvCxnSpPr>
        <p:spPr>
          <a:xfrm>
            <a:off x="4481512" y="2362200"/>
            <a:ext cx="0" cy="1371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/>
          <p:nvPr>
            <p:ph type="title"/>
          </p:nvPr>
        </p:nvSpPr>
        <p:spPr>
          <a:xfrm>
            <a:off x="685800" y="457200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"/>
              <a:buNone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Two-way Sorting Algorithm: Merge Phase</a:t>
            </a:r>
            <a:endParaRPr/>
          </a:p>
        </p:txBody>
      </p:sp>
      <p:sp>
        <p:nvSpPr>
          <p:cNvPr id="674" name="Google Shape;674;p52"/>
          <p:cNvSpPr txBox="1"/>
          <p:nvPr>
            <p:ph idx="1" type="body"/>
          </p:nvPr>
        </p:nvSpPr>
        <p:spPr>
          <a:xfrm>
            <a:off x="420148" y="1676400"/>
            <a:ext cx="5709419" cy="436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Merge Phase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u="sng">
                <a:latin typeface="Cambria"/>
                <a:ea typeface="Cambria"/>
                <a:cs typeface="Cambria"/>
                <a:sym typeface="Cambria"/>
              </a:rPr>
              <a:t>Perform merge sort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-285750" lvl="2" marL="108585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Read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the data from the </a:t>
            </a: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input pair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of tape drives and </a:t>
            </a:r>
            <a:endParaRPr/>
          </a:p>
          <a:p>
            <a:pPr indent="-285750" lvl="2" marL="10858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highlight>
                  <a:srgbClr val="66FF33"/>
                </a:highlight>
                <a:latin typeface="Cambria"/>
                <a:ea typeface="Cambria"/>
                <a:cs typeface="Cambria"/>
                <a:sym typeface="Cambria"/>
              </a:rPr>
              <a:t>Write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the data to the </a:t>
            </a:r>
            <a:r>
              <a:rPr lang="en-US" sz="2000">
                <a:highlight>
                  <a:srgbClr val="66FF33"/>
                </a:highlight>
                <a:latin typeface="Cambria"/>
                <a:ea typeface="Cambria"/>
                <a:cs typeface="Cambria"/>
                <a:sym typeface="Cambria"/>
              </a:rPr>
              <a:t>output pair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of tape drives</a:t>
            </a:r>
            <a:endParaRPr/>
          </a:p>
          <a:p>
            <a:pPr indent="-457200" lvl="0" marL="5715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While writing the data alternate between the two tape drives of the output pair</a:t>
            </a:r>
            <a:endParaRPr/>
          </a:p>
          <a:p>
            <a:pPr indent="-457200" lvl="0" marL="5715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Repeat steps 1 and 2 until nothing is written into one of the output pair of tape drives </a:t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2"/>
          <p:cNvSpPr/>
          <p:nvPr/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" id="677" name="Google Shape;6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3"/>
          <p:cNvSpPr txBox="1"/>
          <p:nvPr>
            <p:ph type="title"/>
          </p:nvPr>
        </p:nvSpPr>
        <p:spPr>
          <a:xfrm>
            <a:off x="7620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Merge Phase Example</a:t>
            </a:r>
            <a:endParaRPr/>
          </a:p>
        </p:txBody>
      </p:sp>
      <p:sp>
        <p:nvSpPr>
          <p:cNvPr id="683" name="Google Shape;683;p53"/>
          <p:cNvSpPr txBox="1"/>
          <p:nvPr>
            <p:ph idx="1" type="body"/>
          </p:nvPr>
        </p:nvSpPr>
        <p:spPr>
          <a:xfrm>
            <a:off x="838200" y="3796347"/>
            <a:ext cx="7467600" cy="2299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Pass 1 Merge Phase: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0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input drives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pair is </a:t>
            </a:r>
            <a:r>
              <a:rPr lang="en-US" sz="20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b-pair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and the </a:t>
            </a:r>
            <a:r>
              <a:rPr lang="en-US" sz="2000"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output pair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is the </a:t>
            </a:r>
            <a:r>
              <a:rPr lang="en-US" sz="2000"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a-pair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Take 3 elements from Tb1,Tb2;sort and save the sorted list on Ta1, Ta2 alternatively.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After pass 1 of the merge phase we get above output</a:t>
            </a:r>
            <a:endParaRPr/>
          </a:p>
        </p:txBody>
      </p:sp>
      <p:sp>
        <p:nvSpPr>
          <p:cNvPr id="684" name="Google Shape;684;p53"/>
          <p:cNvSpPr/>
          <p:nvPr/>
        </p:nvSpPr>
        <p:spPr>
          <a:xfrm>
            <a:off x="381000" y="762000"/>
            <a:ext cx="8001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At the end of the sort phase the contents of the tape drives are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85" name="Google Shape;685;p53"/>
          <p:cNvGraphicFramePr/>
          <p:nvPr/>
        </p:nvGraphicFramePr>
        <p:xfrm>
          <a:off x="419100" y="1186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6" name="Google Shape;686;p53"/>
          <p:cNvGraphicFramePr/>
          <p:nvPr/>
        </p:nvGraphicFramePr>
        <p:xfrm>
          <a:off x="421889" y="1795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7" name="Google Shape;687;p53"/>
          <p:cNvGraphicFramePr/>
          <p:nvPr/>
        </p:nvGraphicFramePr>
        <p:xfrm>
          <a:off x="421889" y="2481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8" name="Google Shape;688;p53"/>
          <p:cNvGraphicFramePr/>
          <p:nvPr/>
        </p:nvGraphicFramePr>
        <p:xfrm>
          <a:off x="423864" y="3091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689" name="Google Shape;689;p53"/>
          <p:cNvGrpSpPr/>
          <p:nvPr/>
        </p:nvGrpSpPr>
        <p:grpSpPr>
          <a:xfrm>
            <a:off x="1052512" y="2486024"/>
            <a:ext cx="1647824" cy="1019176"/>
            <a:chOff x="1052512" y="2486024"/>
            <a:chExt cx="1647824" cy="1019176"/>
          </a:xfrm>
        </p:grpSpPr>
        <p:sp>
          <p:nvSpPr>
            <p:cNvPr id="690" name="Google Shape;690;p53"/>
            <p:cNvSpPr txBox="1"/>
            <p:nvPr/>
          </p:nvSpPr>
          <p:spPr>
            <a:xfrm>
              <a:off x="1066800" y="24860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691" name="Google Shape;691;p53"/>
            <p:cNvSpPr txBox="1"/>
            <p:nvPr/>
          </p:nvSpPr>
          <p:spPr>
            <a:xfrm>
              <a:off x="1663600" y="24860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81</a:t>
              </a:r>
              <a:endParaRPr/>
            </a:p>
          </p:txBody>
        </p:sp>
        <p:sp>
          <p:nvSpPr>
            <p:cNvPr id="692" name="Google Shape;692;p53"/>
            <p:cNvSpPr txBox="1"/>
            <p:nvPr/>
          </p:nvSpPr>
          <p:spPr>
            <a:xfrm>
              <a:off x="2230336" y="24860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94</a:t>
              </a:r>
              <a:endParaRPr/>
            </a:p>
          </p:txBody>
        </p:sp>
        <p:grpSp>
          <p:nvGrpSpPr>
            <p:cNvPr id="693" name="Google Shape;693;p53"/>
            <p:cNvGrpSpPr/>
            <p:nvPr/>
          </p:nvGrpSpPr>
          <p:grpSpPr>
            <a:xfrm>
              <a:off x="1052512" y="3105090"/>
              <a:ext cx="1633536" cy="400110"/>
              <a:chOff x="1052512" y="3105090"/>
              <a:chExt cx="1633536" cy="400110"/>
            </a:xfrm>
          </p:grpSpPr>
          <p:sp>
            <p:nvSpPr>
              <p:cNvPr id="694" name="Google Shape;694;p53"/>
              <p:cNvSpPr txBox="1"/>
              <p:nvPr/>
            </p:nvSpPr>
            <p:spPr>
              <a:xfrm>
                <a:off x="1052512" y="3105090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12</a:t>
                </a:r>
                <a:endParaRPr/>
              </a:p>
            </p:txBody>
          </p:sp>
          <p:sp>
            <p:nvSpPr>
              <p:cNvPr id="695" name="Google Shape;695;p53"/>
              <p:cNvSpPr txBox="1"/>
              <p:nvPr/>
            </p:nvSpPr>
            <p:spPr>
              <a:xfrm>
                <a:off x="1649312" y="3105090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35</a:t>
                </a:r>
                <a:endParaRPr/>
              </a:p>
            </p:txBody>
          </p:sp>
          <p:sp>
            <p:nvSpPr>
              <p:cNvPr id="696" name="Google Shape;696;p53"/>
              <p:cNvSpPr txBox="1"/>
              <p:nvPr/>
            </p:nvSpPr>
            <p:spPr>
              <a:xfrm>
                <a:off x="2216048" y="3105090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96</a:t>
                </a:r>
                <a:endParaRPr/>
              </a:p>
            </p:txBody>
          </p:sp>
        </p:grpSp>
      </p:grpSp>
      <p:sp>
        <p:nvSpPr>
          <p:cNvPr id="697" name="Google Shape;697;p53"/>
          <p:cNvSpPr txBox="1"/>
          <p:nvPr/>
        </p:nvSpPr>
        <p:spPr>
          <a:xfrm>
            <a:off x="4572000" y="2485936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/>
          </a:p>
        </p:txBody>
      </p:sp>
      <p:grpSp>
        <p:nvGrpSpPr>
          <p:cNvPr id="698" name="Google Shape;698;p53"/>
          <p:cNvGrpSpPr/>
          <p:nvPr/>
        </p:nvGrpSpPr>
        <p:grpSpPr>
          <a:xfrm>
            <a:off x="2786064" y="2486024"/>
            <a:ext cx="1652584" cy="1019176"/>
            <a:chOff x="2786064" y="2486024"/>
            <a:chExt cx="1652584" cy="1019176"/>
          </a:xfrm>
        </p:grpSpPr>
        <p:grpSp>
          <p:nvGrpSpPr>
            <p:cNvPr id="699" name="Google Shape;699;p53"/>
            <p:cNvGrpSpPr/>
            <p:nvPr/>
          </p:nvGrpSpPr>
          <p:grpSpPr>
            <a:xfrm>
              <a:off x="2805112" y="2486024"/>
              <a:ext cx="1633536" cy="400110"/>
              <a:chOff x="2805112" y="2486024"/>
              <a:chExt cx="1633536" cy="400110"/>
            </a:xfrm>
          </p:grpSpPr>
          <p:sp>
            <p:nvSpPr>
              <p:cNvPr id="700" name="Google Shape;700;p53"/>
              <p:cNvSpPr txBox="1"/>
              <p:nvPr/>
            </p:nvSpPr>
            <p:spPr>
              <a:xfrm>
                <a:off x="2805112" y="24860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17</a:t>
                </a:r>
                <a:endParaRPr/>
              </a:p>
            </p:txBody>
          </p:sp>
          <p:sp>
            <p:nvSpPr>
              <p:cNvPr id="701" name="Google Shape;701;p53"/>
              <p:cNvSpPr txBox="1"/>
              <p:nvPr/>
            </p:nvSpPr>
            <p:spPr>
              <a:xfrm>
                <a:off x="3401912" y="24860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28</a:t>
                </a:r>
                <a:endParaRPr/>
              </a:p>
            </p:txBody>
          </p:sp>
          <p:sp>
            <p:nvSpPr>
              <p:cNvPr id="702" name="Google Shape;702;p53"/>
              <p:cNvSpPr txBox="1"/>
              <p:nvPr/>
            </p:nvSpPr>
            <p:spPr>
              <a:xfrm>
                <a:off x="3968648" y="24860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99</a:t>
                </a:r>
                <a:endParaRPr/>
              </a:p>
            </p:txBody>
          </p:sp>
        </p:grpSp>
        <p:grpSp>
          <p:nvGrpSpPr>
            <p:cNvPr id="703" name="Google Shape;703;p53"/>
            <p:cNvGrpSpPr/>
            <p:nvPr/>
          </p:nvGrpSpPr>
          <p:grpSpPr>
            <a:xfrm>
              <a:off x="2786064" y="3105090"/>
              <a:ext cx="1633536" cy="400110"/>
              <a:chOff x="2786064" y="3105090"/>
              <a:chExt cx="1633536" cy="400110"/>
            </a:xfrm>
          </p:grpSpPr>
          <p:sp>
            <p:nvSpPr>
              <p:cNvPr id="704" name="Google Shape;704;p53"/>
              <p:cNvSpPr txBox="1"/>
              <p:nvPr/>
            </p:nvSpPr>
            <p:spPr>
              <a:xfrm>
                <a:off x="2786064" y="3105090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41</a:t>
                </a:r>
                <a:endParaRPr/>
              </a:p>
            </p:txBody>
          </p:sp>
          <p:sp>
            <p:nvSpPr>
              <p:cNvPr id="705" name="Google Shape;705;p53"/>
              <p:cNvSpPr txBox="1"/>
              <p:nvPr/>
            </p:nvSpPr>
            <p:spPr>
              <a:xfrm>
                <a:off x="3382864" y="3105090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58</a:t>
                </a:r>
                <a:endParaRPr/>
              </a:p>
            </p:txBody>
          </p:sp>
          <p:sp>
            <p:nvSpPr>
              <p:cNvPr id="706" name="Google Shape;706;p53"/>
              <p:cNvSpPr txBox="1"/>
              <p:nvPr/>
            </p:nvSpPr>
            <p:spPr>
              <a:xfrm>
                <a:off x="3949600" y="3105090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75</a:t>
                </a:r>
                <a:endParaRPr/>
              </a:p>
            </p:txBody>
          </p:sp>
        </p:grpSp>
      </p:grpSp>
      <p:grpSp>
        <p:nvGrpSpPr>
          <p:cNvPr id="707" name="Google Shape;707;p53"/>
          <p:cNvGrpSpPr/>
          <p:nvPr/>
        </p:nvGrpSpPr>
        <p:grpSpPr>
          <a:xfrm>
            <a:off x="1066800" y="1190624"/>
            <a:ext cx="3371848" cy="400110"/>
            <a:chOff x="1066800" y="1190624"/>
            <a:chExt cx="3371848" cy="400110"/>
          </a:xfrm>
        </p:grpSpPr>
        <p:sp>
          <p:nvSpPr>
            <p:cNvPr id="708" name="Google Shape;708;p53"/>
            <p:cNvSpPr txBox="1"/>
            <p:nvPr/>
          </p:nvSpPr>
          <p:spPr>
            <a:xfrm>
              <a:off x="1066800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709" name="Google Shape;709;p53"/>
            <p:cNvSpPr txBox="1"/>
            <p:nvPr/>
          </p:nvSpPr>
          <p:spPr>
            <a:xfrm>
              <a:off x="1663600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12</a:t>
              </a:r>
              <a:endParaRPr/>
            </a:p>
          </p:txBody>
        </p:sp>
        <p:sp>
          <p:nvSpPr>
            <p:cNvPr id="710" name="Google Shape;710;p53"/>
            <p:cNvSpPr txBox="1"/>
            <p:nvPr/>
          </p:nvSpPr>
          <p:spPr>
            <a:xfrm>
              <a:off x="2230336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35</a:t>
              </a:r>
              <a:endParaRPr/>
            </a:p>
          </p:txBody>
        </p:sp>
        <p:sp>
          <p:nvSpPr>
            <p:cNvPr id="711" name="Google Shape;711;p53"/>
            <p:cNvSpPr txBox="1"/>
            <p:nvPr/>
          </p:nvSpPr>
          <p:spPr>
            <a:xfrm>
              <a:off x="28051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81</a:t>
              </a:r>
              <a:endParaRPr/>
            </a:p>
          </p:txBody>
        </p:sp>
        <p:sp>
          <p:nvSpPr>
            <p:cNvPr id="712" name="Google Shape;712;p53"/>
            <p:cNvSpPr txBox="1"/>
            <p:nvPr/>
          </p:nvSpPr>
          <p:spPr>
            <a:xfrm>
              <a:off x="34019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94</a:t>
              </a:r>
              <a:endParaRPr/>
            </a:p>
          </p:txBody>
        </p:sp>
        <p:sp>
          <p:nvSpPr>
            <p:cNvPr id="713" name="Google Shape;713;p53"/>
            <p:cNvSpPr txBox="1"/>
            <p:nvPr/>
          </p:nvSpPr>
          <p:spPr>
            <a:xfrm>
              <a:off x="3968648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96</a:t>
              </a:r>
              <a:endParaRPr/>
            </a:p>
          </p:txBody>
        </p:sp>
      </p:grpSp>
      <p:grpSp>
        <p:nvGrpSpPr>
          <p:cNvPr id="714" name="Google Shape;714;p53"/>
          <p:cNvGrpSpPr/>
          <p:nvPr/>
        </p:nvGrpSpPr>
        <p:grpSpPr>
          <a:xfrm>
            <a:off x="1066800" y="1795464"/>
            <a:ext cx="3371848" cy="400110"/>
            <a:chOff x="1066800" y="1190624"/>
            <a:chExt cx="3371848" cy="400110"/>
          </a:xfrm>
        </p:grpSpPr>
        <p:sp>
          <p:nvSpPr>
            <p:cNvPr id="715" name="Google Shape;715;p53"/>
            <p:cNvSpPr txBox="1"/>
            <p:nvPr/>
          </p:nvSpPr>
          <p:spPr>
            <a:xfrm>
              <a:off x="1066800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17</a:t>
              </a:r>
              <a:endParaRPr/>
            </a:p>
          </p:txBody>
        </p:sp>
        <p:sp>
          <p:nvSpPr>
            <p:cNvPr id="716" name="Google Shape;716;p53"/>
            <p:cNvSpPr txBox="1"/>
            <p:nvPr/>
          </p:nvSpPr>
          <p:spPr>
            <a:xfrm>
              <a:off x="1663600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28</a:t>
              </a:r>
              <a:endParaRPr/>
            </a:p>
          </p:txBody>
        </p:sp>
        <p:sp>
          <p:nvSpPr>
            <p:cNvPr id="717" name="Google Shape;717;p53"/>
            <p:cNvSpPr txBox="1"/>
            <p:nvPr/>
          </p:nvSpPr>
          <p:spPr>
            <a:xfrm>
              <a:off x="2230336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41</a:t>
              </a:r>
              <a:endParaRPr/>
            </a:p>
          </p:txBody>
        </p:sp>
        <p:sp>
          <p:nvSpPr>
            <p:cNvPr id="718" name="Google Shape;718;p53"/>
            <p:cNvSpPr txBox="1"/>
            <p:nvPr/>
          </p:nvSpPr>
          <p:spPr>
            <a:xfrm>
              <a:off x="28051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58</a:t>
              </a:r>
              <a:endParaRPr/>
            </a:p>
          </p:txBody>
        </p:sp>
        <p:sp>
          <p:nvSpPr>
            <p:cNvPr id="719" name="Google Shape;719;p53"/>
            <p:cNvSpPr txBox="1"/>
            <p:nvPr/>
          </p:nvSpPr>
          <p:spPr>
            <a:xfrm>
              <a:off x="34019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75</a:t>
              </a:r>
              <a:endParaRPr/>
            </a:p>
          </p:txBody>
        </p:sp>
        <p:sp>
          <p:nvSpPr>
            <p:cNvPr id="720" name="Google Shape;720;p53"/>
            <p:cNvSpPr txBox="1"/>
            <p:nvPr/>
          </p:nvSpPr>
          <p:spPr>
            <a:xfrm>
              <a:off x="3968648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99</a:t>
              </a:r>
              <a:endParaRPr/>
            </a:p>
          </p:txBody>
        </p:sp>
      </p:grpSp>
      <p:sp>
        <p:nvSpPr>
          <p:cNvPr id="721" name="Google Shape;721;p53"/>
          <p:cNvSpPr txBox="1"/>
          <p:nvPr/>
        </p:nvSpPr>
        <p:spPr>
          <a:xfrm>
            <a:off x="4519609" y="1180723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Merge Phase Example (contd.)</a:t>
            </a:r>
            <a:endParaRPr/>
          </a:p>
        </p:txBody>
      </p:sp>
      <p:sp>
        <p:nvSpPr>
          <p:cNvPr id="727" name="Google Shape;727;p54"/>
          <p:cNvSpPr txBox="1"/>
          <p:nvPr>
            <p:ph idx="1" type="body"/>
          </p:nvPr>
        </p:nvSpPr>
        <p:spPr>
          <a:xfrm>
            <a:off x="628650" y="1219200"/>
            <a:ext cx="78867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Pass 2 Merge Phase: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input pair of drives for this pass is the a-pair and the output pair is the b-pair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b-pair now contains the latest merged data and the data in a-pair can be updated/overwritten</a:t>
            </a:r>
            <a:endParaRPr/>
          </a:p>
        </p:txBody>
      </p:sp>
      <p:graphicFrame>
        <p:nvGraphicFramePr>
          <p:cNvPr id="728" name="Google Shape;728;p54"/>
          <p:cNvGraphicFramePr/>
          <p:nvPr/>
        </p:nvGraphicFramePr>
        <p:xfrm>
          <a:off x="419100" y="3586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9" name="Google Shape;729;p54"/>
          <p:cNvGraphicFramePr/>
          <p:nvPr/>
        </p:nvGraphicFramePr>
        <p:xfrm>
          <a:off x="421889" y="4196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54"/>
          <p:cNvGraphicFramePr/>
          <p:nvPr/>
        </p:nvGraphicFramePr>
        <p:xfrm>
          <a:off x="421889" y="48822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1" name="Google Shape;731;p54"/>
          <p:cNvGraphicFramePr/>
          <p:nvPr/>
        </p:nvGraphicFramePr>
        <p:xfrm>
          <a:off x="423864" y="5491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732" name="Google Shape;732;p54"/>
          <p:cNvGrpSpPr/>
          <p:nvPr/>
        </p:nvGrpSpPr>
        <p:grpSpPr>
          <a:xfrm>
            <a:off x="1066800" y="3591301"/>
            <a:ext cx="3371848" cy="400110"/>
            <a:chOff x="1066800" y="1190624"/>
            <a:chExt cx="3371848" cy="400110"/>
          </a:xfrm>
        </p:grpSpPr>
        <p:sp>
          <p:nvSpPr>
            <p:cNvPr id="733" name="Google Shape;733;p54"/>
            <p:cNvSpPr txBox="1"/>
            <p:nvPr/>
          </p:nvSpPr>
          <p:spPr>
            <a:xfrm>
              <a:off x="1066800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734" name="Google Shape;734;p54"/>
            <p:cNvSpPr txBox="1"/>
            <p:nvPr/>
          </p:nvSpPr>
          <p:spPr>
            <a:xfrm>
              <a:off x="1663600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12</a:t>
              </a:r>
              <a:endParaRPr/>
            </a:p>
          </p:txBody>
        </p:sp>
        <p:sp>
          <p:nvSpPr>
            <p:cNvPr id="735" name="Google Shape;735;p54"/>
            <p:cNvSpPr txBox="1"/>
            <p:nvPr/>
          </p:nvSpPr>
          <p:spPr>
            <a:xfrm>
              <a:off x="2230336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35</a:t>
              </a:r>
              <a:endParaRPr/>
            </a:p>
          </p:txBody>
        </p:sp>
        <p:sp>
          <p:nvSpPr>
            <p:cNvPr id="736" name="Google Shape;736;p54"/>
            <p:cNvSpPr txBox="1"/>
            <p:nvPr/>
          </p:nvSpPr>
          <p:spPr>
            <a:xfrm>
              <a:off x="28051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81</a:t>
              </a:r>
              <a:endParaRPr/>
            </a:p>
          </p:txBody>
        </p:sp>
        <p:sp>
          <p:nvSpPr>
            <p:cNvPr id="737" name="Google Shape;737;p54"/>
            <p:cNvSpPr txBox="1"/>
            <p:nvPr/>
          </p:nvSpPr>
          <p:spPr>
            <a:xfrm>
              <a:off x="34019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94</a:t>
              </a:r>
              <a:endParaRPr/>
            </a:p>
          </p:txBody>
        </p:sp>
        <p:sp>
          <p:nvSpPr>
            <p:cNvPr id="738" name="Google Shape;738;p54"/>
            <p:cNvSpPr txBox="1"/>
            <p:nvPr/>
          </p:nvSpPr>
          <p:spPr>
            <a:xfrm>
              <a:off x="3968648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96</a:t>
              </a:r>
              <a:endParaRPr/>
            </a:p>
          </p:txBody>
        </p:sp>
      </p:grpSp>
      <p:grpSp>
        <p:nvGrpSpPr>
          <p:cNvPr id="739" name="Google Shape;739;p54"/>
          <p:cNvGrpSpPr/>
          <p:nvPr/>
        </p:nvGrpSpPr>
        <p:grpSpPr>
          <a:xfrm>
            <a:off x="1066800" y="4196141"/>
            <a:ext cx="3371848" cy="400110"/>
            <a:chOff x="1066800" y="1190624"/>
            <a:chExt cx="3371848" cy="400110"/>
          </a:xfrm>
        </p:grpSpPr>
        <p:sp>
          <p:nvSpPr>
            <p:cNvPr id="740" name="Google Shape;740;p54"/>
            <p:cNvSpPr txBox="1"/>
            <p:nvPr/>
          </p:nvSpPr>
          <p:spPr>
            <a:xfrm>
              <a:off x="1066800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17</a:t>
              </a:r>
              <a:endParaRPr/>
            </a:p>
          </p:txBody>
        </p:sp>
        <p:sp>
          <p:nvSpPr>
            <p:cNvPr id="741" name="Google Shape;741;p54"/>
            <p:cNvSpPr txBox="1"/>
            <p:nvPr/>
          </p:nvSpPr>
          <p:spPr>
            <a:xfrm>
              <a:off x="1663600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28</a:t>
              </a:r>
              <a:endParaRPr/>
            </a:p>
          </p:txBody>
        </p:sp>
        <p:sp>
          <p:nvSpPr>
            <p:cNvPr id="742" name="Google Shape;742;p54"/>
            <p:cNvSpPr txBox="1"/>
            <p:nvPr/>
          </p:nvSpPr>
          <p:spPr>
            <a:xfrm>
              <a:off x="2230336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41</a:t>
              </a:r>
              <a:endParaRPr/>
            </a:p>
          </p:txBody>
        </p:sp>
        <p:sp>
          <p:nvSpPr>
            <p:cNvPr id="743" name="Google Shape;743;p54"/>
            <p:cNvSpPr txBox="1"/>
            <p:nvPr/>
          </p:nvSpPr>
          <p:spPr>
            <a:xfrm>
              <a:off x="28051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58</a:t>
              </a:r>
              <a:endParaRPr/>
            </a:p>
          </p:txBody>
        </p:sp>
        <p:sp>
          <p:nvSpPr>
            <p:cNvPr id="744" name="Google Shape;744;p54"/>
            <p:cNvSpPr txBox="1"/>
            <p:nvPr/>
          </p:nvSpPr>
          <p:spPr>
            <a:xfrm>
              <a:off x="34019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75</a:t>
              </a:r>
              <a:endParaRPr/>
            </a:p>
          </p:txBody>
        </p:sp>
        <p:sp>
          <p:nvSpPr>
            <p:cNvPr id="745" name="Google Shape;745;p54"/>
            <p:cNvSpPr txBox="1"/>
            <p:nvPr/>
          </p:nvSpPr>
          <p:spPr>
            <a:xfrm>
              <a:off x="3968648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99</a:t>
              </a:r>
              <a:endParaRPr/>
            </a:p>
          </p:txBody>
        </p:sp>
      </p:grpSp>
      <p:sp>
        <p:nvSpPr>
          <p:cNvPr id="746" name="Google Shape;746;p54"/>
          <p:cNvSpPr txBox="1"/>
          <p:nvPr/>
        </p:nvSpPr>
        <p:spPr>
          <a:xfrm>
            <a:off x="4519609" y="358140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/>
          </a:p>
        </p:txBody>
      </p:sp>
      <p:sp>
        <p:nvSpPr>
          <p:cNvPr id="747" name="Google Shape;747;p54"/>
          <p:cNvSpPr txBox="1"/>
          <p:nvPr/>
        </p:nvSpPr>
        <p:spPr>
          <a:xfrm>
            <a:off x="1066800" y="550576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/>
          </a:p>
        </p:txBody>
      </p:sp>
      <p:grpSp>
        <p:nvGrpSpPr>
          <p:cNvPr id="748" name="Google Shape;748;p54"/>
          <p:cNvGrpSpPr/>
          <p:nvPr/>
        </p:nvGrpSpPr>
        <p:grpSpPr>
          <a:xfrm>
            <a:off x="1066800" y="4896167"/>
            <a:ext cx="6810376" cy="400110"/>
            <a:chOff x="1066800" y="6000690"/>
            <a:chExt cx="6810376" cy="400110"/>
          </a:xfrm>
        </p:grpSpPr>
        <p:grpSp>
          <p:nvGrpSpPr>
            <p:cNvPr id="749" name="Google Shape;749;p54"/>
            <p:cNvGrpSpPr/>
            <p:nvPr/>
          </p:nvGrpSpPr>
          <p:grpSpPr>
            <a:xfrm>
              <a:off x="1066800" y="6000690"/>
              <a:ext cx="3371848" cy="400110"/>
              <a:chOff x="1066800" y="1190624"/>
              <a:chExt cx="3371848" cy="400110"/>
            </a:xfrm>
          </p:grpSpPr>
          <p:sp>
            <p:nvSpPr>
              <p:cNvPr id="750" name="Google Shape;750;p54"/>
              <p:cNvSpPr txBox="1"/>
              <p:nvPr/>
            </p:nvSpPr>
            <p:spPr>
              <a:xfrm>
                <a:off x="1066800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11</a:t>
                </a:r>
                <a:endParaRPr/>
              </a:p>
            </p:txBody>
          </p:sp>
          <p:sp>
            <p:nvSpPr>
              <p:cNvPr id="751" name="Google Shape;751;p54"/>
              <p:cNvSpPr txBox="1"/>
              <p:nvPr/>
            </p:nvSpPr>
            <p:spPr>
              <a:xfrm>
                <a:off x="1663600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12</a:t>
                </a:r>
                <a:endParaRPr/>
              </a:p>
            </p:txBody>
          </p:sp>
          <p:sp>
            <p:nvSpPr>
              <p:cNvPr id="752" name="Google Shape;752;p54"/>
              <p:cNvSpPr txBox="1"/>
              <p:nvPr/>
            </p:nvSpPr>
            <p:spPr>
              <a:xfrm>
                <a:off x="2230336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17</a:t>
                </a:r>
                <a:endParaRPr/>
              </a:p>
            </p:txBody>
          </p:sp>
          <p:sp>
            <p:nvSpPr>
              <p:cNvPr id="753" name="Google Shape;753;p54"/>
              <p:cNvSpPr txBox="1"/>
              <p:nvPr/>
            </p:nvSpPr>
            <p:spPr>
              <a:xfrm>
                <a:off x="2805112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28</a:t>
                </a:r>
                <a:endParaRPr/>
              </a:p>
            </p:txBody>
          </p:sp>
          <p:sp>
            <p:nvSpPr>
              <p:cNvPr id="754" name="Google Shape;754;p54"/>
              <p:cNvSpPr txBox="1"/>
              <p:nvPr/>
            </p:nvSpPr>
            <p:spPr>
              <a:xfrm>
                <a:off x="3401912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35</a:t>
                </a:r>
                <a:endParaRPr/>
              </a:p>
            </p:txBody>
          </p:sp>
          <p:sp>
            <p:nvSpPr>
              <p:cNvPr id="755" name="Google Shape;755;p54"/>
              <p:cNvSpPr txBox="1"/>
              <p:nvPr/>
            </p:nvSpPr>
            <p:spPr>
              <a:xfrm>
                <a:off x="3968648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41</a:t>
                </a:r>
                <a:endParaRPr/>
              </a:p>
            </p:txBody>
          </p:sp>
        </p:grpSp>
        <p:grpSp>
          <p:nvGrpSpPr>
            <p:cNvPr id="756" name="Google Shape;756;p54"/>
            <p:cNvGrpSpPr/>
            <p:nvPr/>
          </p:nvGrpSpPr>
          <p:grpSpPr>
            <a:xfrm>
              <a:off x="4505328" y="6000690"/>
              <a:ext cx="3371848" cy="400110"/>
              <a:chOff x="1066800" y="1190624"/>
              <a:chExt cx="3371848" cy="400110"/>
            </a:xfrm>
          </p:grpSpPr>
          <p:sp>
            <p:nvSpPr>
              <p:cNvPr id="757" name="Google Shape;757;p54"/>
              <p:cNvSpPr txBox="1"/>
              <p:nvPr/>
            </p:nvSpPr>
            <p:spPr>
              <a:xfrm>
                <a:off x="1066800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58</a:t>
                </a:r>
                <a:endParaRPr/>
              </a:p>
            </p:txBody>
          </p:sp>
          <p:sp>
            <p:nvSpPr>
              <p:cNvPr id="758" name="Google Shape;758;p54"/>
              <p:cNvSpPr txBox="1"/>
              <p:nvPr/>
            </p:nvSpPr>
            <p:spPr>
              <a:xfrm>
                <a:off x="1663600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75</a:t>
                </a:r>
                <a:endParaRPr/>
              </a:p>
            </p:txBody>
          </p:sp>
          <p:sp>
            <p:nvSpPr>
              <p:cNvPr id="759" name="Google Shape;759;p54"/>
              <p:cNvSpPr txBox="1"/>
              <p:nvPr/>
            </p:nvSpPr>
            <p:spPr>
              <a:xfrm>
                <a:off x="2230336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81</a:t>
                </a:r>
                <a:endParaRPr/>
              </a:p>
            </p:txBody>
          </p:sp>
          <p:sp>
            <p:nvSpPr>
              <p:cNvPr id="760" name="Google Shape;760;p54"/>
              <p:cNvSpPr txBox="1"/>
              <p:nvPr/>
            </p:nvSpPr>
            <p:spPr>
              <a:xfrm>
                <a:off x="2805112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94</a:t>
                </a:r>
                <a:endParaRPr/>
              </a:p>
            </p:txBody>
          </p:sp>
          <p:sp>
            <p:nvSpPr>
              <p:cNvPr id="761" name="Google Shape;761;p54"/>
              <p:cNvSpPr txBox="1"/>
              <p:nvPr/>
            </p:nvSpPr>
            <p:spPr>
              <a:xfrm>
                <a:off x="3401912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96</a:t>
                </a:r>
                <a:endParaRPr/>
              </a:p>
            </p:txBody>
          </p:sp>
          <p:sp>
            <p:nvSpPr>
              <p:cNvPr id="762" name="Google Shape;762;p54"/>
              <p:cNvSpPr txBox="1"/>
              <p:nvPr/>
            </p:nvSpPr>
            <p:spPr>
              <a:xfrm>
                <a:off x="3968648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99</a:t>
                </a:r>
                <a:endParaRPr/>
              </a:p>
            </p:txBody>
          </p:sp>
        </p:grpSp>
      </p:grpSp>
      <p:cxnSp>
        <p:nvCxnSpPr>
          <p:cNvPr id="763" name="Google Shape;763;p54"/>
          <p:cNvCxnSpPr/>
          <p:nvPr/>
        </p:nvCxnSpPr>
        <p:spPr>
          <a:xfrm>
            <a:off x="4486277" y="3429000"/>
            <a:ext cx="0" cy="1371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5"/>
          <p:cNvSpPr txBox="1"/>
          <p:nvPr>
            <p:ph type="title"/>
          </p:nvPr>
        </p:nvSpPr>
        <p:spPr>
          <a:xfrm>
            <a:off x="179388" y="125413"/>
            <a:ext cx="88931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Merge Phase Example (contd.)</a:t>
            </a:r>
            <a:endParaRPr/>
          </a:p>
        </p:txBody>
      </p:sp>
      <p:sp>
        <p:nvSpPr>
          <p:cNvPr id="769" name="Google Shape;769;p55"/>
          <p:cNvSpPr txBox="1"/>
          <p:nvPr>
            <p:ph idx="1" type="body"/>
          </p:nvPr>
        </p:nvSpPr>
        <p:spPr>
          <a:xfrm>
            <a:off x="250825" y="1196976"/>
            <a:ext cx="8534400" cy="156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Pass 3 Merge Phase: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The input pair of drives for this pass is the b-pair and the output pair is the a-pair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After pass 3 of the merge phase we get:</a:t>
            </a:r>
            <a:endParaRPr/>
          </a:p>
        </p:txBody>
      </p:sp>
      <p:graphicFrame>
        <p:nvGraphicFramePr>
          <p:cNvPr id="770" name="Google Shape;770;p55"/>
          <p:cNvGraphicFramePr/>
          <p:nvPr/>
        </p:nvGraphicFramePr>
        <p:xfrm>
          <a:off x="250825" y="2759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1" name="Google Shape;771;p55"/>
          <p:cNvGraphicFramePr/>
          <p:nvPr/>
        </p:nvGraphicFramePr>
        <p:xfrm>
          <a:off x="253614" y="3368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2" name="Google Shape;772;p55"/>
          <p:cNvGraphicFramePr/>
          <p:nvPr/>
        </p:nvGraphicFramePr>
        <p:xfrm>
          <a:off x="253614" y="40547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3" name="Google Shape;773;p55"/>
          <p:cNvGraphicFramePr/>
          <p:nvPr/>
        </p:nvGraphicFramePr>
        <p:xfrm>
          <a:off x="255589" y="4664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774" name="Google Shape;774;p55"/>
          <p:cNvSpPr txBox="1"/>
          <p:nvPr/>
        </p:nvSpPr>
        <p:spPr>
          <a:xfrm>
            <a:off x="900112" y="4676776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/>
          </a:p>
        </p:txBody>
      </p:sp>
      <p:grpSp>
        <p:nvGrpSpPr>
          <p:cNvPr id="775" name="Google Shape;775;p55"/>
          <p:cNvGrpSpPr/>
          <p:nvPr/>
        </p:nvGrpSpPr>
        <p:grpSpPr>
          <a:xfrm>
            <a:off x="900112" y="4067176"/>
            <a:ext cx="6810376" cy="400110"/>
            <a:chOff x="1066800" y="6000690"/>
            <a:chExt cx="6810376" cy="400110"/>
          </a:xfrm>
        </p:grpSpPr>
        <p:grpSp>
          <p:nvGrpSpPr>
            <p:cNvPr id="776" name="Google Shape;776;p55"/>
            <p:cNvGrpSpPr/>
            <p:nvPr/>
          </p:nvGrpSpPr>
          <p:grpSpPr>
            <a:xfrm>
              <a:off x="1066800" y="6000690"/>
              <a:ext cx="3371848" cy="400110"/>
              <a:chOff x="1066800" y="1190624"/>
              <a:chExt cx="3371848" cy="400110"/>
            </a:xfrm>
          </p:grpSpPr>
          <p:sp>
            <p:nvSpPr>
              <p:cNvPr id="777" name="Google Shape;777;p55"/>
              <p:cNvSpPr txBox="1"/>
              <p:nvPr/>
            </p:nvSpPr>
            <p:spPr>
              <a:xfrm>
                <a:off x="1066800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11</a:t>
                </a:r>
                <a:endParaRPr/>
              </a:p>
            </p:txBody>
          </p:sp>
          <p:sp>
            <p:nvSpPr>
              <p:cNvPr id="778" name="Google Shape;778;p55"/>
              <p:cNvSpPr txBox="1"/>
              <p:nvPr/>
            </p:nvSpPr>
            <p:spPr>
              <a:xfrm>
                <a:off x="1663600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12</a:t>
                </a:r>
                <a:endParaRPr/>
              </a:p>
            </p:txBody>
          </p:sp>
          <p:sp>
            <p:nvSpPr>
              <p:cNvPr id="779" name="Google Shape;779;p55"/>
              <p:cNvSpPr txBox="1"/>
              <p:nvPr/>
            </p:nvSpPr>
            <p:spPr>
              <a:xfrm>
                <a:off x="2230336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17</a:t>
                </a:r>
                <a:endParaRPr/>
              </a:p>
            </p:txBody>
          </p:sp>
          <p:sp>
            <p:nvSpPr>
              <p:cNvPr id="780" name="Google Shape;780;p55"/>
              <p:cNvSpPr txBox="1"/>
              <p:nvPr/>
            </p:nvSpPr>
            <p:spPr>
              <a:xfrm>
                <a:off x="2805112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28</a:t>
                </a:r>
                <a:endParaRPr/>
              </a:p>
            </p:txBody>
          </p:sp>
          <p:sp>
            <p:nvSpPr>
              <p:cNvPr id="781" name="Google Shape;781;p55"/>
              <p:cNvSpPr txBox="1"/>
              <p:nvPr/>
            </p:nvSpPr>
            <p:spPr>
              <a:xfrm>
                <a:off x="3401912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35</a:t>
                </a:r>
                <a:endParaRPr/>
              </a:p>
            </p:txBody>
          </p:sp>
          <p:sp>
            <p:nvSpPr>
              <p:cNvPr id="782" name="Google Shape;782;p55"/>
              <p:cNvSpPr txBox="1"/>
              <p:nvPr/>
            </p:nvSpPr>
            <p:spPr>
              <a:xfrm>
                <a:off x="3968648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41</a:t>
                </a:r>
                <a:endParaRPr/>
              </a:p>
            </p:txBody>
          </p:sp>
        </p:grpSp>
        <p:grpSp>
          <p:nvGrpSpPr>
            <p:cNvPr id="783" name="Google Shape;783;p55"/>
            <p:cNvGrpSpPr/>
            <p:nvPr/>
          </p:nvGrpSpPr>
          <p:grpSpPr>
            <a:xfrm>
              <a:off x="4505328" y="6000690"/>
              <a:ext cx="3371848" cy="400110"/>
              <a:chOff x="1066800" y="1190624"/>
              <a:chExt cx="3371848" cy="400110"/>
            </a:xfrm>
          </p:grpSpPr>
          <p:sp>
            <p:nvSpPr>
              <p:cNvPr id="784" name="Google Shape;784;p55"/>
              <p:cNvSpPr txBox="1"/>
              <p:nvPr/>
            </p:nvSpPr>
            <p:spPr>
              <a:xfrm>
                <a:off x="1066800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58</a:t>
                </a:r>
                <a:endParaRPr/>
              </a:p>
            </p:txBody>
          </p:sp>
          <p:sp>
            <p:nvSpPr>
              <p:cNvPr id="785" name="Google Shape;785;p55"/>
              <p:cNvSpPr txBox="1"/>
              <p:nvPr/>
            </p:nvSpPr>
            <p:spPr>
              <a:xfrm>
                <a:off x="1663600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75</a:t>
                </a:r>
                <a:endParaRPr/>
              </a:p>
            </p:txBody>
          </p:sp>
          <p:sp>
            <p:nvSpPr>
              <p:cNvPr id="786" name="Google Shape;786;p55"/>
              <p:cNvSpPr txBox="1"/>
              <p:nvPr/>
            </p:nvSpPr>
            <p:spPr>
              <a:xfrm>
                <a:off x="2230336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81</a:t>
                </a:r>
                <a:endParaRPr/>
              </a:p>
            </p:txBody>
          </p:sp>
          <p:sp>
            <p:nvSpPr>
              <p:cNvPr id="787" name="Google Shape;787;p55"/>
              <p:cNvSpPr txBox="1"/>
              <p:nvPr/>
            </p:nvSpPr>
            <p:spPr>
              <a:xfrm>
                <a:off x="2805112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94</a:t>
                </a:r>
                <a:endParaRPr/>
              </a:p>
            </p:txBody>
          </p:sp>
          <p:sp>
            <p:nvSpPr>
              <p:cNvPr id="788" name="Google Shape;788;p55"/>
              <p:cNvSpPr txBox="1"/>
              <p:nvPr/>
            </p:nvSpPr>
            <p:spPr>
              <a:xfrm>
                <a:off x="3401912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96</a:t>
                </a:r>
                <a:endParaRPr/>
              </a:p>
            </p:txBody>
          </p:sp>
          <p:sp>
            <p:nvSpPr>
              <p:cNvPr id="789" name="Google Shape;789;p55"/>
              <p:cNvSpPr txBox="1"/>
              <p:nvPr/>
            </p:nvSpPr>
            <p:spPr>
              <a:xfrm>
                <a:off x="3968648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99</a:t>
                </a:r>
                <a:endParaRPr/>
              </a:p>
            </p:txBody>
          </p:sp>
        </p:grpSp>
      </p:grpSp>
      <p:grpSp>
        <p:nvGrpSpPr>
          <p:cNvPr id="790" name="Google Shape;790;p55"/>
          <p:cNvGrpSpPr/>
          <p:nvPr/>
        </p:nvGrpSpPr>
        <p:grpSpPr>
          <a:xfrm>
            <a:off x="933452" y="2754255"/>
            <a:ext cx="7304188" cy="407096"/>
            <a:chOff x="933452" y="2754255"/>
            <a:chExt cx="7304188" cy="407096"/>
          </a:xfrm>
        </p:grpSpPr>
        <p:sp>
          <p:nvSpPr>
            <p:cNvPr id="791" name="Google Shape;791;p55"/>
            <p:cNvSpPr txBox="1"/>
            <p:nvPr/>
          </p:nvSpPr>
          <p:spPr>
            <a:xfrm>
              <a:off x="2047876" y="276124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15</a:t>
              </a:r>
              <a:endParaRPr/>
            </a:p>
          </p:txBody>
        </p:sp>
        <p:grpSp>
          <p:nvGrpSpPr>
            <p:cNvPr id="792" name="Google Shape;792;p55"/>
            <p:cNvGrpSpPr/>
            <p:nvPr/>
          </p:nvGrpSpPr>
          <p:grpSpPr>
            <a:xfrm>
              <a:off x="933452" y="2754255"/>
              <a:ext cx="1066800" cy="400110"/>
              <a:chOff x="1066800" y="1190624"/>
              <a:chExt cx="1066800" cy="400110"/>
            </a:xfrm>
          </p:grpSpPr>
          <p:sp>
            <p:nvSpPr>
              <p:cNvPr id="793" name="Google Shape;793;p55"/>
              <p:cNvSpPr txBox="1"/>
              <p:nvPr/>
            </p:nvSpPr>
            <p:spPr>
              <a:xfrm>
                <a:off x="1066800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11</a:t>
                </a:r>
                <a:endParaRPr/>
              </a:p>
            </p:txBody>
          </p:sp>
          <p:sp>
            <p:nvSpPr>
              <p:cNvPr id="794" name="Google Shape;794;p55"/>
              <p:cNvSpPr txBox="1"/>
              <p:nvPr/>
            </p:nvSpPr>
            <p:spPr>
              <a:xfrm>
                <a:off x="1663600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12</a:t>
                </a:r>
                <a:endParaRPr/>
              </a:p>
            </p:txBody>
          </p:sp>
        </p:grpSp>
        <p:sp>
          <p:nvSpPr>
            <p:cNvPr id="795" name="Google Shape;795;p55"/>
            <p:cNvSpPr txBox="1"/>
            <p:nvPr/>
          </p:nvSpPr>
          <p:spPr>
            <a:xfrm>
              <a:off x="2590800" y="275425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17</a:t>
              </a:r>
              <a:endParaRPr/>
            </a:p>
          </p:txBody>
        </p:sp>
        <p:sp>
          <p:nvSpPr>
            <p:cNvPr id="796" name="Google Shape;796;p55"/>
            <p:cNvSpPr txBox="1"/>
            <p:nvPr/>
          </p:nvSpPr>
          <p:spPr>
            <a:xfrm>
              <a:off x="3165576" y="275425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28</a:t>
              </a:r>
              <a:endParaRPr/>
            </a:p>
          </p:txBody>
        </p:sp>
        <p:sp>
          <p:nvSpPr>
            <p:cNvPr id="797" name="Google Shape;797;p55"/>
            <p:cNvSpPr txBox="1"/>
            <p:nvPr/>
          </p:nvSpPr>
          <p:spPr>
            <a:xfrm>
              <a:off x="3762376" y="275425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35</a:t>
              </a:r>
              <a:endParaRPr/>
            </a:p>
          </p:txBody>
        </p:sp>
        <p:sp>
          <p:nvSpPr>
            <p:cNvPr id="798" name="Google Shape;798;p55"/>
            <p:cNvSpPr txBox="1"/>
            <p:nvPr/>
          </p:nvSpPr>
          <p:spPr>
            <a:xfrm>
              <a:off x="4329112" y="275425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41</a:t>
              </a:r>
              <a:endParaRPr/>
            </a:p>
          </p:txBody>
        </p:sp>
        <p:sp>
          <p:nvSpPr>
            <p:cNvPr id="799" name="Google Shape;799;p55"/>
            <p:cNvSpPr txBox="1"/>
            <p:nvPr/>
          </p:nvSpPr>
          <p:spPr>
            <a:xfrm>
              <a:off x="4865792" y="275425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58</a:t>
              </a:r>
              <a:endParaRPr/>
            </a:p>
          </p:txBody>
        </p:sp>
        <p:sp>
          <p:nvSpPr>
            <p:cNvPr id="800" name="Google Shape;800;p55"/>
            <p:cNvSpPr txBox="1"/>
            <p:nvPr/>
          </p:nvSpPr>
          <p:spPr>
            <a:xfrm>
              <a:off x="5462592" y="275425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75</a:t>
              </a:r>
              <a:endParaRPr/>
            </a:p>
          </p:txBody>
        </p:sp>
        <p:sp>
          <p:nvSpPr>
            <p:cNvPr id="801" name="Google Shape;801;p55"/>
            <p:cNvSpPr txBox="1"/>
            <p:nvPr/>
          </p:nvSpPr>
          <p:spPr>
            <a:xfrm>
              <a:off x="6029328" y="275425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81</a:t>
              </a:r>
              <a:endParaRPr/>
            </a:p>
          </p:txBody>
        </p:sp>
        <p:sp>
          <p:nvSpPr>
            <p:cNvPr id="802" name="Google Shape;802;p55"/>
            <p:cNvSpPr txBox="1"/>
            <p:nvPr/>
          </p:nvSpPr>
          <p:spPr>
            <a:xfrm>
              <a:off x="6604104" y="275425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94</a:t>
              </a:r>
              <a:endParaRPr/>
            </a:p>
          </p:txBody>
        </p:sp>
        <p:sp>
          <p:nvSpPr>
            <p:cNvPr id="803" name="Google Shape;803;p55"/>
            <p:cNvSpPr txBox="1"/>
            <p:nvPr/>
          </p:nvSpPr>
          <p:spPr>
            <a:xfrm>
              <a:off x="7200904" y="275425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96</a:t>
              </a:r>
              <a:endParaRPr/>
            </a:p>
          </p:txBody>
        </p:sp>
        <p:sp>
          <p:nvSpPr>
            <p:cNvPr id="804" name="Google Shape;804;p55"/>
            <p:cNvSpPr txBox="1"/>
            <p:nvPr/>
          </p:nvSpPr>
          <p:spPr>
            <a:xfrm>
              <a:off x="7767640" y="275425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99</a:t>
              </a:r>
              <a:endParaRPr/>
            </a:p>
          </p:txBody>
        </p:sp>
      </p:grpSp>
      <p:sp>
        <p:nvSpPr>
          <p:cNvPr id="805" name="Google Shape;805;p55"/>
          <p:cNvSpPr/>
          <p:nvPr/>
        </p:nvSpPr>
        <p:spPr>
          <a:xfrm>
            <a:off x="304800" y="5334000"/>
            <a:ext cx="83058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a-pair now contains the latest merged data and is T</a:t>
            </a:r>
            <a:r>
              <a:rPr baseline="-25000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a2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empty; Process terminates; as the list is sorted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No. of passes in Two-way Sorting = ceil(log ((N/M)))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 = # input records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 = # records that can fit inside internal storage of computer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6"/>
          <p:cNvSpPr txBox="1"/>
          <p:nvPr>
            <p:ph type="title"/>
          </p:nvPr>
        </p:nvSpPr>
        <p:spPr>
          <a:xfrm>
            <a:off x="152400" y="-228600"/>
            <a:ext cx="7772400" cy="893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Two-Way Sort Phase- Another Example</a:t>
            </a:r>
            <a:endParaRPr/>
          </a:p>
        </p:txBody>
      </p:sp>
      <p:sp>
        <p:nvSpPr>
          <p:cNvPr id="811" name="Google Shape;811;p56"/>
          <p:cNvSpPr txBox="1"/>
          <p:nvPr>
            <p:ph idx="1" type="body"/>
          </p:nvPr>
        </p:nvSpPr>
        <p:spPr>
          <a:xfrm>
            <a:off x="433387" y="3733800"/>
            <a:ext cx="8305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SORTING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of runs: Read in </a:t>
            </a:r>
            <a:r>
              <a:rPr lang="en-US" sz="1900"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7, 3, 29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into computer’s internal storage and sort them.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  The output is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3,  7,  29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which gets written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onto T</a:t>
            </a:r>
            <a:r>
              <a:rPr baseline="-25000"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b1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Read next 3 records </a:t>
            </a:r>
            <a:r>
              <a:rPr lang="en-US" sz="1900"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56  24  18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into computer’s internal storage and sort them.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  The output is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18  24  56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which gets written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onto T</a:t>
            </a:r>
            <a:r>
              <a:rPr baseline="-25000"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b2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Repeat the steps for all the numbers and alternatively storing on Tb1 and Tb2.</a:t>
            </a:r>
            <a:endParaRPr sz="1900">
              <a:solidFill>
                <a:srgbClr val="FF33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12" name="Google Shape;812;p56"/>
          <p:cNvGraphicFramePr/>
          <p:nvPr/>
        </p:nvGraphicFramePr>
        <p:xfrm>
          <a:off x="419100" y="1186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57800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3" name="Google Shape;813;p56"/>
          <p:cNvGraphicFramePr/>
          <p:nvPr/>
        </p:nvGraphicFramePr>
        <p:xfrm>
          <a:off x="421889" y="1795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57800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4" name="Google Shape;814;p56"/>
          <p:cNvSpPr/>
          <p:nvPr/>
        </p:nvSpPr>
        <p:spPr>
          <a:xfrm>
            <a:off x="2603375" y="649059"/>
            <a:ext cx="3873625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N=14;  M = 3; Initially, T</a:t>
            </a:r>
            <a:r>
              <a:rPr baseline="-25000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</a:t>
            </a:r>
            <a:r>
              <a:rPr baseline="-25000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</a:t>
            </a:r>
            <a:r>
              <a:rPr baseline="-25000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15" name="Google Shape;815;p56"/>
          <p:cNvGraphicFramePr/>
          <p:nvPr/>
        </p:nvGraphicFramePr>
        <p:xfrm>
          <a:off x="421889" y="2481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6" name="Google Shape;816;p56"/>
          <p:cNvGraphicFramePr/>
          <p:nvPr/>
        </p:nvGraphicFramePr>
        <p:xfrm>
          <a:off x="423864" y="3091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817" name="Google Shape;817;p56"/>
          <p:cNvSpPr txBox="1"/>
          <p:nvPr/>
        </p:nvSpPr>
        <p:spPr>
          <a:xfrm>
            <a:off x="1168090" y="2486024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818" name="Google Shape;818;p56"/>
          <p:cNvSpPr txBox="1"/>
          <p:nvPr/>
        </p:nvSpPr>
        <p:spPr>
          <a:xfrm>
            <a:off x="1663600" y="2486024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819" name="Google Shape;819;p56"/>
          <p:cNvSpPr txBox="1"/>
          <p:nvPr/>
        </p:nvSpPr>
        <p:spPr>
          <a:xfrm>
            <a:off x="2230336" y="248602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29</a:t>
            </a:r>
            <a:endParaRPr/>
          </a:p>
        </p:txBody>
      </p:sp>
      <p:sp>
        <p:nvSpPr>
          <p:cNvPr id="820" name="Google Shape;820;p56"/>
          <p:cNvSpPr txBox="1"/>
          <p:nvPr/>
        </p:nvSpPr>
        <p:spPr>
          <a:xfrm>
            <a:off x="1052512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18</a:t>
            </a:r>
            <a:endParaRPr/>
          </a:p>
        </p:txBody>
      </p:sp>
      <p:sp>
        <p:nvSpPr>
          <p:cNvPr id="821" name="Google Shape;821;p56"/>
          <p:cNvSpPr txBox="1"/>
          <p:nvPr/>
        </p:nvSpPr>
        <p:spPr>
          <a:xfrm>
            <a:off x="1649312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24</a:t>
            </a:r>
            <a:endParaRPr/>
          </a:p>
        </p:txBody>
      </p:sp>
      <p:sp>
        <p:nvSpPr>
          <p:cNvPr id="822" name="Google Shape;822;p56"/>
          <p:cNvSpPr txBox="1"/>
          <p:nvPr/>
        </p:nvSpPr>
        <p:spPr>
          <a:xfrm>
            <a:off x="2216048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56</a:t>
            </a:r>
            <a:endParaRPr/>
          </a:p>
        </p:txBody>
      </p:sp>
      <p:sp>
        <p:nvSpPr>
          <p:cNvPr id="823" name="Google Shape;823;p56"/>
          <p:cNvSpPr txBox="1"/>
          <p:nvPr/>
        </p:nvSpPr>
        <p:spPr>
          <a:xfrm>
            <a:off x="2805112" y="2486024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824" name="Google Shape;824;p56"/>
          <p:cNvSpPr txBox="1"/>
          <p:nvPr/>
        </p:nvSpPr>
        <p:spPr>
          <a:xfrm>
            <a:off x="3401912" y="2486024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/>
          </a:p>
        </p:txBody>
      </p:sp>
      <p:sp>
        <p:nvSpPr>
          <p:cNvPr id="825" name="Google Shape;825;p56"/>
          <p:cNvSpPr txBox="1"/>
          <p:nvPr/>
        </p:nvSpPr>
        <p:spPr>
          <a:xfrm>
            <a:off x="3968648" y="248602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/>
          </a:p>
        </p:txBody>
      </p:sp>
      <p:sp>
        <p:nvSpPr>
          <p:cNvPr id="826" name="Google Shape;826;p56"/>
          <p:cNvSpPr txBox="1"/>
          <p:nvPr/>
        </p:nvSpPr>
        <p:spPr>
          <a:xfrm>
            <a:off x="2786064" y="31050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/>
          </a:p>
        </p:txBody>
      </p:sp>
      <p:sp>
        <p:nvSpPr>
          <p:cNvPr id="827" name="Google Shape;827;p56"/>
          <p:cNvSpPr txBox="1"/>
          <p:nvPr/>
        </p:nvSpPr>
        <p:spPr>
          <a:xfrm>
            <a:off x="3382864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36</a:t>
            </a:r>
            <a:endParaRPr/>
          </a:p>
        </p:txBody>
      </p:sp>
      <p:sp>
        <p:nvSpPr>
          <p:cNvPr id="828" name="Google Shape;828;p56"/>
          <p:cNvSpPr txBox="1"/>
          <p:nvPr/>
        </p:nvSpPr>
        <p:spPr>
          <a:xfrm>
            <a:off x="3949600" y="310509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45</a:t>
            </a:r>
            <a:endParaRPr/>
          </a:p>
        </p:txBody>
      </p:sp>
      <p:sp>
        <p:nvSpPr>
          <p:cNvPr id="829" name="Google Shape;829;p56"/>
          <p:cNvSpPr txBox="1"/>
          <p:nvPr/>
        </p:nvSpPr>
        <p:spPr>
          <a:xfrm>
            <a:off x="4572000" y="2485936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830" name="Google Shape;830;p56"/>
          <p:cNvSpPr txBox="1"/>
          <p:nvPr/>
        </p:nvSpPr>
        <p:spPr>
          <a:xfrm>
            <a:off x="5124450" y="2466945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43</a:t>
            </a:r>
            <a:endParaRPr/>
          </a:p>
        </p:txBody>
      </p:sp>
      <p:cxnSp>
        <p:nvCxnSpPr>
          <p:cNvPr id="831" name="Google Shape;831;p56"/>
          <p:cNvCxnSpPr/>
          <p:nvPr/>
        </p:nvCxnSpPr>
        <p:spPr>
          <a:xfrm>
            <a:off x="2757488" y="2305048"/>
            <a:ext cx="0" cy="1371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2" name="Google Shape;832;p56"/>
          <p:cNvCxnSpPr/>
          <p:nvPr/>
        </p:nvCxnSpPr>
        <p:spPr>
          <a:xfrm>
            <a:off x="4481512" y="2333624"/>
            <a:ext cx="0" cy="1371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7"/>
          <p:cNvSpPr/>
          <p:nvPr/>
        </p:nvSpPr>
        <p:spPr>
          <a:xfrm>
            <a:off x="381000" y="762000"/>
            <a:ext cx="8001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At the end of the sort phase the contents of the tape drives are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38" name="Google Shape;838;p57"/>
          <p:cNvGraphicFramePr/>
          <p:nvPr/>
        </p:nvGraphicFramePr>
        <p:xfrm>
          <a:off x="419100" y="1186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9" name="Google Shape;839;p57"/>
          <p:cNvGraphicFramePr/>
          <p:nvPr/>
        </p:nvGraphicFramePr>
        <p:xfrm>
          <a:off x="421889" y="1795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0" name="Google Shape;840;p57"/>
          <p:cNvGraphicFramePr/>
          <p:nvPr/>
        </p:nvGraphicFramePr>
        <p:xfrm>
          <a:off x="421889" y="2481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1" name="Google Shape;841;p57"/>
          <p:cNvGraphicFramePr/>
          <p:nvPr/>
        </p:nvGraphicFramePr>
        <p:xfrm>
          <a:off x="423864" y="3091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842" name="Google Shape;842;p57"/>
          <p:cNvGrpSpPr/>
          <p:nvPr/>
        </p:nvGrpSpPr>
        <p:grpSpPr>
          <a:xfrm>
            <a:off x="1143000" y="1190624"/>
            <a:ext cx="3295648" cy="400110"/>
            <a:chOff x="1143000" y="1190624"/>
            <a:chExt cx="3295648" cy="400110"/>
          </a:xfrm>
        </p:grpSpPr>
        <p:sp>
          <p:nvSpPr>
            <p:cNvPr id="843" name="Google Shape;843;p57"/>
            <p:cNvSpPr txBox="1"/>
            <p:nvPr/>
          </p:nvSpPr>
          <p:spPr>
            <a:xfrm>
              <a:off x="1143000" y="1190624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844" name="Google Shape;844;p57"/>
            <p:cNvSpPr txBox="1"/>
            <p:nvPr/>
          </p:nvSpPr>
          <p:spPr>
            <a:xfrm>
              <a:off x="1663600" y="1190624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/>
            </a:p>
          </p:txBody>
        </p:sp>
        <p:sp>
          <p:nvSpPr>
            <p:cNvPr id="845" name="Google Shape;845;p57"/>
            <p:cNvSpPr txBox="1"/>
            <p:nvPr/>
          </p:nvSpPr>
          <p:spPr>
            <a:xfrm>
              <a:off x="2230336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18</a:t>
              </a:r>
              <a:endParaRPr/>
            </a:p>
          </p:txBody>
        </p:sp>
        <p:sp>
          <p:nvSpPr>
            <p:cNvPr id="846" name="Google Shape;846;p57"/>
            <p:cNvSpPr txBox="1"/>
            <p:nvPr/>
          </p:nvSpPr>
          <p:spPr>
            <a:xfrm>
              <a:off x="28051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24</a:t>
              </a:r>
              <a:endParaRPr/>
            </a:p>
          </p:txBody>
        </p:sp>
        <p:sp>
          <p:nvSpPr>
            <p:cNvPr id="847" name="Google Shape;847;p57"/>
            <p:cNvSpPr txBox="1"/>
            <p:nvPr/>
          </p:nvSpPr>
          <p:spPr>
            <a:xfrm>
              <a:off x="34019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29</a:t>
              </a:r>
              <a:endParaRPr/>
            </a:p>
          </p:txBody>
        </p:sp>
        <p:sp>
          <p:nvSpPr>
            <p:cNvPr id="848" name="Google Shape;848;p57"/>
            <p:cNvSpPr txBox="1"/>
            <p:nvPr/>
          </p:nvSpPr>
          <p:spPr>
            <a:xfrm>
              <a:off x="3968648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56</a:t>
              </a:r>
              <a:endParaRPr/>
            </a:p>
          </p:txBody>
        </p:sp>
      </p:grpSp>
      <p:grpSp>
        <p:nvGrpSpPr>
          <p:cNvPr id="849" name="Google Shape;849;p57"/>
          <p:cNvGrpSpPr/>
          <p:nvPr/>
        </p:nvGrpSpPr>
        <p:grpSpPr>
          <a:xfrm>
            <a:off x="1066800" y="1795464"/>
            <a:ext cx="3371848" cy="400110"/>
            <a:chOff x="1066800" y="1190624"/>
            <a:chExt cx="3371848" cy="400110"/>
          </a:xfrm>
        </p:grpSpPr>
        <p:sp>
          <p:nvSpPr>
            <p:cNvPr id="850" name="Google Shape;850;p57"/>
            <p:cNvSpPr txBox="1"/>
            <p:nvPr/>
          </p:nvSpPr>
          <p:spPr>
            <a:xfrm>
              <a:off x="1066800" y="1190624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851" name="Google Shape;851;p57"/>
            <p:cNvSpPr txBox="1"/>
            <p:nvPr/>
          </p:nvSpPr>
          <p:spPr>
            <a:xfrm>
              <a:off x="1663600" y="1190624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852" name="Google Shape;852;p57"/>
            <p:cNvSpPr txBox="1"/>
            <p:nvPr/>
          </p:nvSpPr>
          <p:spPr>
            <a:xfrm>
              <a:off x="2230336" y="1190624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853" name="Google Shape;853;p57"/>
            <p:cNvSpPr txBox="1"/>
            <p:nvPr/>
          </p:nvSpPr>
          <p:spPr>
            <a:xfrm>
              <a:off x="28051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854" name="Google Shape;854;p57"/>
            <p:cNvSpPr txBox="1"/>
            <p:nvPr/>
          </p:nvSpPr>
          <p:spPr>
            <a:xfrm>
              <a:off x="3401912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36</a:t>
              </a:r>
              <a:endParaRPr/>
            </a:p>
          </p:txBody>
        </p:sp>
        <p:sp>
          <p:nvSpPr>
            <p:cNvPr id="855" name="Google Shape;855;p57"/>
            <p:cNvSpPr txBox="1"/>
            <p:nvPr/>
          </p:nvSpPr>
          <p:spPr>
            <a:xfrm>
              <a:off x="3968648" y="11906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45</a:t>
              </a:r>
              <a:endParaRPr/>
            </a:p>
          </p:txBody>
        </p:sp>
      </p:grpSp>
      <p:grpSp>
        <p:nvGrpSpPr>
          <p:cNvPr id="856" name="Google Shape;856;p57"/>
          <p:cNvGrpSpPr/>
          <p:nvPr/>
        </p:nvGrpSpPr>
        <p:grpSpPr>
          <a:xfrm>
            <a:off x="1052512" y="2486024"/>
            <a:ext cx="1647824" cy="1019176"/>
            <a:chOff x="1052512" y="2486024"/>
            <a:chExt cx="1647824" cy="1019176"/>
          </a:xfrm>
        </p:grpSpPr>
        <p:sp>
          <p:nvSpPr>
            <p:cNvPr id="857" name="Google Shape;857;p57"/>
            <p:cNvSpPr txBox="1"/>
            <p:nvPr/>
          </p:nvSpPr>
          <p:spPr>
            <a:xfrm>
              <a:off x="1168090" y="2486024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858" name="Google Shape;858;p57"/>
            <p:cNvSpPr txBox="1"/>
            <p:nvPr/>
          </p:nvSpPr>
          <p:spPr>
            <a:xfrm>
              <a:off x="1663600" y="2486024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/>
            </a:p>
          </p:txBody>
        </p:sp>
        <p:sp>
          <p:nvSpPr>
            <p:cNvPr id="859" name="Google Shape;859;p57"/>
            <p:cNvSpPr txBox="1"/>
            <p:nvPr/>
          </p:nvSpPr>
          <p:spPr>
            <a:xfrm>
              <a:off x="2230336" y="24860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29</a:t>
              </a:r>
              <a:endParaRPr/>
            </a:p>
          </p:txBody>
        </p:sp>
        <p:sp>
          <p:nvSpPr>
            <p:cNvPr id="860" name="Google Shape;860;p57"/>
            <p:cNvSpPr txBox="1"/>
            <p:nvPr/>
          </p:nvSpPr>
          <p:spPr>
            <a:xfrm>
              <a:off x="1052512" y="3105090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18</a:t>
              </a:r>
              <a:endParaRPr/>
            </a:p>
          </p:txBody>
        </p:sp>
        <p:sp>
          <p:nvSpPr>
            <p:cNvPr id="861" name="Google Shape;861;p57"/>
            <p:cNvSpPr txBox="1"/>
            <p:nvPr/>
          </p:nvSpPr>
          <p:spPr>
            <a:xfrm>
              <a:off x="1649312" y="3105090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24</a:t>
              </a:r>
              <a:endParaRPr/>
            </a:p>
          </p:txBody>
        </p:sp>
        <p:sp>
          <p:nvSpPr>
            <p:cNvPr id="862" name="Google Shape;862;p57"/>
            <p:cNvSpPr txBox="1"/>
            <p:nvPr/>
          </p:nvSpPr>
          <p:spPr>
            <a:xfrm>
              <a:off x="2216048" y="3105090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56</a:t>
              </a:r>
              <a:endParaRPr/>
            </a:p>
          </p:txBody>
        </p:sp>
      </p:grpSp>
      <p:grpSp>
        <p:nvGrpSpPr>
          <p:cNvPr id="863" name="Google Shape;863;p57"/>
          <p:cNvGrpSpPr/>
          <p:nvPr/>
        </p:nvGrpSpPr>
        <p:grpSpPr>
          <a:xfrm>
            <a:off x="2786064" y="2486024"/>
            <a:ext cx="1652584" cy="1019176"/>
            <a:chOff x="2786064" y="2486024"/>
            <a:chExt cx="1652584" cy="1019176"/>
          </a:xfrm>
        </p:grpSpPr>
        <p:sp>
          <p:nvSpPr>
            <p:cNvPr id="864" name="Google Shape;864;p57"/>
            <p:cNvSpPr txBox="1"/>
            <p:nvPr/>
          </p:nvSpPr>
          <p:spPr>
            <a:xfrm>
              <a:off x="2805112" y="2486024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865" name="Google Shape;865;p57"/>
            <p:cNvSpPr txBox="1"/>
            <p:nvPr/>
          </p:nvSpPr>
          <p:spPr>
            <a:xfrm>
              <a:off x="3401912" y="2486024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866" name="Google Shape;866;p57"/>
            <p:cNvSpPr txBox="1"/>
            <p:nvPr/>
          </p:nvSpPr>
          <p:spPr>
            <a:xfrm>
              <a:off x="3968648" y="248602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867" name="Google Shape;867;p57"/>
            <p:cNvSpPr txBox="1"/>
            <p:nvPr/>
          </p:nvSpPr>
          <p:spPr>
            <a:xfrm>
              <a:off x="2786064" y="310509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868" name="Google Shape;868;p57"/>
            <p:cNvSpPr txBox="1"/>
            <p:nvPr/>
          </p:nvSpPr>
          <p:spPr>
            <a:xfrm>
              <a:off x="3382864" y="3105090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36</a:t>
              </a:r>
              <a:endParaRPr/>
            </a:p>
          </p:txBody>
        </p:sp>
        <p:sp>
          <p:nvSpPr>
            <p:cNvPr id="869" name="Google Shape;869;p57"/>
            <p:cNvSpPr txBox="1"/>
            <p:nvPr/>
          </p:nvSpPr>
          <p:spPr>
            <a:xfrm>
              <a:off x="3949600" y="3105090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45</a:t>
              </a:r>
              <a:endParaRPr/>
            </a:p>
          </p:txBody>
        </p:sp>
      </p:grpSp>
      <p:grpSp>
        <p:nvGrpSpPr>
          <p:cNvPr id="870" name="Google Shape;870;p57"/>
          <p:cNvGrpSpPr/>
          <p:nvPr/>
        </p:nvGrpSpPr>
        <p:grpSpPr>
          <a:xfrm>
            <a:off x="4572000" y="2466945"/>
            <a:ext cx="1022450" cy="419101"/>
            <a:chOff x="4572000" y="2466945"/>
            <a:chExt cx="1022450" cy="419101"/>
          </a:xfrm>
        </p:grpSpPr>
        <p:sp>
          <p:nvSpPr>
            <p:cNvPr id="871" name="Google Shape;871;p57"/>
            <p:cNvSpPr txBox="1"/>
            <p:nvPr/>
          </p:nvSpPr>
          <p:spPr>
            <a:xfrm>
              <a:off x="4572000" y="2485936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872" name="Google Shape;872;p57"/>
            <p:cNvSpPr txBox="1"/>
            <p:nvPr/>
          </p:nvSpPr>
          <p:spPr>
            <a:xfrm>
              <a:off x="5124450" y="246694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43</a:t>
              </a:r>
              <a:endParaRPr/>
            </a:p>
          </p:txBody>
        </p:sp>
      </p:grpSp>
      <p:cxnSp>
        <p:nvCxnSpPr>
          <p:cNvPr id="873" name="Google Shape;873;p57"/>
          <p:cNvCxnSpPr/>
          <p:nvPr/>
        </p:nvCxnSpPr>
        <p:spPr>
          <a:xfrm>
            <a:off x="2757488" y="2305048"/>
            <a:ext cx="0" cy="1371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4" name="Google Shape;874;p57"/>
          <p:cNvCxnSpPr/>
          <p:nvPr/>
        </p:nvCxnSpPr>
        <p:spPr>
          <a:xfrm>
            <a:off x="4481512" y="2333624"/>
            <a:ext cx="0" cy="1371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75" name="Google Shape;875;p57"/>
          <p:cNvGrpSpPr/>
          <p:nvPr/>
        </p:nvGrpSpPr>
        <p:grpSpPr>
          <a:xfrm>
            <a:off x="4572000" y="1159811"/>
            <a:ext cx="1022450" cy="419101"/>
            <a:chOff x="4572000" y="2466945"/>
            <a:chExt cx="1022450" cy="419101"/>
          </a:xfrm>
        </p:grpSpPr>
        <p:sp>
          <p:nvSpPr>
            <p:cNvPr id="876" name="Google Shape;876;p57"/>
            <p:cNvSpPr txBox="1"/>
            <p:nvPr/>
          </p:nvSpPr>
          <p:spPr>
            <a:xfrm>
              <a:off x="4572000" y="2485936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877" name="Google Shape;877;p57"/>
            <p:cNvSpPr txBox="1"/>
            <p:nvPr/>
          </p:nvSpPr>
          <p:spPr>
            <a:xfrm>
              <a:off x="5124450" y="2466945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43</a:t>
              </a:r>
              <a:endParaRPr/>
            </a:p>
          </p:txBody>
        </p:sp>
      </p:grpSp>
      <p:sp>
        <p:nvSpPr>
          <p:cNvPr id="878" name="Google Shape;878;p57"/>
          <p:cNvSpPr/>
          <p:nvPr/>
        </p:nvSpPr>
        <p:spPr>
          <a:xfrm>
            <a:off x="413431" y="113662"/>
            <a:ext cx="301556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Pass 1 Merge Phase:</a:t>
            </a:r>
            <a:endParaRPr/>
          </a:p>
        </p:txBody>
      </p:sp>
      <p:sp>
        <p:nvSpPr>
          <p:cNvPr id="879" name="Google Shape;879;p57"/>
          <p:cNvSpPr/>
          <p:nvPr/>
        </p:nvSpPr>
        <p:spPr>
          <a:xfrm>
            <a:off x="319482" y="3767514"/>
            <a:ext cx="301556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Pass 2 Merge Phase:</a:t>
            </a:r>
            <a:endParaRPr/>
          </a:p>
        </p:txBody>
      </p:sp>
      <p:graphicFrame>
        <p:nvGraphicFramePr>
          <p:cNvPr id="880" name="Google Shape;880;p57"/>
          <p:cNvGraphicFramePr/>
          <p:nvPr/>
        </p:nvGraphicFramePr>
        <p:xfrm>
          <a:off x="409576" y="43103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1" name="Google Shape;881;p57"/>
          <p:cNvGraphicFramePr/>
          <p:nvPr/>
        </p:nvGraphicFramePr>
        <p:xfrm>
          <a:off x="412365" y="4919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2" name="Google Shape;882;p57"/>
          <p:cNvGraphicFramePr/>
          <p:nvPr/>
        </p:nvGraphicFramePr>
        <p:xfrm>
          <a:off x="412365" y="5605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3" name="Google Shape;883;p57"/>
          <p:cNvGraphicFramePr/>
          <p:nvPr/>
        </p:nvGraphicFramePr>
        <p:xfrm>
          <a:off x="414340" y="62153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884" name="Google Shape;884;p57"/>
          <p:cNvGrpSpPr/>
          <p:nvPr/>
        </p:nvGrpSpPr>
        <p:grpSpPr>
          <a:xfrm>
            <a:off x="1143000" y="4281804"/>
            <a:ext cx="4451450" cy="1052196"/>
            <a:chOff x="1143000" y="4281804"/>
            <a:chExt cx="4451450" cy="1052196"/>
          </a:xfrm>
        </p:grpSpPr>
        <p:grpSp>
          <p:nvGrpSpPr>
            <p:cNvPr id="885" name="Google Shape;885;p57"/>
            <p:cNvGrpSpPr/>
            <p:nvPr/>
          </p:nvGrpSpPr>
          <p:grpSpPr>
            <a:xfrm>
              <a:off x="1143000" y="4281804"/>
              <a:ext cx="4451450" cy="430923"/>
              <a:chOff x="1143000" y="4281804"/>
              <a:chExt cx="4451450" cy="430923"/>
            </a:xfrm>
          </p:grpSpPr>
          <p:grpSp>
            <p:nvGrpSpPr>
              <p:cNvPr id="886" name="Google Shape;886;p57"/>
              <p:cNvGrpSpPr/>
              <p:nvPr/>
            </p:nvGrpSpPr>
            <p:grpSpPr>
              <a:xfrm>
                <a:off x="1143000" y="4312617"/>
                <a:ext cx="3295648" cy="400110"/>
                <a:chOff x="1143000" y="1190624"/>
                <a:chExt cx="3295648" cy="400110"/>
              </a:xfrm>
            </p:grpSpPr>
            <p:sp>
              <p:nvSpPr>
                <p:cNvPr id="887" name="Google Shape;887;p57"/>
                <p:cNvSpPr txBox="1"/>
                <p:nvPr/>
              </p:nvSpPr>
              <p:spPr>
                <a:xfrm>
                  <a:off x="1143000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3</a:t>
                  </a:r>
                  <a:endParaRPr/>
                </a:p>
              </p:txBody>
            </p:sp>
            <p:sp>
              <p:nvSpPr>
                <p:cNvPr id="888" name="Google Shape;888;p57"/>
                <p:cNvSpPr txBox="1"/>
                <p:nvPr/>
              </p:nvSpPr>
              <p:spPr>
                <a:xfrm>
                  <a:off x="1663600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7</a:t>
                  </a:r>
                  <a:endParaRPr/>
                </a:p>
              </p:txBody>
            </p:sp>
            <p:sp>
              <p:nvSpPr>
                <p:cNvPr id="889" name="Google Shape;889;p57"/>
                <p:cNvSpPr txBox="1"/>
                <p:nvPr/>
              </p:nvSpPr>
              <p:spPr>
                <a:xfrm>
                  <a:off x="2230336" y="1190624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18</a:t>
                  </a:r>
                  <a:endParaRPr/>
                </a:p>
              </p:txBody>
            </p:sp>
            <p:sp>
              <p:nvSpPr>
                <p:cNvPr id="890" name="Google Shape;890;p57"/>
                <p:cNvSpPr txBox="1"/>
                <p:nvPr/>
              </p:nvSpPr>
              <p:spPr>
                <a:xfrm>
                  <a:off x="2805112" y="1190624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24</a:t>
                  </a:r>
                  <a:endParaRPr/>
                </a:p>
              </p:txBody>
            </p:sp>
            <p:sp>
              <p:nvSpPr>
                <p:cNvPr id="891" name="Google Shape;891;p57"/>
                <p:cNvSpPr txBox="1"/>
                <p:nvPr/>
              </p:nvSpPr>
              <p:spPr>
                <a:xfrm>
                  <a:off x="3401912" y="1190624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29</a:t>
                  </a:r>
                  <a:endParaRPr/>
                </a:p>
              </p:txBody>
            </p:sp>
            <p:sp>
              <p:nvSpPr>
                <p:cNvPr id="892" name="Google Shape;892;p57"/>
                <p:cNvSpPr txBox="1"/>
                <p:nvPr/>
              </p:nvSpPr>
              <p:spPr>
                <a:xfrm>
                  <a:off x="3968648" y="1190624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56</a:t>
                  </a:r>
                  <a:endParaRPr/>
                </a:p>
              </p:txBody>
            </p:sp>
          </p:grpSp>
          <p:grpSp>
            <p:nvGrpSpPr>
              <p:cNvPr id="893" name="Google Shape;893;p57"/>
              <p:cNvGrpSpPr/>
              <p:nvPr/>
            </p:nvGrpSpPr>
            <p:grpSpPr>
              <a:xfrm>
                <a:off x="4572000" y="4281804"/>
                <a:ext cx="1022450" cy="419101"/>
                <a:chOff x="4572000" y="2466945"/>
                <a:chExt cx="1022450" cy="419101"/>
              </a:xfrm>
            </p:grpSpPr>
            <p:sp>
              <p:nvSpPr>
                <p:cNvPr id="894" name="Google Shape;894;p57"/>
                <p:cNvSpPr txBox="1"/>
                <p:nvPr/>
              </p:nvSpPr>
              <p:spPr>
                <a:xfrm>
                  <a:off x="4572000" y="2485936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11</a:t>
                  </a:r>
                  <a:endParaRPr/>
                </a:p>
              </p:txBody>
            </p:sp>
            <p:sp>
              <p:nvSpPr>
                <p:cNvPr id="895" name="Google Shape;895;p57"/>
                <p:cNvSpPr txBox="1"/>
                <p:nvPr/>
              </p:nvSpPr>
              <p:spPr>
                <a:xfrm>
                  <a:off x="5124450" y="2466945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43</a:t>
                  </a:r>
                  <a:endParaRPr/>
                </a:p>
              </p:txBody>
            </p:sp>
          </p:grpSp>
        </p:grpSp>
        <p:grpSp>
          <p:nvGrpSpPr>
            <p:cNvPr id="896" name="Google Shape;896;p57"/>
            <p:cNvGrpSpPr/>
            <p:nvPr/>
          </p:nvGrpSpPr>
          <p:grpSpPr>
            <a:xfrm>
              <a:off x="1168090" y="4933890"/>
              <a:ext cx="3284846" cy="400110"/>
              <a:chOff x="1153802" y="1190624"/>
              <a:chExt cx="3284846" cy="400110"/>
            </a:xfrm>
          </p:grpSpPr>
          <p:sp>
            <p:nvSpPr>
              <p:cNvPr id="897" name="Google Shape;897;p57"/>
              <p:cNvSpPr txBox="1"/>
              <p:nvPr/>
            </p:nvSpPr>
            <p:spPr>
              <a:xfrm>
                <a:off x="1153802" y="1190624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</a:t>
                </a:r>
                <a:endParaRPr/>
              </a:p>
            </p:txBody>
          </p:sp>
          <p:sp>
            <p:nvSpPr>
              <p:cNvPr id="898" name="Google Shape;898;p57"/>
              <p:cNvSpPr txBox="1"/>
              <p:nvPr/>
            </p:nvSpPr>
            <p:spPr>
              <a:xfrm>
                <a:off x="1663600" y="1190624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6</a:t>
                </a:r>
                <a:endParaRPr/>
              </a:p>
            </p:txBody>
          </p:sp>
          <p:sp>
            <p:nvSpPr>
              <p:cNvPr id="899" name="Google Shape;899;p57"/>
              <p:cNvSpPr txBox="1"/>
              <p:nvPr/>
            </p:nvSpPr>
            <p:spPr>
              <a:xfrm>
                <a:off x="2230336" y="1190624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9</a:t>
                </a:r>
                <a:endParaRPr/>
              </a:p>
            </p:txBody>
          </p:sp>
          <p:sp>
            <p:nvSpPr>
              <p:cNvPr id="900" name="Google Shape;900;p57"/>
              <p:cNvSpPr txBox="1"/>
              <p:nvPr/>
            </p:nvSpPr>
            <p:spPr>
              <a:xfrm>
                <a:off x="2805112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10</a:t>
                </a:r>
                <a:endParaRPr/>
              </a:p>
            </p:txBody>
          </p:sp>
          <p:sp>
            <p:nvSpPr>
              <p:cNvPr id="901" name="Google Shape;901;p57"/>
              <p:cNvSpPr txBox="1"/>
              <p:nvPr/>
            </p:nvSpPr>
            <p:spPr>
              <a:xfrm>
                <a:off x="3401912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36</a:t>
                </a:r>
                <a:endParaRPr/>
              </a:p>
            </p:txBody>
          </p:sp>
          <p:sp>
            <p:nvSpPr>
              <p:cNvPr id="902" name="Google Shape;902;p57"/>
              <p:cNvSpPr txBox="1"/>
              <p:nvPr/>
            </p:nvSpPr>
            <p:spPr>
              <a:xfrm>
                <a:off x="3968648" y="1190624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45</a:t>
                </a:r>
                <a:endParaRPr/>
              </a:p>
            </p:txBody>
          </p:sp>
        </p:grpSp>
      </p:grpSp>
      <p:grpSp>
        <p:nvGrpSpPr>
          <p:cNvPr id="903" name="Google Shape;903;p57"/>
          <p:cNvGrpSpPr/>
          <p:nvPr/>
        </p:nvGrpSpPr>
        <p:grpSpPr>
          <a:xfrm>
            <a:off x="1143000" y="5581648"/>
            <a:ext cx="6719888" cy="430923"/>
            <a:chOff x="1143000" y="5581648"/>
            <a:chExt cx="6719888" cy="430923"/>
          </a:xfrm>
        </p:grpSpPr>
        <p:grpSp>
          <p:nvGrpSpPr>
            <p:cNvPr id="904" name="Google Shape;904;p57"/>
            <p:cNvGrpSpPr/>
            <p:nvPr/>
          </p:nvGrpSpPr>
          <p:grpSpPr>
            <a:xfrm>
              <a:off x="1143000" y="5581648"/>
              <a:ext cx="4451450" cy="430923"/>
              <a:chOff x="1143000" y="4281804"/>
              <a:chExt cx="4451450" cy="430923"/>
            </a:xfrm>
          </p:grpSpPr>
          <p:grpSp>
            <p:nvGrpSpPr>
              <p:cNvPr id="905" name="Google Shape;905;p57"/>
              <p:cNvGrpSpPr/>
              <p:nvPr/>
            </p:nvGrpSpPr>
            <p:grpSpPr>
              <a:xfrm>
                <a:off x="1143000" y="4312617"/>
                <a:ext cx="3295648" cy="400110"/>
                <a:chOff x="1143000" y="1190624"/>
                <a:chExt cx="3295648" cy="400110"/>
              </a:xfrm>
            </p:grpSpPr>
            <p:sp>
              <p:nvSpPr>
                <p:cNvPr id="906" name="Google Shape;906;p57"/>
                <p:cNvSpPr txBox="1"/>
                <p:nvPr/>
              </p:nvSpPr>
              <p:spPr>
                <a:xfrm>
                  <a:off x="1143000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3</a:t>
                  </a:r>
                  <a:endParaRPr/>
                </a:p>
              </p:txBody>
            </p:sp>
            <p:sp>
              <p:nvSpPr>
                <p:cNvPr id="907" name="Google Shape;907;p57"/>
                <p:cNvSpPr txBox="1"/>
                <p:nvPr/>
              </p:nvSpPr>
              <p:spPr>
                <a:xfrm>
                  <a:off x="1663600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4</a:t>
                  </a:r>
                  <a:endParaRPr/>
                </a:p>
              </p:txBody>
            </p:sp>
            <p:sp>
              <p:nvSpPr>
                <p:cNvPr id="908" name="Google Shape;908;p57"/>
                <p:cNvSpPr txBox="1"/>
                <p:nvPr/>
              </p:nvSpPr>
              <p:spPr>
                <a:xfrm>
                  <a:off x="2230336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6</a:t>
                  </a:r>
                  <a:endParaRPr/>
                </a:p>
              </p:txBody>
            </p:sp>
            <p:sp>
              <p:nvSpPr>
                <p:cNvPr id="909" name="Google Shape;909;p57"/>
                <p:cNvSpPr txBox="1"/>
                <p:nvPr/>
              </p:nvSpPr>
              <p:spPr>
                <a:xfrm>
                  <a:off x="2805112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7</a:t>
                  </a:r>
                  <a:endParaRPr/>
                </a:p>
              </p:txBody>
            </p:sp>
            <p:sp>
              <p:nvSpPr>
                <p:cNvPr id="910" name="Google Shape;910;p57"/>
                <p:cNvSpPr txBox="1"/>
                <p:nvPr/>
              </p:nvSpPr>
              <p:spPr>
                <a:xfrm>
                  <a:off x="3401912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9</a:t>
                  </a:r>
                  <a:endParaRPr/>
                </a:p>
              </p:txBody>
            </p:sp>
            <p:sp>
              <p:nvSpPr>
                <p:cNvPr id="911" name="Google Shape;911;p57"/>
                <p:cNvSpPr txBox="1"/>
                <p:nvPr/>
              </p:nvSpPr>
              <p:spPr>
                <a:xfrm>
                  <a:off x="3968648" y="1190624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10</a:t>
                  </a:r>
                  <a:endParaRPr/>
                </a:p>
              </p:txBody>
            </p:sp>
          </p:grpSp>
          <p:grpSp>
            <p:nvGrpSpPr>
              <p:cNvPr id="912" name="Google Shape;912;p57"/>
              <p:cNvGrpSpPr/>
              <p:nvPr/>
            </p:nvGrpSpPr>
            <p:grpSpPr>
              <a:xfrm>
                <a:off x="4572000" y="4281804"/>
                <a:ext cx="1022450" cy="419101"/>
                <a:chOff x="4572000" y="2466945"/>
                <a:chExt cx="1022450" cy="419101"/>
              </a:xfrm>
            </p:grpSpPr>
            <p:sp>
              <p:nvSpPr>
                <p:cNvPr id="913" name="Google Shape;913;p57"/>
                <p:cNvSpPr txBox="1"/>
                <p:nvPr/>
              </p:nvSpPr>
              <p:spPr>
                <a:xfrm>
                  <a:off x="4572000" y="2485936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18</a:t>
                  </a:r>
                  <a:endParaRPr/>
                </a:p>
              </p:txBody>
            </p:sp>
            <p:sp>
              <p:nvSpPr>
                <p:cNvPr id="914" name="Google Shape;914;p57"/>
                <p:cNvSpPr txBox="1"/>
                <p:nvPr/>
              </p:nvSpPr>
              <p:spPr>
                <a:xfrm>
                  <a:off x="5124450" y="2466945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24</a:t>
                  </a:r>
                  <a:endParaRPr/>
                </a:p>
              </p:txBody>
            </p:sp>
          </p:grpSp>
        </p:grpSp>
        <p:sp>
          <p:nvSpPr>
            <p:cNvPr id="915" name="Google Shape;915;p57"/>
            <p:cNvSpPr txBox="1"/>
            <p:nvPr/>
          </p:nvSpPr>
          <p:spPr>
            <a:xfrm>
              <a:off x="5670350" y="561246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29</a:t>
              </a:r>
              <a:endParaRPr/>
            </a:p>
          </p:txBody>
        </p:sp>
        <p:sp>
          <p:nvSpPr>
            <p:cNvPr id="916" name="Google Shape;916;p57"/>
            <p:cNvSpPr txBox="1"/>
            <p:nvPr/>
          </p:nvSpPr>
          <p:spPr>
            <a:xfrm>
              <a:off x="6237086" y="561246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36</a:t>
              </a:r>
              <a:endParaRPr/>
            </a:p>
          </p:txBody>
        </p:sp>
        <p:sp>
          <p:nvSpPr>
            <p:cNvPr id="917" name="Google Shape;917;p57"/>
            <p:cNvSpPr txBox="1"/>
            <p:nvPr/>
          </p:nvSpPr>
          <p:spPr>
            <a:xfrm>
              <a:off x="6840438" y="5600639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45</a:t>
              </a:r>
              <a:endParaRPr/>
            </a:p>
          </p:txBody>
        </p:sp>
        <p:sp>
          <p:nvSpPr>
            <p:cNvPr id="918" name="Google Shape;918;p57"/>
            <p:cNvSpPr txBox="1"/>
            <p:nvPr/>
          </p:nvSpPr>
          <p:spPr>
            <a:xfrm>
              <a:off x="7392888" y="5581648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56</a:t>
              </a:r>
              <a:endParaRPr/>
            </a:p>
          </p:txBody>
        </p:sp>
      </p:grpSp>
      <p:grpSp>
        <p:nvGrpSpPr>
          <p:cNvPr id="919" name="Google Shape;919;p57"/>
          <p:cNvGrpSpPr/>
          <p:nvPr/>
        </p:nvGrpSpPr>
        <p:grpSpPr>
          <a:xfrm>
            <a:off x="1128712" y="6210299"/>
            <a:ext cx="1022450" cy="419101"/>
            <a:chOff x="1128712" y="6210299"/>
            <a:chExt cx="1022450" cy="419101"/>
          </a:xfrm>
        </p:grpSpPr>
        <p:sp>
          <p:nvSpPr>
            <p:cNvPr id="920" name="Google Shape;920;p57"/>
            <p:cNvSpPr txBox="1"/>
            <p:nvPr/>
          </p:nvSpPr>
          <p:spPr>
            <a:xfrm>
              <a:off x="1128712" y="6229290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921" name="Google Shape;921;p57"/>
            <p:cNvSpPr txBox="1"/>
            <p:nvPr/>
          </p:nvSpPr>
          <p:spPr>
            <a:xfrm>
              <a:off x="1681162" y="6210299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43</a:t>
              </a:r>
              <a:endParaRPr/>
            </a:p>
          </p:txBody>
        </p:sp>
      </p:grpSp>
      <p:cxnSp>
        <p:nvCxnSpPr>
          <p:cNvPr id="922" name="Google Shape;922;p57"/>
          <p:cNvCxnSpPr/>
          <p:nvPr/>
        </p:nvCxnSpPr>
        <p:spPr>
          <a:xfrm>
            <a:off x="4467224" y="4114800"/>
            <a:ext cx="0" cy="1371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" name="Google Shape;927;p58"/>
          <p:cNvGraphicFramePr/>
          <p:nvPr/>
        </p:nvGraphicFramePr>
        <p:xfrm>
          <a:off x="527243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57800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928" name="Google Shape;928;p58"/>
          <p:cNvSpPr/>
          <p:nvPr/>
        </p:nvSpPr>
        <p:spPr>
          <a:xfrm>
            <a:off x="381000" y="262314"/>
            <a:ext cx="301556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Pass 3 Merge Phase:</a:t>
            </a:r>
            <a:endParaRPr/>
          </a:p>
        </p:txBody>
      </p:sp>
      <p:graphicFrame>
        <p:nvGraphicFramePr>
          <p:cNvPr id="929" name="Google Shape;929;p58"/>
          <p:cNvGraphicFramePr/>
          <p:nvPr/>
        </p:nvGraphicFramePr>
        <p:xfrm>
          <a:off x="471094" y="805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57800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0" name="Google Shape;930;p58"/>
          <p:cNvGraphicFramePr/>
          <p:nvPr/>
        </p:nvGraphicFramePr>
        <p:xfrm>
          <a:off x="473883" y="1414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1" name="Google Shape;931;p58"/>
          <p:cNvGraphicFramePr/>
          <p:nvPr/>
        </p:nvGraphicFramePr>
        <p:xfrm>
          <a:off x="473883" y="2100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2" name="Google Shape;932;p58"/>
          <p:cNvGraphicFramePr/>
          <p:nvPr/>
        </p:nvGraphicFramePr>
        <p:xfrm>
          <a:off x="475858" y="2710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619050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  <a:gridCol w="574225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Tb2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933" name="Google Shape;933;p58"/>
          <p:cNvGrpSpPr/>
          <p:nvPr/>
        </p:nvGrpSpPr>
        <p:grpSpPr>
          <a:xfrm>
            <a:off x="1153118" y="2091114"/>
            <a:ext cx="6719888" cy="430923"/>
            <a:chOff x="1143000" y="5581648"/>
            <a:chExt cx="6719888" cy="430923"/>
          </a:xfrm>
        </p:grpSpPr>
        <p:grpSp>
          <p:nvGrpSpPr>
            <p:cNvPr id="934" name="Google Shape;934;p58"/>
            <p:cNvGrpSpPr/>
            <p:nvPr/>
          </p:nvGrpSpPr>
          <p:grpSpPr>
            <a:xfrm>
              <a:off x="1143000" y="5581648"/>
              <a:ext cx="4451450" cy="430923"/>
              <a:chOff x="1143000" y="4281804"/>
              <a:chExt cx="4451450" cy="430923"/>
            </a:xfrm>
          </p:grpSpPr>
          <p:grpSp>
            <p:nvGrpSpPr>
              <p:cNvPr id="935" name="Google Shape;935;p58"/>
              <p:cNvGrpSpPr/>
              <p:nvPr/>
            </p:nvGrpSpPr>
            <p:grpSpPr>
              <a:xfrm>
                <a:off x="1143000" y="4312617"/>
                <a:ext cx="3295648" cy="400110"/>
                <a:chOff x="1143000" y="1190624"/>
                <a:chExt cx="3295648" cy="400110"/>
              </a:xfrm>
            </p:grpSpPr>
            <p:sp>
              <p:nvSpPr>
                <p:cNvPr id="936" name="Google Shape;936;p58"/>
                <p:cNvSpPr txBox="1"/>
                <p:nvPr/>
              </p:nvSpPr>
              <p:spPr>
                <a:xfrm>
                  <a:off x="1143000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3</a:t>
                  </a:r>
                  <a:endParaRPr/>
                </a:p>
              </p:txBody>
            </p:sp>
            <p:sp>
              <p:nvSpPr>
                <p:cNvPr id="937" name="Google Shape;937;p58"/>
                <p:cNvSpPr txBox="1"/>
                <p:nvPr/>
              </p:nvSpPr>
              <p:spPr>
                <a:xfrm>
                  <a:off x="1663600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4</a:t>
                  </a:r>
                  <a:endParaRPr/>
                </a:p>
              </p:txBody>
            </p:sp>
            <p:sp>
              <p:nvSpPr>
                <p:cNvPr id="938" name="Google Shape;938;p58"/>
                <p:cNvSpPr txBox="1"/>
                <p:nvPr/>
              </p:nvSpPr>
              <p:spPr>
                <a:xfrm>
                  <a:off x="2230336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6</a:t>
                  </a:r>
                  <a:endParaRPr/>
                </a:p>
              </p:txBody>
            </p:sp>
            <p:sp>
              <p:nvSpPr>
                <p:cNvPr id="939" name="Google Shape;939;p58"/>
                <p:cNvSpPr txBox="1"/>
                <p:nvPr/>
              </p:nvSpPr>
              <p:spPr>
                <a:xfrm>
                  <a:off x="2805112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7</a:t>
                  </a:r>
                  <a:endParaRPr/>
                </a:p>
              </p:txBody>
            </p:sp>
            <p:sp>
              <p:nvSpPr>
                <p:cNvPr id="940" name="Google Shape;940;p58"/>
                <p:cNvSpPr txBox="1"/>
                <p:nvPr/>
              </p:nvSpPr>
              <p:spPr>
                <a:xfrm>
                  <a:off x="3401912" y="1190624"/>
                  <a:ext cx="32733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9</a:t>
                  </a:r>
                  <a:endParaRPr/>
                </a:p>
              </p:txBody>
            </p:sp>
            <p:sp>
              <p:nvSpPr>
                <p:cNvPr id="941" name="Google Shape;941;p58"/>
                <p:cNvSpPr txBox="1"/>
                <p:nvPr/>
              </p:nvSpPr>
              <p:spPr>
                <a:xfrm>
                  <a:off x="3968648" y="1190624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10</a:t>
                  </a:r>
                  <a:endParaRPr/>
                </a:p>
              </p:txBody>
            </p:sp>
          </p:grpSp>
          <p:grpSp>
            <p:nvGrpSpPr>
              <p:cNvPr id="942" name="Google Shape;942;p58"/>
              <p:cNvGrpSpPr/>
              <p:nvPr/>
            </p:nvGrpSpPr>
            <p:grpSpPr>
              <a:xfrm>
                <a:off x="4572000" y="4281804"/>
                <a:ext cx="1022450" cy="419101"/>
                <a:chOff x="4572000" y="2466945"/>
                <a:chExt cx="1022450" cy="419101"/>
              </a:xfrm>
            </p:grpSpPr>
            <p:sp>
              <p:nvSpPr>
                <p:cNvPr id="943" name="Google Shape;943;p58"/>
                <p:cNvSpPr txBox="1"/>
                <p:nvPr/>
              </p:nvSpPr>
              <p:spPr>
                <a:xfrm>
                  <a:off x="4572000" y="2485936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18</a:t>
                  </a:r>
                  <a:endParaRPr/>
                </a:p>
              </p:txBody>
            </p:sp>
            <p:sp>
              <p:nvSpPr>
                <p:cNvPr id="944" name="Google Shape;944;p58"/>
                <p:cNvSpPr txBox="1"/>
                <p:nvPr/>
              </p:nvSpPr>
              <p:spPr>
                <a:xfrm>
                  <a:off x="5124450" y="2466945"/>
                  <a:ext cx="470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24</a:t>
                  </a:r>
                  <a:endParaRPr/>
                </a:p>
              </p:txBody>
            </p:sp>
          </p:grpSp>
        </p:grpSp>
        <p:sp>
          <p:nvSpPr>
            <p:cNvPr id="945" name="Google Shape;945;p58"/>
            <p:cNvSpPr txBox="1"/>
            <p:nvPr/>
          </p:nvSpPr>
          <p:spPr>
            <a:xfrm>
              <a:off x="5670350" y="561246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29</a:t>
              </a:r>
              <a:endParaRPr/>
            </a:p>
          </p:txBody>
        </p:sp>
        <p:sp>
          <p:nvSpPr>
            <p:cNvPr id="946" name="Google Shape;946;p58"/>
            <p:cNvSpPr txBox="1"/>
            <p:nvPr/>
          </p:nvSpPr>
          <p:spPr>
            <a:xfrm>
              <a:off x="6237086" y="561246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36</a:t>
              </a:r>
              <a:endParaRPr/>
            </a:p>
          </p:txBody>
        </p:sp>
        <p:sp>
          <p:nvSpPr>
            <p:cNvPr id="947" name="Google Shape;947;p58"/>
            <p:cNvSpPr txBox="1"/>
            <p:nvPr/>
          </p:nvSpPr>
          <p:spPr>
            <a:xfrm>
              <a:off x="6840438" y="5600639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45</a:t>
              </a:r>
              <a:endParaRPr/>
            </a:p>
          </p:txBody>
        </p:sp>
        <p:sp>
          <p:nvSpPr>
            <p:cNvPr id="948" name="Google Shape;948;p58"/>
            <p:cNvSpPr txBox="1"/>
            <p:nvPr/>
          </p:nvSpPr>
          <p:spPr>
            <a:xfrm>
              <a:off x="7392888" y="5581648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56</a:t>
              </a:r>
              <a:endParaRPr/>
            </a:p>
          </p:txBody>
        </p:sp>
      </p:grpSp>
      <p:grpSp>
        <p:nvGrpSpPr>
          <p:cNvPr id="949" name="Google Shape;949;p58"/>
          <p:cNvGrpSpPr/>
          <p:nvPr/>
        </p:nvGrpSpPr>
        <p:grpSpPr>
          <a:xfrm>
            <a:off x="1190230" y="2705099"/>
            <a:ext cx="1022450" cy="419101"/>
            <a:chOff x="1128712" y="6210299"/>
            <a:chExt cx="1022450" cy="419101"/>
          </a:xfrm>
        </p:grpSpPr>
        <p:sp>
          <p:nvSpPr>
            <p:cNvPr id="950" name="Google Shape;950;p58"/>
            <p:cNvSpPr txBox="1"/>
            <p:nvPr/>
          </p:nvSpPr>
          <p:spPr>
            <a:xfrm>
              <a:off x="1128712" y="6229290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951" name="Google Shape;951;p58"/>
            <p:cNvSpPr txBox="1"/>
            <p:nvPr/>
          </p:nvSpPr>
          <p:spPr>
            <a:xfrm>
              <a:off x="1681162" y="6210299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43</a:t>
              </a:r>
              <a:endParaRPr/>
            </a:p>
          </p:txBody>
        </p:sp>
      </p:grpSp>
      <p:grpSp>
        <p:nvGrpSpPr>
          <p:cNvPr id="952" name="Google Shape;952;p58"/>
          <p:cNvGrpSpPr/>
          <p:nvPr/>
        </p:nvGrpSpPr>
        <p:grpSpPr>
          <a:xfrm>
            <a:off x="1216016" y="4117670"/>
            <a:ext cx="7337337" cy="440419"/>
            <a:chOff x="1200152" y="4071968"/>
            <a:chExt cx="7337337" cy="440419"/>
          </a:xfrm>
        </p:grpSpPr>
        <p:grpSp>
          <p:nvGrpSpPr>
            <p:cNvPr id="953" name="Google Shape;953;p58"/>
            <p:cNvGrpSpPr/>
            <p:nvPr/>
          </p:nvGrpSpPr>
          <p:grpSpPr>
            <a:xfrm>
              <a:off x="1200152" y="4081464"/>
              <a:ext cx="6334118" cy="430923"/>
              <a:chOff x="1143000" y="5595936"/>
              <a:chExt cx="6334118" cy="430923"/>
            </a:xfrm>
          </p:grpSpPr>
          <p:grpSp>
            <p:nvGrpSpPr>
              <p:cNvPr id="954" name="Google Shape;954;p58"/>
              <p:cNvGrpSpPr/>
              <p:nvPr/>
            </p:nvGrpSpPr>
            <p:grpSpPr>
              <a:xfrm>
                <a:off x="1143000" y="5595936"/>
                <a:ext cx="4151408" cy="416635"/>
                <a:chOff x="1143000" y="4296092"/>
                <a:chExt cx="4151408" cy="416635"/>
              </a:xfrm>
            </p:grpSpPr>
            <p:grpSp>
              <p:nvGrpSpPr>
                <p:cNvPr id="955" name="Google Shape;955;p58"/>
                <p:cNvGrpSpPr/>
                <p:nvPr/>
              </p:nvGrpSpPr>
              <p:grpSpPr>
                <a:xfrm>
                  <a:off x="1143000" y="4312617"/>
                  <a:ext cx="3079848" cy="400110"/>
                  <a:chOff x="1143000" y="1190624"/>
                  <a:chExt cx="3079848" cy="400110"/>
                </a:xfrm>
              </p:grpSpPr>
              <p:sp>
                <p:nvSpPr>
                  <p:cNvPr id="956" name="Google Shape;956;p58"/>
                  <p:cNvSpPr txBox="1"/>
                  <p:nvPr/>
                </p:nvSpPr>
                <p:spPr>
                  <a:xfrm>
                    <a:off x="1143000" y="1190624"/>
                    <a:ext cx="32733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957" name="Google Shape;957;p58"/>
                  <p:cNvSpPr txBox="1"/>
                  <p:nvPr/>
                </p:nvSpPr>
                <p:spPr>
                  <a:xfrm>
                    <a:off x="1663600" y="1190624"/>
                    <a:ext cx="32733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958" name="Google Shape;958;p58"/>
                  <p:cNvSpPr txBox="1"/>
                  <p:nvPr/>
                </p:nvSpPr>
                <p:spPr>
                  <a:xfrm>
                    <a:off x="2230336" y="1190624"/>
                    <a:ext cx="32733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rPr>
                      <a:t>6</a:t>
                    </a:r>
                    <a:endParaRPr/>
                  </a:p>
                </p:txBody>
              </p:sp>
              <p:sp>
                <p:nvSpPr>
                  <p:cNvPr id="959" name="Google Shape;959;p58"/>
                  <p:cNvSpPr txBox="1"/>
                  <p:nvPr/>
                </p:nvSpPr>
                <p:spPr>
                  <a:xfrm>
                    <a:off x="2805112" y="1190624"/>
                    <a:ext cx="32733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rPr>
                      <a:t>7</a:t>
                    </a:r>
                    <a:endParaRPr/>
                  </a:p>
                </p:txBody>
              </p:sp>
              <p:sp>
                <p:nvSpPr>
                  <p:cNvPr id="960" name="Google Shape;960;p58"/>
                  <p:cNvSpPr txBox="1"/>
                  <p:nvPr/>
                </p:nvSpPr>
                <p:spPr>
                  <a:xfrm>
                    <a:off x="3401912" y="1190624"/>
                    <a:ext cx="32733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rPr>
                      <a:t>9</a:t>
                    </a:r>
                    <a:endParaRPr/>
                  </a:p>
                </p:txBody>
              </p:sp>
              <p:sp>
                <p:nvSpPr>
                  <p:cNvPr id="961" name="Google Shape;961;p58"/>
                  <p:cNvSpPr txBox="1"/>
                  <p:nvPr/>
                </p:nvSpPr>
                <p:spPr>
                  <a:xfrm>
                    <a:off x="3752848" y="1190624"/>
                    <a:ext cx="4700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rPr>
                      <a:t>10</a:t>
                    </a:r>
                    <a:endParaRPr/>
                  </a:p>
                </p:txBody>
              </p:sp>
            </p:grpSp>
            <p:grpSp>
              <p:nvGrpSpPr>
                <p:cNvPr id="962" name="Google Shape;962;p58"/>
                <p:cNvGrpSpPr/>
                <p:nvPr/>
              </p:nvGrpSpPr>
              <p:grpSpPr>
                <a:xfrm>
                  <a:off x="4286248" y="4296092"/>
                  <a:ext cx="1008160" cy="404813"/>
                  <a:chOff x="4286248" y="2481233"/>
                  <a:chExt cx="1008160" cy="404813"/>
                </a:xfrm>
              </p:grpSpPr>
              <p:sp>
                <p:nvSpPr>
                  <p:cNvPr id="963" name="Google Shape;963;p58"/>
                  <p:cNvSpPr txBox="1"/>
                  <p:nvPr/>
                </p:nvSpPr>
                <p:spPr>
                  <a:xfrm>
                    <a:off x="4286248" y="2485936"/>
                    <a:ext cx="4700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rPr>
                      <a:t>18</a:t>
                    </a:r>
                    <a:endParaRPr/>
                  </a:p>
                </p:txBody>
              </p:sp>
              <p:sp>
                <p:nvSpPr>
                  <p:cNvPr id="964" name="Google Shape;964;p58"/>
                  <p:cNvSpPr txBox="1"/>
                  <p:nvPr/>
                </p:nvSpPr>
                <p:spPr>
                  <a:xfrm>
                    <a:off x="4824408" y="2481233"/>
                    <a:ext cx="4700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rPr>
                      <a:t>24</a:t>
                    </a:r>
                    <a:endParaRPr/>
                  </a:p>
                </p:txBody>
              </p:sp>
            </p:grpSp>
          </p:grpSp>
          <p:sp>
            <p:nvSpPr>
              <p:cNvPr id="965" name="Google Shape;965;p58"/>
              <p:cNvSpPr txBox="1"/>
              <p:nvPr/>
            </p:nvSpPr>
            <p:spPr>
              <a:xfrm>
                <a:off x="5370308" y="5626749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29</a:t>
                </a:r>
                <a:endParaRPr/>
              </a:p>
            </p:txBody>
          </p:sp>
          <p:sp>
            <p:nvSpPr>
              <p:cNvPr id="966" name="Google Shape;966;p58"/>
              <p:cNvSpPr txBox="1"/>
              <p:nvPr/>
            </p:nvSpPr>
            <p:spPr>
              <a:xfrm>
                <a:off x="5937044" y="5626749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36</a:t>
                </a:r>
                <a:endParaRPr/>
              </a:p>
            </p:txBody>
          </p:sp>
          <p:sp>
            <p:nvSpPr>
              <p:cNvPr id="967" name="Google Shape;967;p58"/>
              <p:cNvSpPr txBox="1"/>
              <p:nvPr/>
            </p:nvSpPr>
            <p:spPr>
              <a:xfrm>
                <a:off x="6468956" y="5614927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45</a:t>
                </a:r>
                <a:endParaRPr/>
              </a:p>
            </p:txBody>
          </p:sp>
          <p:sp>
            <p:nvSpPr>
              <p:cNvPr id="968" name="Google Shape;968;p58"/>
              <p:cNvSpPr txBox="1"/>
              <p:nvPr/>
            </p:nvSpPr>
            <p:spPr>
              <a:xfrm>
                <a:off x="7007118" y="5595936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56</a:t>
                </a:r>
                <a:endParaRPr/>
              </a:p>
            </p:txBody>
          </p:sp>
        </p:grpSp>
        <p:grpSp>
          <p:nvGrpSpPr>
            <p:cNvPr id="969" name="Google Shape;969;p58"/>
            <p:cNvGrpSpPr/>
            <p:nvPr/>
          </p:nvGrpSpPr>
          <p:grpSpPr>
            <a:xfrm>
              <a:off x="7515039" y="4071968"/>
              <a:ext cx="1022450" cy="419101"/>
              <a:chOff x="1128712" y="6210299"/>
              <a:chExt cx="1022450" cy="419101"/>
            </a:xfrm>
          </p:grpSpPr>
          <p:sp>
            <p:nvSpPr>
              <p:cNvPr id="970" name="Google Shape;970;p58"/>
              <p:cNvSpPr txBox="1"/>
              <p:nvPr/>
            </p:nvSpPr>
            <p:spPr>
              <a:xfrm>
                <a:off x="1128712" y="6229290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11</a:t>
                </a:r>
                <a:endParaRPr/>
              </a:p>
            </p:txBody>
          </p:sp>
          <p:sp>
            <p:nvSpPr>
              <p:cNvPr id="971" name="Google Shape;971;p58"/>
              <p:cNvSpPr txBox="1"/>
              <p:nvPr/>
            </p:nvSpPr>
            <p:spPr>
              <a:xfrm>
                <a:off x="1681162" y="6210299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43</a:t>
                </a:r>
                <a:endParaRPr/>
              </a:p>
            </p:txBody>
          </p:sp>
        </p:grpSp>
      </p:grpSp>
      <p:sp>
        <p:nvSpPr>
          <p:cNvPr id="972" name="Google Shape;972;p58"/>
          <p:cNvSpPr/>
          <p:nvPr/>
        </p:nvSpPr>
        <p:spPr>
          <a:xfrm>
            <a:off x="527243" y="3527939"/>
            <a:ext cx="14493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Sorted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58"/>
          <p:cNvSpPr txBox="1"/>
          <p:nvPr>
            <p:ph idx="1" type="body"/>
          </p:nvPr>
        </p:nvSpPr>
        <p:spPr>
          <a:xfrm>
            <a:off x="495300" y="4797425"/>
            <a:ext cx="8343900" cy="1798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Number of passes: 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log(N/M)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In each pass the size of the runs is doubled, thus we need 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[log(N/M)]+1 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to get to a run equal in size to the original file. This run would be the entire file sorted.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The example needs three passes (B1, B2 and B3)as [Log(14/3)] + 1 = 3.</a:t>
            </a:r>
            <a:endParaRPr/>
          </a:p>
          <a:p>
            <a:pPr indent="-5080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9"/>
          <p:cNvSpPr txBox="1"/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"/>
              <a:buNone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Multi-way Merge Sorting</a:t>
            </a:r>
            <a:endParaRPr/>
          </a:p>
        </p:txBody>
      </p:sp>
      <p:sp>
        <p:nvSpPr>
          <p:cNvPr id="979" name="Google Shape;979;p59"/>
          <p:cNvSpPr txBox="1"/>
          <p:nvPr>
            <p:ph idx="1" type="body"/>
          </p:nvPr>
        </p:nvSpPr>
        <p:spPr>
          <a:xfrm>
            <a:off x="498864" y="1981200"/>
            <a:ext cx="5596166" cy="3788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Sort phase remains the same as in two-way sorting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 two-way sorting we did a 2-way merge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 </a:t>
            </a:r>
            <a:r>
              <a:rPr lang="en-US" sz="20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multi-way sorting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we follow a </a:t>
            </a:r>
            <a:r>
              <a:rPr lang="en-US" sz="20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k-way merge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For this we need two groups of tape drives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Each group contains k tape drives giving 2*k tape drives in all</a:t>
            </a:r>
            <a:endParaRPr/>
          </a:p>
        </p:txBody>
      </p:sp>
      <p:sp>
        <p:nvSpPr>
          <p:cNvPr id="980" name="Google Shape;980;p59"/>
          <p:cNvSpPr/>
          <p:nvPr/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59"/>
          <p:cNvSpPr/>
          <p:nvPr/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" id="982" name="Google Shape;98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>
            <p:ph type="title"/>
          </p:nvPr>
        </p:nvSpPr>
        <p:spPr>
          <a:xfrm>
            <a:off x="466029" y="249808"/>
            <a:ext cx="8178799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A file</a:t>
            </a:r>
            <a:endParaRPr/>
          </a:p>
        </p:txBody>
      </p:sp>
      <p:sp>
        <p:nvSpPr>
          <p:cNvPr id="199" name="Google Shape;199;p6"/>
          <p:cNvSpPr txBox="1"/>
          <p:nvPr>
            <p:ph idx="1" type="body"/>
          </p:nvPr>
        </p:nvSpPr>
        <p:spPr>
          <a:xfrm>
            <a:off x="482601" y="1782981"/>
            <a:ext cx="7797168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At the fundamental level, a file is a sequence of bytes numbered from 0 upwards</a:t>
            </a:r>
            <a:endParaRPr/>
          </a:p>
        </p:txBody>
      </p:sp>
      <p:grpSp>
        <p:nvGrpSpPr>
          <p:cNvPr id="200" name="Google Shape;200;p6"/>
          <p:cNvGrpSpPr/>
          <p:nvPr/>
        </p:nvGrpSpPr>
        <p:grpSpPr>
          <a:xfrm>
            <a:off x="0" y="4601497"/>
            <a:ext cx="760545" cy="2017580"/>
            <a:chOff x="0" y="4601497"/>
            <a:chExt cx="1014061" cy="2017580"/>
          </a:xfrm>
        </p:grpSpPr>
        <p:sp>
          <p:nvSpPr>
            <p:cNvPr id="201" name="Google Shape;201;p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6"/>
          <p:cNvGrpSpPr/>
          <p:nvPr/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204" name="Google Shape;204;p6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2951760"/>
            <a:ext cx="8191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0"/>
          <p:cNvSpPr txBox="1"/>
          <p:nvPr>
            <p:ph idx="1" type="body"/>
          </p:nvPr>
        </p:nvSpPr>
        <p:spPr>
          <a:xfrm>
            <a:off x="457200" y="1828800"/>
            <a:ext cx="8229600" cy="420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Ta</a:t>
            </a:r>
            <a:r>
              <a:rPr b="1" baseline="-25000" lang="en-US" sz="19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: </a:t>
            </a:r>
            <a:r>
              <a:rPr b="1"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17, 3, 29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19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56, 24, 18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1900"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4, 9, 10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, 6, 45, 36, 11, 43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Main memory sort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The first three records are read into memory, sorted and written on Tb1, </a:t>
            </a:r>
            <a:br>
              <a:rPr lang="en-US" sz="19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the second three records are read into memory, sorted and stored on Tb2, </a:t>
            </a:r>
            <a:br>
              <a:rPr lang="en-US" sz="19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finally the third three records are read into memory, sorted and stored on Tb3.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Now we have one run on each of the three tapes: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Tb1: 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3, 17, 29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Tb2: </a:t>
            </a:r>
            <a:r>
              <a:rPr lang="en-US" sz="1900"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18, 24, 56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Tb3: </a:t>
            </a:r>
            <a:r>
              <a:rPr lang="en-US" sz="1900"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4, 9, 10</a:t>
            </a:r>
            <a:endParaRPr/>
          </a:p>
          <a:p>
            <a:pPr indent="-50800" lvl="0" marL="17145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8" name="Google Shape;988;p60"/>
          <p:cNvSpPr/>
          <p:nvPr/>
        </p:nvSpPr>
        <p:spPr>
          <a:xfrm>
            <a:off x="428625" y="266700"/>
            <a:ext cx="75723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External Sorting: Example of multiway external sorting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9" name="Google Shape;989;p60"/>
          <p:cNvSpPr/>
          <p:nvPr/>
        </p:nvSpPr>
        <p:spPr>
          <a:xfrm>
            <a:off x="395286" y="819864"/>
            <a:ext cx="80629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Assumption – We  have three tapes (k = 3) and the memory can hold three records.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1"/>
          <p:cNvSpPr txBox="1"/>
          <p:nvPr>
            <p:ph idx="1" type="body"/>
          </p:nvPr>
        </p:nvSpPr>
        <p:spPr>
          <a:xfrm>
            <a:off x="457200" y="1295400"/>
            <a:ext cx="8382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next portion of three records is sorted into main memory and stored as the second run on Tb1: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: 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3, 17, 29, </a:t>
            </a:r>
            <a:r>
              <a:rPr b="1" lang="en-US" sz="2000">
                <a:highlight>
                  <a:srgbClr val="FEA0F7"/>
                </a:highlight>
                <a:latin typeface="Cambria"/>
                <a:ea typeface="Cambria"/>
                <a:cs typeface="Cambria"/>
                <a:sym typeface="Cambria"/>
              </a:rPr>
              <a:t>6, 36, 45</a:t>
            </a:r>
            <a:endParaRPr sz="2000">
              <a:highlight>
                <a:srgbClr val="FEA0F7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next portion, which is also the last one, is sorted and stored onto Tb2: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: 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18, 24, 56, </a:t>
            </a:r>
            <a:r>
              <a:rPr b="1" lang="en-US" sz="2000">
                <a:highlight>
                  <a:srgbClr val="DEEBF7"/>
                </a:highlight>
                <a:latin typeface="Cambria"/>
                <a:ea typeface="Cambria"/>
                <a:cs typeface="Cambria"/>
                <a:sym typeface="Cambria"/>
              </a:rPr>
              <a:t>11, 43</a:t>
            </a:r>
            <a:endParaRPr sz="2000">
              <a:highlight>
                <a:srgbClr val="DEEBF7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 sz="2000">
                <a:latin typeface="Cambria"/>
                <a:ea typeface="Cambria"/>
                <a:cs typeface="Cambria"/>
                <a:sym typeface="Cambria"/>
              </a:rPr>
              <a:t>Nothing is stored on Tb</a:t>
            </a:r>
            <a:r>
              <a:rPr baseline="-25000" i="1" lang="en-US" sz="20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i="1"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995" name="Google Shape;995;p61"/>
          <p:cNvSpPr/>
          <p:nvPr/>
        </p:nvSpPr>
        <p:spPr>
          <a:xfrm>
            <a:off x="762000" y="466725"/>
            <a:ext cx="6934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</a:t>
            </a:r>
            <a:r>
              <a:rPr b="1" baseline="-2500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 </a:t>
            </a:r>
            <a:r>
              <a:rPr b="1" lang="en-US" sz="2000">
                <a:solidFill>
                  <a:schemeClr val="dk1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17, 3, 29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000">
                <a:solidFill>
                  <a:schemeClr val="dk1"/>
                </a:solidFill>
                <a:highlight>
                  <a:srgbClr val="FFFF99"/>
                </a:highlight>
                <a:latin typeface="Cambria"/>
                <a:ea typeface="Cambria"/>
                <a:cs typeface="Cambria"/>
                <a:sym typeface="Cambria"/>
              </a:rPr>
              <a:t>56, 24, 18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000">
                <a:solidFill>
                  <a:schemeClr val="dk1"/>
                </a:solidFill>
                <a:highlight>
                  <a:srgbClr val="00FF00"/>
                </a:highlight>
                <a:latin typeface="Cambria"/>
                <a:ea typeface="Cambria"/>
                <a:cs typeface="Cambria"/>
                <a:sym typeface="Cambria"/>
              </a:rPr>
              <a:t>4, 9, 10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000">
                <a:solidFill>
                  <a:schemeClr val="dk1"/>
                </a:solidFill>
                <a:highlight>
                  <a:srgbClr val="FEA0F7"/>
                </a:highlight>
                <a:latin typeface="Cambria"/>
                <a:ea typeface="Cambria"/>
                <a:cs typeface="Cambria"/>
                <a:sym typeface="Cambria"/>
              </a:rPr>
              <a:t>6, 45, 36, </a:t>
            </a:r>
            <a:r>
              <a:rPr b="1" lang="en-US" sz="2000">
                <a:solidFill>
                  <a:schemeClr val="dk1"/>
                </a:solidFill>
                <a:highlight>
                  <a:srgbClr val="DEEBF7"/>
                </a:highlight>
                <a:latin typeface="Cambria"/>
                <a:ea typeface="Cambria"/>
                <a:cs typeface="Cambria"/>
                <a:sym typeface="Cambria"/>
              </a:rPr>
              <a:t>11, 43</a:t>
            </a:r>
            <a:endParaRPr/>
          </a:p>
        </p:txBody>
      </p:sp>
      <p:sp>
        <p:nvSpPr>
          <p:cNvPr id="996" name="Google Shape;996;p61"/>
          <p:cNvSpPr/>
          <p:nvPr/>
        </p:nvSpPr>
        <p:spPr>
          <a:xfrm>
            <a:off x="609600" y="4343400"/>
            <a:ext cx="7620000" cy="1785104"/>
          </a:xfrm>
          <a:prstGeom prst="rect">
            <a:avLst/>
          </a:prstGeom>
          <a:solidFill>
            <a:srgbClr val="DEEB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Thus, after the main memory sort, our tapes look like this: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 	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3, 17, 29, | 6, 36, 45,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 	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18, 24, 56, | 11, 43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 	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4, 9, 10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2"/>
          <p:cNvSpPr txBox="1"/>
          <p:nvPr>
            <p:ph idx="1" type="body"/>
          </p:nvPr>
        </p:nvSpPr>
        <p:spPr>
          <a:xfrm>
            <a:off x="457200" y="16002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In our example we merge runs of length 3 </a:t>
            </a:r>
            <a:br>
              <a:rPr lang="en-US" sz="19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and the resulting runs would be of length 9.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Build a heap tree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in main memory out of the first records in each tape. </a:t>
            </a:r>
            <a:br>
              <a:rPr lang="en-US" sz="19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These records are: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3, 18, and 4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1002" name="Google Shape;1002;p62"/>
          <p:cNvSpPr/>
          <p:nvPr/>
        </p:nvSpPr>
        <p:spPr>
          <a:xfrm>
            <a:off x="219905" y="133290"/>
            <a:ext cx="12280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Merging: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3" name="Google Shape;1003;p62"/>
          <p:cNvSpPr/>
          <p:nvPr/>
        </p:nvSpPr>
        <p:spPr>
          <a:xfrm>
            <a:off x="5867400" y="100280"/>
            <a:ext cx="3276600" cy="1323439"/>
          </a:xfrm>
          <a:prstGeom prst="rect">
            <a:avLst/>
          </a:prstGeom>
          <a:solidFill>
            <a:srgbClr val="DEEB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 	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, 17, 29, | 6, 36, 45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 	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18, 24, 56, | 11, 43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 	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4,  9, 10</a:t>
            </a:r>
            <a:endParaRPr/>
          </a:p>
        </p:txBody>
      </p:sp>
      <p:sp>
        <p:nvSpPr>
          <p:cNvPr id="1004" name="Google Shape;1004;p62"/>
          <p:cNvSpPr/>
          <p:nvPr/>
        </p:nvSpPr>
        <p:spPr>
          <a:xfrm>
            <a:off x="6796088" y="133290"/>
            <a:ext cx="304800" cy="40011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62"/>
          <p:cNvSpPr/>
          <p:nvPr/>
        </p:nvSpPr>
        <p:spPr>
          <a:xfrm>
            <a:off x="6862764" y="573986"/>
            <a:ext cx="304800" cy="40011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62"/>
          <p:cNvSpPr/>
          <p:nvPr/>
        </p:nvSpPr>
        <p:spPr>
          <a:xfrm>
            <a:off x="6819900" y="998852"/>
            <a:ext cx="304800" cy="40011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62"/>
          <p:cNvSpPr/>
          <p:nvPr/>
        </p:nvSpPr>
        <p:spPr>
          <a:xfrm>
            <a:off x="-14288" y="2895600"/>
            <a:ext cx="85344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take the smallest of them - 3, using the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deleteMin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operation, and store it on tape Ta</a:t>
            </a:r>
            <a:r>
              <a:rPr b="0" baseline="-25000" i="0" lang="en-US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="0" i="0" sz="19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008" name="Google Shape;1008;p62"/>
          <p:cNvGraphicFramePr/>
          <p:nvPr/>
        </p:nvGraphicFramePr>
        <p:xfrm>
          <a:off x="395289" y="601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57800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1009" name="Google Shape;1009;p62"/>
          <p:cNvSpPr txBox="1"/>
          <p:nvPr/>
        </p:nvSpPr>
        <p:spPr>
          <a:xfrm>
            <a:off x="1084062" y="6048691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010" name="Google Shape;1010;p62"/>
          <p:cNvSpPr txBox="1"/>
          <p:nvPr/>
        </p:nvSpPr>
        <p:spPr>
          <a:xfrm>
            <a:off x="1604662" y="6048691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grpSp>
        <p:nvGrpSpPr>
          <p:cNvPr id="1011" name="Google Shape;1011;p62"/>
          <p:cNvGrpSpPr/>
          <p:nvPr/>
        </p:nvGrpSpPr>
        <p:grpSpPr>
          <a:xfrm>
            <a:off x="2171398" y="6032166"/>
            <a:ext cx="3595684" cy="416635"/>
            <a:chOff x="2171398" y="6032166"/>
            <a:chExt cx="3595684" cy="416635"/>
          </a:xfrm>
        </p:grpSpPr>
        <p:sp>
          <p:nvSpPr>
            <p:cNvPr id="1012" name="Google Shape;1012;p62"/>
            <p:cNvSpPr txBox="1"/>
            <p:nvPr/>
          </p:nvSpPr>
          <p:spPr>
            <a:xfrm>
              <a:off x="2171398" y="6048691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1013" name="Google Shape;1013;p62"/>
            <p:cNvSpPr txBox="1"/>
            <p:nvPr/>
          </p:nvSpPr>
          <p:spPr>
            <a:xfrm>
              <a:off x="2689022" y="604869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1014" name="Google Shape;1014;p62"/>
            <p:cNvSpPr txBox="1"/>
            <p:nvPr/>
          </p:nvSpPr>
          <p:spPr>
            <a:xfrm>
              <a:off x="3200400" y="604869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17</a:t>
              </a:r>
              <a:endParaRPr/>
            </a:p>
          </p:txBody>
        </p:sp>
        <p:sp>
          <p:nvSpPr>
            <p:cNvPr id="1015" name="Google Shape;1015;p62"/>
            <p:cNvSpPr txBox="1"/>
            <p:nvPr/>
          </p:nvSpPr>
          <p:spPr>
            <a:xfrm>
              <a:off x="3693910" y="604869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18</a:t>
              </a:r>
              <a:endParaRPr/>
            </a:p>
          </p:txBody>
        </p:sp>
        <p:grpSp>
          <p:nvGrpSpPr>
            <p:cNvPr id="1016" name="Google Shape;1016;p62"/>
            <p:cNvGrpSpPr/>
            <p:nvPr/>
          </p:nvGrpSpPr>
          <p:grpSpPr>
            <a:xfrm>
              <a:off x="4227310" y="6032166"/>
              <a:ext cx="1008160" cy="404813"/>
              <a:chOff x="4286248" y="2481233"/>
              <a:chExt cx="1008160" cy="404813"/>
            </a:xfrm>
          </p:grpSpPr>
          <p:sp>
            <p:nvSpPr>
              <p:cNvPr id="1017" name="Google Shape;1017;p62"/>
              <p:cNvSpPr txBox="1"/>
              <p:nvPr/>
            </p:nvSpPr>
            <p:spPr>
              <a:xfrm>
                <a:off x="4286248" y="2485936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24</a:t>
                </a:r>
                <a:endParaRPr/>
              </a:p>
            </p:txBody>
          </p:sp>
          <p:sp>
            <p:nvSpPr>
              <p:cNvPr id="1018" name="Google Shape;1018;p62"/>
              <p:cNvSpPr txBox="1"/>
              <p:nvPr/>
            </p:nvSpPr>
            <p:spPr>
              <a:xfrm>
                <a:off x="4824408" y="2481233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29</a:t>
                </a:r>
                <a:endParaRPr/>
              </a:p>
            </p:txBody>
          </p:sp>
        </p:grpSp>
        <p:sp>
          <p:nvSpPr>
            <p:cNvPr id="1019" name="Google Shape;1019;p62"/>
            <p:cNvSpPr txBox="1"/>
            <p:nvPr/>
          </p:nvSpPr>
          <p:spPr>
            <a:xfrm>
              <a:off x="5297082" y="6034403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56</a:t>
              </a:r>
              <a:endParaRPr/>
            </a:p>
          </p:txBody>
        </p:sp>
      </p:grpSp>
      <p:sp>
        <p:nvSpPr>
          <p:cNvPr id="1020" name="Google Shape;1020;p62"/>
          <p:cNvSpPr/>
          <p:nvPr/>
        </p:nvSpPr>
        <p:spPr>
          <a:xfrm>
            <a:off x="512738" y="3753177"/>
            <a:ext cx="8286906" cy="67710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record '3' belonged to Tb1, so we read the next record from </a:t>
            </a:r>
            <a:r>
              <a:rPr lang="en-US" sz="1900">
                <a:solidFill>
                  <a:schemeClr val="lt1"/>
                </a:solidFill>
                <a:highlight>
                  <a:srgbClr val="0000CC"/>
                </a:highlight>
                <a:latin typeface="Cambria"/>
                <a:ea typeface="Cambria"/>
                <a:cs typeface="Cambria"/>
                <a:sym typeface="Cambria"/>
              </a:rPr>
              <a:t>Tb1 - 17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 </a:t>
            </a:r>
            <a:b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insert it into the heap. Now the heap contains </a:t>
            </a:r>
            <a:r>
              <a:rPr lang="en-US" sz="1900">
                <a:solidFill>
                  <a:schemeClr val="dk1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18, 4, and 17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1021" name="Google Shape;1021;p62"/>
          <p:cNvSpPr/>
          <p:nvPr/>
        </p:nvSpPr>
        <p:spPr>
          <a:xfrm>
            <a:off x="7177091" y="130259"/>
            <a:ext cx="304800" cy="400110"/>
          </a:xfrm>
          <a:prstGeom prst="ellipse">
            <a:avLst/>
          </a:prstGeom>
          <a:noFill/>
          <a:ln cap="flat" cmpd="sng" w="254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62"/>
          <p:cNvSpPr/>
          <p:nvPr/>
        </p:nvSpPr>
        <p:spPr>
          <a:xfrm>
            <a:off x="512738" y="4620785"/>
            <a:ext cx="8286905" cy="384721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next </a:t>
            </a:r>
            <a:r>
              <a:rPr b="1"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deleteMin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operation will output 4, and it will be stored on Ta1.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3" name="Google Shape;1023;p62"/>
          <p:cNvSpPr/>
          <p:nvPr/>
        </p:nvSpPr>
        <p:spPr>
          <a:xfrm>
            <a:off x="512736" y="5082552"/>
            <a:ext cx="8286906" cy="69249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record '4' belonged to Tb</a:t>
            </a:r>
            <a:r>
              <a:rPr baseline="-25000"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so we read the next record '9' from Tb</a:t>
            </a:r>
            <a:r>
              <a:rPr baseline="-25000"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for heap sort;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Now the heap contains 18, 17 and 9.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---Repeat process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62"/>
          <p:cNvSpPr/>
          <p:nvPr/>
        </p:nvSpPr>
        <p:spPr>
          <a:xfrm>
            <a:off x="201204" y="650930"/>
            <a:ext cx="52851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Merging runs of length M to obtain runs of length k*M</a:t>
            </a:r>
            <a:endParaRPr/>
          </a:p>
        </p:txBody>
      </p:sp>
      <p:sp>
        <p:nvSpPr>
          <p:cNvPr id="1025" name="Google Shape;1025;p62"/>
          <p:cNvSpPr/>
          <p:nvPr/>
        </p:nvSpPr>
        <p:spPr>
          <a:xfrm>
            <a:off x="7113382" y="1019114"/>
            <a:ext cx="304800" cy="400110"/>
          </a:xfrm>
          <a:prstGeom prst="ellipse">
            <a:avLst/>
          </a:prstGeom>
          <a:noFill/>
          <a:ln cap="flat" cmpd="sng" w="254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3"/>
          <p:cNvSpPr/>
          <p:nvPr/>
        </p:nvSpPr>
        <p:spPr>
          <a:xfrm>
            <a:off x="5867400" y="100280"/>
            <a:ext cx="3276600" cy="1323439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 	</a:t>
            </a:r>
            <a:r>
              <a:rPr lang="en-US" sz="2000" strike="sng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3 , 17, 29,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| 6, 36, 45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 	</a:t>
            </a:r>
            <a:r>
              <a:rPr lang="en-US" sz="2000" strike="sng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18, 24, 56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| 11, 43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Tb</a:t>
            </a:r>
            <a:r>
              <a:rPr b="1" baseline="-2500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 	</a:t>
            </a:r>
            <a:r>
              <a:rPr lang="en-US" sz="2000" strike="sng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4,  9, 10</a:t>
            </a:r>
            <a:endParaRPr/>
          </a:p>
        </p:txBody>
      </p:sp>
      <p:sp>
        <p:nvSpPr>
          <p:cNvPr id="1031" name="Google Shape;1031;p63"/>
          <p:cNvSpPr/>
          <p:nvPr/>
        </p:nvSpPr>
        <p:spPr>
          <a:xfrm>
            <a:off x="533400" y="364092"/>
            <a:ext cx="4800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Build a heap of the 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second three runs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 store the sorted result on Ta2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032" name="Google Shape;1032;p63"/>
          <p:cNvGraphicFramePr/>
          <p:nvPr/>
        </p:nvGraphicFramePr>
        <p:xfrm>
          <a:off x="328612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57800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1033" name="Google Shape;1033;p63"/>
          <p:cNvSpPr txBox="1"/>
          <p:nvPr/>
        </p:nvSpPr>
        <p:spPr>
          <a:xfrm>
            <a:off x="1017385" y="1629091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034" name="Google Shape;1034;p63"/>
          <p:cNvSpPr txBox="1"/>
          <p:nvPr/>
        </p:nvSpPr>
        <p:spPr>
          <a:xfrm>
            <a:off x="1537985" y="1629091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grpSp>
        <p:nvGrpSpPr>
          <p:cNvPr id="1035" name="Google Shape;1035;p63"/>
          <p:cNvGrpSpPr/>
          <p:nvPr/>
        </p:nvGrpSpPr>
        <p:grpSpPr>
          <a:xfrm>
            <a:off x="2104721" y="1612566"/>
            <a:ext cx="3595684" cy="416635"/>
            <a:chOff x="2171398" y="6032166"/>
            <a:chExt cx="3595684" cy="416635"/>
          </a:xfrm>
        </p:grpSpPr>
        <p:sp>
          <p:nvSpPr>
            <p:cNvPr id="1036" name="Google Shape;1036;p63"/>
            <p:cNvSpPr txBox="1"/>
            <p:nvPr/>
          </p:nvSpPr>
          <p:spPr>
            <a:xfrm>
              <a:off x="2171398" y="6048691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1037" name="Google Shape;1037;p63"/>
            <p:cNvSpPr txBox="1"/>
            <p:nvPr/>
          </p:nvSpPr>
          <p:spPr>
            <a:xfrm>
              <a:off x="2689022" y="604869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1038" name="Google Shape;1038;p63"/>
            <p:cNvSpPr txBox="1"/>
            <p:nvPr/>
          </p:nvSpPr>
          <p:spPr>
            <a:xfrm>
              <a:off x="3200400" y="604869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17</a:t>
              </a:r>
              <a:endParaRPr/>
            </a:p>
          </p:txBody>
        </p:sp>
        <p:sp>
          <p:nvSpPr>
            <p:cNvPr id="1039" name="Google Shape;1039;p63"/>
            <p:cNvSpPr txBox="1"/>
            <p:nvPr/>
          </p:nvSpPr>
          <p:spPr>
            <a:xfrm>
              <a:off x="3693910" y="604869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18</a:t>
              </a:r>
              <a:endParaRPr/>
            </a:p>
          </p:txBody>
        </p:sp>
        <p:grpSp>
          <p:nvGrpSpPr>
            <p:cNvPr id="1040" name="Google Shape;1040;p63"/>
            <p:cNvGrpSpPr/>
            <p:nvPr/>
          </p:nvGrpSpPr>
          <p:grpSpPr>
            <a:xfrm>
              <a:off x="4227310" y="6032166"/>
              <a:ext cx="1008160" cy="404813"/>
              <a:chOff x="4286248" y="2481233"/>
              <a:chExt cx="1008160" cy="404813"/>
            </a:xfrm>
          </p:grpSpPr>
          <p:sp>
            <p:nvSpPr>
              <p:cNvPr id="1041" name="Google Shape;1041;p63"/>
              <p:cNvSpPr txBox="1"/>
              <p:nvPr/>
            </p:nvSpPr>
            <p:spPr>
              <a:xfrm>
                <a:off x="4286248" y="2485936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24</a:t>
                </a:r>
                <a:endParaRPr/>
              </a:p>
            </p:txBody>
          </p:sp>
          <p:sp>
            <p:nvSpPr>
              <p:cNvPr id="1042" name="Google Shape;1042;p63"/>
              <p:cNvSpPr txBox="1"/>
              <p:nvPr/>
            </p:nvSpPr>
            <p:spPr>
              <a:xfrm>
                <a:off x="4824408" y="2481233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29</a:t>
                </a:r>
                <a:endParaRPr/>
              </a:p>
            </p:txBody>
          </p:sp>
        </p:grpSp>
        <p:sp>
          <p:nvSpPr>
            <p:cNvPr id="1043" name="Google Shape;1043;p63"/>
            <p:cNvSpPr txBox="1"/>
            <p:nvPr/>
          </p:nvSpPr>
          <p:spPr>
            <a:xfrm>
              <a:off x="5297082" y="6034403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56</a:t>
              </a:r>
              <a:endParaRPr/>
            </a:p>
          </p:txBody>
        </p:sp>
      </p:grpSp>
      <p:graphicFrame>
        <p:nvGraphicFramePr>
          <p:cNvPr id="1044" name="Google Shape;1044;p63"/>
          <p:cNvGraphicFramePr/>
          <p:nvPr/>
        </p:nvGraphicFramePr>
        <p:xfrm>
          <a:off x="342900" y="2387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{D4C31A19-C492-446B-B543-8D18B88255D9}</a:tableStyleId>
              </a:tblPr>
              <a:tblGrid>
                <a:gridCol w="57800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  <a:gridCol w="536150"/>
              </a:tblGrid>
              <a:tr h="4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grpSp>
        <p:nvGrpSpPr>
          <p:cNvPr id="1045" name="Google Shape;1045;p63"/>
          <p:cNvGrpSpPr/>
          <p:nvPr/>
        </p:nvGrpSpPr>
        <p:grpSpPr>
          <a:xfrm>
            <a:off x="1031673" y="2416522"/>
            <a:ext cx="2586338" cy="400110"/>
            <a:chOff x="1031673" y="2675731"/>
            <a:chExt cx="2586338" cy="400110"/>
          </a:xfrm>
        </p:grpSpPr>
        <p:sp>
          <p:nvSpPr>
            <p:cNvPr id="1046" name="Google Shape;1046;p63"/>
            <p:cNvSpPr txBox="1"/>
            <p:nvPr/>
          </p:nvSpPr>
          <p:spPr>
            <a:xfrm>
              <a:off x="1031673" y="2675731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1047" name="Google Shape;1047;p63"/>
            <p:cNvSpPr txBox="1"/>
            <p:nvPr/>
          </p:nvSpPr>
          <p:spPr>
            <a:xfrm>
              <a:off x="1552273" y="267573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grpSp>
          <p:nvGrpSpPr>
            <p:cNvPr id="1048" name="Google Shape;1048;p63"/>
            <p:cNvGrpSpPr/>
            <p:nvPr/>
          </p:nvGrpSpPr>
          <p:grpSpPr>
            <a:xfrm>
              <a:off x="2061857" y="2675731"/>
              <a:ext cx="1556154" cy="400110"/>
              <a:chOff x="2114246" y="6048691"/>
              <a:chExt cx="1556154" cy="400110"/>
            </a:xfrm>
          </p:grpSpPr>
          <p:sp>
            <p:nvSpPr>
              <p:cNvPr id="1049" name="Google Shape;1049;p63"/>
              <p:cNvSpPr txBox="1"/>
              <p:nvPr/>
            </p:nvSpPr>
            <p:spPr>
              <a:xfrm>
                <a:off x="2114246" y="6048691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36</a:t>
                </a:r>
                <a:endParaRPr/>
              </a:p>
            </p:txBody>
          </p:sp>
          <p:sp>
            <p:nvSpPr>
              <p:cNvPr id="1050" name="Google Shape;1050;p63"/>
              <p:cNvSpPr txBox="1"/>
              <p:nvPr/>
            </p:nvSpPr>
            <p:spPr>
              <a:xfrm>
                <a:off x="2646158" y="6048691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43</a:t>
                </a:r>
                <a:endParaRPr/>
              </a:p>
            </p:txBody>
          </p:sp>
          <p:sp>
            <p:nvSpPr>
              <p:cNvPr id="1051" name="Google Shape;1051;p63"/>
              <p:cNvSpPr txBox="1"/>
              <p:nvPr/>
            </p:nvSpPr>
            <p:spPr>
              <a:xfrm>
                <a:off x="3200400" y="6048691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45</a:t>
                </a:r>
                <a:endParaRPr/>
              </a:p>
            </p:txBody>
          </p:sp>
        </p:grpSp>
      </p:grpSp>
      <p:sp>
        <p:nvSpPr>
          <p:cNvPr id="1052" name="Google Shape;1052;p63"/>
          <p:cNvSpPr txBox="1"/>
          <p:nvPr>
            <p:ph idx="1" type="body"/>
          </p:nvPr>
        </p:nvSpPr>
        <p:spPr>
          <a:xfrm>
            <a:off x="304800" y="3116262"/>
            <a:ext cx="8382000" cy="2979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Next merge Phase: with 2 tapes: Ta1 and Ta2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>
              <a:latin typeface="Cambria"/>
              <a:ea typeface="Cambria"/>
              <a:cs typeface="Cambria"/>
              <a:sym typeface="Cambria"/>
            </a:endParaRPr>
          </a:p>
          <a:p>
            <a:pPr indent="-171450" lvl="1" marL="51435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Build a heap of the first elements of the two tapes i.e. </a:t>
            </a:r>
            <a:r>
              <a:rPr lang="en-US" sz="19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3 and 6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, and output the smallest element '3' to tape Tb1.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We read the next record from the tape where the record '3' belonged i.e. Ta1,  and insert it into the heap.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Now the heap contains </a:t>
            </a:r>
            <a:r>
              <a:rPr lang="en-US" sz="1900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6 and 4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, and using the 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deleteMin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 operation </a:t>
            </a:r>
            <a:br>
              <a:rPr lang="en-US" sz="19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the smallest record - 4 is output to tape Tb1.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Proceeding in this way, the entire file will be sorted on tape Tb1.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CC"/>
              </a:buClr>
              <a:buSzPts val="2000"/>
              <a:buNone/>
            </a:pPr>
            <a:r>
              <a:rPr b="1"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Tb1:</a:t>
            </a:r>
            <a:r>
              <a:rPr lang="en-US" sz="20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 3, 4, 6, 9, 10, 11, 17, 18, 24, 29, 36, 43, 45, 56</a:t>
            </a:r>
            <a:endParaRPr/>
          </a:p>
        </p:txBody>
      </p:sp>
      <p:sp>
        <p:nvSpPr>
          <p:cNvPr id="1053" name="Google Shape;1053;p63"/>
          <p:cNvSpPr/>
          <p:nvPr/>
        </p:nvSpPr>
        <p:spPr>
          <a:xfrm>
            <a:off x="1022995" y="1632234"/>
            <a:ext cx="304800" cy="40011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63"/>
          <p:cNvSpPr/>
          <p:nvPr/>
        </p:nvSpPr>
        <p:spPr>
          <a:xfrm>
            <a:off x="1042940" y="2401541"/>
            <a:ext cx="304800" cy="40011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63"/>
          <p:cNvSpPr/>
          <p:nvPr/>
        </p:nvSpPr>
        <p:spPr>
          <a:xfrm>
            <a:off x="1534794" y="1629091"/>
            <a:ext cx="304800" cy="400110"/>
          </a:xfrm>
          <a:prstGeom prst="ellipse">
            <a:avLst/>
          </a:prstGeom>
          <a:noFill/>
          <a:ln cap="flat" cmpd="sng" w="254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63"/>
          <p:cNvSpPr/>
          <p:nvPr/>
        </p:nvSpPr>
        <p:spPr>
          <a:xfrm>
            <a:off x="245856" y="6032243"/>
            <a:ext cx="8440943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The number of passes for the multiway merging is log</a:t>
            </a:r>
            <a:r>
              <a:rPr b="1" baseline="-25000" i="1"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i="1"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(N/M). </a:t>
            </a:r>
            <a:br>
              <a:rPr i="1"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i="1"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 the example this is [log</a:t>
            </a:r>
            <a:r>
              <a:rPr b="1" baseline="-25000" i="1"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i="1"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(14/3)] + 1 = 2.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4"/>
          <p:cNvSpPr/>
          <p:nvPr/>
        </p:nvSpPr>
        <p:spPr>
          <a:xfrm>
            <a:off x="0" y="0"/>
            <a:ext cx="914377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n animal&#10;&#10;Description automatically generated" id="1062" name="Google Shape;1062;p64"/>
          <p:cNvPicPr preferRelativeResize="0"/>
          <p:nvPr/>
        </p:nvPicPr>
        <p:blipFill rotWithShape="1">
          <a:blip r:embed="rId3">
            <a:alphaModFix/>
          </a:blip>
          <a:srcRect b="9064" l="0" r="1" t="470"/>
          <a:stretch/>
        </p:blipFill>
        <p:spPr>
          <a:xfrm>
            <a:off x="20" y="10"/>
            <a:ext cx="9171076" cy="4666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3" name="Google Shape;1063;p64"/>
          <p:cNvGrpSpPr/>
          <p:nvPr/>
        </p:nvGrpSpPr>
        <p:grpSpPr>
          <a:xfrm>
            <a:off x="-228" y="2987478"/>
            <a:ext cx="9171095" cy="1828800"/>
            <a:chOff x="-305" y="2987478"/>
            <a:chExt cx="12188952" cy="1828800"/>
          </a:xfrm>
        </p:grpSpPr>
        <p:sp>
          <p:nvSpPr>
            <p:cNvPr id="1064" name="Google Shape;1064;p64"/>
            <p:cNvSpPr/>
            <p:nvPr/>
          </p:nvSpPr>
          <p:spPr>
            <a:xfrm>
              <a:off x="-305" y="2987478"/>
              <a:ext cx="12188952" cy="1099712"/>
            </a:xfrm>
            <a:custGeom>
              <a:rect b="b" l="l" r="r" t="t"/>
              <a:pathLst>
                <a:path extrusionOk="0" h="932744" w="9182100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64"/>
            <p:cNvSpPr/>
            <p:nvPr/>
          </p:nvSpPr>
          <p:spPr>
            <a:xfrm>
              <a:off x="-305" y="3199381"/>
              <a:ext cx="12188952" cy="902694"/>
            </a:xfrm>
            <a:custGeom>
              <a:rect b="b" l="l" r="r" t="t"/>
              <a:pathLst>
                <a:path extrusionOk="0" h="765639" w="9182100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64"/>
            <p:cNvSpPr/>
            <p:nvPr/>
          </p:nvSpPr>
          <p:spPr>
            <a:xfrm>
              <a:off x="-305" y="3501488"/>
              <a:ext cx="12188952" cy="641669"/>
            </a:xfrm>
            <a:custGeom>
              <a:rect b="b" l="l" r="r" t="t"/>
              <a:pathLst>
                <a:path extrusionOk="0" h="544245" w="9182100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64"/>
            <p:cNvSpPr/>
            <p:nvPr/>
          </p:nvSpPr>
          <p:spPr>
            <a:xfrm>
              <a:off x="-305" y="3614750"/>
              <a:ext cx="12188952" cy="1201528"/>
            </a:xfrm>
            <a:custGeom>
              <a:rect b="b" l="l" r="r" t="t"/>
              <a:pathLst>
                <a:path extrusionOk="0" h="1019102" w="9182100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64"/>
          <p:cNvSpPr txBox="1"/>
          <p:nvPr>
            <p:ph type="title"/>
          </p:nvPr>
        </p:nvSpPr>
        <p:spPr>
          <a:xfrm>
            <a:off x="603504" y="4551037"/>
            <a:ext cx="3766336" cy="15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"/>
              <a:buNone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Summary – Unit 5</a:t>
            </a:r>
            <a:endParaRPr/>
          </a:p>
        </p:txBody>
      </p:sp>
      <p:sp>
        <p:nvSpPr>
          <p:cNvPr id="1069" name="Google Shape;1069;p64"/>
          <p:cNvSpPr txBox="1"/>
          <p:nvPr>
            <p:ph idx="1" type="body"/>
          </p:nvPr>
        </p:nvSpPr>
        <p:spPr>
          <a:xfrm>
            <a:off x="4369840" y="4551037"/>
            <a:ext cx="4469360" cy="19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File terminologies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File Organization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Programming approach in Python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Linked Organization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External Sorting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Files</a:t>
            </a:r>
            <a:endParaRPr/>
          </a:p>
        </p:txBody>
      </p:sp>
      <p:sp>
        <p:nvSpPr>
          <p:cNvPr id="213" name="Google Shape;213;p7"/>
          <p:cNvSpPr txBox="1"/>
          <p:nvPr>
            <p:ph idx="1" type="body"/>
          </p:nvPr>
        </p:nvSpPr>
        <p:spPr>
          <a:xfrm>
            <a:off x="457200" y="1066800"/>
            <a:ext cx="7772400" cy="147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Files are written on Disks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Disk read/write is much slower than memory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Disk data is read/written in large blocks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highlight>
                  <a:srgbClr val="00CCFF"/>
                </a:highlight>
                <a:latin typeface="Cambria"/>
                <a:ea typeface="Cambria"/>
                <a:cs typeface="Cambria"/>
                <a:sym typeface="Cambria"/>
              </a:rPr>
              <a:t>Buffer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- temporary parking place for data</a:t>
            </a:r>
            <a:endParaRPr/>
          </a:p>
        </p:txBody>
      </p:sp>
      <p:grpSp>
        <p:nvGrpSpPr>
          <p:cNvPr id="214" name="Google Shape;214;p7"/>
          <p:cNvGrpSpPr/>
          <p:nvPr/>
        </p:nvGrpSpPr>
        <p:grpSpPr>
          <a:xfrm>
            <a:off x="457200" y="2667000"/>
            <a:ext cx="5531387" cy="1904412"/>
            <a:chOff x="1555213" y="2667000"/>
            <a:chExt cx="5531387" cy="1904412"/>
          </a:xfrm>
        </p:grpSpPr>
        <p:sp>
          <p:nvSpPr>
            <p:cNvPr id="215" name="Google Shape;215;p7"/>
            <p:cNvSpPr txBox="1"/>
            <p:nvPr/>
          </p:nvSpPr>
          <p:spPr>
            <a:xfrm>
              <a:off x="4882792" y="3925081"/>
              <a:ext cx="22038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Files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(sequences of bytes)</a:t>
              </a:r>
              <a:endParaRPr/>
            </a:p>
          </p:txBody>
        </p:sp>
        <p:sp>
          <p:nvSpPr>
            <p:cNvPr id="216" name="Google Shape;216;p7"/>
            <p:cNvSpPr txBox="1"/>
            <p:nvPr/>
          </p:nvSpPr>
          <p:spPr>
            <a:xfrm>
              <a:off x="1555213" y="3897087"/>
              <a:ext cx="22038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Objects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(of various types)</a:t>
              </a:r>
              <a:endParaRPr/>
            </a:p>
          </p:txBody>
        </p:sp>
        <p:pic>
          <p:nvPicPr>
            <p:cNvPr descr="Database" id="217" name="Google Shape;21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39477" y="2667000"/>
              <a:ext cx="1338943" cy="13389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7"/>
            <p:cNvSpPr/>
            <p:nvPr/>
          </p:nvSpPr>
          <p:spPr>
            <a:xfrm>
              <a:off x="1685746" y="2902394"/>
              <a:ext cx="1671411" cy="792163"/>
            </a:xfrm>
            <a:prstGeom prst="flowChartAlternateProcess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Main Memory</a:t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454221" y="3019094"/>
              <a:ext cx="1905000" cy="646331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Buffer</a:t>
              </a:r>
              <a:endParaRPr/>
            </a:p>
          </p:txBody>
        </p:sp>
      </p:grpSp>
      <p:cxnSp>
        <p:nvCxnSpPr>
          <p:cNvPr id="220" name="Google Shape;220;p7"/>
          <p:cNvCxnSpPr/>
          <p:nvPr/>
        </p:nvCxnSpPr>
        <p:spPr>
          <a:xfrm>
            <a:off x="3321587" y="3665425"/>
            <a:ext cx="0" cy="12875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1" name="Google Shape;221;p7"/>
          <p:cNvSpPr txBox="1"/>
          <p:nvPr/>
        </p:nvSpPr>
        <p:spPr>
          <a:xfrm>
            <a:off x="1568989" y="5029200"/>
            <a:ext cx="4419594" cy="1477328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Connect to a buffer (Open a file)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 file handle to file on disk to get access to a buffer from which data can be read or written.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Disconnect the handle (Close a file)</a:t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4724400" y="647700"/>
            <a:ext cx="6096000" cy="579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 File/ Append 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Open File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Operations on File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Close File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File</a:t>
            </a:r>
            <a:r>
              <a:rPr lang="en-US"/>
              <a:t> </a:t>
            </a: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Operations</a:t>
            </a:r>
            <a:endParaRPr/>
          </a:p>
        </p:txBody>
      </p:sp>
      <p:sp>
        <p:nvSpPr>
          <p:cNvPr id="229" name="Google Shape;229;p8"/>
          <p:cNvSpPr txBox="1"/>
          <p:nvPr>
            <p:ph idx="1" type="body"/>
          </p:nvPr>
        </p:nvSpPr>
        <p:spPr>
          <a:xfrm>
            <a:off x="685800" y="1219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To read a file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We must know its name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We must open it (for reading)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Then we can read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Then we must close it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That is typically done implicitly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To write a file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We must name it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We must open it (for writing)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Or create a new file of that name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Then we can write it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We must close it 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ambria"/>
                <a:ea typeface="Cambria"/>
                <a:cs typeface="Cambria"/>
                <a:sym typeface="Cambria"/>
              </a:rPr>
              <a:t>That is typically done implicitly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ctrTitle"/>
          </p:nvPr>
        </p:nvSpPr>
        <p:spPr>
          <a:xfrm>
            <a:off x="0" y="0"/>
            <a:ext cx="91440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Header</a:t>
            </a:r>
            <a:r>
              <a:rPr lang="en-US" sz="4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file in C++</a:t>
            </a:r>
            <a:endParaRPr/>
          </a:p>
        </p:txBody>
      </p:sp>
      <p:sp>
        <p:nvSpPr>
          <p:cNvPr id="235" name="Google Shape;235;p9"/>
          <p:cNvSpPr txBox="1"/>
          <p:nvPr>
            <p:ph idx="1" type="subTitle"/>
          </p:nvPr>
        </p:nvSpPr>
        <p:spPr>
          <a:xfrm>
            <a:off x="431800" y="1446213"/>
            <a:ext cx="83883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⮚"/>
            </a:pPr>
            <a:r>
              <a:rPr b="1" lang="en-US" sz="2100">
                <a:solidFill>
                  <a:schemeClr val="folHlink"/>
                </a:solidFill>
                <a:latin typeface="Cambria"/>
                <a:ea typeface="Cambria"/>
                <a:cs typeface="Cambria"/>
                <a:sym typeface="Cambria"/>
              </a:rPr>
              <a:t>Streams act as an interface between files and programs.</a:t>
            </a:r>
            <a:endParaRPr/>
          </a:p>
          <a:p>
            <a:pPr indent="-13335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⮚"/>
            </a:pPr>
            <a:r>
              <a:rPr b="1" lang="en-US" sz="2100">
                <a:solidFill>
                  <a:schemeClr val="folHlink"/>
                </a:solidFill>
                <a:latin typeface="Cambria"/>
                <a:ea typeface="Cambria"/>
                <a:cs typeface="Cambria"/>
                <a:sym typeface="Cambria"/>
              </a:rPr>
              <a:t>They represent as a sequence of bytes and deals with the flow of data.</a:t>
            </a:r>
            <a:endParaRPr/>
          </a:p>
          <a:p>
            <a:pPr indent="-13335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⮚"/>
            </a:pPr>
            <a:r>
              <a:rPr b="1" lang="en-US" sz="2100">
                <a:solidFill>
                  <a:schemeClr val="folHlink"/>
                </a:solidFill>
                <a:latin typeface="Cambria"/>
                <a:ea typeface="Cambria"/>
                <a:cs typeface="Cambria"/>
                <a:sym typeface="Cambria"/>
              </a:rPr>
              <a:t>Every stream is associated with a class having member functions and operations for a particular kind of data flow.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 sz="2100">
              <a:solidFill>
                <a:schemeClr val="folHlink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335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66"/>
              </a:buClr>
              <a:buSzPts val="2100"/>
              <a:buFont typeface="Noto Sans Symbols"/>
              <a:buChar char="⮚"/>
            </a:pPr>
            <a:r>
              <a:rPr b="1" lang="en-US" sz="2100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File 🡪 Program ( Input stream)  - reads</a:t>
            </a:r>
            <a:endParaRPr/>
          </a:p>
          <a:p>
            <a:pPr indent="-13335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66"/>
              </a:buClr>
              <a:buSzPts val="2100"/>
              <a:buFont typeface="Noto Sans Symbols"/>
              <a:buChar char="⮚"/>
            </a:pPr>
            <a:r>
              <a:rPr b="1" lang="en-US" sz="2100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Program 🡪 File (Output stream) – write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 sz="2100">
              <a:solidFill>
                <a:srgbClr val="FF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335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⮚"/>
            </a:pPr>
            <a:r>
              <a:rPr b="1" lang="en-US" sz="2100">
                <a:solidFill>
                  <a:schemeClr val="folHlink"/>
                </a:solidFill>
                <a:latin typeface="Cambria"/>
                <a:ea typeface="Cambria"/>
                <a:cs typeface="Cambria"/>
                <a:sym typeface="Cambria"/>
              </a:rPr>
              <a:t>All designed into fstream.h and hence needs to be included in all file handling programs.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2020-05-10T06:11:27Z</dcterms:created>
  <dc:creator>Jyoti Malhotra</dc:creator>
</cp:coreProperties>
</file>