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3E593-E682-4ADB-86D9-C438E5AF5DE4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FB9B1-1350-4096-8B62-69862F7B264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CA1E-80B5-4A53-846B-1302D35DAE0F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7249-D793-40AC-8277-004B8D76C6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CA1E-80B5-4A53-846B-1302D35DAE0F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7249-D793-40AC-8277-004B8D76C6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CA1E-80B5-4A53-846B-1302D35DAE0F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7249-D793-40AC-8277-004B8D76C6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CA1E-80B5-4A53-846B-1302D35DAE0F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7249-D793-40AC-8277-004B8D76C6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CA1E-80B5-4A53-846B-1302D35DAE0F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7249-D793-40AC-8277-004B8D76C6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CA1E-80B5-4A53-846B-1302D35DAE0F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7249-D793-40AC-8277-004B8D76C6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CA1E-80B5-4A53-846B-1302D35DAE0F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7249-D793-40AC-8277-004B8D76C6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CA1E-80B5-4A53-846B-1302D35DAE0F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7249-D793-40AC-8277-004B8D76C6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CA1E-80B5-4A53-846B-1302D35DAE0F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7249-D793-40AC-8277-004B8D76C6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CA1E-80B5-4A53-846B-1302D35DAE0F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7249-D793-40AC-8277-004B8D76C6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CA1E-80B5-4A53-846B-1302D35DAE0F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7249-D793-40AC-8277-004B8D76C6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CA1E-80B5-4A53-846B-1302D35DAE0F}" type="datetimeFigureOut">
              <a:rPr lang="en-US" smtClean="0"/>
              <a:t>6/9/2021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27249-D793-40AC-8277-004B8D76C6B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270803" y="1507295"/>
            <a:ext cx="8610600" cy="474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40"/>
              <a:buChar char="◻"/>
            </a:pPr>
            <a:r>
              <a:rPr lang="en-US" b="1">
                <a:solidFill>
                  <a:srgbClr val="C00000"/>
                </a:solidFill>
              </a:rPr>
              <a:t>Trees</a:t>
            </a:r>
            <a:endParaRPr/>
          </a:p>
          <a:p>
            <a:pPr marL="320040" lvl="0" indent="-320040" algn="just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SzPts val="1740"/>
              <a:buChar char="◻"/>
            </a:pPr>
            <a:r>
              <a:rPr lang="en-US" b="1">
                <a:solidFill>
                  <a:srgbClr val="C00000"/>
                </a:solidFill>
              </a:rPr>
              <a:t>Graphs</a:t>
            </a:r>
            <a:endParaRPr/>
          </a:p>
          <a:p>
            <a:pPr marL="320040" lvl="0" indent="-320040" algn="just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SzPts val="1740"/>
              <a:buChar char="◻"/>
            </a:pPr>
            <a:r>
              <a:rPr lang="en-US" b="1">
                <a:solidFill>
                  <a:srgbClr val="C00000"/>
                </a:solidFill>
              </a:rPr>
              <a:t>Hashing</a:t>
            </a:r>
            <a:endParaRPr/>
          </a:p>
          <a:p>
            <a:pPr marL="320040" lvl="0" indent="-320040" algn="just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SzPts val="1740"/>
              <a:buChar char="◻"/>
            </a:pPr>
            <a:r>
              <a:rPr lang="en-US" b="1">
                <a:solidFill>
                  <a:srgbClr val="0033CC"/>
                </a:solidFill>
              </a:rPr>
              <a:t>Search trees, Indexing, and multiways trees</a:t>
            </a:r>
            <a:endParaRPr/>
          </a:p>
          <a:p>
            <a:pPr marL="320040" lvl="0" indent="-320040" algn="just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SzPts val="1740"/>
              <a:buChar char="◻"/>
            </a:pPr>
            <a:r>
              <a:rPr lang="en-US">
                <a:solidFill>
                  <a:schemeClr val="dk1"/>
                </a:solidFill>
              </a:rPr>
              <a:t>File Organization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457200" y="18757"/>
            <a:ext cx="8229600" cy="1200443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wentieth Century"/>
              <a:buNone/>
            </a:pPr>
            <a:r>
              <a:rPr lang="en-US" sz="3600">
                <a:solidFill>
                  <a:srgbClr val="C00000"/>
                </a:solidFill>
              </a:rPr>
              <a:t>Advanced Data Structure and </a:t>
            </a:r>
            <a:br>
              <a:rPr lang="en-US" sz="3600">
                <a:solidFill>
                  <a:srgbClr val="C00000"/>
                </a:solidFill>
              </a:rPr>
            </a:br>
            <a:r>
              <a:rPr lang="en-US" sz="3600">
                <a:solidFill>
                  <a:srgbClr val="C00000"/>
                </a:solidFill>
              </a:rPr>
              <a:t>Algorithms</a:t>
            </a:r>
            <a:endParaRPr sz="1050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19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190"/>
          </a:p>
        </p:txBody>
      </p:sp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Semantic Analyzer</a:t>
            </a: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A semantic analyzer checks the source program for semantic errors and collects the type information for the code generation.</a:t>
            </a:r>
            <a:endParaRPr/>
          </a:p>
          <a:p>
            <a:pPr marL="320040" lvl="0" indent="-32004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Type-checking is an important part of semantic analyzer.</a:t>
            </a:r>
            <a:endParaRPr/>
          </a:p>
          <a:p>
            <a:pPr marL="320040" lvl="0" indent="-32004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740"/>
              <a:buChar char="◻"/>
            </a:pPr>
            <a:r>
              <a:rPr lang="en-US" b="1"/>
              <a:t>Ex: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960"/>
              <a:buFont typeface="Twentieth Century"/>
              <a:buNone/>
            </a:pPr>
            <a:r>
              <a:rPr lang="en-US" sz="2800" b="1"/>
              <a:t>	newval  :=  oldval  +  12</a:t>
            </a:r>
            <a:endParaRPr/>
          </a:p>
          <a:p>
            <a:pPr marL="91440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400" b="1"/>
          </a:p>
          <a:p>
            <a:pPr marL="9144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The type of the identifier </a:t>
            </a:r>
            <a:r>
              <a:rPr lang="en-US" sz="2400" i="1"/>
              <a:t>newval</a:t>
            </a:r>
            <a:r>
              <a:rPr lang="en-US" sz="2400"/>
              <a:t>  must match with type of the expression </a:t>
            </a:r>
            <a:r>
              <a:rPr lang="en-US" sz="2400" i="1"/>
              <a:t>(oldval+12)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190"/>
          </a:p>
        </p:txBody>
      </p:sp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Intermediate Code Generation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9"/>
              <a:buChar char="◻"/>
            </a:pPr>
            <a:r>
              <a:rPr lang="en-US" sz="2682"/>
              <a:t>A compiler may produce an explicit intermediate codes representing  the source program.</a:t>
            </a:r>
            <a:endParaRPr/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09"/>
              <a:buChar char="◻"/>
            </a:pPr>
            <a:r>
              <a:rPr lang="en-US" sz="2682"/>
              <a:t>These intermediate codes are generally machine (architecture independent). </a:t>
            </a:r>
            <a:endParaRPr/>
          </a:p>
          <a:p>
            <a:pPr marL="320040" lvl="0" indent="-32004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609"/>
              <a:buChar char="◻"/>
            </a:pPr>
            <a:r>
              <a:rPr lang="en-US" sz="2682"/>
              <a:t>Ex:</a:t>
            </a:r>
            <a:endParaRPr/>
          </a:p>
          <a:p>
            <a:pPr marL="640080" lvl="1" indent="-274320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SzPts val="1295"/>
              <a:buFont typeface="Twentieth Century"/>
              <a:buNone/>
            </a:pPr>
            <a:r>
              <a:rPr lang="en-US" sz="1850" b="1"/>
              <a:t>		</a:t>
            </a:r>
            <a:r>
              <a:rPr lang="en-US" sz="2220" b="1"/>
              <a:t>newval  :=  oldval * fact + 1</a:t>
            </a:r>
            <a:endParaRPr/>
          </a:p>
          <a:p>
            <a:pPr marL="640080" lvl="1" indent="-274320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SzPts val="1554"/>
              <a:buFont typeface="Twentieth Century"/>
              <a:buNone/>
            </a:pPr>
            <a:endParaRPr sz="2220" b="1"/>
          </a:p>
          <a:p>
            <a:pPr marL="640080" lvl="1" indent="-274320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SzPts val="1554"/>
              <a:buFont typeface="Twentieth Century"/>
              <a:buNone/>
            </a:pPr>
            <a:r>
              <a:rPr lang="en-US" sz="2220" b="1"/>
              <a:t>		id1  :=  id2 * id3 + 1</a:t>
            </a:r>
            <a:endParaRPr/>
          </a:p>
          <a:p>
            <a:pPr marL="640080" lvl="1" indent="-274320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SzPts val="1554"/>
              <a:buFont typeface="Twentieth Century"/>
              <a:buNone/>
            </a:pPr>
            <a:endParaRPr sz="2220" b="1"/>
          </a:p>
          <a:p>
            <a:pPr marL="640080" lvl="1" indent="-274320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SzPts val="1554"/>
              <a:buFont typeface="Twentieth Century"/>
              <a:buNone/>
            </a:pPr>
            <a:r>
              <a:rPr lang="en-US" sz="2220" b="1"/>
              <a:t>		MULT  	id2, id3, temp1	</a:t>
            </a:r>
            <a:endParaRPr sz="2220" b="1" i="1"/>
          </a:p>
          <a:p>
            <a:pPr marL="640080" lvl="1" indent="-274320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SzPts val="1554"/>
              <a:buFont typeface="Twentieth Century"/>
              <a:buNone/>
            </a:pPr>
            <a:r>
              <a:rPr lang="en-US" sz="2220" b="1"/>
              <a:t>		ADD	temp1, #1, temp2</a:t>
            </a:r>
            <a:endParaRPr/>
          </a:p>
          <a:p>
            <a:pPr marL="640080" lvl="1" indent="-274320" algn="l" rtl="0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SzPts val="1554"/>
              <a:buFont typeface="Twentieth Century"/>
              <a:buNone/>
            </a:pPr>
            <a:r>
              <a:rPr lang="en-US" sz="2220" b="1"/>
              <a:t>		MOV	temp2, id1</a:t>
            </a:r>
            <a:endParaRPr/>
          </a:p>
          <a:p>
            <a:pPr marL="320040" lvl="0" indent="-207264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776"/>
              <a:buNone/>
            </a:pPr>
            <a:endParaRPr sz="296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190"/>
          </a:p>
        </p:txBody>
      </p:sp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wentieth Century"/>
              <a:buNone/>
            </a:pPr>
            <a:r>
              <a:rPr lang="en-US" sz="3200" b="1"/>
              <a:t>Code Optimizer (for Intermediate Code Generator)</a:t>
            </a: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just" rtl="0"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lang="en-US" sz="2400"/>
              <a:t>The code optimizer optimizes the code produced by the intermediate code generator in the terms of time and space.</a:t>
            </a:r>
            <a:endParaRPr/>
          </a:p>
          <a:p>
            <a:pPr marL="320040" lvl="0" indent="-228600" algn="l" rtl="0">
              <a:spcBef>
                <a:spcPts val="700"/>
              </a:spcBef>
              <a:spcAft>
                <a:spcPts val="0"/>
              </a:spcAft>
              <a:buSzPts val="1440"/>
              <a:buNone/>
            </a:pPr>
            <a:endParaRPr sz="2400" b="1"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lang="en-US" sz="2400" b="1"/>
              <a:t>Ex:</a:t>
            </a:r>
            <a:endParaRPr/>
          </a:p>
          <a:p>
            <a:pPr marL="320040" lvl="0" indent="-228600" algn="l" rtl="0">
              <a:spcBef>
                <a:spcPts val="700"/>
              </a:spcBef>
              <a:spcAft>
                <a:spcPts val="0"/>
              </a:spcAft>
              <a:buSzPts val="1440"/>
              <a:buNone/>
            </a:pPr>
            <a:endParaRPr sz="2400" b="1"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680"/>
              <a:buFont typeface="Twentieth Century"/>
              <a:buNone/>
            </a:pPr>
            <a:r>
              <a:rPr lang="en-US" sz="2400" b="1"/>
              <a:t>		MULT  	id2,id3,temp1		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680"/>
              <a:buFont typeface="Twentieth Century"/>
              <a:buNone/>
            </a:pPr>
            <a:r>
              <a:rPr lang="en-US" sz="2400" b="1"/>
              <a:t>		ADD		temp1,#1,id1</a:t>
            </a:r>
            <a:endParaRPr/>
          </a:p>
          <a:p>
            <a:pPr marL="640080" lvl="1" indent="-274320" algn="l" rtl="0">
              <a:spcBef>
                <a:spcPts val="550"/>
              </a:spcBef>
              <a:spcAft>
                <a:spcPts val="0"/>
              </a:spcAft>
              <a:buSzPts val="1680"/>
              <a:buFont typeface="Twentieth Century"/>
              <a:buNone/>
            </a:pPr>
            <a:r>
              <a:rPr lang="en-US" sz="2400"/>
              <a:t>		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190"/>
          </a:p>
        </p:txBody>
      </p:sp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Code Generator</a:t>
            </a:r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9"/>
              <a:buChar char="◻"/>
            </a:pPr>
            <a:r>
              <a:rPr lang="en-US" sz="2682"/>
              <a:t>Produces the target language in a specific architecture.</a:t>
            </a:r>
            <a:endParaRPr/>
          </a:p>
          <a:p>
            <a:pPr marL="320040" lvl="0" indent="-32004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9"/>
              <a:buChar char="◻"/>
            </a:pPr>
            <a:r>
              <a:rPr lang="en-US" sz="2682"/>
              <a:t>The target program is normally is a relocatable object file containing  the machine codes.</a:t>
            </a:r>
            <a:endParaRPr/>
          </a:p>
          <a:p>
            <a:pPr marL="320040" lvl="0" indent="-21785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9"/>
              <a:buNone/>
            </a:pPr>
            <a:endParaRPr sz="2682"/>
          </a:p>
          <a:p>
            <a:pPr marL="320040" lvl="0" indent="-32004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9"/>
              <a:buChar char="◻"/>
            </a:pPr>
            <a:r>
              <a:rPr lang="en-US" sz="2682"/>
              <a:t>Ex:   </a:t>
            </a:r>
            <a:endParaRPr/>
          </a:p>
          <a:p>
            <a:pPr marL="320040" lvl="0" indent="-217855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9"/>
              <a:buNone/>
            </a:pPr>
            <a:endParaRPr sz="2682"/>
          </a:p>
          <a:p>
            <a:pPr marL="640080" lvl="1" indent="-27432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13"/>
              <a:buFont typeface="Twentieth Century"/>
              <a:buNone/>
            </a:pPr>
            <a:r>
              <a:rPr lang="en-US" sz="2590" b="1"/>
              <a:t>	MOVE	id2,R1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13"/>
              <a:buFont typeface="Twentieth Century"/>
              <a:buNone/>
            </a:pPr>
            <a:r>
              <a:rPr lang="en-US" sz="2590" b="1"/>
              <a:t>	MULT	id3,R1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13"/>
              <a:buFont typeface="Twentieth Century"/>
              <a:buNone/>
            </a:pPr>
            <a:r>
              <a:rPr lang="en-US" sz="2590" b="1"/>
              <a:t>	ADD	#1,R1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SzPts val="1813"/>
              <a:buFont typeface="Twentieth Century"/>
              <a:buNone/>
            </a:pPr>
            <a:r>
              <a:rPr lang="en-US" sz="2590" b="1"/>
              <a:t>	MOVE	R1,id1</a:t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4135315" y="3460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ctrTitle"/>
          </p:nvPr>
        </p:nvSpPr>
        <p:spPr>
          <a:xfrm>
            <a:off x="152400" y="2209800"/>
            <a:ext cx="8763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959"/>
              <a:buFont typeface="Twentieth Century"/>
              <a:buNone/>
            </a:pPr>
            <a:r>
              <a:rPr lang="en-US" sz="3959" b="1">
                <a:solidFill>
                  <a:srgbClr val="FFC000"/>
                </a:solidFill>
              </a:rPr>
              <a:t>UNIT 4 </a:t>
            </a:r>
            <a:br>
              <a:rPr lang="en-US" sz="3959" b="1">
                <a:solidFill>
                  <a:srgbClr val="FFC000"/>
                </a:solidFill>
              </a:rPr>
            </a:br>
            <a:r>
              <a:rPr lang="en-US" sz="3959" b="1">
                <a:solidFill>
                  <a:srgbClr val="FFC000"/>
                </a:solidFill>
              </a:rPr>
              <a:t>SEARCH TREES, INDEXING, MULTIWAY TREES</a:t>
            </a: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60"/>
              <a:buNone/>
            </a:pPr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Questrial"/>
              <a:buNone/>
            </a:pPr>
            <a:r>
              <a:rPr lang="en-US" sz="6000" b="1" i="0" u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Contents</a:t>
            </a:r>
            <a:endParaRPr b="1"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461375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620"/>
              <a:buFont typeface="Twentieth Century"/>
              <a:buAutoNum type="arabicPeriod"/>
            </a:pPr>
            <a:r>
              <a:rPr lang="en-US" sz="2400" b="1" i="0" u="none" strike="noStrike" cap="none">
                <a:solidFill>
                  <a:srgbClr val="0000CC"/>
                </a:solidFill>
                <a:latin typeface="Questrial"/>
                <a:ea typeface="Questrial"/>
                <a:cs typeface="Questrial"/>
                <a:sym typeface="Questrial"/>
              </a:rPr>
              <a:t>Symbol Table</a:t>
            </a:r>
            <a:endParaRPr/>
          </a:p>
          <a:p>
            <a:pPr marL="639127" lvl="1" indent="-319086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20"/>
              <a:buFont typeface="Noto Sans Symbols"/>
              <a:buChar char="◻"/>
            </a:pPr>
            <a:r>
              <a:rPr lang="en-US" sz="2200"/>
              <a:t>Representation</a:t>
            </a:r>
            <a:endParaRPr/>
          </a:p>
          <a:p>
            <a:pPr marL="639127" lvl="1" indent="-319086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20"/>
              <a:buFont typeface="Noto Sans Symbols"/>
              <a:buChar char="◻"/>
            </a:pPr>
            <a:r>
              <a:rPr lang="en-US" sz="2200"/>
              <a:t>Static &amp; Dynamic tree table</a:t>
            </a:r>
            <a:endParaRPr/>
          </a:p>
          <a:p>
            <a:pPr marL="457200" lvl="0" indent="-4572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1620"/>
              <a:buFont typeface="Twentieth Century"/>
              <a:buAutoNum type="arabicPeriod"/>
            </a:pPr>
            <a:r>
              <a:rPr lang="en-US" sz="2400" b="1">
                <a:solidFill>
                  <a:srgbClr val="0000CC"/>
                </a:solidFill>
                <a:latin typeface="Questrial"/>
                <a:ea typeface="Questrial"/>
                <a:cs typeface="Questrial"/>
                <a:sym typeface="Questrial"/>
              </a:rPr>
              <a:t>Introduction to Dynamic Programming</a:t>
            </a:r>
            <a:endParaRPr/>
          </a:p>
          <a:p>
            <a:pPr marL="639127" lvl="1" indent="-319086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20"/>
              <a:buFont typeface="Noto Sans Symbols"/>
              <a:buChar char="◻"/>
            </a:pPr>
            <a:r>
              <a:rPr lang="en-US" sz="2200"/>
              <a:t>Weight balanced tree</a:t>
            </a:r>
            <a:endParaRPr/>
          </a:p>
          <a:p>
            <a:pPr marL="639127" lvl="1" indent="-319086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20"/>
              <a:buFont typeface="Noto Sans Symbols"/>
              <a:buChar char="◻"/>
            </a:pPr>
            <a:r>
              <a:rPr lang="en-US" sz="2200"/>
              <a:t>Optimal Binary Search Tree (OBST)</a:t>
            </a:r>
            <a:endParaRPr/>
          </a:p>
          <a:p>
            <a:pPr marL="639127" lvl="1" indent="-319086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20"/>
              <a:buFont typeface="Noto Sans Symbols"/>
              <a:buChar char="◻"/>
            </a:pPr>
            <a:r>
              <a:rPr lang="en-US" sz="2200"/>
              <a:t>Height Balanced Tree- AVL tree.</a:t>
            </a:r>
            <a:endParaRPr/>
          </a:p>
          <a:p>
            <a:pPr marL="457200" lvl="0" indent="-4572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1620"/>
              <a:buFont typeface="Twentieth Century"/>
              <a:buAutoNum type="arabicPeriod"/>
            </a:pPr>
            <a:r>
              <a:rPr lang="en-US" sz="2400" b="1">
                <a:solidFill>
                  <a:srgbClr val="0000CC"/>
                </a:solidFill>
                <a:latin typeface="Questrial"/>
                <a:ea typeface="Questrial"/>
                <a:cs typeface="Questrial"/>
                <a:sym typeface="Questrial"/>
              </a:rPr>
              <a:t>Indexing and Multiway Trees</a:t>
            </a:r>
            <a:endParaRPr sz="2200"/>
          </a:p>
          <a:p>
            <a:pPr marL="639127" lvl="1" indent="-319086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20"/>
              <a:buFont typeface="Noto Sans Symbols"/>
              <a:buChar char="◻"/>
            </a:pPr>
            <a:r>
              <a:rPr lang="en-US" sz="2200"/>
              <a:t>Indexing</a:t>
            </a:r>
            <a:endParaRPr/>
          </a:p>
          <a:p>
            <a:pPr marL="639127" lvl="1" indent="-319086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20"/>
              <a:buFont typeface="Noto Sans Symbols"/>
              <a:buChar char="◻"/>
            </a:pPr>
            <a:r>
              <a:rPr lang="en-US" sz="2200"/>
              <a:t>B-Trees, B+Tree, Trie Tree, Splay Tree, Red-Black Tree, K-dimensional tree</a:t>
            </a:r>
            <a:endParaRPr/>
          </a:p>
          <a:p>
            <a:pPr marL="457200" lvl="0" indent="-4572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1620"/>
              <a:buFont typeface="Twentieth Century"/>
              <a:buAutoNum type="arabicPeriod"/>
            </a:pPr>
            <a:r>
              <a:rPr lang="en-US" sz="2400" b="1">
                <a:solidFill>
                  <a:srgbClr val="0000CC"/>
                </a:solidFill>
                <a:latin typeface="Questrial"/>
                <a:ea typeface="Questrial"/>
                <a:cs typeface="Questrial"/>
                <a:sym typeface="Questrial"/>
              </a:rPr>
              <a:t>Heap Operations</a:t>
            </a:r>
            <a:endParaRPr/>
          </a:p>
          <a:p>
            <a:pPr marL="639127" lvl="1" indent="-319086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20"/>
              <a:buFont typeface="Noto Sans Symbols"/>
              <a:buChar char="◻"/>
            </a:pPr>
            <a:r>
              <a:rPr lang="en-US" sz="2200"/>
              <a:t>Heap as Priority queue</a:t>
            </a:r>
            <a:endParaRPr/>
          </a:p>
          <a:p>
            <a:pPr marL="639127" lvl="1" indent="-319086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20"/>
              <a:buFont typeface="Noto Sans Symbols"/>
              <a:buChar char="◻"/>
            </a:pPr>
            <a:r>
              <a:rPr lang="en-US" sz="2200"/>
              <a:t>Heap Sort</a:t>
            </a:r>
            <a:endParaRPr/>
          </a:p>
          <a:p>
            <a:pPr marL="319088" marR="0" lvl="0" indent="-216218" algn="just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2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 typeface="Twentieth Century"/>
              <a:buNone/>
            </a:pPr>
            <a:fld id="{00000000-1234-1234-1234-123412341234}" type="slidenum">
              <a:rPr lang="en-US" sz="1190"/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90"/>
                <a:buFont typeface="Twentieth Century"/>
                <a:buNone/>
              </a:pPr>
              <a:t>3</a:t>
            </a:fld>
            <a:endParaRPr sz="119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4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C00000"/>
                </a:solidFill>
              </a:rPr>
              <a:t>Symbol Table</a:t>
            </a:r>
            <a:endParaRPr sz="2800" i="1">
              <a:solidFill>
                <a:srgbClr val="C00000"/>
              </a:solidFill>
            </a:endParaRPr>
          </a:p>
        </p:txBody>
      </p:sp>
      <p:sp>
        <p:nvSpPr>
          <p:cNvPr id="152" name="Google Shape;152;p19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46124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just" rtl="0"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lang="en-US" sz="2400">
                <a:solidFill>
                  <a:srgbClr val="0000CC"/>
                </a:solidFill>
              </a:rPr>
              <a:t>Symbol table </a:t>
            </a:r>
            <a:r>
              <a:rPr lang="en-US" sz="2400"/>
              <a:t>is an important data structure defined as the set of </a:t>
            </a:r>
            <a:r>
              <a:rPr lang="en-US" sz="2400">
                <a:solidFill>
                  <a:srgbClr val="C00000"/>
                </a:solidFill>
              </a:rPr>
              <a:t>&lt;Name, Value&gt; </a:t>
            </a:r>
            <a:r>
              <a:rPr lang="en-US" sz="2400"/>
              <a:t>pairs.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2514600"/>
            <a:ext cx="3288384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457200" y="3696419"/>
            <a:ext cx="8077200" cy="2767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Operations or Functions of symbol table 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create() : symbol_table</a:t>
            </a:r>
            <a:endParaRPr sz="22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destroy() : symbol_table</a:t>
            </a:r>
            <a:endParaRPr sz="22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enter (name, value) : pointer to an entry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find (name, table) : pointer to an entry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set_attributes (*entry, attributes)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AutoNum type="arabicPeriod"/>
            </a:pPr>
            <a:r>
              <a:rPr lang="en-US"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get_attributes (*entry) : attributes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sldNum" idx="1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4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wentieth Century"/>
              <a:buNone/>
            </a:pPr>
            <a:r>
              <a:rPr lang="en-US" sz="3600">
                <a:solidFill>
                  <a:srgbClr val="C00000"/>
                </a:solidFill>
              </a:rPr>
              <a:t>Symbol Table – </a:t>
            </a:r>
            <a:r>
              <a:rPr lang="en-US" sz="3600" i="1">
                <a:solidFill>
                  <a:srgbClr val="C00000"/>
                </a:solidFill>
              </a:rPr>
              <a:t>Implementation techniques</a:t>
            </a:r>
            <a:endParaRPr sz="2400" i="1">
              <a:solidFill>
                <a:srgbClr val="C00000"/>
              </a:solidFill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461248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just" rtl="0"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lang="en-US" sz="2400">
                <a:solidFill>
                  <a:srgbClr val="0000CC"/>
                </a:solidFill>
              </a:rPr>
              <a:t>Basic Operations : </a:t>
            </a:r>
            <a:r>
              <a:rPr lang="en-US" sz="2400">
                <a:solidFill>
                  <a:srgbClr val="C00000"/>
                </a:solidFill>
              </a:rPr>
              <a:t>enter() and find()</a:t>
            </a:r>
            <a:endParaRPr/>
          </a:p>
          <a:p>
            <a:pPr marL="320040" lvl="0" indent="-320040" algn="just" rtl="0">
              <a:spcBef>
                <a:spcPts val="900"/>
              </a:spcBef>
              <a:spcAft>
                <a:spcPts val="0"/>
              </a:spcAft>
              <a:buSzPts val="1440"/>
              <a:buChar char="◻"/>
            </a:pPr>
            <a:r>
              <a:rPr lang="en-US" sz="2400">
                <a:solidFill>
                  <a:srgbClr val="0000CC"/>
                </a:solidFill>
              </a:rPr>
              <a:t>Considerations:  </a:t>
            </a:r>
            <a:endParaRPr/>
          </a:p>
          <a:p>
            <a:pPr marL="640080" lvl="1" indent="-274320" algn="just" rtl="0">
              <a:spcBef>
                <a:spcPts val="900"/>
              </a:spcBef>
              <a:spcAft>
                <a:spcPts val="0"/>
              </a:spcAft>
              <a:buSzPts val="1400"/>
              <a:buChar char="🞑"/>
            </a:pPr>
            <a:r>
              <a:rPr lang="en-US" sz="2000" i="1"/>
              <a:t>Number of names</a:t>
            </a:r>
            <a:endParaRPr/>
          </a:p>
          <a:p>
            <a:pPr marL="640080" lvl="1" indent="-274320" algn="just" rtl="0">
              <a:spcBef>
                <a:spcPts val="900"/>
              </a:spcBef>
              <a:spcAft>
                <a:spcPts val="0"/>
              </a:spcAft>
              <a:buSzPts val="1400"/>
              <a:buChar char="🞑"/>
            </a:pPr>
            <a:r>
              <a:rPr lang="en-US" sz="2000" i="1"/>
              <a:t>Storage space</a:t>
            </a:r>
            <a:endParaRPr/>
          </a:p>
          <a:p>
            <a:pPr marL="640080" lvl="1" indent="-274320" algn="just" rtl="0">
              <a:spcBef>
                <a:spcPts val="900"/>
              </a:spcBef>
              <a:spcAft>
                <a:spcPts val="0"/>
              </a:spcAft>
              <a:buSzPts val="1400"/>
              <a:buChar char="🞑"/>
            </a:pPr>
            <a:r>
              <a:rPr lang="en-US" sz="2000" i="1"/>
              <a:t>Retrieval time</a:t>
            </a:r>
            <a:endParaRPr/>
          </a:p>
          <a:p>
            <a:pPr marL="320040" lvl="0" indent="-320040" algn="just" rtl="0">
              <a:spcBef>
                <a:spcPts val="900"/>
              </a:spcBef>
              <a:spcAft>
                <a:spcPts val="0"/>
              </a:spcAft>
              <a:buSzPts val="1440"/>
              <a:buChar char="◻"/>
            </a:pPr>
            <a:r>
              <a:rPr lang="en-US" sz="2400">
                <a:solidFill>
                  <a:srgbClr val="0000CC"/>
                </a:solidFill>
              </a:rPr>
              <a:t>Organizations:</a:t>
            </a:r>
            <a:endParaRPr/>
          </a:p>
          <a:p>
            <a:pPr marL="640080" lvl="1" indent="-274320" algn="just" rtl="0">
              <a:spcBef>
                <a:spcPts val="90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Unordered List - </a:t>
            </a:r>
            <a:r>
              <a:rPr lang="en-US" sz="2000">
                <a:solidFill>
                  <a:srgbClr val="BC3700"/>
                </a:solidFill>
              </a:rPr>
              <a:t>(linked list/array)</a:t>
            </a:r>
            <a:endParaRPr sz="2000"/>
          </a:p>
          <a:p>
            <a:pPr marL="640080" lvl="1" indent="-274320" algn="just" rtl="0">
              <a:spcBef>
                <a:spcPts val="90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Ordered List – </a:t>
            </a:r>
            <a:r>
              <a:rPr lang="en-US" sz="2000">
                <a:solidFill>
                  <a:srgbClr val="BC3700"/>
                </a:solidFill>
              </a:rPr>
              <a:t>Binary search on arrays</a:t>
            </a:r>
            <a:endParaRPr/>
          </a:p>
          <a:p>
            <a:pPr marL="640080" lvl="1" indent="-274320" algn="just" rtl="0">
              <a:spcBef>
                <a:spcPts val="90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Binary Search Trees </a:t>
            </a:r>
            <a:endParaRPr/>
          </a:p>
          <a:p>
            <a:pPr marL="640080" lvl="1" indent="-274320" algn="just" rtl="0">
              <a:spcBef>
                <a:spcPts val="90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Hash Tables – </a:t>
            </a:r>
            <a:r>
              <a:rPr lang="en-US" sz="2000">
                <a:solidFill>
                  <a:srgbClr val="BC3700"/>
                </a:solidFill>
              </a:rPr>
              <a:t>Most common approach (constant time)</a:t>
            </a:r>
            <a:endParaRPr sz="2000"/>
          </a:p>
          <a:p>
            <a:pPr marL="640080" lvl="1" indent="-185420" algn="just" rtl="0">
              <a:spcBef>
                <a:spcPts val="900"/>
              </a:spcBef>
              <a:spcAft>
                <a:spcPts val="0"/>
              </a:spcAft>
              <a:buSzPts val="1400"/>
              <a:buNone/>
            </a:pPr>
            <a:endParaRPr sz="2000"/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390900" y="3657600"/>
            <a:ext cx="5753100" cy="6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4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wentieth Century"/>
              <a:buNone/>
            </a:pPr>
            <a:r>
              <a:rPr lang="en-US">
                <a:solidFill>
                  <a:srgbClr val="C00000"/>
                </a:solidFill>
              </a:rPr>
              <a:t>Use of symbol table</a:t>
            </a:r>
            <a:endParaRPr sz="2800" i="1">
              <a:solidFill>
                <a:srgbClr val="C00000"/>
              </a:solidFill>
            </a:endParaRPr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461248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just" rtl="0">
              <a:spcBef>
                <a:spcPts val="0"/>
              </a:spcBef>
              <a:spcAft>
                <a:spcPts val="0"/>
              </a:spcAft>
              <a:buSzPts val="1320"/>
              <a:buChar char="◻"/>
            </a:pPr>
            <a:r>
              <a:rPr lang="en-US" sz="2200"/>
              <a:t>A data structure used by a language translator such as a </a:t>
            </a:r>
            <a:r>
              <a:rPr lang="en-US" sz="2200">
                <a:solidFill>
                  <a:srgbClr val="0000CC"/>
                </a:solidFill>
              </a:rPr>
              <a:t>compiler or interpreter.</a:t>
            </a:r>
            <a:endParaRPr/>
          </a:p>
          <a:p>
            <a:pPr marL="320040" lvl="0" indent="-320040" algn="just" rtl="0">
              <a:spcBef>
                <a:spcPts val="600"/>
              </a:spcBef>
              <a:spcAft>
                <a:spcPts val="0"/>
              </a:spcAft>
              <a:buSzPts val="1320"/>
              <a:buChar char="◻"/>
            </a:pPr>
            <a:r>
              <a:rPr lang="en-US" sz="2200"/>
              <a:t>Where, each </a:t>
            </a:r>
            <a:r>
              <a:rPr lang="en-US" sz="2200">
                <a:solidFill>
                  <a:srgbClr val="0000CC"/>
                </a:solidFill>
              </a:rPr>
              <a:t>symbol</a:t>
            </a:r>
            <a:r>
              <a:rPr lang="en-US" sz="2200"/>
              <a:t> in a program's source code is </a:t>
            </a:r>
            <a:r>
              <a:rPr lang="en-US" sz="2200">
                <a:solidFill>
                  <a:srgbClr val="0000CC"/>
                </a:solidFill>
              </a:rPr>
              <a:t>associated with information </a:t>
            </a:r>
            <a:r>
              <a:rPr lang="en-US" sz="2200"/>
              <a:t>relating to its –</a:t>
            </a:r>
            <a:endParaRPr/>
          </a:p>
          <a:p>
            <a:pPr marL="640080" lvl="1" indent="-274320" algn="just" rtl="0">
              <a:spcBef>
                <a:spcPts val="600"/>
              </a:spcBef>
              <a:spcAft>
                <a:spcPts val="0"/>
              </a:spcAft>
              <a:buSzPts val="1540"/>
              <a:buChar char="🞑"/>
            </a:pPr>
            <a:r>
              <a:rPr lang="en-US" sz="2200" i="1"/>
              <a:t>Declaration</a:t>
            </a:r>
            <a:endParaRPr/>
          </a:p>
          <a:p>
            <a:pPr marL="640080" lvl="1" indent="-274320" algn="just" rtl="0">
              <a:spcBef>
                <a:spcPts val="600"/>
              </a:spcBef>
              <a:spcAft>
                <a:spcPts val="0"/>
              </a:spcAft>
              <a:buSzPts val="1540"/>
              <a:buChar char="🞑"/>
            </a:pPr>
            <a:r>
              <a:rPr lang="en-US" sz="2200" i="1"/>
              <a:t>Scope  or appearance in the source</a:t>
            </a:r>
            <a:endParaRPr/>
          </a:p>
          <a:p>
            <a:pPr marL="320040" lvl="0" indent="-320040" algn="just" rtl="0">
              <a:spcBef>
                <a:spcPts val="600"/>
              </a:spcBef>
              <a:spcAft>
                <a:spcPts val="0"/>
              </a:spcAft>
              <a:buSzPts val="1320"/>
              <a:buChar char="◻"/>
            </a:pPr>
            <a:r>
              <a:rPr lang="en-US" sz="2200"/>
              <a:t>Store information about the </a:t>
            </a:r>
            <a:r>
              <a:rPr lang="en-US" sz="2200">
                <a:solidFill>
                  <a:srgbClr val="0000CC"/>
                </a:solidFill>
              </a:rPr>
              <a:t>occurrence</a:t>
            </a:r>
            <a:r>
              <a:rPr lang="en-US" sz="2200"/>
              <a:t> of various entities such as variable names, function names, objects, classes, interfaces, etc.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6629400" y="5105400"/>
            <a:ext cx="1447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Target Program</a:t>
            </a:r>
            <a:endParaRPr/>
          </a:p>
        </p:txBody>
      </p:sp>
      <p:grpSp>
        <p:nvGrpSpPr>
          <p:cNvPr id="2" name="Google Shape;171;p21"/>
          <p:cNvGrpSpPr/>
          <p:nvPr/>
        </p:nvGrpSpPr>
        <p:grpSpPr>
          <a:xfrm>
            <a:off x="838200" y="4953000"/>
            <a:ext cx="5791200" cy="1951166"/>
            <a:chOff x="838200" y="4953000"/>
            <a:chExt cx="5791200" cy="1951166"/>
          </a:xfrm>
        </p:grpSpPr>
        <p:sp>
          <p:nvSpPr>
            <p:cNvPr id="172" name="Google Shape;172;p21"/>
            <p:cNvSpPr/>
            <p:nvPr/>
          </p:nvSpPr>
          <p:spPr>
            <a:xfrm>
              <a:off x="3124200" y="4953000"/>
              <a:ext cx="2438400" cy="9906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COMPILER</a:t>
              </a:r>
              <a:endParaRPr/>
            </a:p>
          </p:txBody>
        </p:sp>
        <p:cxnSp>
          <p:nvCxnSpPr>
            <p:cNvPr id="173" name="Google Shape;173;p21"/>
            <p:cNvCxnSpPr/>
            <p:nvPr/>
          </p:nvCxnSpPr>
          <p:spPr>
            <a:xfrm>
              <a:off x="2362200" y="5486400"/>
              <a:ext cx="76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" name="Google Shape;174;p21"/>
            <p:cNvCxnSpPr/>
            <p:nvPr/>
          </p:nvCxnSpPr>
          <p:spPr>
            <a:xfrm>
              <a:off x="5562600" y="5486400"/>
              <a:ext cx="106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Google Shape;175;p21"/>
            <p:cNvCxnSpPr/>
            <p:nvPr/>
          </p:nvCxnSpPr>
          <p:spPr>
            <a:xfrm>
              <a:off x="4343400" y="5943600"/>
              <a:ext cx="0" cy="60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6" name="Google Shape;176;p21"/>
            <p:cNvSpPr txBox="1"/>
            <p:nvPr/>
          </p:nvSpPr>
          <p:spPr>
            <a:xfrm>
              <a:off x="838200" y="510540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Source Program</a:t>
              </a:r>
              <a:endParaRPr/>
            </a:p>
          </p:txBody>
        </p:sp>
        <p:sp>
          <p:nvSpPr>
            <p:cNvPr id="177" name="Google Shape;177;p21"/>
            <p:cNvSpPr txBox="1"/>
            <p:nvPr/>
          </p:nvSpPr>
          <p:spPr>
            <a:xfrm>
              <a:off x="3395004" y="6534834"/>
              <a:ext cx="1905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Errors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190"/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190"/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351692" y="-76200"/>
            <a:ext cx="865163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Lexical Analyzer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351692" y="1524000"/>
            <a:ext cx="8651631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20"/>
              <a:buChar char="◻"/>
            </a:pPr>
            <a:r>
              <a:rPr lang="en-US" sz="2200" b="1"/>
              <a:t>Lexical Analyzer</a:t>
            </a:r>
            <a:r>
              <a:rPr lang="en-US" sz="2200"/>
              <a:t> converts sequence of characters into a sequence of tokens. </a:t>
            </a:r>
            <a:endParaRPr/>
          </a:p>
          <a:p>
            <a:pPr marL="320040" lvl="0" indent="-32004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20"/>
              <a:buChar char="◻"/>
            </a:pPr>
            <a:r>
              <a:rPr lang="en-US" sz="2200"/>
              <a:t>A </a:t>
            </a:r>
            <a:r>
              <a:rPr lang="en-US" sz="2200" i="1"/>
              <a:t>token</a:t>
            </a:r>
            <a:r>
              <a:rPr lang="en-US" sz="2200"/>
              <a:t> describes a pattern of characters having same meaning in the source program. </a:t>
            </a:r>
            <a:endParaRPr/>
          </a:p>
          <a:p>
            <a:pPr marL="320040" lvl="0" indent="-32004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20"/>
              <a:buChar char="◻"/>
            </a:pPr>
            <a:r>
              <a:rPr lang="en-US" sz="2200"/>
              <a:t>(such as identifiers, operators, keywords, numbers, delimeters and so on)</a:t>
            </a:r>
            <a:endParaRPr/>
          </a:p>
          <a:p>
            <a:pPr marL="320040" lvl="0" indent="-32004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20"/>
              <a:buChar char="◻"/>
            </a:pPr>
            <a:r>
              <a:rPr lang="en-US" sz="2200"/>
              <a:t>Puts information about identifiers into the </a:t>
            </a:r>
            <a:r>
              <a:rPr lang="en-US" sz="2200">
                <a:solidFill>
                  <a:srgbClr val="0000CC"/>
                </a:solidFill>
              </a:rPr>
              <a:t>symbol table</a:t>
            </a:r>
            <a:r>
              <a:rPr lang="en-US" sz="2200"/>
              <a:t>.</a:t>
            </a:r>
            <a:endParaRPr/>
          </a:p>
          <a:p>
            <a:pPr marL="320040" lvl="0" indent="-32004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20"/>
              <a:buChar char="◻"/>
            </a:pPr>
            <a:r>
              <a:rPr lang="en-US" sz="2200"/>
              <a:t>Ex:      newval = oldval + 12 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US" sz="2200"/>
              <a:t>tokens:</a:t>
            </a:r>
            <a:endParaRPr/>
          </a:p>
          <a:p>
            <a:pPr marL="320040" lvl="0" indent="-32004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20"/>
              <a:buNone/>
            </a:pPr>
            <a:endParaRPr sz="2200"/>
          </a:p>
          <a:p>
            <a:pPr marL="320040" lvl="0" indent="-320040" algn="l" rtl="0">
              <a:spcBef>
                <a:spcPts val="100"/>
              </a:spcBef>
              <a:spcAft>
                <a:spcPts val="0"/>
              </a:spcAft>
              <a:buSzPts val="1320"/>
              <a:buFont typeface="Twentieth Century"/>
              <a:buNone/>
            </a:pPr>
            <a:r>
              <a:rPr lang="en-US" sz="2200"/>
              <a:t>  		newval  	identifier</a:t>
            </a:r>
            <a:endParaRPr/>
          </a:p>
          <a:p>
            <a:pPr marL="320040" lvl="0" indent="-320040" algn="l" rtl="0">
              <a:spcBef>
                <a:spcPts val="200"/>
              </a:spcBef>
              <a:spcAft>
                <a:spcPts val="0"/>
              </a:spcAft>
              <a:buSzPts val="1320"/>
              <a:buFont typeface="Twentieth Century"/>
              <a:buNone/>
            </a:pPr>
            <a:r>
              <a:rPr lang="en-US" sz="2200"/>
              <a:t>		= 		assignment operator</a:t>
            </a:r>
            <a:endParaRPr/>
          </a:p>
          <a:p>
            <a:pPr marL="320040" lvl="0" indent="-320040" algn="l" rtl="0">
              <a:spcBef>
                <a:spcPts val="200"/>
              </a:spcBef>
              <a:spcAft>
                <a:spcPts val="0"/>
              </a:spcAft>
              <a:buSzPts val="1320"/>
              <a:buFont typeface="Twentieth Century"/>
              <a:buNone/>
            </a:pPr>
            <a:r>
              <a:rPr lang="en-US" sz="2200"/>
              <a:t>		oldval	identifier</a:t>
            </a:r>
            <a:endParaRPr/>
          </a:p>
          <a:p>
            <a:pPr marL="320040" lvl="0" indent="-320040" algn="l" rtl="0">
              <a:spcBef>
                <a:spcPts val="200"/>
              </a:spcBef>
              <a:spcAft>
                <a:spcPts val="0"/>
              </a:spcAft>
              <a:buSzPts val="1320"/>
              <a:buFont typeface="Twentieth Century"/>
              <a:buNone/>
            </a:pPr>
            <a:r>
              <a:rPr lang="en-US" sz="2200"/>
              <a:t>		+		add operator</a:t>
            </a:r>
            <a:endParaRPr/>
          </a:p>
          <a:p>
            <a:pPr marL="320040" lvl="0" indent="-320040" algn="l" rtl="0">
              <a:spcBef>
                <a:spcPts val="200"/>
              </a:spcBef>
              <a:spcAft>
                <a:spcPts val="0"/>
              </a:spcAft>
              <a:buSzPts val="1320"/>
              <a:buFont typeface="Twentieth Century"/>
              <a:buNone/>
            </a:pPr>
            <a:r>
              <a:rPr lang="en-US" sz="2200"/>
              <a:t>		12		a number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0"/>
              <a:pPr marL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190"/>
          </a:p>
        </p:txBody>
      </p:sp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Syntax Analyzer</a:t>
            </a:r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537448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" lvl="0" indent="-320040" algn="just" rtl="0">
              <a:spcBef>
                <a:spcPts val="0"/>
              </a:spcBef>
              <a:spcAft>
                <a:spcPts val="0"/>
              </a:spcAft>
              <a:buSzPts val="1320"/>
              <a:buChar char="◻"/>
            </a:pPr>
            <a:r>
              <a:rPr lang="en-US" sz="2200"/>
              <a:t>A </a:t>
            </a:r>
            <a:r>
              <a:rPr lang="en-US" sz="2200" b="1"/>
              <a:t>Syntax Analyzer</a:t>
            </a:r>
            <a:r>
              <a:rPr lang="en-US" sz="2200"/>
              <a:t> creates the syntactic structure (generally a parse tree) of the given program.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320"/>
              <a:buChar char="◻"/>
            </a:pPr>
            <a:r>
              <a:rPr lang="en-US" sz="2200"/>
              <a:t>A syntax analyzer is also called as a </a:t>
            </a:r>
            <a:r>
              <a:rPr lang="en-US" sz="2200" b="1"/>
              <a:t>parser</a:t>
            </a:r>
            <a:r>
              <a:rPr lang="en-US" sz="2200"/>
              <a:t>.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320"/>
              <a:buChar char="◻"/>
            </a:pPr>
            <a:r>
              <a:rPr lang="en-US" sz="2200"/>
              <a:t>A </a:t>
            </a:r>
            <a:r>
              <a:rPr lang="en-US" sz="2200" b="1"/>
              <a:t>parse tree</a:t>
            </a:r>
            <a:r>
              <a:rPr lang="en-US" sz="2200"/>
              <a:t> describes a syntactic structure.</a:t>
            </a:r>
            <a:endParaRPr/>
          </a:p>
          <a:p>
            <a:pPr marL="320040" lvl="0" indent="-320040" algn="l" rtl="0">
              <a:spcBef>
                <a:spcPts val="700"/>
              </a:spcBef>
              <a:spcAft>
                <a:spcPts val="0"/>
              </a:spcAft>
              <a:buSzPts val="1320"/>
              <a:buFont typeface="Twentieth Century"/>
              <a:buNone/>
            </a:pPr>
            <a:r>
              <a:rPr lang="en-US" sz="2200"/>
              <a:t>			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3581400"/>
            <a:ext cx="8000343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On-screen Show (4:3)</PresentationFormat>
  <Paragraphs>118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Data Structure and  Algorithms</vt:lpstr>
      <vt:lpstr>UNIT 4  SEARCH TREES, INDEXING, MULTIWAY TREES</vt:lpstr>
      <vt:lpstr>Contents</vt:lpstr>
      <vt:lpstr>Symbol Table</vt:lpstr>
      <vt:lpstr>Symbol Table – Implementation techniques</vt:lpstr>
      <vt:lpstr>Use of symbol table</vt:lpstr>
      <vt:lpstr>Slide 7</vt:lpstr>
      <vt:lpstr>Lexical Analyzer</vt:lpstr>
      <vt:lpstr>Syntax Analyzer</vt:lpstr>
      <vt:lpstr>Semantic Analyzer</vt:lpstr>
      <vt:lpstr>Intermediate Code Generation</vt:lpstr>
      <vt:lpstr>Code Optimizer (for Intermediate Code Generator)</vt:lpstr>
      <vt:lpstr>Code Generator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Structure and  Algorithms</dc:title>
  <dc:creator>Ratnaja</dc:creator>
  <cp:lastModifiedBy>Ratnaja</cp:lastModifiedBy>
  <cp:revision>1</cp:revision>
  <dcterms:created xsi:type="dcterms:W3CDTF">2021-06-09T06:17:21Z</dcterms:created>
  <dcterms:modified xsi:type="dcterms:W3CDTF">2021-06-09T06:18:12Z</dcterms:modified>
</cp:coreProperties>
</file>