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7" r:id="rId6"/>
    <p:sldMasterId id="2147483659" r:id="rId7"/>
    <p:sldMasterId id="214748366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57" r:id="rId111"/>
    <p:sldId id="358" r:id="rId112"/>
    <p:sldId id="359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7" r:id="rId121"/>
    <p:sldId id="368" r:id="rId122"/>
    <p:sldId id="369" r:id="rId123"/>
    <p:sldId id="370" r:id="rId124"/>
    <p:sldId id="371" r:id="rId125"/>
    <p:sldId id="372" r:id="rId126"/>
    <p:sldId id="373" r:id="rId127"/>
    <p:sldId id="374" r:id="rId128"/>
    <p:sldId id="375" r:id="rId129"/>
    <p:sldId id="376" r:id="rId130"/>
    <p:sldId id="377" r:id="rId131"/>
    <p:sldId id="378" r:id="rId132"/>
    <p:sldId id="379" r:id="rId133"/>
    <p:sldId id="380" r:id="rId134"/>
    <p:sldId id="381" r:id="rId135"/>
    <p:sldId id="382" r:id="rId136"/>
    <p:sldId id="383" r:id="rId137"/>
    <p:sldId id="384" r:id="rId138"/>
    <p:sldId id="385" r:id="rId139"/>
    <p:sldId id="386" r:id="rId140"/>
    <p:sldId id="387" r:id="rId141"/>
    <p:sldId id="388" r:id="rId142"/>
    <p:sldId id="389" r:id="rId143"/>
    <p:sldId id="390" r:id="rId144"/>
    <p:sldId id="391" r:id="rId145"/>
  </p:sldIdLst>
  <p:sldSz cy="6858000" cx="9144000"/>
  <p:notesSz cx="6858000" cy="9144000"/>
  <p:embeddedFontLst>
    <p:embeddedFont>
      <p:font typeface="Constantia"/>
      <p:regular r:id="rId146"/>
      <p:bold r:id="rId147"/>
      <p:italic r:id="rId148"/>
      <p:boldItalic r:id="rId149"/>
    </p:embeddedFont>
    <p:embeddedFont>
      <p:font typeface="Tahoma"/>
      <p:regular r:id="rId150"/>
      <p:bold r:id="rId1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2" roundtripDataSignature="AMtx7mhwO+Gh5iZ2SPGzNSDoMiuNjSG0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CC11BB-5DD8-4175-80B2-95AEC4CD229E}">
  <a:tblStyle styleId="{16CC11BB-5DD8-4175-80B2-95AEC4CD22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07" Type="http://schemas.openxmlformats.org/officeDocument/2006/relationships/slide" Target="slides/slide98.xml"/><Relationship Id="rId106" Type="http://schemas.openxmlformats.org/officeDocument/2006/relationships/slide" Target="slides/slide97.xml"/><Relationship Id="rId105" Type="http://schemas.openxmlformats.org/officeDocument/2006/relationships/slide" Target="slides/slide96.xml"/><Relationship Id="rId104" Type="http://schemas.openxmlformats.org/officeDocument/2006/relationships/slide" Target="slides/slide95.xml"/><Relationship Id="rId109" Type="http://schemas.openxmlformats.org/officeDocument/2006/relationships/slide" Target="slides/slide100.xml"/><Relationship Id="rId108" Type="http://schemas.openxmlformats.org/officeDocument/2006/relationships/slide" Target="slides/slide99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103" Type="http://schemas.openxmlformats.org/officeDocument/2006/relationships/slide" Target="slides/slide94.xml"/><Relationship Id="rId102" Type="http://schemas.openxmlformats.org/officeDocument/2006/relationships/slide" Target="slides/slide93.xml"/><Relationship Id="rId101" Type="http://schemas.openxmlformats.org/officeDocument/2006/relationships/slide" Target="slides/slide92.xml"/><Relationship Id="rId100" Type="http://schemas.openxmlformats.org/officeDocument/2006/relationships/slide" Target="slides/slide91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29" Type="http://schemas.openxmlformats.org/officeDocument/2006/relationships/slide" Target="slides/slide120.xml"/><Relationship Id="rId128" Type="http://schemas.openxmlformats.org/officeDocument/2006/relationships/slide" Target="slides/slide119.xml"/><Relationship Id="rId127" Type="http://schemas.openxmlformats.org/officeDocument/2006/relationships/slide" Target="slides/slide118.xml"/><Relationship Id="rId126" Type="http://schemas.openxmlformats.org/officeDocument/2006/relationships/slide" Target="slides/slide117.xml"/><Relationship Id="rId26" Type="http://schemas.openxmlformats.org/officeDocument/2006/relationships/slide" Target="slides/slide17.xml"/><Relationship Id="rId121" Type="http://schemas.openxmlformats.org/officeDocument/2006/relationships/slide" Target="slides/slide112.xml"/><Relationship Id="rId25" Type="http://schemas.openxmlformats.org/officeDocument/2006/relationships/slide" Target="slides/slide16.xml"/><Relationship Id="rId120" Type="http://schemas.openxmlformats.org/officeDocument/2006/relationships/slide" Target="slides/slide111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125" Type="http://schemas.openxmlformats.org/officeDocument/2006/relationships/slide" Target="slides/slide116.xml"/><Relationship Id="rId29" Type="http://schemas.openxmlformats.org/officeDocument/2006/relationships/slide" Target="slides/slide20.xml"/><Relationship Id="rId124" Type="http://schemas.openxmlformats.org/officeDocument/2006/relationships/slide" Target="slides/slide115.xml"/><Relationship Id="rId123" Type="http://schemas.openxmlformats.org/officeDocument/2006/relationships/slide" Target="slides/slide114.xml"/><Relationship Id="rId122" Type="http://schemas.openxmlformats.org/officeDocument/2006/relationships/slide" Target="slides/slide113.xml"/><Relationship Id="rId95" Type="http://schemas.openxmlformats.org/officeDocument/2006/relationships/slide" Target="slides/slide86.xml"/><Relationship Id="rId94" Type="http://schemas.openxmlformats.org/officeDocument/2006/relationships/slide" Target="slides/slide85.xml"/><Relationship Id="rId97" Type="http://schemas.openxmlformats.org/officeDocument/2006/relationships/slide" Target="slides/slide88.xml"/><Relationship Id="rId96" Type="http://schemas.openxmlformats.org/officeDocument/2006/relationships/slide" Target="slides/slide87.xml"/><Relationship Id="rId11" Type="http://schemas.openxmlformats.org/officeDocument/2006/relationships/slide" Target="slides/slide2.xml"/><Relationship Id="rId99" Type="http://schemas.openxmlformats.org/officeDocument/2006/relationships/slide" Target="slides/slide90.xml"/><Relationship Id="rId10" Type="http://schemas.openxmlformats.org/officeDocument/2006/relationships/slide" Target="slides/slide1.xml"/><Relationship Id="rId98" Type="http://schemas.openxmlformats.org/officeDocument/2006/relationships/slide" Target="slides/slide89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91" Type="http://schemas.openxmlformats.org/officeDocument/2006/relationships/slide" Target="slides/slide82.xml"/><Relationship Id="rId90" Type="http://schemas.openxmlformats.org/officeDocument/2006/relationships/slide" Target="slides/slide81.xml"/><Relationship Id="rId93" Type="http://schemas.openxmlformats.org/officeDocument/2006/relationships/slide" Target="slides/slide84.xml"/><Relationship Id="rId92" Type="http://schemas.openxmlformats.org/officeDocument/2006/relationships/slide" Target="slides/slide83.xml"/><Relationship Id="rId118" Type="http://schemas.openxmlformats.org/officeDocument/2006/relationships/slide" Target="slides/slide109.xml"/><Relationship Id="rId117" Type="http://schemas.openxmlformats.org/officeDocument/2006/relationships/slide" Target="slides/slide108.xml"/><Relationship Id="rId116" Type="http://schemas.openxmlformats.org/officeDocument/2006/relationships/slide" Target="slides/slide107.xml"/><Relationship Id="rId115" Type="http://schemas.openxmlformats.org/officeDocument/2006/relationships/slide" Target="slides/slide106.xml"/><Relationship Id="rId119" Type="http://schemas.openxmlformats.org/officeDocument/2006/relationships/slide" Target="slides/slide110.xml"/><Relationship Id="rId15" Type="http://schemas.openxmlformats.org/officeDocument/2006/relationships/slide" Target="slides/slide6.xml"/><Relationship Id="rId110" Type="http://schemas.openxmlformats.org/officeDocument/2006/relationships/slide" Target="slides/slide101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14" Type="http://schemas.openxmlformats.org/officeDocument/2006/relationships/slide" Target="slides/slide105.xml"/><Relationship Id="rId18" Type="http://schemas.openxmlformats.org/officeDocument/2006/relationships/slide" Target="slides/slide9.xml"/><Relationship Id="rId113" Type="http://schemas.openxmlformats.org/officeDocument/2006/relationships/slide" Target="slides/slide104.xml"/><Relationship Id="rId112" Type="http://schemas.openxmlformats.org/officeDocument/2006/relationships/slide" Target="slides/slide103.xml"/><Relationship Id="rId111" Type="http://schemas.openxmlformats.org/officeDocument/2006/relationships/slide" Target="slides/slide102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86" Type="http://schemas.openxmlformats.org/officeDocument/2006/relationships/slide" Target="slides/slide77.xml"/><Relationship Id="rId85" Type="http://schemas.openxmlformats.org/officeDocument/2006/relationships/slide" Target="slides/slide76.xml"/><Relationship Id="rId88" Type="http://schemas.openxmlformats.org/officeDocument/2006/relationships/slide" Target="slides/slide79.xml"/><Relationship Id="rId150" Type="http://schemas.openxmlformats.org/officeDocument/2006/relationships/font" Target="fonts/Tahoma-regular.fntdata"/><Relationship Id="rId87" Type="http://schemas.openxmlformats.org/officeDocument/2006/relationships/slide" Target="slides/slide78.xml"/><Relationship Id="rId89" Type="http://schemas.openxmlformats.org/officeDocument/2006/relationships/slide" Target="slides/slide80.xml"/><Relationship Id="rId80" Type="http://schemas.openxmlformats.org/officeDocument/2006/relationships/slide" Target="slides/slide71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Constantia-boldItalic.fntdata"/><Relationship Id="rId4" Type="http://schemas.openxmlformats.org/officeDocument/2006/relationships/tableStyles" Target="tableStyles.xml"/><Relationship Id="rId148" Type="http://schemas.openxmlformats.org/officeDocument/2006/relationships/font" Target="fonts/Constantia-italic.fntdata"/><Relationship Id="rId9" Type="http://schemas.openxmlformats.org/officeDocument/2006/relationships/notesMaster" Target="notesMasters/notesMaster1.xml"/><Relationship Id="rId143" Type="http://schemas.openxmlformats.org/officeDocument/2006/relationships/slide" Target="slides/slide134.xml"/><Relationship Id="rId142" Type="http://schemas.openxmlformats.org/officeDocument/2006/relationships/slide" Target="slides/slide133.xml"/><Relationship Id="rId141" Type="http://schemas.openxmlformats.org/officeDocument/2006/relationships/slide" Target="slides/slide132.xml"/><Relationship Id="rId140" Type="http://schemas.openxmlformats.org/officeDocument/2006/relationships/slide" Target="slides/slide131.xml"/><Relationship Id="rId5" Type="http://schemas.openxmlformats.org/officeDocument/2006/relationships/slideMaster" Target="slideMasters/slideMaster1.xml"/><Relationship Id="rId147" Type="http://schemas.openxmlformats.org/officeDocument/2006/relationships/font" Target="fonts/Constantia-bold.fntdata"/><Relationship Id="rId6" Type="http://schemas.openxmlformats.org/officeDocument/2006/relationships/slideMaster" Target="slideMasters/slideMaster2.xml"/><Relationship Id="rId146" Type="http://schemas.openxmlformats.org/officeDocument/2006/relationships/font" Target="fonts/Constantia-regular.fntdata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6.xml"/><Relationship Id="rId8" Type="http://schemas.openxmlformats.org/officeDocument/2006/relationships/slideMaster" Target="slideMasters/slideMaster4.xml"/><Relationship Id="rId144" Type="http://schemas.openxmlformats.org/officeDocument/2006/relationships/slide" Target="slides/slide135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5" Type="http://schemas.openxmlformats.org/officeDocument/2006/relationships/slide" Target="slides/slide66.xml"/><Relationship Id="rId74" Type="http://schemas.openxmlformats.org/officeDocument/2006/relationships/slide" Target="slides/slide65.xml"/><Relationship Id="rId77" Type="http://schemas.openxmlformats.org/officeDocument/2006/relationships/slide" Target="slides/slide68.xml"/><Relationship Id="rId76" Type="http://schemas.openxmlformats.org/officeDocument/2006/relationships/slide" Target="slides/slide67.xml"/><Relationship Id="rId79" Type="http://schemas.openxmlformats.org/officeDocument/2006/relationships/slide" Target="slides/slide70.xml"/><Relationship Id="rId78" Type="http://schemas.openxmlformats.org/officeDocument/2006/relationships/slide" Target="slides/slide69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139" Type="http://schemas.openxmlformats.org/officeDocument/2006/relationships/slide" Target="slides/slide130.xml"/><Relationship Id="rId138" Type="http://schemas.openxmlformats.org/officeDocument/2006/relationships/slide" Target="slides/slide129.xml"/><Relationship Id="rId137" Type="http://schemas.openxmlformats.org/officeDocument/2006/relationships/slide" Target="slides/slide128.xml"/><Relationship Id="rId132" Type="http://schemas.openxmlformats.org/officeDocument/2006/relationships/slide" Target="slides/slide123.xml"/><Relationship Id="rId131" Type="http://schemas.openxmlformats.org/officeDocument/2006/relationships/slide" Target="slides/slide122.xml"/><Relationship Id="rId130" Type="http://schemas.openxmlformats.org/officeDocument/2006/relationships/slide" Target="slides/slide121.xml"/><Relationship Id="rId136" Type="http://schemas.openxmlformats.org/officeDocument/2006/relationships/slide" Target="slides/slide127.xml"/><Relationship Id="rId135" Type="http://schemas.openxmlformats.org/officeDocument/2006/relationships/slide" Target="slides/slide126.xml"/><Relationship Id="rId134" Type="http://schemas.openxmlformats.org/officeDocument/2006/relationships/slide" Target="slides/slide125.xml"/><Relationship Id="rId133" Type="http://schemas.openxmlformats.org/officeDocument/2006/relationships/slide" Target="slides/slide12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0" Type="http://schemas.openxmlformats.org/officeDocument/2006/relationships/slide" Target="slides/slide51.xml"/><Relationship Id="rId69" Type="http://schemas.openxmlformats.org/officeDocument/2006/relationships/slide" Target="slides/slide6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152" Type="http://customschemas.google.com/relationships/presentationmetadata" Target="metadata"/><Relationship Id="rId151" Type="http://schemas.openxmlformats.org/officeDocument/2006/relationships/font" Target="fonts/Tahoma-bold.fntdata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3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7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1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6" name="Google Shape;2486;p12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87" name="Google Shape;2487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1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1" name="Google Shape;2511;p12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2" name="Google Shape;2512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8" name="Google Shape;3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3" name="Google Shape;39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0" name="Google Shape;970;p31:notes"/>
          <p:cNvSpPr/>
          <p:nvPr>
            <p:ph idx="2" type="sldImg"/>
          </p:nvPr>
        </p:nvSpPr>
        <p:spPr>
          <a:xfrm>
            <a:off x="1152525" y="690562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1" name="Google Shape;9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Notice that a linked representation always take space that is linear in the number of elements in the tree. An array representation may take an exponential amount of space!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67" name="Google Shape;156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8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5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5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1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5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BD0D9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8" name="Google Shape;118;p1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1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2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2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6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6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7"/>
          <p:cNvSpPr txBox="1"/>
          <p:nvPr>
            <p:ph idx="1" type="body"/>
          </p:nvPr>
        </p:nvSpPr>
        <p:spPr>
          <a:xfrm rot="5400000">
            <a:off x="2377281" y="15080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8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8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8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9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9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9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9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1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7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7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7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3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137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8" name="Google Shape;18;p13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3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0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0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40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74" name="Google Shape;74;p14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5" name="Google Shape;75;p14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6" name="Google Shape;76;p14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0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8" name="Google Shape;78;p1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4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4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4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44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91" name="Google Shape;91;p14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2" name="Google Shape;92;p14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93" name="Google Shape;93;p14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5" name="Google Shape;95;p1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0"/>
          <p:cNvSpPr/>
          <p:nvPr/>
        </p:nvSpPr>
        <p:spPr>
          <a:xfrm flipH="1" rot="-10380000">
            <a:off x="3165475" y="1108075"/>
            <a:ext cx="5257800" cy="4114800"/>
          </a:xfrm>
          <a:custGeom>
            <a:rect b="b" l="l" r="r" t="t"/>
            <a:pathLst>
              <a:path extrusionOk="0" h="4114800" w="5257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98485" dir="7500041" dist="38499" sy="100079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0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63500" dir="12899787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0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0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50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1" name="Google Shape;111;p1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5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50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0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80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8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80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8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80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8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86.png"/><Relationship Id="rId4" Type="http://schemas.openxmlformats.org/officeDocument/2006/relationships/image" Target="../media/image82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81.png"/><Relationship Id="rId4" Type="http://schemas.openxmlformats.org/officeDocument/2006/relationships/image" Target="../media/image87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89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85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86.png"/><Relationship Id="rId4" Type="http://schemas.openxmlformats.org/officeDocument/2006/relationships/image" Target="../media/image8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91.png"/><Relationship Id="rId4" Type="http://schemas.openxmlformats.org/officeDocument/2006/relationships/image" Target="../media/image86.png"/><Relationship Id="rId5" Type="http://schemas.openxmlformats.org/officeDocument/2006/relationships/image" Target="../media/image8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88.png"/><Relationship Id="rId4" Type="http://schemas.openxmlformats.org/officeDocument/2006/relationships/image" Target="../media/image86.png"/><Relationship Id="rId5" Type="http://schemas.openxmlformats.org/officeDocument/2006/relationships/image" Target="../media/image8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8.png"/><Relationship Id="rId13" Type="http://schemas.openxmlformats.org/officeDocument/2006/relationships/image" Target="../media/image2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5" Type="http://schemas.openxmlformats.org/officeDocument/2006/relationships/image" Target="../media/image32.png"/><Relationship Id="rId14" Type="http://schemas.openxmlformats.org/officeDocument/2006/relationships/image" Target="../media/image27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90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93.png"/><Relationship Id="rId4" Type="http://schemas.openxmlformats.org/officeDocument/2006/relationships/image" Target="../media/image94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95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31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4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youtube.com/watch?v=vpXcceCmSb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7.jpg"/><Relationship Id="rId4" Type="http://schemas.openxmlformats.org/officeDocument/2006/relationships/image" Target="../media/image48.png"/><Relationship Id="rId5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9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visualgo.net/bst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7.png"/><Relationship Id="rId4" Type="http://schemas.openxmlformats.org/officeDocument/2006/relationships/image" Target="../media/image6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8.png"/><Relationship Id="rId4" Type="http://schemas.openxmlformats.org/officeDocument/2006/relationships/image" Target="../media/image6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6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7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7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6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7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idx="1" type="body"/>
          </p:nvPr>
        </p:nvSpPr>
        <p:spPr>
          <a:xfrm>
            <a:off x="228600" y="1352550"/>
            <a:ext cx="8610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 Structure = Data Organization + Data Management + Storage format.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Enables efficient access and modification.</a:t>
            </a:r>
            <a:endParaRPr/>
          </a:p>
        </p:txBody>
      </p:sp>
      <p:sp>
        <p:nvSpPr>
          <p:cNvPr id="126" name="Google Shape;126;p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Advanced Data Structure and </a:t>
            </a:r>
            <a:br>
              <a:rPr b="0" i="0" lang="en-US" sz="3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62" y="2713037"/>
            <a:ext cx="6535737" cy="407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2667000" y="1809750"/>
            <a:ext cx="5943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Advantage - Reduce the space and time complexities</a:t>
            </a:r>
            <a:endParaRPr/>
          </a:p>
        </p:txBody>
      </p:sp>
      <p:pic>
        <p:nvPicPr>
          <p:cNvPr descr="linear data structure vs non-linear data structure" id="129" name="Google Shape;1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0850" y="3810000"/>
            <a:ext cx="22098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2590800" cy="42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609600" y="533400"/>
            <a:ext cx="16081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Indented list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4648200" y="152400"/>
            <a:ext cx="25193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Parenthetical Listing 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2895600" y="3352800"/>
            <a:ext cx="6019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A ( B ( E ( K, L ), F ), C ( G ), D ( H ( M ), I, J ) ) )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root comes first, followed by a list of links to sub-trees</a:t>
            </a:r>
            <a:endParaRPr/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685800"/>
            <a:ext cx="5735637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4648200"/>
            <a:ext cx="658971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" name="Google Shape;2079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09662"/>
            <a:ext cx="8382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0" name="Google Shape;2080;p100"/>
          <p:cNvSpPr txBox="1"/>
          <p:nvPr/>
        </p:nvSpPr>
        <p:spPr>
          <a:xfrm>
            <a:off x="5334000" y="457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Root</a:t>
            </a:r>
            <a:endParaRPr/>
          </a:p>
        </p:txBody>
      </p:sp>
      <p:cxnSp>
        <p:nvCxnSpPr>
          <p:cNvPr id="2081" name="Google Shape;2081;p100"/>
          <p:cNvCxnSpPr/>
          <p:nvPr/>
        </p:nvCxnSpPr>
        <p:spPr>
          <a:xfrm flipH="1">
            <a:off x="4876800" y="641350"/>
            <a:ext cx="457200" cy="50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082" name="Google Shape;2082;p100"/>
          <p:cNvCxnSpPr/>
          <p:nvPr/>
        </p:nvCxnSpPr>
        <p:spPr>
          <a:xfrm rot="-5400000">
            <a:off x="2438400" y="4038600"/>
            <a:ext cx="533400" cy="2286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sp>
        <p:nvSpPr>
          <p:cNvPr id="2083" name="Google Shape;2083;p100"/>
          <p:cNvSpPr txBox="1"/>
          <p:nvPr/>
        </p:nvSpPr>
        <p:spPr>
          <a:xfrm>
            <a:off x="0" y="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Right Threaded Binary Search Tree</a:t>
            </a:r>
            <a:endParaRPr/>
          </a:p>
        </p:txBody>
      </p:sp>
      <p:sp>
        <p:nvSpPr>
          <p:cNvPr id="2084" name="Google Shape;2084;p10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101"/>
          <p:cNvSpPr txBox="1"/>
          <p:nvPr>
            <p:ph type="title"/>
          </p:nvPr>
        </p:nvSpPr>
        <p:spPr>
          <a:xfrm>
            <a:off x="609600" y="1524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pic>
        <p:nvPicPr>
          <p:cNvPr id="2090" name="Google Shape;2090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09662"/>
            <a:ext cx="8382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1" name="Google Shape;2091;p101"/>
          <p:cNvSpPr txBox="1"/>
          <p:nvPr/>
        </p:nvSpPr>
        <p:spPr>
          <a:xfrm>
            <a:off x="5334000" y="457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Root</a:t>
            </a:r>
            <a:endParaRPr/>
          </a:p>
        </p:txBody>
      </p:sp>
      <p:cxnSp>
        <p:nvCxnSpPr>
          <p:cNvPr id="2092" name="Google Shape;2092;p101"/>
          <p:cNvCxnSpPr/>
          <p:nvPr/>
        </p:nvCxnSpPr>
        <p:spPr>
          <a:xfrm flipH="1">
            <a:off x="4876800" y="641350"/>
            <a:ext cx="457200" cy="50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093" name="Google Shape;2093;p101"/>
          <p:cNvCxnSpPr/>
          <p:nvPr/>
        </p:nvCxnSpPr>
        <p:spPr>
          <a:xfrm rot="-5400000">
            <a:off x="2438400" y="4038600"/>
            <a:ext cx="533400" cy="2286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094" name="Google Shape;2094;p101"/>
          <p:cNvCxnSpPr/>
          <p:nvPr/>
        </p:nvCxnSpPr>
        <p:spPr>
          <a:xfrm rot="-5400000">
            <a:off x="3771900" y="3924300"/>
            <a:ext cx="685800" cy="304800"/>
          </a:xfrm>
          <a:prstGeom prst="curvedConnector3">
            <a:avLst>
              <a:gd fmla="val -15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sp>
        <p:nvSpPr>
          <p:cNvPr id="2095" name="Google Shape;2095;p10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102"/>
          <p:cNvSpPr txBox="1"/>
          <p:nvPr>
            <p:ph type="title"/>
          </p:nvPr>
        </p:nvSpPr>
        <p:spPr>
          <a:xfrm>
            <a:off x="609600" y="1524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pic>
        <p:nvPicPr>
          <p:cNvPr id="2101" name="Google Shape;2101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09662"/>
            <a:ext cx="8382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2" name="Google Shape;2102;p102"/>
          <p:cNvSpPr txBox="1"/>
          <p:nvPr/>
        </p:nvSpPr>
        <p:spPr>
          <a:xfrm>
            <a:off x="5334000" y="457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Root</a:t>
            </a:r>
            <a:endParaRPr/>
          </a:p>
        </p:txBody>
      </p:sp>
      <p:cxnSp>
        <p:nvCxnSpPr>
          <p:cNvPr id="2103" name="Google Shape;2103;p102"/>
          <p:cNvCxnSpPr/>
          <p:nvPr/>
        </p:nvCxnSpPr>
        <p:spPr>
          <a:xfrm flipH="1">
            <a:off x="4876800" y="641350"/>
            <a:ext cx="457200" cy="50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04" name="Google Shape;2104;p102"/>
          <p:cNvCxnSpPr/>
          <p:nvPr/>
        </p:nvCxnSpPr>
        <p:spPr>
          <a:xfrm rot="-5400000">
            <a:off x="2438400" y="4038600"/>
            <a:ext cx="533400" cy="2286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05" name="Google Shape;2105;p102"/>
          <p:cNvCxnSpPr/>
          <p:nvPr/>
        </p:nvCxnSpPr>
        <p:spPr>
          <a:xfrm rot="-5400000">
            <a:off x="3771900" y="3924300"/>
            <a:ext cx="685800" cy="304800"/>
          </a:xfrm>
          <a:prstGeom prst="curvedConnector3">
            <a:avLst>
              <a:gd fmla="val -15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06" name="Google Shape;2106;p102"/>
          <p:cNvCxnSpPr/>
          <p:nvPr/>
        </p:nvCxnSpPr>
        <p:spPr>
          <a:xfrm rot="-5400000">
            <a:off x="3390900" y="4838700"/>
            <a:ext cx="533400" cy="3048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sp>
        <p:nvSpPr>
          <p:cNvPr id="2107" name="Google Shape;2107;p10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103"/>
          <p:cNvSpPr txBox="1"/>
          <p:nvPr>
            <p:ph type="title"/>
          </p:nvPr>
        </p:nvSpPr>
        <p:spPr>
          <a:xfrm>
            <a:off x="609600" y="1524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pic>
        <p:nvPicPr>
          <p:cNvPr id="2113" name="Google Shape;2113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09662"/>
            <a:ext cx="8382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4" name="Google Shape;2114;p103"/>
          <p:cNvSpPr txBox="1"/>
          <p:nvPr/>
        </p:nvSpPr>
        <p:spPr>
          <a:xfrm>
            <a:off x="5334000" y="457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Root</a:t>
            </a:r>
            <a:endParaRPr/>
          </a:p>
        </p:txBody>
      </p:sp>
      <p:cxnSp>
        <p:nvCxnSpPr>
          <p:cNvPr id="2115" name="Google Shape;2115;p103"/>
          <p:cNvCxnSpPr/>
          <p:nvPr/>
        </p:nvCxnSpPr>
        <p:spPr>
          <a:xfrm flipH="1">
            <a:off x="4876800" y="641350"/>
            <a:ext cx="457200" cy="50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16" name="Google Shape;2116;p103"/>
          <p:cNvCxnSpPr/>
          <p:nvPr/>
        </p:nvCxnSpPr>
        <p:spPr>
          <a:xfrm rot="-5400000">
            <a:off x="2438400" y="4038600"/>
            <a:ext cx="533400" cy="2286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17" name="Google Shape;2117;p103"/>
          <p:cNvCxnSpPr/>
          <p:nvPr/>
        </p:nvCxnSpPr>
        <p:spPr>
          <a:xfrm rot="-5400000">
            <a:off x="3771900" y="3924300"/>
            <a:ext cx="685800" cy="304800"/>
          </a:xfrm>
          <a:prstGeom prst="curvedConnector3">
            <a:avLst>
              <a:gd fmla="val -15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18" name="Google Shape;2118;p103"/>
          <p:cNvCxnSpPr/>
          <p:nvPr/>
        </p:nvCxnSpPr>
        <p:spPr>
          <a:xfrm rot="-5400000">
            <a:off x="3390900" y="4838700"/>
            <a:ext cx="533400" cy="3048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19" name="Google Shape;2119;p103"/>
          <p:cNvCxnSpPr/>
          <p:nvPr/>
        </p:nvCxnSpPr>
        <p:spPr>
          <a:xfrm rot="-5400000">
            <a:off x="4000500" y="2628900"/>
            <a:ext cx="1447800" cy="152400"/>
          </a:xfrm>
          <a:prstGeom prst="curvedConnector3">
            <a:avLst>
              <a:gd fmla="val -149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sp>
        <p:nvSpPr>
          <p:cNvPr id="2120" name="Google Shape;2120;p10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104"/>
          <p:cNvSpPr txBox="1"/>
          <p:nvPr>
            <p:ph type="title"/>
          </p:nvPr>
        </p:nvSpPr>
        <p:spPr>
          <a:xfrm>
            <a:off x="609600" y="1524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pic>
        <p:nvPicPr>
          <p:cNvPr id="2126" name="Google Shape;2126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09662"/>
            <a:ext cx="8382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104"/>
          <p:cNvSpPr txBox="1"/>
          <p:nvPr/>
        </p:nvSpPr>
        <p:spPr>
          <a:xfrm>
            <a:off x="5334000" y="457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Root</a:t>
            </a:r>
            <a:endParaRPr/>
          </a:p>
        </p:txBody>
      </p:sp>
      <p:cxnSp>
        <p:nvCxnSpPr>
          <p:cNvPr id="2128" name="Google Shape;2128;p104"/>
          <p:cNvCxnSpPr/>
          <p:nvPr/>
        </p:nvCxnSpPr>
        <p:spPr>
          <a:xfrm flipH="1">
            <a:off x="4876800" y="641350"/>
            <a:ext cx="457200" cy="50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29" name="Google Shape;2129;p104"/>
          <p:cNvCxnSpPr/>
          <p:nvPr/>
        </p:nvCxnSpPr>
        <p:spPr>
          <a:xfrm rot="-5400000">
            <a:off x="2438400" y="4038600"/>
            <a:ext cx="533400" cy="2286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30" name="Google Shape;2130;p104"/>
          <p:cNvCxnSpPr/>
          <p:nvPr/>
        </p:nvCxnSpPr>
        <p:spPr>
          <a:xfrm rot="-5400000">
            <a:off x="3771900" y="3924300"/>
            <a:ext cx="685800" cy="304800"/>
          </a:xfrm>
          <a:prstGeom prst="curvedConnector3">
            <a:avLst>
              <a:gd fmla="val -15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31" name="Google Shape;2131;p104"/>
          <p:cNvCxnSpPr/>
          <p:nvPr/>
        </p:nvCxnSpPr>
        <p:spPr>
          <a:xfrm rot="-5400000">
            <a:off x="3390900" y="4838700"/>
            <a:ext cx="533400" cy="3048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32" name="Google Shape;2132;p104"/>
          <p:cNvCxnSpPr/>
          <p:nvPr/>
        </p:nvCxnSpPr>
        <p:spPr>
          <a:xfrm rot="-5400000">
            <a:off x="4000500" y="2628900"/>
            <a:ext cx="1447800" cy="152400"/>
          </a:xfrm>
          <a:prstGeom prst="curvedConnector3">
            <a:avLst>
              <a:gd fmla="val -149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33" name="Google Shape;2133;p104"/>
          <p:cNvCxnSpPr/>
          <p:nvPr/>
        </p:nvCxnSpPr>
        <p:spPr>
          <a:xfrm rot="-5400000">
            <a:off x="5410200" y="4038600"/>
            <a:ext cx="685800" cy="76200"/>
          </a:xfrm>
          <a:prstGeom prst="curvedConnector3">
            <a:avLst>
              <a:gd fmla="val -25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sp>
        <p:nvSpPr>
          <p:cNvPr id="2134" name="Google Shape;2134;p10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105"/>
          <p:cNvSpPr txBox="1"/>
          <p:nvPr>
            <p:ph type="title"/>
          </p:nvPr>
        </p:nvSpPr>
        <p:spPr>
          <a:xfrm>
            <a:off x="609600" y="1524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pic>
        <p:nvPicPr>
          <p:cNvPr id="2140" name="Google Shape;2140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09662"/>
            <a:ext cx="8382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1" name="Google Shape;2141;p105"/>
          <p:cNvSpPr txBox="1"/>
          <p:nvPr/>
        </p:nvSpPr>
        <p:spPr>
          <a:xfrm>
            <a:off x="5334000" y="457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Root</a:t>
            </a:r>
            <a:endParaRPr/>
          </a:p>
        </p:txBody>
      </p:sp>
      <p:cxnSp>
        <p:nvCxnSpPr>
          <p:cNvPr id="2142" name="Google Shape;2142;p105"/>
          <p:cNvCxnSpPr/>
          <p:nvPr/>
        </p:nvCxnSpPr>
        <p:spPr>
          <a:xfrm flipH="1">
            <a:off x="4876800" y="641350"/>
            <a:ext cx="457200" cy="50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43" name="Google Shape;2143;p105"/>
          <p:cNvCxnSpPr/>
          <p:nvPr/>
        </p:nvCxnSpPr>
        <p:spPr>
          <a:xfrm rot="-5400000">
            <a:off x="2438400" y="4038600"/>
            <a:ext cx="533400" cy="2286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44" name="Google Shape;2144;p105"/>
          <p:cNvCxnSpPr/>
          <p:nvPr/>
        </p:nvCxnSpPr>
        <p:spPr>
          <a:xfrm rot="-5400000">
            <a:off x="3771900" y="3924300"/>
            <a:ext cx="685800" cy="304800"/>
          </a:xfrm>
          <a:prstGeom prst="curvedConnector3">
            <a:avLst>
              <a:gd fmla="val -15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45" name="Google Shape;2145;p105"/>
          <p:cNvCxnSpPr/>
          <p:nvPr/>
        </p:nvCxnSpPr>
        <p:spPr>
          <a:xfrm rot="-5400000">
            <a:off x="3390900" y="4838700"/>
            <a:ext cx="533400" cy="3048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46" name="Google Shape;2146;p105"/>
          <p:cNvCxnSpPr/>
          <p:nvPr/>
        </p:nvCxnSpPr>
        <p:spPr>
          <a:xfrm rot="-5400000">
            <a:off x="4000500" y="2628900"/>
            <a:ext cx="1447800" cy="152400"/>
          </a:xfrm>
          <a:prstGeom prst="curvedConnector3">
            <a:avLst>
              <a:gd fmla="val -149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47" name="Google Shape;2147;p105"/>
          <p:cNvCxnSpPr/>
          <p:nvPr/>
        </p:nvCxnSpPr>
        <p:spPr>
          <a:xfrm rot="-5400000">
            <a:off x="5410200" y="4038600"/>
            <a:ext cx="685800" cy="76200"/>
          </a:xfrm>
          <a:prstGeom prst="curvedConnector3">
            <a:avLst>
              <a:gd fmla="val -25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48" name="Google Shape;2148;p105"/>
          <p:cNvCxnSpPr/>
          <p:nvPr/>
        </p:nvCxnSpPr>
        <p:spPr>
          <a:xfrm rot="-5400000">
            <a:off x="5829300" y="3009900"/>
            <a:ext cx="609600" cy="228600"/>
          </a:xfrm>
          <a:prstGeom prst="curvedConnector3">
            <a:avLst>
              <a:gd fmla="val 108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sp>
        <p:nvSpPr>
          <p:cNvPr id="2149" name="Google Shape;2149;p10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06"/>
          <p:cNvSpPr txBox="1"/>
          <p:nvPr>
            <p:ph type="title"/>
          </p:nvPr>
        </p:nvSpPr>
        <p:spPr>
          <a:xfrm>
            <a:off x="609600" y="1524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pic>
        <p:nvPicPr>
          <p:cNvPr id="2155" name="Google Shape;2155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09662"/>
            <a:ext cx="8382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6" name="Google Shape;2156;p106"/>
          <p:cNvSpPr txBox="1"/>
          <p:nvPr/>
        </p:nvSpPr>
        <p:spPr>
          <a:xfrm>
            <a:off x="5334000" y="457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Root</a:t>
            </a:r>
            <a:endParaRPr/>
          </a:p>
        </p:txBody>
      </p:sp>
      <p:cxnSp>
        <p:nvCxnSpPr>
          <p:cNvPr id="2157" name="Google Shape;2157;p106"/>
          <p:cNvCxnSpPr/>
          <p:nvPr/>
        </p:nvCxnSpPr>
        <p:spPr>
          <a:xfrm flipH="1">
            <a:off x="4876800" y="641350"/>
            <a:ext cx="457200" cy="50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58" name="Google Shape;2158;p106"/>
          <p:cNvCxnSpPr/>
          <p:nvPr/>
        </p:nvCxnSpPr>
        <p:spPr>
          <a:xfrm rot="-5400000">
            <a:off x="2438400" y="4038600"/>
            <a:ext cx="533400" cy="2286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59" name="Google Shape;2159;p106"/>
          <p:cNvCxnSpPr/>
          <p:nvPr/>
        </p:nvCxnSpPr>
        <p:spPr>
          <a:xfrm rot="-5400000">
            <a:off x="3771900" y="3924300"/>
            <a:ext cx="685800" cy="304800"/>
          </a:xfrm>
          <a:prstGeom prst="curvedConnector3">
            <a:avLst>
              <a:gd fmla="val -15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60" name="Google Shape;2160;p106"/>
          <p:cNvCxnSpPr/>
          <p:nvPr/>
        </p:nvCxnSpPr>
        <p:spPr>
          <a:xfrm rot="-5400000">
            <a:off x="3390900" y="4838700"/>
            <a:ext cx="533400" cy="304800"/>
          </a:xfrm>
          <a:prstGeom prst="curvedConnector3">
            <a:avLst>
              <a:gd fmla="val -484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61" name="Google Shape;2161;p106"/>
          <p:cNvCxnSpPr/>
          <p:nvPr/>
        </p:nvCxnSpPr>
        <p:spPr>
          <a:xfrm rot="-5400000">
            <a:off x="4000500" y="2628900"/>
            <a:ext cx="1447800" cy="152400"/>
          </a:xfrm>
          <a:prstGeom prst="curvedConnector3">
            <a:avLst>
              <a:gd fmla="val -149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62" name="Google Shape;2162;p106"/>
          <p:cNvCxnSpPr/>
          <p:nvPr/>
        </p:nvCxnSpPr>
        <p:spPr>
          <a:xfrm rot="-5400000">
            <a:off x="5410200" y="4038600"/>
            <a:ext cx="685800" cy="76200"/>
          </a:xfrm>
          <a:prstGeom prst="curvedConnector3">
            <a:avLst>
              <a:gd fmla="val -258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63" name="Google Shape;2163;p106"/>
          <p:cNvCxnSpPr/>
          <p:nvPr/>
        </p:nvCxnSpPr>
        <p:spPr>
          <a:xfrm rot="-5400000">
            <a:off x="5829300" y="3009900"/>
            <a:ext cx="609600" cy="228600"/>
          </a:xfrm>
          <a:prstGeom prst="curvedConnector3">
            <a:avLst>
              <a:gd fmla="val 108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cxnSp>
        <p:nvCxnSpPr>
          <p:cNvPr id="2164" name="Google Shape;2164;p106"/>
          <p:cNvCxnSpPr/>
          <p:nvPr/>
        </p:nvCxnSpPr>
        <p:spPr>
          <a:xfrm rot="-5400000">
            <a:off x="6667500" y="2628900"/>
            <a:ext cx="2971800" cy="609600"/>
          </a:xfrm>
          <a:prstGeom prst="curvedConnector3">
            <a:avLst>
              <a:gd fmla="val 359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sp>
        <p:nvSpPr>
          <p:cNvPr id="2165" name="Google Shape;2165;p10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107"/>
          <p:cNvSpPr txBox="1"/>
          <p:nvPr>
            <p:ph idx="4294967295"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sp>
        <p:nvSpPr>
          <p:cNvPr id="2171" name="Google Shape;2171;p107"/>
          <p:cNvSpPr txBox="1"/>
          <p:nvPr>
            <p:ph idx="4294967295" type="body"/>
          </p:nvPr>
        </p:nvSpPr>
        <p:spPr>
          <a:xfrm>
            <a:off x="250825" y="1524000"/>
            <a:ext cx="87042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185"/>
              <a:buFont typeface="Noto Sans Symbols"/>
              <a:buNone/>
            </a:pPr>
            <a:r>
              <a:rPr b="1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threaded binary tree:</a:t>
            </a:r>
            <a:endParaRPr b="0" i="0" sz="2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6061" lvl="1" marL="639762" marR="0" rtl="0" algn="just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traversal operation is more faster than that of its unthreaded version</a:t>
            </a:r>
            <a:endParaRPr/>
          </a:p>
          <a:p>
            <a:pPr indent="-246061" lvl="1" marL="639762" marR="0" rtl="0" algn="just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threaded binary tree non-recursive implementation is possible which can run faster and does not require the botheration of stack management.</a:t>
            </a:r>
            <a:endParaRPr/>
          </a:p>
          <a:p>
            <a:pPr indent="-246061" lvl="1" marL="639762" marR="0" rtl="0" algn="just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efficiently determine the predecessor and successor nodes starting from any node.</a:t>
            </a:r>
            <a:endParaRPr/>
          </a:p>
          <a:p>
            <a:pPr indent="-246061" lvl="1" marL="639762" marR="0" rtl="0" algn="just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node can be accessible from any other node.</a:t>
            </a:r>
            <a:endParaRPr/>
          </a:p>
          <a:p>
            <a:pPr indent="-246061" lvl="1" marL="639762" marR="0" rtl="0" algn="just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are usually move to upward whereas links are downward.</a:t>
            </a:r>
            <a:endParaRPr/>
          </a:p>
          <a:p>
            <a:pPr indent="-246061" lvl="1" marL="639762" marR="0" rtl="0" algn="just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move in their direction and nodes are in fact circularly linked.</a:t>
            </a:r>
            <a:endParaRPr/>
          </a:p>
          <a:p>
            <a:pPr indent="-134302" lvl="0" marL="273050" marR="0" rtl="0" algn="l">
              <a:spcBef>
                <a:spcPts val="1060"/>
              </a:spcBef>
              <a:spcAft>
                <a:spcPts val="0"/>
              </a:spcAft>
              <a:buClr>
                <a:srgbClr val="0BD0D9"/>
              </a:buClr>
              <a:buSzPts val="2185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10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08"/>
          <p:cNvSpPr txBox="1"/>
          <p:nvPr>
            <p:ph idx="4294967295"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sp>
        <p:nvSpPr>
          <p:cNvPr id="2178" name="Google Shape;2178;p108"/>
          <p:cNvSpPr txBox="1"/>
          <p:nvPr>
            <p:ph idx="4294967295" type="body"/>
          </p:nvPr>
        </p:nvSpPr>
        <p:spPr>
          <a:xfrm>
            <a:off x="250825" y="1524000"/>
            <a:ext cx="87042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185"/>
              <a:buFont typeface="Noto Sans Symbols"/>
              <a:buNone/>
            </a:pPr>
            <a:r>
              <a:rPr b="1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threaded binary tree:</a:t>
            </a:r>
            <a:endParaRPr b="0" i="0" sz="2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6061" lvl="1" marL="639762" marR="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into and deletions from a threaded tree are although time consuming operations but these are very easy to implement.</a:t>
            </a:r>
            <a:endParaRPr/>
          </a:p>
          <a:p>
            <a:pPr indent="-246061" lvl="1" marL="639762" marR="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tree require additional bit to identify the threaded link.</a:t>
            </a:r>
            <a:endParaRPr/>
          </a:p>
          <a:p>
            <a:pPr indent="-121919" lvl="1" marL="639762" marR="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919" lvl="1" marL="639762" marR="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302" lvl="0" marL="273050" marR="0" rtl="0" algn="l">
              <a:spcBef>
                <a:spcPts val="460"/>
              </a:spcBef>
              <a:spcAft>
                <a:spcPts val="0"/>
              </a:spcAft>
              <a:buClr>
                <a:srgbClr val="0BD0D9"/>
              </a:buClr>
              <a:buSzPts val="2185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10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109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a threaded binary tree, the right thread of a node points to its inorder ___________, and the left thread points to its inorder ____________.</a:t>
            </a:r>
            <a:endParaRPr/>
          </a:p>
        </p:txBody>
      </p:sp>
      <p:sp>
        <p:nvSpPr>
          <p:cNvPr id="2185" name="Google Shape;2185;p10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228600" y="304800"/>
            <a:ext cx="26511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Tree Representation</a:t>
            </a:r>
            <a:endParaRPr/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9762" y="152400"/>
            <a:ext cx="5735637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048000"/>
            <a:ext cx="658971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/>
          <p:nvPr/>
        </p:nvSpPr>
        <p:spPr>
          <a:xfrm>
            <a:off x="381000" y="2438400"/>
            <a:ext cx="26797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LIST Representation</a:t>
            </a:r>
            <a:endParaRPr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3200" y="6019800"/>
            <a:ext cx="4294187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 txBox="1"/>
          <p:nvPr/>
        </p:nvSpPr>
        <p:spPr>
          <a:xfrm>
            <a:off x="457200" y="5867400"/>
            <a:ext cx="22082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NODE Structure </a:t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>
            <a:off x="5029200" y="5105400"/>
            <a:ext cx="4114800" cy="762000"/>
          </a:xfrm>
          <a:prstGeom prst="cloudCallout">
            <a:avLst>
              <a:gd fmla="val 3200" name="adj1"/>
              <a:gd fmla="val 62500" name="adj2"/>
            </a:avLst>
          </a:prstGeom>
          <a:solidFill>
            <a:srgbClr val="FFFF00">
              <a:alpha val="4352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link fields are needed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 representation?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10"/>
          <p:cNvSpPr txBox="1"/>
          <p:nvPr>
            <p:ph idx="4294967295" type="title"/>
          </p:nvPr>
        </p:nvSpPr>
        <p:spPr>
          <a:xfrm>
            <a:off x="3810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in Threaded Binary Tree</a:t>
            </a:r>
            <a:endParaRPr/>
          </a:p>
        </p:txBody>
      </p:sp>
      <p:grpSp>
        <p:nvGrpSpPr>
          <p:cNvPr id="2191" name="Google Shape;2191;p110"/>
          <p:cNvGrpSpPr/>
          <p:nvPr/>
        </p:nvGrpSpPr>
        <p:grpSpPr>
          <a:xfrm>
            <a:off x="838200" y="1447800"/>
            <a:ext cx="6324600" cy="3810000"/>
            <a:chOff x="381000" y="2209800"/>
            <a:chExt cx="6324600" cy="3810000"/>
          </a:xfrm>
        </p:grpSpPr>
        <p:sp>
          <p:nvSpPr>
            <p:cNvPr id="2192" name="Google Shape;2192;p110"/>
            <p:cNvSpPr/>
            <p:nvPr/>
          </p:nvSpPr>
          <p:spPr>
            <a:xfrm>
              <a:off x="3657600" y="22098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tantia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20</a:t>
              </a:r>
              <a:endParaRPr/>
            </a:p>
          </p:txBody>
        </p:sp>
        <p:sp>
          <p:nvSpPr>
            <p:cNvPr id="2193" name="Google Shape;2193;p110"/>
            <p:cNvSpPr/>
            <p:nvPr/>
          </p:nvSpPr>
          <p:spPr>
            <a:xfrm>
              <a:off x="2133600" y="32766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tantia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18</a:t>
              </a:r>
              <a:endParaRPr/>
            </a:p>
          </p:txBody>
        </p:sp>
        <p:sp>
          <p:nvSpPr>
            <p:cNvPr id="2194" name="Google Shape;2194;p110"/>
            <p:cNvSpPr/>
            <p:nvPr/>
          </p:nvSpPr>
          <p:spPr>
            <a:xfrm>
              <a:off x="1143000" y="42672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tantia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15</a:t>
              </a:r>
              <a:endParaRPr/>
            </a:p>
          </p:txBody>
        </p:sp>
        <p:sp>
          <p:nvSpPr>
            <p:cNvPr id="2195" name="Google Shape;2195;p110"/>
            <p:cNvSpPr/>
            <p:nvPr/>
          </p:nvSpPr>
          <p:spPr>
            <a:xfrm>
              <a:off x="4953000" y="3343275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tantia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39</a:t>
              </a:r>
              <a:endParaRPr/>
            </a:p>
          </p:txBody>
        </p:sp>
        <p:sp>
          <p:nvSpPr>
            <p:cNvPr id="2196" name="Google Shape;2196;p110"/>
            <p:cNvSpPr/>
            <p:nvPr/>
          </p:nvSpPr>
          <p:spPr>
            <a:xfrm>
              <a:off x="381000" y="53340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tantia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12</a:t>
              </a:r>
              <a:endParaRPr/>
            </a:p>
          </p:txBody>
        </p:sp>
        <p:sp>
          <p:nvSpPr>
            <p:cNvPr id="2197" name="Google Shape;2197;p110"/>
            <p:cNvSpPr/>
            <p:nvPr/>
          </p:nvSpPr>
          <p:spPr>
            <a:xfrm>
              <a:off x="3810000" y="4429125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tantia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25</a:t>
              </a:r>
              <a:endParaRPr/>
            </a:p>
          </p:txBody>
        </p:sp>
        <p:sp>
          <p:nvSpPr>
            <p:cNvPr id="2198" name="Google Shape;2198;p110"/>
            <p:cNvSpPr/>
            <p:nvPr/>
          </p:nvSpPr>
          <p:spPr>
            <a:xfrm>
              <a:off x="5943600" y="44196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tantia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45</a:t>
              </a:r>
              <a:endParaRPr/>
            </a:p>
          </p:txBody>
        </p:sp>
        <p:cxnSp>
          <p:nvCxnSpPr>
            <p:cNvPr id="2199" name="Google Shape;2199;p110"/>
            <p:cNvCxnSpPr/>
            <p:nvPr/>
          </p:nvCxnSpPr>
          <p:spPr>
            <a:xfrm flipH="1">
              <a:off x="2784475" y="2795588"/>
              <a:ext cx="984250" cy="581025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200" name="Google Shape;2200;p110"/>
            <p:cNvCxnSpPr/>
            <p:nvPr/>
          </p:nvCxnSpPr>
          <p:spPr>
            <a:xfrm flipH="1">
              <a:off x="1793875" y="3862388"/>
              <a:ext cx="450850" cy="504825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201" name="Google Shape;2201;p110"/>
            <p:cNvCxnSpPr/>
            <p:nvPr/>
          </p:nvCxnSpPr>
          <p:spPr>
            <a:xfrm flipH="1">
              <a:off x="914400" y="4876800"/>
              <a:ext cx="452438" cy="506413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202" name="Google Shape;2202;p110"/>
            <p:cNvCxnSpPr/>
            <p:nvPr/>
          </p:nvCxnSpPr>
          <p:spPr>
            <a:xfrm flipH="1">
              <a:off x="4343400" y="3886200"/>
              <a:ext cx="609600" cy="5334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203" name="Google Shape;2203;p110"/>
            <p:cNvCxnSpPr/>
            <p:nvPr/>
          </p:nvCxnSpPr>
          <p:spPr>
            <a:xfrm>
              <a:off x="4308475" y="2795588"/>
              <a:ext cx="755650" cy="6477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204" name="Google Shape;2204;p110"/>
            <p:cNvCxnSpPr/>
            <p:nvPr/>
          </p:nvCxnSpPr>
          <p:spPr>
            <a:xfrm>
              <a:off x="5562600" y="3962400"/>
              <a:ext cx="492125" cy="557213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2205" name="Google Shape;2205;p11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11"/>
          <p:cNvSpPr txBox="1"/>
          <p:nvPr>
            <p:ph idx="4294967295" type="title"/>
          </p:nvPr>
        </p:nvSpPr>
        <p:spPr>
          <a:xfrm>
            <a:off x="152400" y="76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Times New Roman"/>
              <a:buNone/>
            </a:pPr>
            <a:r>
              <a:rPr b="1" i="0" lang="en-US" sz="35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in TBT</a:t>
            </a:r>
            <a:endParaRPr/>
          </a:p>
        </p:txBody>
      </p:sp>
      <p:sp>
        <p:nvSpPr>
          <p:cNvPr id="2211" name="Google Shape;2211;p11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11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3" name="Google Shape;2213;p111"/>
          <p:cNvGrpSpPr/>
          <p:nvPr/>
        </p:nvGrpSpPr>
        <p:grpSpPr>
          <a:xfrm>
            <a:off x="609600" y="381000"/>
            <a:ext cx="7977187" cy="4038600"/>
            <a:chOff x="879" y="967"/>
            <a:chExt cx="9921" cy="5023"/>
          </a:xfrm>
        </p:grpSpPr>
        <p:sp>
          <p:nvSpPr>
            <p:cNvPr id="2214" name="Google Shape;2214;p111"/>
            <p:cNvSpPr/>
            <p:nvPr/>
          </p:nvSpPr>
          <p:spPr>
            <a:xfrm>
              <a:off x="879" y="967"/>
              <a:ext cx="9921" cy="5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5" name="Google Shape;2215;p111"/>
            <p:cNvGrpSpPr/>
            <p:nvPr/>
          </p:nvGrpSpPr>
          <p:grpSpPr>
            <a:xfrm>
              <a:off x="5071" y="2125"/>
              <a:ext cx="2500" cy="450"/>
              <a:chOff x="3848" y="1751"/>
              <a:chExt cx="2500" cy="450"/>
            </a:xfrm>
          </p:grpSpPr>
          <p:sp>
            <p:nvSpPr>
              <p:cNvPr id="2216" name="Google Shape;2216;p111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217" name="Google Shape;2217;p111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111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2219" name="Google Shape;2219;p111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220" name="Google Shape;2220;p111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1" name="Google Shape;2221;p111"/>
            <p:cNvGrpSpPr/>
            <p:nvPr/>
          </p:nvGrpSpPr>
          <p:grpSpPr>
            <a:xfrm>
              <a:off x="2570" y="3266"/>
              <a:ext cx="2500" cy="450"/>
              <a:chOff x="3848" y="1751"/>
              <a:chExt cx="2500" cy="450"/>
            </a:xfrm>
          </p:grpSpPr>
          <p:sp>
            <p:nvSpPr>
              <p:cNvPr id="2222" name="Google Shape;2222;p111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223" name="Google Shape;2223;p111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111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2225" name="Google Shape;2225;p111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26" name="Google Shape;2226;p111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7" name="Google Shape;2227;p111"/>
            <p:cNvGrpSpPr/>
            <p:nvPr/>
          </p:nvGrpSpPr>
          <p:grpSpPr>
            <a:xfrm>
              <a:off x="6893" y="3202"/>
              <a:ext cx="2500" cy="450"/>
              <a:chOff x="3848" y="1751"/>
              <a:chExt cx="2500" cy="450"/>
            </a:xfrm>
          </p:grpSpPr>
          <p:sp>
            <p:nvSpPr>
              <p:cNvPr id="2228" name="Google Shape;2228;p111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229" name="Google Shape;2229;p111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111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39</a:t>
                </a:r>
                <a:endParaRPr/>
              </a:p>
            </p:txBody>
          </p:sp>
          <p:sp>
            <p:nvSpPr>
              <p:cNvPr id="2231" name="Google Shape;2231;p111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232" name="Google Shape;2232;p111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3" name="Google Shape;2233;p111"/>
            <p:cNvGrpSpPr/>
            <p:nvPr/>
          </p:nvGrpSpPr>
          <p:grpSpPr>
            <a:xfrm>
              <a:off x="1697" y="4291"/>
              <a:ext cx="2500" cy="450"/>
              <a:chOff x="3848" y="1751"/>
              <a:chExt cx="2500" cy="450"/>
            </a:xfrm>
          </p:grpSpPr>
          <p:sp>
            <p:nvSpPr>
              <p:cNvPr id="2234" name="Google Shape;2234;p111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235" name="Google Shape;2235;p111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111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/>
              </a:p>
            </p:txBody>
          </p:sp>
          <p:sp>
            <p:nvSpPr>
              <p:cNvPr id="2237" name="Google Shape;2237;p111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38" name="Google Shape;2238;p111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9" name="Google Shape;2239;p111"/>
            <p:cNvGrpSpPr/>
            <p:nvPr/>
          </p:nvGrpSpPr>
          <p:grpSpPr>
            <a:xfrm>
              <a:off x="1080" y="5391"/>
              <a:ext cx="2500" cy="450"/>
              <a:chOff x="3848" y="1751"/>
              <a:chExt cx="2500" cy="450"/>
            </a:xfrm>
          </p:grpSpPr>
          <p:sp>
            <p:nvSpPr>
              <p:cNvPr id="2240" name="Google Shape;2240;p111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41" name="Google Shape;2241;p111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111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  <p:sp>
            <p:nvSpPr>
              <p:cNvPr id="2243" name="Google Shape;2243;p111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44" name="Google Shape;2244;p111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5" name="Google Shape;2245;p111"/>
            <p:cNvGrpSpPr/>
            <p:nvPr/>
          </p:nvGrpSpPr>
          <p:grpSpPr>
            <a:xfrm>
              <a:off x="5405" y="4349"/>
              <a:ext cx="2500" cy="450"/>
              <a:chOff x="3848" y="1751"/>
              <a:chExt cx="2500" cy="450"/>
            </a:xfrm>
          </p:grpSpPr>
          <p:sp>
            <p:nvSpPr>
              <p:cNvPr id="2246" name="Google Shape;2246;p111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47" name="Google Shape;2247;p111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111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2249" name="Google Shape;2249;p111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50" name="Google Shape;2250;p111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1" name="Google Shape;2251;p111"/>
            <p:cNvGrpSpPr/>
            <p:nvPr/>
          </p:nvGrpSpPr>
          <p:grpSpPr>
            <a:xfrm>
              <a:off x="8228" y="4315"/>
              <a:ext cx="2500" cy="450"/>
              <a:chOff x="3848" y="1751"/>
              <a:chExt cx="2500" cy="450"/>
            </a:xfrm>
          </p:grpSpPr>
          <p:sp>
            <p:nvSpPr>
              <p:cNvPr id="2252" name="Google Shape;2252;p111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53" name="Google Shape;2253;p111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111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55</a:t>
                </a:r>
                <a:endParaRPr/>
              </a:p>
            </p:txBody>
          </p:sp>
          <p:sp>
            <p:nvSpPr>
              <p:cNvPr id="2255" name="Google Shape;2255;p111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56" name="Google Shape;2256;p111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57" name="Google Shape;2257;p111"/>
            <p:cNvCxnSpPr/>
            <p:nvPr/>
          </p:nvCxnSpPr>
          <p:spPr>
            <a:xfrm flipH="1">
              <a:off x="3761" y="2431"/>
              <a:ext cx="2017" cy="771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58" name="Google Shape;2258;p111"/>
            <p:cNvCxnSpPr/>
            <p:nvPr/>
          </p:nvCxnSpPr>
          <p:spPr>
            <a:xfrm flipH="1">
              <a:off x="2869" y="3554"/>
              <a:ext cx="312" cy="73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59" name="Google Shape;2259;p111"/>
            <p:cNvCxnSpPr/>
            <p:nvPr/>
          </p:nvCxnSpPr>
          <p:spPr>
            <a:xfrm flipH="1">
              <a:off x="2157" y="4534"/>
              <a:ext cx="282" cy="765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60" name="Google Shape;2260;p111"/>
            <p:cNvCxnSpPr/>
            <p:nvPr/>
          </p:nvCxnSpPr>
          <p:spPr>
            <a:xfrm flipH="1">
              <a:off x="6669" y="3554"/>
              <a:ext cx="902" cy="73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61" name="Google Shape;2261;p111"/>
            <p:cNvCxnSpPr/>
            <p:nvPr/>
          </p:nvCxnSpPr>
          <p:spPr>
            <a:xfrm>
              <a:off x="6851" y="2431"/>
              <a:ext cx="1054" cy="656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62" name="Google Shape;2262;p111"/>
            <p:cNvCxnSpPr/>
            <p:nvPr/>
          </p:nvCxnSpPr>
          <p:spPr>
            <a:xfrm>
              <a:off x="8670" y="3554"/>
              <a:ext cx="1054" cy="656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263" name="Google Shape;2263;p111"/>
            <p:cNvGrpSpPr/>
            <p:nvPr/>
          </p:nvGrpSpPr>
          <p:grpSpPr>
            <a:xfrm>
              <a:off x="6237" y="1146"/>
              <a:ext cx="3401" cy="1101"/>
              <a:chOff x="6237" y="990"/>
              <a:chExt cx="3401" cy="1101"/>
            </a:xfrm>
          </p:grpSpPr>
          <p:sp>
            <p:nvSpPr>
              <p:cNvPr id="2264" name="Google Shape;2264;p111"/>
              <p:cNvSpPr txBox="1"/>
              <p:nvPr/>
            </p:nvSpPr>
            <p:spPr>
              <a:xfrm>
                <a:off x="7024" y="990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111"/>
              <p:cNvSpPr txBox="1"/>
              <p:nvPr/>
            </p:nvSpPr>
            <p:spPr>
              <a:xfrm>
                <a:off x="7571" y="990"/>
                <a:ext cx="125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NULL</a:t>
                </a:r>
                <a:endParaRPr/>
              </a:p>
            </p:txBody>
          </p:sp>
          <p:sp>
            <p:nvSpPr>
              <p:cNvPr id="2266" name="Google Shape;2266;p111"/>
              <p:cNvSpPr txBox="1"/>
              <p:nvPr/>
            </p:nvSpPr>
            <p:spPr>
              <a:xfrm>
                <a:off x="8822" y="990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67" name="Google Shape;2267;p1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065" y="1252"/>
                <a:ext cx="573" cy="4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8" name="Google Shape;2268;p1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960000">
                <a:off x="6283" y="1440"/>
                <a:ext cx="1168" cy="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269" name="Google Shape;2269;p111"/>
            <p:cNvCxnSpPr/>
            <p:nvPr/>
          </p:nvCxnSpPr>
          <p:spPr>
            <a:xfrm flipH="1" rot="10800000">
              <a:off x="4357" y="2672"/>
              <a:ext cx="1634" cy="73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0" name="Google Shape;2270;p111"/>
            <p:cNvCxnSpPr/>
            <p:nvPr/>
          </p:nvCxnSpPr>
          <p:spPr>
            <a:xfrm flipH="1" rot="10800000">
              <a:off x="3490" y="3813"/>
              <a:ext cx="603" cy="635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1" name="Google Shape;2271;p111"/>
            <p:cNvCxnSpPr/>
            <p:nvPr/>
          </p:nvCxnSpPr>
          <p:spPr>
            <a:xfrm flipH="1" rot="10800000">
              <a:off x="2887" y="4799"/>
              <a:ext cx="603" cy="635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2" name="Google Shape;2272;p111"/>
            <p:cNvCxnSpPr/>
            <p:nvPr/>
          </p:nvCxnSpPr>
          <p:spPr>
            <a:xfrm flipH="1" rot="10800000">
              <a:off x="7210" y="3716"/>
              <a:ext cx="765" cy="73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3" name="Google Shape;2273;p111"/>
            <p:cNvCxnSpPr/>
            <p:nvPr/>
          </p:nvCxnSpPr>
          <p:spPr>
            <a:xfrm rot="10800000">
              <a:off x="8670" y="1681"/>
              <a:ext cx="1483" cy="279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4" name="Google Shape;2274;p111"/>
            <p:cNvCxnSpPr/>
            <p:nvPr/>
          </p:nvCxnSpPr>
          <p:spPr>
            <a:xfrm rot="10800000">
              <a:off x="8188" y="3652"/>
              <a:ext cx="908" cy="888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5" name="Google Shape;2275;p111"/>
            <p:cNvCxnSpPr/>
            <p:nvPr/>
          </p:nvCxnSpPr>
          <p:spPr>
            <a:xfrm flipH="1" rot="10800000">
              <a:off x="6139" y="2753"/>
              <a:ext cx="144" cy="1718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6" name="Google Shape;2276;p111"/>
            <p:cNvCxnSpPr/>
            <p:nvPr/>
          </p:nvCxnSpPr>
          <p:spPr>
            <a:xfrm flipH="1" rot="10800000">
              <a:off x="1718" y="1408"/>
              <a:ext cx="1" cy="4123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7" name="Google Shape;2277;p111"/>
            <p:cNvCxnSpPr/>
            <p:nvPr/>
          </p:nvCxnSpPr>
          <p:spPr>
            <a:xfrm flipH="1" rot="10800000">
              <a:off x="1698" y="1408"/>
              <a:ext cx="5153" cy="28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278" name="Google Shape;2278;p111"/>
          <p:cNvSpPr txBox="1"/>
          <p:nvPr/>
        </p:nvSpPr>
        <p:spPr>
          <a:xfrm>
            <a:off x="914400" y="4419600"/>
            <a:ext cx="2057400" cy="4572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Insert  16</a:t>
            </a:r>
            <a:endParaRPr/>
          </a:p>
        </p:txBody>
      </p:sp>
      <p:sp>
        <p:nvSpPr>
          <p:cNvPr id="2279" name="Google Shape;2279;p111"/>
          <p:cNvSpPr txBox="1"/>
          <p:nvPr/>
        </p:nvSpPr>
        <p:spPr>
          <a:xfrm>
            <a:off x="228600" y="4876800"/>
            <a:ext cx="3886200" cy="1828800"/>
          </a:xfrm>
          <a:prstGeom prst="rect">
            <a:avLst/>
          </a:prstGeom>
          <a:solidFill>
            <a:srgbClr val="FFFF99">
              <a:alpha val="51764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tantia"/>
              <a:buAutoNum type="arabicPeriod"/>
            </a:pPr>
            <a:r>
              <a:rPr b="0" i="0" lang="en-US" sz="18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Find appropriate empty subtree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tantia"/>
              <a:buAutoNum type="arabicPeriod"/>
            </a:pPr>
            <a:r>
              <a:rPr b="0" i="0" lang="en-US" sz="18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As 16 is </a:t>
            </a:r>
            <a:r>
              <a:rPr b="1" i="0" lang="en-US" sz="18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GREATER</a:t>
            </a:r>
            <a:r>
              <a:rPr b="0" i="0" lang="en-US" sz="18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 than 15;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16 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→ right = 15 → right;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16 →  left = 15;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15 →  right = 16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15 →  rthread = 0;</a:t>
            </a:r>
            <a:endParaRPr b="0" i="0" sz="1800" u="none" cap="none" strike="noStrike">
              <a:solidFill>
                <a:srgbClr val="C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C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C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80" name="Google Shape;2280;p111"/>
          <p:cNvSpPr txBox="1"/>
          <p:nvPr/>
        </p:nvSpPr>
        <p:spPr>
          <a:xfrm>
            <a:off x="5486400" y="4343400"/>
            <a:ext cx="2057400" cy="4572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Insert  22</a:t>
            </a:r>
            <a:endParaRPr/>
          </a:p>
        </p:txBody>
      </p:sp>
      <p:sp>
        <p:nvSpPr>
          <p:cNvPr id="2281" name="Google Shape;2281;p111"/>
          <p:cNvSpPr txBox="1"/>
          <p:nvPr/>
        </p:nvSpPr>
        <p:spPr>
          <a:xfrm>
            <a:off x="4800600" y="4876800"/>
            <a:ext cx="3886200" cy="1828800"/>
          </a:xfrm>
          <a:prstGeom prst="rect">
            <a:avLst/>
          </a:prstGeom>
          <a:solidFill>
            <a:srgbClr val="FFFF99">
              <a:alpha val="51764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Find appropriate empty subtree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 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LESS</a:t>
            </a: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than 25;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left = 25 → left;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→  right = 25;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→  left = 22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→  lthread = 0;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82" name="Google Shape;2282;p11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112"/>
          <p:cNvSpPr txBox="1"/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Times New Roman"/>
              <a:buNone/>
            </a:pPr>
            <a:r>
              <a:rPr b="1" i="0" lang="en-US" sz="35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in Threaded Binary Tree</a:t>
            </a:r>
            <a:endParaRPr/>
          </a:p>
        </p:txBody>
      </p:sp>
      <p:pic>
        <p:nvPicPr>
          <p:cNvPr id="2288" name="Google Shape;2288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3048000" cy="198596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289" name="Google Shape;2289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276600"/>
            <a:ext cx="5486400" cy="33480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90" name="Google Shape;2290;p11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113"/>
          <p:cNvSpPr txBox="1"/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Times New Roman"/>
              <a:buNone/>
            </a:pPr>
            <a:r>
              <a:rPr b="1" i="0" lang="en-US" sz="35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in Threaded Binary Tree</a:t>
            </a:r>
            <a:endParaRPr/>
          </a:p>
        </p:txBody>
      </p:sp>
      <p:pic>
        <p:nvPicPr>
          <p:cNvPr id="2296" name="Google Shape;2296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990600"/>
            <a:ext cx="5943600" cy="544671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97" name="Google Shape;2297;p11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2" name="Google Shape;2302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133350"/>
            <a:ext cx="51435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Google Shape;2303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0950" y="3276600"/>
            <a:ext cx="52006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4" name="Google Shape;2304;p11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115"/>
          <p:cNvSpPr txBox="1"/>
          <p:nvPr>
            <p:ph type="title"/>
          </p:nvPr>
        </p:nvSpPr>
        <p:spPr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(Inorder) TBT</a:t>
            </a:r>
            <a:endParaRPr/>
          </a:p>
        </p:txBody>
      </p:sp>
      <p:pic>
        <p:nvPicPr>
          <p:cNvPr id="2310" name="Google Shape;2310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87" y="762000"/>
            <a:ext cx="8494712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1" name="Google Shape;2311;p11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16"/>
          <p:cNvSpPr txBox="1"/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Deletion in threaded binary tree</a:t>
            </a:r>
            <a:endParaRPr/>
          </a:p>
        </p:txBody>
      </p:sp>
      <p:sp>
        <p:nvSpPr>
          <p:cNvPr id="2317" name="Google Shape;2317;p116"/>
          <p:cNvSpPr txBox="1"/>
          <p:nvPr>
            <p:ph idx="1" type="body"/>
          </p:nvPr>
        </p:nvSpPr>
        <p:spPr>
          <a:xfrm>
            <a:off x="304800" y="1066800"/>
            <a:ext cx="3733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Leaf node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node with 1 child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node with 2 children</a:t>
            </a:r>
            <a:endParaRPr/>
          </a:p>
        </p:txBody>
      </p:sp>
      <p:grpSp>
        <p:nvGrpSpPr>
          <p:cNvPr id="2318" name="Google Shape;2318;p116"/>
          <p:cNvGrpSpPr/>
          <p:nvPr/>
        </p:nvGrpSpPr>
        <p:grpSpPr>
          <a:xfrm>
            <a:off x="762000" y="2514600"/>
            <a:ext cx="7977187" cy="4038600"/>
            <a:chOff x="879" y="967"/>
            <a:chExt cx="9921" cy="5023"/>
          </a:xfrm>
        </p:grpSpPr>
        <p:sp>
          <p:nvSpPr>
            <p:cNvPr id="2319" name="Google Shape;2319;p116"/>
            <p:cNvSpPr/>
            <p:nvPr/>
          </p:nvSpPr>
          <p:spPr>
            <a:xfrm>
              <a:off x="879" y="967"/>
              <a:ext cx="9921" cy="5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0" name="Google Shape;2320;p116"/>
            <p:cNvGrpSpPr/>
            <p:nvPr/>
          </p:nvGrpSpPr>
          <p:grpSpPr>
            <a:xfrm>
              <a:off x="5071" y="2125"/>
              <a:ext cx="2500" cy="450"/>
              <a:chOff x="3848" y="1751"/>
              <a:chExt cx="2500" cy="450"/>
            </a:xfrm>
          </p:grpSpPr>
          <p:sp>
            <p:nvSpPr>
              <p:cNvPr id="2321" name="Google Shape;2321;p116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322" name="Google Shape;2322;p116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116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/>
              </a:p>
            </p:txBody>
          </p:sp>
          <p:sp>
            <p:nvSpPr>
              <p:cNvPr id="2324" name="Google Shape;2324;p116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325" name="Google Shape;2325;p116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6" name="Google Shape;2326;p116"/>
            <p:cNvGrpSpPr/>
            <p:nvPr/>
          </p:nvGrpSpPr>
          <p:grpSpPr>
            <a:xfrm>
              <a:off x="2570" y="3266"/>
              <a:ext cx="2500" cy="450"/>
              <a:chOff x="3848" y="1751"/>
              <a:chExt cx="2500" cy="450"/>
            </a:xfrm>
          </p:grpSpPr>
          <p:sp>
            <p:nvSpPr>
              <p:cNvPr id="2327" name="Google Shape;2327;p116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328" name="Google Shape;2328;p116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116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2330" name="Google Shape;2330;p116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331" name="Google Shape;2331;p116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2" name="Google Shape;2332;p116"/>
            <p:cNvGrpSpPr/>
            <p:nvPr/>
          </p:nvGrpSpPr>
          <p:grpSpPr>
            <a:xfrm>
              <a:off x="6893" y="3202"/>
              <a:ext cx="2500" cy="450"/>
              <a:chOff x="3848" y="1751"/>
              <a:chExt cx="2500" cy="450"/>
            </a:xfrm>
          </p:grpSpPr>
          <p:sp>
            <p:nvSpPr>
              <p:cNvPr id="2333" name="Google Shape;2333;p116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334" name="Google Shape;2334;p116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116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39</a:t>
                </a:r>
                <a:endParaRPr/>
              </a:p>
            </p:txBody>
          </p:sp>
          <p:sp>
            <p:nvSpPr>
              <p:cNvPr id="2336" name="Google Shape;2336;p116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337" name="Google Shape;2337;p116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8" name="Google Shape;2338;p116"/>
            <p:cNvGrpSpPr/>
            <p:nvPr/>
          </p:nvGrpSpPr>
          <p:grpSpPr>
            <a:xfrm>
              <a:off x="1697" y="4291"/>
              <a:ext cx="2500" cy="450"/>
              <a:chOff x="3848" y="1751"/>
              <a:chExt cx="2500" cy="450"/>
            </a:xfrm>
          </p:grpSpPr>
          <p:sp>
            <p:nvSpPr>
              <p:cNvPr id="2339" name="Google Shape;2339;p116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340" name="Google Shape;2340;p116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116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/>
              </a:p>
            </p:txBody>
          </p:sp>
          <p:sp>
            <p:nvSpPr>
              <p:cNvPr id="2342" name="Google Shape;2342;p116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343" name="Google Shape;2343;p116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4" name="Google Shape;2344;p116"/>
            <p:cNvGrpSpPr/>
            <p:nvPr/>
          </p:nvGrpSpPr>
          <p:grpSpPr>
            <a:xfrm>
              <a:off x="1080" y="5391"/>
              <a:ext cx="2500" cy="450"/>
              <a:chOff x="3848" y="1751"/>
              <a:chExt cx="2500" cy="450"/>
            </a:xfrm>
          </p:grpSpPr>
          <p:sp>
            <p:nvSpPr>
              <p:cNvPr id="2345" name="Google Shape;2345;p116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346" name="Google Shape;2346;p116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116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/>
              </a:p>
            </p:txBody>
          </p:sp>
          <p:sp>
            <p:nvSpPr>
              <p:cNvPr id="2348" name="Google Shape;2348;p116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349" name="Google Shape;2349;p116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0" name="Google Shape;2350;p116"/>
            <p:cNvGrpSpPr/>
            <p:nvPr/>
          </p:nvGrpSpPr>
          <p:grpSpPr>
            <a:xfrm>
              <a:off x="5405" y="4349"/>
              <a:ext cx="2500" cy="450"/>
              <a:chOff x="3848" y="1751"/>
              <a:chExt cx="2500" cy="450"/>
            </a:xfrm>
          </p:grpSpPr>
          <p:sp>
            <p:nvSpPr>
              <p:cNvPr id="2351" name="Google Shape;2351;p116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352" name="Google Shape;2352;p116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116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/>
              </a:p>
            </p:txBody>
          </p:sp>
          <p:sp>
            <p:nvSpPr>
              <p:cNvPr id="2354" name="Google Shape;2354;p116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355" name="Google Shape;2355;p116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6" name="Google Shape;2356;p116"/>
            <p:cNvGrpSpPr/>
            <p:nvPr/>
          </p:nvGrpSpPr>
          <p:grpSpPr>
            <a:xfrm>
              <a:off x="8228" y="4315"/>
              <a:ext cx="2500" cy="450"/>
              <a:chOff x="3848" y="1751"/>
              <a:chExt cx="2500" cy="450"/>
            </a:xfrm>
          </p:grpSpPr>
          <p:sp>
            <p:nvSpPr>
              <p:cNvPr id="2357" name="Google Shape;2357;p116"/>
              <p:cNvSpPr txBox="1"/>
              <p:nvPr/>
            </p:nvSpPr>
            <p:spPr>
              <a:xfrm>
                <a:off x="384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358" name="Google Shape;2358;p116"/>
              <p:cNvSpPr txBox="1"/>
              <p:nvPr/>
            </p:nvSpPr>
            <p:spPr>
              <a:xfrm>
                <a:off x="4308" y="1751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116"/>
              <p:cNvSpPr txBox="1"/>
              <p:nvPr/>
            </p:nvSpPr>
            <p:spPr>
              <a:xfrm>
                <a:off x="4768" y="1751"/>
                <a:ext cx="6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55</a:t>
                </a:r>
                <a:endParaRPr/>
              </a:p>
            </p:txBody>
          </p:sp>
          <p:sp>
            <p:nvSpPr>
              <p:cNvPr id="2360" name="Google Shape;2360;p116"/>
              <p:cNvSpPr txBox="1"/>
              <p:nvPr/>
            </p:nvSpPr>
            <p:spPr>
              <a:xfrm>
                <a:off x="5907" y="1751"/>
                <a:ext cx="44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361" name="Google Shape;2361;p116"/>
              <p:cNvSpPr txBox="1"/>
              <p:nvPr/>
            </p:nvSpPr>
            <p:spPr>
              <a:xfrm>
                <a:off x="5446" y="1751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62" name="Google Shape;2362;p116"/>
            <p:cNvCxnSpPr/>
            <p:nvPr/>
          </p:nvCxnSpPr>
          <p:spPr>
            <a:xfrm flipH="1">
              <a:off x="3761" y="2431"/>
              <a:ext cx="2017" cy="771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63" name="Google Shape;2363;p116"/>
            <p:cNvCxnSpPr/>
            <p:nvPr/>
          </p:nvCxnSpPr>
          <p:spPr>
            <a:xfrm flipH="1">
              <a:off x="2869" y="3554"/>
              <a:ext cx="312" cy="73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64" name="Google Shape;2364;p116"/>
            <p:cNvCxnSpPr/>
            <p:nvPr/>
          </p:nvCxnSpPr>
          <p:spPr>
            <a:xfrm flipH="1">
              <a:off x="2157" y="4534"/>
              <a:ext cx="282" cy="765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65" name="Google Shape;2365;p116"/>
            <p:cNvCxnSpPr/>
            <p:nvPr/>
          </p:nvCxnSpPr>
          <p:spPr>
            <a:xfrm flipH="1">
              <a:off x="6669" y="3554"/>
              <a:ext cx="902" cy="737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66" name="Google Shape;2366;p116"/>
            <p:cNvCxnSpPr/>
            <p:nvPr/>
          </p:nvCxnSpPr>
          <p:spPr>
            <a:xfrm>
              <a:off x="6851" y="2431"/>
              <a:ext cx="1054" cy="656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67" name="Google Shape;2367;p116"/>
            <p:cNvCxnSpPr/>
            <p:nvPr/>
          </p:nvCxnSpPr>
          <p:spPr>
            <a:xfrm>
              <a:off x="8670" y="3554"/>
              <a:ext cx="1054" cy="656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368" name="Google Shape;2368;p116"/>
            <p:cNvGrpSpPr/>
            <p:nvPr/>
          </p:nvGrpSpPr>
          <p:grpSpPr>
            <a:xfrm>
              <a:off x="6237" y="1146"/>
              <a:ext cx="3401" cy="1101"/>
              <a:chOff x="6237" y="990"/>
              <a:chExt cx="3401" cy="1101"/>
            </a:xfrm>
          </p:grpSpPr>
          <p:sp>
            <p:nvSpPr>
              <p:cNvPr id="2369" name="Google Shape;2369;p116"/>
              <p:cNvSpPr txBox="1"/>
              <p:nvPr/>
            </p:nvSpPr>
            <p:spPr>
              <a:xfrm>
                <a:off x="7024" y="990"/>
                <a:ext cx="878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116"/>
              <p:cNvSpPr txBox="1"/>
              <p:nvPr/>
            </p:nvSpPr>
            <p:spPr>
              <a:xfrm>
                <a:off x="7571" y="990"/>
                <a:ext cx="125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NULL</a:t>
                </a:r>
                <a:endParaRPr/>
              </a:p>
            </p:txBody>
          </p:sp>
          <p:sp>
            <p:nvSpPr>
              <p:cNvPr id="2371" name="Google Shape;2371;p116"/>
              <p:cNvSpPr txBox="1"/>
              <p:nvPr/>
            </p:nvSpPr>
            <p:spPr>
              <a:xfrm>
                <a:off x="8822" y="990"/>
                <a:ext cx="461" cy="4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72" name="Google Shape;2372;p1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065" y="1252"/>
                <a:ext cx="573" cy="4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3" name="Google Shape;2373;p1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960000">
                <a:off x="6283" y="1440"/>
                <a:ext cx="1168" cy="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374" name="Google Shape;2374;p116"/>
            <p:cNvCxnSpPr/>
            <p:nvPr/>
          </p:nvCxnSpPr>
          <p:spPr>
            <a:xfrm flipH="1" rot="10800000">
              <a:off x="4357" y="2672"/>
              <a:ext cx="1634" cy="73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75" name="Google Shape;2375;p116"/>
            <p:cNvCxnSpPr/>
            <p:nvPr/>
          </p:nvCxnSpPr>
          <p:spPr>
            <a:xfrm flipH="1" rot="10800000">
              <a:off x="3490" y="3813"/>
              <a:ext cx="603" cy="635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76" name="Google Shape;2376;p116"/>
            <p:cNvCxnSpPr/>
            <p:nvPr/>
          </p:nvCxnSpPr>
          <p:spPr>
            <a:xfrm flipH="1" rot="10800000">
              <a:off x="2887" y="4799"/>
              <a:ext cx="603" cy="635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77" name="Google Shape;2377;p116"/>
            <p:cNvCxnSpPr/>
            <p:nvPr/>
          </p:nvCxnSpPr>
          <p:spPr>
            <a:xfrm flipH="1" rot="10800000">
              <a:off x="7210" y="3716"/>
              <a:ext cx="765" cy="73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78" name="Google Shape;2378;p116"/>
            <p:cNvCxnSpPr/>
            <p:nvPr/>
          </p:nvCxnSpPr>
          <p:spPr>
            <a:xfrm rot="10800000">
              <a:off x="8670" y="1681"/>
              <a:ext cx="1483" cy="279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79" name="Google Shape;2379;p116"/>
            <p:cNvCxnSpPr/>
            <p:nvPr/>
          </p:nvCxnSpPr>
          <p:spPr>
            <a:xfrm rot="10800000">
              <a:off x="8188" y="3652"/>
              <a:ext cx="908" cy="888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80" name="Google Shape;2380;p116"/>
            <p:cNvCxnSpPr/>
            <p:nvPr/>
          </p:nvCxnSpPr>
          <p:spPr>
            <a:xfrm flipH="1" rot="10800000">
              <a:off x="6139" y="2753"/>
              <a:ext cx="144" cy="1718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81" name="Google Shape;2381;p116"/>
            <p:cNvCxnSpPr/>
            <p:nvPr/>
          </p:nvCxnSpPr>
          <p:spPr>
            <a:xfrm flipH="1" rot="10800000">
              <a:off x="1718" y="1408"/>
              <a:ext cx="1" cy="4123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2" name="Google Shape;2382;p116"/>
            <p:cNvCxnSpPr/>
            <p:nvPr/>
          </p:nvCxnSpPr>
          <p:spPr>
            <a:xfrm flipH="1" rot="10800000">
              <a:off x="1698" y="1408"/>
              <a:ext cx="5153" cy="28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383" name="Google Shape;2383;p11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17"/>
          <p:cNvSpPr txBox="1"/>
          <p:nvPr>
            <p:ph type="title"/>
          </p:nvPr>
        </p:nvSpPr>
        <p:spPr>
          <a:xfrm>
            <a:off x="152400" y="762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Deletion</a:t>
            </a:r>
            <a:endParaRPr/>
          </a:p>
        </p:txBody>
      </p:sp>
      <p:pic>
        <p:nvPicPr>
          <p:cNvPr descr="https://lh4.googleusercontent.com/iC-5h12zgk9PhagwwKv7xPiLkTOXWjNcRRPBET52GRNxeTRbvykbciNNweY3asvgwEF5Uf628uTrF6zrjNe6XG3VAyP4SAz14YnpRG_uYvV64MFNBSyNL7aptlUMkTzHAqP5B5QRF-99cDqcFQ" id="2389" name="Google Shape;2389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71600"/>
            <a:ext cx="6551612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0" name="Google Shape;2390;p117"/>
          <p:cNvSpPr txBox="1"/>
          <p:nvPr/>
        </p:nvSpPr>
        <p:spPr>
          <a:xfrm>
            <a:off x="609600" y="4953000"/>
            <a:ext cx="77724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following delete operation and redraw the TBT</a:t>
            </a:r>
            <a:endParaRPr/>
          </a:p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lphaLcPeriod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14</a:t>
            </a:r>
            <a:endParaRPr/>
          </a:p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lphaLcPeriod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17</a:t>
            </a:r>
            <a:endParaRPr/>
          </a:p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lphaLcPeriod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10</a:t>
            </a:r>
            <a:endParaRPr/>
          </a:p>
        </p:txBody>
      </p:sp>
      <p:sp>
        <p:nvSpPr>
          <p:cNvPr id="2391" name="Google Shape;2391;p117"/>
          <p:cNvSpPr txBox="1"/>
          <p:nvPr/>
        </p:nvSpPr>
        <p:spPr>
          <a:xfrm>
            <a:off x="4970462" y="533400"/>
            <a:ext cx="706437" cy="361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117"/>
          <p:cNvSpPr txBox="1"/>
          <p:nvPr/>
        </p:nvSpPr>
        <p:spPr>
          <a:xfrm>
            <a:off x="5410200" y="533400"/>
            <a:ext cx="1006475" cy="361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393" name="Google Shape;2393;p117"/>
          <p:cNvSpPr txBox="1"/>
          <p:nvPr/>
        </p:nvSpPr>
        <p:spPr>
          <a:xfrm>
            <a:off x="6416675" y="533400"/>
            <a:ext cx="369887" cy="361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4" name="Google Shape;2394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1937" y="744537"/>
            <a:ext cx="460375" cy="37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5" name="Google Shape;2395;p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960000">
            <a:off x="4375150" y="895350"/>
            <a:ext cx="938212" cy="401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6" name="Google Shape;2396;p117"/>
          <p:cNvGrpSpPr/>
          <p:nvPr/>
        </p:nvGrpSpPr>
        <p:grpSpPr>
          <a:xfrm>
            <a:off x="1295400" y="762000"/>
            <a:ext cx="3657600" cy="2552700"/>
            <a:chOff x="1420493" y="2869173"/>
            <a:chExt cx="4143117" cy="3314981"/>
          </a:xfrm>
        </p:grpSpPr>
        <p:cxnSp>
          <p:nvCxnSpPr>
            <p:cNvPr id="2397" name="Google Shape;2397;p117"/>
            <p:cNvCxnSpPr/>
            <p:nvPr/>
          </p:nvCxnSpPr>
          <p:spPr>
            <a:xfrm flipH="1" rot="10800000">
              <a:off x="1436573" y="2869173"/>
              <a:ext cx="804" cy="3314981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8" name="Google Shape;2398;p117"/>
            <p:cNvCxnSpPr/>
            <p:nvPr/>
          </p:nvCxnSpPr>
          <p:spPr>
            <a:xfrm flipH="1" rot="10800000">
              <a:off x="1420493" y="2869173"/>
              <a:ext cx="4143117" cy="22513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2399" name="Google Shape;2399;p117"/>
          <p:cNvCxnSpPr/>
          <p:nvPr/>
        </p:nvCxnSpPr>
        <p:spPr>
          <a:xfrm rot="10800000">
            <a:off x="6172200" y="914400"/>
            <a:ext cx="685800" cy="15240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00" name="Google Shape;2400;p11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T9KhUB1SxtV9QxuiV86944WLLzzlGms2J4gOhKe6JtKMHnpGMmCtvmgxJsgbgP6rRrmPpfPDuOhmbPKaNpLTPAvElBWhF7WA8RGM8uvpDudq6JMGzXeyqxItwYTIoMjZM4PTGRiwDqy6T0awmQ" id="2405" name="Google Shape;2405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371600"/>
            <a:ext cx="6240462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18"/>
          <p:cNvSpPr txBox="1"/>
          <p:nvPr>
            <p:ph type="title"/>
          </p:nvPr>
        </p:nvSpPr>
        <p:spPr>
          <a:xfrm>
            <a:off x="152400" y="762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  <a:endParaRPr/>
          </a:p>
        </p:txBody>
      </p:sp>
      <p:sp>
        <p:nvSpPr>
          <p:cNvPr id="2407" name="Google Shape;2407;p118"/>
          <p:cNvSpPr txBox="1"/>
          <p:nvPr/>
        </p:nvSpPr>
        <p:spPr>
          <a:xfrm>
            <a:off x="609600" y="5154612"/>
            <a:ext cx="7772400" cy="124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following numbers and redraw the TBT</a:t>
            </a:r>
            <a:endParaRPr/>
          </a:p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lphaLcPeriod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13</a:t>
            </a:r>
            <a:endParaRPr/>
          </a:p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lphaLcPeriod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15</a:t>
            </a:r>
            <a:endParaRPr/>
          </a:p>
        </p:txBody>
      </p:sp>
      <p:sp>
        <p:nvSpPr>
          <p:cNvPr id="2408" name="Google Shape;2408;p118"/>
          <p:cNvSpPr txBox="1"/>
          <p:nvPr/>
        </p:nvSpPr>
        <p:spPr>
          <a:xfrm>
            <a:off x="4970462" y="533400"/>
            <a:ext cx="706437" cy="361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9" name="Google Shape;2409;p118"/>
          <p:cNvSpPr txBox="1"/>
          <p:nvPr/>
        </p:nvSpPr>
        <p:spPr>
          <a:xfrm>
            <a:off x="5410200" y="533400"/>
            <a:ext cx="1006475" cy="361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410" name="Google Shape;2410;p118"/>
          <p:cNvSpPr txBox="1"/>
          <p:nvPr/>
        </p:nvSpPr>
        <p:spPr>
          <a:xfrm>
            <a:off x="6416675" y="533400"/>
            <a:ext cx="369887" cy="3619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1" name="Google Shape;2411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1937" y="744537"/>
            <a:ext cx="460375" cy="37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p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960000">
            <a:off x="4375150" y="895350"/>
            <a:ext cx="938212" cy="401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3" name="Google Shape;2413;p118"/>
          <p:cNvGrpSpPr/>
          <p:nvPr/>
        </p:nvGrpSpPr>
        <p:grpSpPr>
          <a:xfrm>
            <a:off x="1295400" y="762000"/>
            <a:ext cx="3657600" cy="2552700"/>
            <a:chOff x="1420493" y="2869173"/>
            <a:chExt cx="4143117" cy="3314981"/>
          </a:xfrm>
        </p:grpSpPr>
        <p:cxnSp>
          <p:nvCxnSpPr>
            <p:cNvPr id="2414" name="Google Shape;2414;p118"/>
            <p:cNvCxnSpPr/>
            <p:nvPr/>
          </p:nvCxnSpPr>
          <p:spPr>
            <a:xfrm flipH="1" rot="10800000">
              <a:off x="1436573" y="2869173"/>
              <a:ext cx="804" cy="3314981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5" name="Google Shape;2415;p118"/>
            <p:cNvCxnSpPr/>
            <p:nvPr/>
          </p:nvCxnSpPr>
          <p:spPr>
            <a:xfrm flipH="1" rot="10800000">
              <a:off x="1420493" y="2869173"/>
              <a:ext cx="4143117" cy="22513"/>
            </a:xfrm>
            <a:prstGeom prst="straightConnector1">
              <a:avLst/>
            </a:prstGeom>
            <a:noFill/>
            <a:ln cap="flat" cmpd="sng" w="22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2416" name="Google Shape;2416;p118"/>
          <p:cNvCxnSpPr/>
          <p:nvPr/>
        </p:nvCxnSpPr>
        <p:spPr>
          <a:xfrm rot="10800000">
            <a:off x="6172200" y="914400"/>
            <a:ext cx="685800" cy="15240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17" name="Google Shape;2417;p11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11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br>
              <a:rPr b="1" i="0" lang="en-US" sz="4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423" name="Google Shape;2423;p119"/>
          <p:cNvSpPr txBox="1"/>
          <p:nvPr>
            <p:ph idx="1" type="body"/>
          </p:nvPr>
        </p:nvSpPr>
        <p:spPr>
          <a:xfrm>
            <a:off x="457200" y="76200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204" lvl="0" marL="2730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just">
              <a:lnSpc>
                <a:spcPct val="2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1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Case Study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 Use of binary tree in expression tree-evaluation and Huffman's coding </a:t>
            </a:r>
            <a:endParaRPr/>
          </a:p>
        </p:txBody>
      </p:sp>
      <p:sp>
        <p:nvSpPr>
          <p:cNvPr id="2424" name="Google Shape;2424;p11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idx="4294967295" type="title"/>
          </p:nvPr>
        </p:nvSpPr>
        <p:spPr>
          <a:xfrm>
            <a:off x="762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Left Child, Right Sibling Representation</a:t>
            </a: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850" y="2120900"/>
            <a:ext cx="1536700" cy="89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5250" y="2578100"/>
            <a:ext cx="70167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8450" y="3419475"/>
            <a:ext cx="701675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5250" y="3419475"/>
            <a:ext cx="701675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21425" y="3419475"/>
            <a:ext cx="695325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08850" y="4406900"/>
            <a:ext cx="70167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69025" y="4406900"/>
            <a:ext cx="69532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22850" y="4406900"/>
            <a:ext cx="70167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08450" y="4406900"/>
            <a:ext cx="70167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21025" y="4406900"/>
            <a:ext cx="69532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584450" y="5473700"/>
            <a:ext cx="70167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578225" y="5473700"/>
            <a:ext cx="69532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92812" y="5473700"/>
            <a:ext cx="693737" cy="64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12"/>
          <p:cNvCxnSpPr/>
          <p:nvPr/>
        </p:nvCxnSpPr>
        <p:spPr>
          <a:xfrm flipH="1">
            <a:off x="4457700" y="3209925"/>
            <a:ext cx="895350" cy="219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" name="Google Shape;236;p12"/>
          <p:cNvCxnSpPr/>
          <p:nvPr/>
        </p:nvCxnSpPr>
        <p:spPr>
          <a:xfrm flipH="1">
            <a:off x="3467100" y="4048125"/>
            <a:ext cx="819150" cy="371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7" name="Google Shape;237;p12"/>
          <p:cNvCxnSpPr/>
          <p:nvPr/>
        </p:nvCxnSpPr>
        <p:spPr>
          <a:xfrm flipH="1">
            <a:off x="2933700" y="5038725"/>
            <a:ext cx="361950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8" name="Google Shape;238;p12"/>
          <p:cNvCxnSpPr/>
          <p:nvPr/>
        </p:nvCxnSpPr>
        <p:spPr>
          <a:xfrm>
            <a:off x="4800600" y="3890962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9" name="Google Shape;239;p12"/>
          <p:cNvCxnSpPr/>
          <p:nvPr/>
        </p:nvCxnSpPr>
        <p:spPr>
          <a:xfrm>
            <a:off x="5867400" y="3890962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0" name="Google Shape;240;p12"/>
          <p:cNvCxnSpPr/>
          <p:nvPr/>
        </p:nvCxnSpPr>
        <p:spPr>
          <a:xfrm>
            <a:off x="3810000" y="488156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1" name="Google Shape;241;p12"/>
          <p:cNvCxnSpPr/>
          <p:nvPr/>
        </p:nvCxnSpPr>
        <p:spPr>
          <a:xfrm>
            <a:off x="3276600" y="594836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2" name="Google Shape;242;p12"/>
          <p:cNvCxnSpPr/>
          <p:nvPr/>
        </p:nvCxnSpPr>
        <p:spPr>
          <a:xfrm>
            <a:off x="4800600" y="4881562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3" name="Google Shape;243;p12"/>
          <p:cNvCxnSpPr/>
          <p:nvPr/>
        </p:nvCxnSpPr>
        <p:spPr>
          <a:xfrm>
            <a:off x="6496050" y="4048125"/>
            <a:ext cx="19050" cy="371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4" name="Google Shape;244;p12"/>
          <p:cNvCxnSpPr/>
          <p:nvPr/>
        </p:nvCxnSpPr>
        <p:spPr>
          <a:xfrm flipH="1">
            <a:off x="6338887" y="5038725"/>
            <a:ext cx="4762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" name="Google Shape;245;p12"/>
          <p:cNvCxnSpPr/>
          <p:nvPr/>
        </p:nvCxnSpPr>
        <p:spPr>
          <a:xfrm>
            <a:off x="6858000" y="4881562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6" name="Google Shape;246;p1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12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Expression Tree</a:t>
            </a:r>
            <a:endParaRPr/>
          </a:p>
        </p:txBody>
      </p:sp>
      <p:sp>
        <p:nvSpPr>
          <p:cNvPr id="2430" name="Google Shape;2430;p120"/>
          <p:cNvSpPr txBox="1"/>
          <p:nvPr>
            <p:ph idx="1" type="body"/>
          </p:nvPr>
        </p:nvSpPr>
        <p:spPr>
          <a:xfrm>
            <a:off x="457200" y="2392362"/>
            <a:ext cx="8229600" cy="294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1" i="0" lang="en-US" sz="2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Operands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are attached as </a:t>
            </a:r>
            <a:r>
              <a:rPr b="1" i="0" lang="en-US" sz="2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leaf nodes 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and </a:t>
            </a:r>
            <a:r>
              <a:rPr b="1" i="0" lang="en-US" sz="26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operators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are the </a:t>
            </a:r>
            <a:r>
              <a:rPr b="1" i="0" lang="en-US" sz="26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internal nodes.</a:t>
            </a:r>
            <a:endParaRPr/>
          </a:p>
          <a:p>
            <a:pPr indent="-116204" lvl="0" marL="27305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Traversals are applied in Expression tree to get infix, prefix and postfix expression.</a:t>
            </a:r>
            <a:endParaRPr/>
          </a:p>
        </p:txBody>
      </p:sp>
      <p:sp>
        <p:nvSpPr>
          <p:cNvPr id="2431" name="Google Shape;2431;p12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121"/>
          <p:cNvSpPr txBox="1"/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b="0" i="0" lang="en-US" sz="3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Create an expression tree from </a:t>
            </a:r>
            <a:r>
              <a:rPr b="1" i="0" lang="en-US" sz="3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postfix expression</a:t>
            </a:r>
            <a:endParaRPr/>
          </a:p>
        </p:txBody>
      </p:sp>
      <p:sp>
        <p:nvSpPr>
          <p:cNvPr id="2437" name="Google Shape;2437;p121"/>
          <p:cNvSpPr txBox="1"/>
          <p:nvPr>
            <p:ph idx="1" type="body"/>
          </p:nvPr>
        </p:nvSpPr>
        <p:spPr>
          <a:xfrm>
            <a:off x="381000" y="1477962"/>
            <a:ext cx="8458200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the given expression </a:t>
            </a:r>
            <a:r>
              <a:rPr b="1" i="0" lang="en-US" sz="2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r>
              <a:rPr b="1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is an </a:t>
            </a:r>
            <a:r>
              <a:rPr b="1" i="0" lang="en-US" sz="26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operand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node; set left and right pointers as NULL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the node to stack.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is an </a:t>
            </a:r>
            <a:r>
              <a:rPr b="1" i="0" lang="en-US" sz="26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node; Pop 2 nodes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popped node is attached as right child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popped node is attached as left child.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the node to stack.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above process till expression is scanned and stack is empty</a:t>
            </a:r>
            <a:endParaRPr/>
          </a:p>
        </p:txBody>
      </p:sp>
      <p:sp>
        <p:nvSpPr>
          <p:cNvPr id="2438" name="Google Shape;2438;p12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122"/>
          <p:cNvSpPr txBox="1"/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b="0" i="0" lang="en-US" sz="3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Expression tree from </a:t>
            </a:r>
            <a:r>
              <a:rPr b="1" i="0" lang="en-US" sz="3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postfix expression</a:t>
            </a:r>
            <a:endParaRPr/>
          </a:p>
        </p:txBody>
      </p:sp>
      <p:sp>
        <p:nvSpPr>
          <p:cNvPr id="2444" name="Google Shape;2444;p122"/>
          <p:cNvSpPr txBox="1"/>
          <p:nvPr>
            <p:ph idx="1" type="body"/>
          </p:nvPr>
        </p:nvSpPr>
        <p:spPr>
          <a:xfrm>
            <a:off x="381000" y="1477962"/>
            <a:ext cx="8458200" cy="263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 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AB+CDE/-*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945*86/-/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321*76/+</a:t>
            </a:r>
            <a:endParaRPr/>
          </a:p>
        </p:txBody>
      </p:sp>
      <p:sp>
        <p:nvSpPr>
          <p:cNvPr id="2445" name="Google Shape;2445;p122"/>
          <p:cNvSpPr txBox="1"/>
          <p:nvPr/>
        </p:nvSpPr>
        <p:spPr>
          <a:xfrm>
            <a:off x="304800" y="4267200"/>
            <a:ext cx="7467600" cy="2016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Calibri"/>
              <a:buNone/>
            </a:pPr>
            <a:r>
              <a:rPr b="1" i="0" lang="en-US" sz="2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321*77/+  is an invalid expression;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Valid expressions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#operands = #operators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#operators = #operands - 1</a:t>
            </a:r>
            <a:endParaRPr/>
          </a:p>
        </p:txBody>
      </p:sp>
      <p:sp>
        <p:nvSpPr>
          <p:cNvPr id="2446" name="Google Shape;2446;p12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123"/>
          <p:cNvSpPr txBox="1"/>
          <p:nvPr>
            <p:ph type="title"/>
          </p:nvPr>
        </p:nvSpPr>
        <p:spPr>
          <a:xfrm>
            <a:off x="381000" y="-11112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Pseudo code – Postfix to expression tree</a:t>
            </a:r>
            <a:endParaRPr/>
          </a:p>
        </p:txBody>
      </p:sp>
      <p:pic>
        <p:nvPicPr>
          <p:cNvPr id="2452" name="Google Shape;2452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14400"/>
            <a:ext cx="4000500" cy="212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453" name="Google Shape;2453;p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733800"/>
            <a:ext cx="5883275" cy="2133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54" name="Google Shape;2454;p12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124"/>
          <p:cNvSpPr txBox="1"/>
          <p:nvPr>
            <p:ph type="title"/>
          </p:nvPr>
        </p:nvSpPr>
        <p:spPr>
          <a:xfrm>
            <a:off x="381000" y="-11112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Pseudo code – Postfix to expression tree</a:t>
            </a:r>
            <a:endParaRPr/>
          </a:p>
        </p:txBody>
      </p:sp>
      <p:pic>
        <p:nvPicPr>
          <p:cNvPr id="2460" name="Google Shape;2460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685800"/>
            <a:ext cx="6248400" cy="602615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61" name="Google Shape;2461;p12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125"/>
          <p:cNvSpPr txBox="1"/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b="0" i="0" lang="en-US" sz="3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Create an expression tree from </a:t>
            </a:r>
            <a:r>
              <a:rPr b="1" i="0" lang="en-US" sz="3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prefix expression</a:t>
            </a:r>
            <a:endParaRPr/>
          </a:p>
        </p:txBody>
      </p:sp>
      <p:sp>
        <p:nvSpPr>
          <p:cNvPr id="2467" name="Google Shape;2467;p125"/>
          <p:cNvSpPr txBox="1"/>
          <p:nvPr>
            <p:ph idx="1" type="body"/>
          </p:nvPr>
        </p:nvSpPr>
        <p:spPr>
          <a:xfrm>
            <a:off x="381000" y="1477962"/>
            <a:ext cx="8458200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the given expression </a:t>
            </a:r>
            <a:r>
              <a:rPr b="1" i="0" lang="en-US" sz="2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1" i="0" lang="en-US" sz="26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1" i="0" lang="en-US" sz="2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 Left</a:t>
            </a:r>
            <a:r>
              <a:rPr b="1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is an </a:t>
            </a:r>
            <a:r>
              <a:rPr b="1" i="0" lang="en-US" sz="26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operand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node; set left and right pointers as NULL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the node to stack.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is an </a:t>
            </a:r>
            <a:r>
              <a:rPr b="1" i="0" lang="en-US" sz="26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node; Pop 2 nodes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popped node is attached as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child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popped node is attached as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child.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the node to stack.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above process till expression is scanned and stack is empty</a:t>
            </a:r>
            <a:endParaRPr/>
          </a:p>
        </p:txBody>
      </p:sp>
      <p:sp>
        <p:nvSpPr>
          <p:cNvPr id="2468" name="Google Shape;2468;p12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126"/>
          <p:cNvSpPr txBox="1"/>
          <p:nvPr>
            <p:ph type="title"/>
          </p:nvPr>
        </p:nvSpPr>
        <p:spPr>
          <a:xfrm>
            <a:off x="381000" y="-11112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Pseudo code – Prefix to expression tree</a:t>
            </a:r>
            <a:endParaRPr/>
          </a:p>
        </p:txBody>
      </p:sp>
      <p:pic>
        <p:nvPicPr>
          <p:cNvPr id="2474" name="Google Shape;2474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14400"/>
            <a:ext cx="4000500" cy="212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475" name="Google Shape;2475;p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3886200"/>
            <a:ext cx="5699125" cy="22098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76" name="Google Shape;2476;p12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127"/>
          <p:cNvSpPr txBox="1"/>
          <p:nvPr>
            <p:ph type="title"/>
          </p:nvPr>
        </p:nvSpPr>
        <p:spPr>
          <a:xfrm>
            <a:off x="381000" y="-11112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Pseudo code – Prefix to expression tree</a:t>
            </a:r>
            <a:endParaRPr/>
          </a:p>
        </p:txBody>
      </p:sp>
      <p:pic>
        <p:nvPicPr>
          <p:cNvPr id="2482" name="Google Shape;2482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685800"/>
            <a:ext cx="6172200" cy="602456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83" name="Google Shape;2483;p12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128"/>
          <p:cNvSpPr txBox="1"/>
          <p:nvPr/>
        </p:nvSpPr>
        <p:spPr>
          <a:xfrm>
            <a:off x="2590800" y="5105400"/>
            <a:ext cx="5473700" cy="13589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128"/>
          <p:cNvSpPr txBox="1"/>
          <p:nvPr>
            <p:ph type="title"/>
          </p:nvPr>
        </p:nvSpPr>
        <p:spPr>
          <a:xfrm>
            <a:off x="590550" y="20955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000"/>
              <a:buFont typeface="Arial"/>
              <a:buNone/>
            </a:pPr>
            <a:r>
              <a:rPr b="0" i="0" lang="en-US" sz="5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Binary Expression Tree</a:t>
            </a:r>
            <a:endParaRPr/>
          </a:p>
        </p:txBody>
      </p:sp>
      <p:sp>
        <p:nvSpPr>
          <p:cNvPr id="2491" name="Google Shape;2491;p128"/>
          <p:cNvSpPr txBox="1"/>
          <p:nvPr>
            <p:ph idx="1" type="body"/>
          </p:nvPr>
        </p:nvSpPr>
        <p:spPr>
          <a:xfrm>
            <a:off x="666750" y="1714500"/>
            <a:ext cx="786765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760"/>
              <a:buFont typeface="Noto Sans Symbols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BD0D9"/>
              </a:buClr>
              <a:buSzPts val="760"/>
              <a:buFont typeface="Noto Sans Symbols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</p:txBody>
      </p:sp>
      <p:sp>
        <p:nvSpPr>
          <p:cNvPr id="2492" name="Google Shape;2492;p128"/>
          <p:cNvSpPr txBox="1"/>
          <p:nvPr/>
        </p:nvSpPr>
        <p:spPr>
          <a:xfrm>
            <a:off x="2514600" y="5105400"/>
            <a:ext cx="38227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rgbClr val="A50021"/>
                </a:solidFill>
                <a:latin typeface="Constantia"/>
                <a:ea typeface="Constantia"/>
                <a:cs typeface="Constantia"/>
                <a:sym typeface="Constantia"/>
              </a:rPr>
              <a:t>What value does it have?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A5002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rgbClr val="A50021"/>
                </a:solidFill>
                <a:latin typeface="Constantia"/>
                <a:ea typeface="Constantia"/>
                <a:cs typeface="Constantia"/>
                <a:sym typeface="Constantia"/>
              </a:rPr>
              <a:t>( 4 + 2 )  *  3  =  18</a:t>
            </a:r>
            <a:endParaRPr/>
          </a:p>
        </p:txBody>
      </p:sp>
      <p:grpSp>
        <p:nvGrpSpPr>
          <p:cNvPr id="2493" name="Google Shape;2493;p128"/>
          <p:cNvGrpSpPr/>
          <p:nvPr/>
        </p:nvGrpSpPr>
        <p:grpSpPr>
          <a:xfrm>
            <a:off x="2971800" y="1752600"/>
            <a:ext cx="2590800" cy="2654300"/>
            <a:chOff x="1880" y="1283"/>
            <a:chExt cx="1632" cy="1672"/>
          </a:xfrm>
        </p:grpSpPr>
        <p:sp>
          <p:nvSpPr>
            <p:cNvPr id="2494" name="Google Shape;2494;p128"/>
            <p:cNvSpPr txBox="1"/>
            <p:nvPr/>
          </p:nvSpPr>
          <p:spPr>
            <a:xfrm>
              <a:off x="2704" y="1283"/>
              <a:ext cx="414" cy="32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128"/>
            <p:cNvSpPr txBox="1"/>
            <p:nvPr/>
          </p:nvSpPr>
          <p:spPr>
            <a:xfrm>
              <a:off x="2272" y="1949"/>
              <a:ext cx="424" cy="32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128"/>
            <p:cNvSpPr txBox="1"/>
            <p:nvPr/>
          </p:nvSpPr>
          <p:spPr>
            <a:xfrm>
              <a:off x="3114" y="1944"/>
              <a:ext cx="398" cy="33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128"/>
            <p:cNvSpPr txBox="1"/>
            <p:nvPr/>
          </p:nvSpPr>
          <p:spPr>
            <a:xfrm>
              <a:off x="1887" y="2610"/>
              <a:ext cx="377" cy="31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128"/>
            <p:cNvSpPr txBox="1"/>
            <p:nvPr/>
          </p:nvSpPr>
          <p:spPr>
            <a:xfrm>
              <a:off x="2526" y="2596"/>
              <a:ext cx="386" cy="3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128"/>
            <p:cNvSpPr txBox="1"/>
            <p:nvPr/>
          </p:nvSpPr>
          <p:spPr>
            <a:xfrm>
              <a:off x="2667" y="1307"/>
              <a:ext cx="461" cy="2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‘*’</a:t>
              </a:r>
              <a:endParaRPr/>
            </a:p>
          </p:txBody>
        </p:sp>
        <p:cxnSp>
          <p:nvCxnSpPr>
            <p:cNvPr id="2500" name="Google Shape;2500;p128"/>
            <p:cNvCxnSpPr/>
            <p:nvPr/>
          </p:nvCxnSpPr>
          <p:spPr>
            <a:xfrm rot="10800000">
              <a:off x="3122" y="1539"/>
              <a:ext cx="311" cy="4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501" name="Google Shape;2501;p128"/>
            <p:cNvCxnSpPr/>
            <p:nvPr/>
          </p:nvCxnSpPr>
          <p:spPr>
            <a:xfrm rot="10800000">
              <a:off x="2606" y="2181"/>
              <a:ext cx="243" cy="3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502" name="Google Shape;2502;p128"/>
            <p:cNvCxnSpPr/>
            <p:nvPr/>
          </p:nvCxnSpPr>
          <p:spPr>
            <a:xfrm flipH="1" rot="10800000">
              <a:off x="2121" y="2191"/>
              <a:ext cx="254" cy="41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503" name="Google Shape;2503;p128"/>
            <p:cNvCxnSpPr/>
            <p:nvPr/>
          </p:nvCxnSpPr>
          <p:spPr>
            <a:xfrm flipH="1" rot="10800000">
              <a:off x="2545" y="1509"/>
              <a:ext cx="279" cy="43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504" name="Google Shape;2504;p128"/>
            <p:cNvSpPr txBox="1"/>
            <p:nvPr/>
          </p:nvSpPr>
          <p:spPr>
            <a:xfrm>
              <a:off x="2258" y="1953"/>
              <a:ext cx="424" cy="32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</a:t>
              </a:r>
              <a:r>
                <a:rPr b="0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‘+’</a:t>
              </a:r>
              <a:endParaRPr/>
            </a:p>
          </p:txBody>
        </p:sp>
        <p:sp>
          <p:nvSpPr>
            <p:cNvPr id="2505" name="Google Shape;2505;p128"/>
            <p:cNvSpPr txBox="1"/>
            <p:nvPr/>
          </p:nvSpPr>
          <p:spPr>
            <a:xfrm>
              <a:off x="1880" y="2628"/>
              <a:ext cx="365" cy="32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‘4’</a:t>
              </a:r>
              <a:endParaRPr/>
            </a:p>
          </p:txBody>
        </p:sp>
        <p:sp>
          <p:nvSpPr>
            <p:cNvPr id="2506" name="Google Shape;2506;p128"/>
            <p:cNvSpPr txBox="1"/>
            <p:nvPr/>
          </p:nvSpPr>
          <p:spPr>
            <a:xfrm>
              <a:off x="3125" y="1939"/>
              <a:ext cx="365" cy="32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‘3’</a:t>
              </a:r>
              <a:endParaRPr/>
            </a:p>
          </p:txBody>
        </p:sp>
        <p:sp>
          <p:nvSpPr>
            <p:cNvPr id="2507" name="Google Shape;2507;p128"/>
            <p:cNvSpPr txBox="1"/>
            <p:nvPr/>
          </p:nvSpPr>
          <p:spPr>
            <a:xfrm>
              <a:off x="2541" y="2611"/>
              <a:ext cx="365" cy="32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‘2’</a:t>
              </a:r>
              <a:endParaRPr/>
            </a:p>
          </p:txBody>
        </p:sp>
      </p:grpSp>
      <p:sp>
        <p:nvSpPr>
          <p:cNvPr id="2508" name="Google Shape;2508;p12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129"/>
          <p:cNvSpPr txBox="1"/>
          <p:nvPr>
            <p:ph type="title"/>
          </p:nvPr>
        </p:nvSpPr>
        <p:spPr>
          <a:xfrm>
            <a:off x="609600" y="5334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Four-Level Binary Expression       </a:t>
            </a:r>
            <a:endParaRPr/>
          </a:p>
        </p:txBody>
      </p:sp>
      <p:sp>
        <p:nvSpPr>
          <p:cNvPr id="2515" name="Google Shape;2515;p129"/>
          <p:cNvSpPr txBox="1"/>
          <p:nvPr/>
        </p:nvSpPr>
        <p:spPr>
          <a:xfrm>
            <a:off x="3890962" y="3117850"/>
            <a:ext cx="2317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6" name="Google Shape;2516;p129"/>
          <p:cNvGrpSpPr/>
          <p:nvPr/>
        </p:nvGrpSpPr>
        <p:grpSpPr>
          <a:xfrm>
            <a:off x="2209800" y="2133600"/>
            <a:ext cx="5988050" cy="3713162"/>
            <a:chOff x="1404938" y="2038350"/>
            <a:chExt cx="5988050" cy="3713164"/>
          </a:xfrm>
        </p:grpSpPr>
        <p:sp>
          <p:nvSpPr>
            <p:cNvPr id="2517" name="Google Shape;2517;p129"/>
            <p:cNvSpPr txBox="1"/>
            <p:nvPr/>
          </p:nvSpPr>
          <p:spPr>
            <a:xfrm>
              <a:off x="4092575" y="2038350"/>
              <a:ext cx="833438" cy="50958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129"/>
            <p:cNvSpPr txBox="1"/>
            <p:nvPr/>
          </p:nvSpPr>
          <p:spPr>
            <a:xfrm>
              <a:off x="2176463" y="3028950"/>
              <a:ext cx="855662" cy="68579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129"/>
            <p:cNvSpPr txBox="1"/>
            <p:nvPr/>
          </p:nvSpPr>
          <p:spPr>
            <a:xfrm>
              <a:off x="1404938" y="4095750"/>
              <a:ext cx="762000" cy="762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129"/>
            <p:cNvSpPr txBox="1"/>
            <p:nvPr/>
          </p:nvSpPr>
          <p:spPr>
            <a:xfrm>
              <a:off x="2687638" y="4160838"/>
              <a:ext cx="777875" cy="6207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129"/>
            <p:cNvSpPr txBox="1"/>
            <p:nvPr/>
          </p:nvSpPr>
          <p:spPr>
            <a:xfrm>
              <a:off x="4114800" y="2057400"/>
              <a:ext cx="731838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‘*’</a:t>
              </a:r>
              <a:endParaRPr/>
            </a:p>
          </p:txBody>
        </p:sp>
        <p:cxnSp>
          <p:nvCxnSpPr>
            <p:cNvPr id="2522" name="Google Shape;2522;p129"/>
            <p:cNvCxnSpPr/>
            <p:nvPr/>
          </p:nvCxnSpPr>
          <p:spPr>
            <a:xfrm rot="10800000">
              <a:off x="4903788" y="2344738"/>
              <a:ext cx="1338262" cy="7985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523" name="Google Shape;2523;p129"/>
            <p:cNvCxnSpPr/>
            <p:nvPr/>
          </p:nvCxnSpPr>
          <p:spPr>
            <a:xfrm rot="10800000">
              <a:off x="2849563" y="3502025"/>
              <a:ext cx="487362" cy="628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524" name="Google Shape;2524;p129"/>
            <p:cNvCxnSpPr/>
            <p:nvPr/>
          </p:nvCxnSpPr>
          <p:spPr>
            <a:xfrm flipH="1" rot="10800000">
              <a:off x="1876425" y="3517900"/>
              <a:ext cx="509588" cy="6619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525" name="Google Shape;2525;p129"/>
            <p:cNvCxnSpPr/>
            <p:nvPr/>
          </p:nvCxnSpPr>
          <p:spPr>
            <a:xfrm flipH="1" rot="10800000">
              <a:off x="2727325" y="2363788"/>
              <a:ext cx="1414463" cy="766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526" name="Google Shape;2526;p129"/>
            <p:cNvSpPr txBox="1"/>
            <p:nvPr/>
          </p:nvSpPr>
          <p:spPr>
            <a:xfrm>
              <a:off x="2208213" y="3140075"/>
              <a:ext cx="584200" cy="5191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</a:t>
              </a:r>
              <a:r>
                <a:rPr b="0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‘-’</a:t>
              </a:r>
              <a:endParaRPr/>
            </a:p>
          </p:txBody>
        </p:sp>
        <p:sp>
          <p:nvSpPr>
            <p:cNvPr id="2527" name="Google Shape;2527;p129"/>
            <p:cNvSpPr txBox="1"/>
            <p:nvPr/>
          </p:nvSpPr>
          <p:spPr>
            <a:xfrm>
              <a:off x="1468438" y="4230688"/>
              <a:ext cx="579437" cy="519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‘8’</a:t>
              </a:r>
              <a:endParaRPr/>
            </a:p>
          </p:txBody>
        </p:sp>
        <p:sp>
          <p:nvSpPr>
            <p:cNvPr id="2528" name="Google Shape;2528;p129"/>
            <p:cNvSpPr txBox="1"/>
            <p:nvPr/>
          </p:nvSpPr>
          <p:spPr>
            <a:xfrm>
              <a:off x="2814924" y="4211946"/>
              <a:ext cx="579437" cy="520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‘5’</a:t>
              </a:r>
              <a:endParaRPr/>
            </a:p>
          </p:txBody>
        </p:sp>
        <p:grpSp>
          <p:nvGrpSpPr>
            <p:cNvPr id="2529" name="Google Shape;2529;p129"/>
            <p:cNvGrpSpPr/>
            <p:nvPr/>
          </p:nvGrpSpPr>
          <p:grpSpPr>
            <a:xfrm>
              <a:off x="4306888" y="3124201"/>
              <a:ext cx="3086100" cy="2627313"/>
              <a:chOff x="2696" y="1859"/>
              <a:chExt cx="1944" cy="1655"/>
            </a:xfrm>
          </p:grpSpPr>
          <p:sp>
            <p:nvSpPr>
              <p:cNvPr id="2530" name="Google Shape;2530;p129"/>
              <p:cNvSpPr txBox="1"/>
              <p:nvPr/>
            </p:nvSpPr>
            <p:spPr>
              <a:xfrm>
                <a:off x="3556" y="1859"/>
                <a:ext cx="613" cy="32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129"/>
              <p:cNvSpPr txBox="1"/>
              <p:nvPr/>
            </p:nvSpPr>
            <p:spPr>
              <a:xfrm>
                <a:off x="3156" y="2525"/>
                <a:ext cx="508" cy="32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129"/>
              <p:cNvSpPr txBox="1"/>
              <p:nvPr/>
            </p:nvSpPr>
            <p:spPr>
              <a:xfrm>
                <a:off x="4163" y="2520"/>
                <a:ext cx="477" cy="33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129"/>
              <p:cNvSpPr txBox="1"/>
              <p:nvPr/>
            </p:nvSpPr>
            <p:spPr>
              <a:xfrm>
                <a:off x="2696" y="3095"/>
                <a:ext cx="452" cy="40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129"/>
              <p:cNvSpPr txBox="1"/>
              <p:nvPr/>
            </p:nvSpPr>
            <p:spPr>
              <a:xfrm>
                <a:off x="3460" y="3172"/>
                <a:ext cx="463" cy="34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129"/>
              <p:cNvSpPr txBox="1"/>
              <p:nvPr/>
            </p:nvSpPr>
            <p:spPr>
              <a:xfrm>
                <a:off x="3629" y="1883"/>
                <a:ext cx="461" cy="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urier New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‘/’</a:t>
                </a:r>
                <a:endParaRPr/>
              </a:p>
            </p:txBody>
          </p:sp>
          <p:cxnSp>
            <p:nvCxnSpPr>
              <p:cNvPr id="2536" name="Google Shape;2536;p129"/>
              <p:cNvCxnSpPr/>
              <p:nvPr/>
            </p:nvCxnSpPr>
            <p:spPr>
              <a:xfrm rot="10800000">
                <a:off x="4173" y="2115"/>
                <a:ext cx="372" cy="42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stealth"/>
                <a:tailEnd len="med" w="med" type="none"/>
              </a:ln>
            </p:spPr>
          </p:cxnSp>
          <p:cxnSp>
            <p:nvCxnSpPr>
              <p:cNvPr id="2537" name="Google Shape;2537;p129"/>
              <p:cNvCxnSpPr/>
              <p:nvPr/>
            </p:nvCxnSpPr>
            <p:spPr>
              <a:xfrm rot="10800000">
                <a:off x="3556" y="2757"/>
                <a:ext cx="291" cy="396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stealth"/>
                <a:tailEnd len="med" w="med" type="none"/>
              </a:ln>
            </p:spPr>
          </p:cxnSp>
          <p:cxnSp>
            <p:nvCxnSpPr>
              <p:cNvPr id="2538" name="Google Shape;2538;p129"/>
              <p:cNvCxnSpPr/>
              <p:nvPr/>
            </p:nvCxnSpPr>
            <p:spPr>
              <a:xfrm flipH="1" rot="10800000">
                <a:off x="2976" y="2767"/>
                <a:ext cx="304" cy="41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stealth"/>
                <a:tailEnd len="med" w="med" type="none"/>
              </a:ln>
            </p:spPr>
          </p:cxnSp>
          <p:cxnSp>
            <p:nvCxnSpPr>
              <p:cNvPr id="2539" name="Google Shape;2539;p129"/>
              <p:cNvCxnSpPr/>
              <p:nvPr/>
            </p:nvCxnSpPr>
            <p:spPr>
              <a:xfrm flipH="1" rot="10800000">
                <a:off x="3483" y="2183"/>
                <a:ext cx="217" cy="34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stealth"/>
                <a:tailEnd len="med" w="med" type="none"/>
              </a:ln>
            </p:spPr>
          </p:cxnSp>
          <p:sp>
            <p:nvSpPr>
              <p:cNvPr id="2540" name="Google Shape;2540;p129"/>
              <p:cNvSpPr txBox="1"/>
              <p:nvPr/>
            </p:nvSpPr>
            <p:spPr>
              <a:xfrm>
                <a:off x="3140" y="2529"/>
                <a:ext cx="42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 </a:t>
                </a:r>
                <a:r>
                  <a:rPr b="0" i="0" lang="en-US" sz="2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‘+’</a:t>
                </a:r>
                <a:endParaRPr/>
              </a:p>
            </p:txBody>
          </p:sp>
          <p:sp>
            <p:nvSpPr>
              <p:cNvPr id="2541" name="Google Shape;2541;p129"/>
              <p:cNvSpPr txBox="1"/>
              <p:nvPr/>
            </p:nvSpPr>
            <p:spPr>
              <a:xfrm>
                <a:off x="2762" y="3161"/>
                <a:ext cx="365" cy="32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nstantia"/>
                  <a:buNone/>
                </a:pPr>
                <a:r>
                  <a:rPr b="0" i="0" lang="en-US" sz="2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‘4’</a:t>
                </a:r>
                <a:endParaRPr/>
              </a:p>
            </p:txBody>
          </p:sp>
          <p:sp>
            <p:nvSpPr>
              <p:cNvPr id="2542" name="Google Shape;2542;p129"/>
              <p:cNvSpPr txBox="1"/>
              <p:nvPr/>
            </p:nvSpPr>
            <p:spPr>
              <a:xfrm>
                <a:off x="4177" y="2515"/>
                <a:ext cx="3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nstantia"/>
                  <a:buNone/>
                </a:pPr>
                <a:r>
                  <a:rPr b="0" i="0" lang="en-US" sz="2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‘3’</a:t>
                </a:r>
                <a:endParaRPr/>
              </a:p>
            </p:txBody>
          </p:sp>
          <p:sp>
            <p:nvSpPr>
              <p:cNvPr id="2543" name="Google Shape;2543;p129"/>
              <p:cNvSpPr txBox="1"/>
              <p:nvPr/>
            </p:nvSpPr>
            <p:spPr>
              <a:xfrm>
                <a:off x="3478" y="3187"/>
                <a:ext cx="365" cy="32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onstantia"/>
                  <a:buNone/>
                </a:pPr>
                <a:r>
                  <a:rPr b="0" i="0" lang="en-US" sz="2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‘2’</a:t>
                </a:r>
                <a:endParaRPr/>
              </a:p>
            </p:txBody>
          </p:sp>
        </p:grpSp>
      </p:grpSp>
      <p:sp>
        <p:nvSpPr>
          <p:cNvPr id="2544" name="Google Shape;2544;p12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Tree ADT</a:t>
            </a:r>
            <a:endParaRPr/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762000" y="18288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 use positions to abstract nodes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Generic methods: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integer </a:t>
            </a:r>
            <a:r>
              <a:rPr b="1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size</a:t>
            </a:r>
            <a:r>
              <a:rPr b="0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()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boolean </a:t>
            </a:r>
            <a:r>
              <a:rPr b="1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isEmpty</a:t>
            </a:r>
            <a:r>
              <a:rPr b="0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()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objectIterator </a:t>
            </a:r>
            <a:r>
              <a:rPr b="1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elements</a:t>
            </a:r>
            <a:r>
              <a:rPr b="0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()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positionIterator </a:t>
            </a:r>
            <a:r>
              <a:rPr b="1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positions</a:t>
            </a:r>
            <a:r>
              <a:rPr b="0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()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Accessor methods: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position </a:t>
            </a:r>
            <a:r>
              <a:rPr b="1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root</a:t>
            </a:r>
            <a:r>
              <a:rPr b="0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()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position </a:t>
            </a:r>
            <a:r>
              <a:rPr b="1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parent</a:t>
            </a:r>
            <a:r>
              <a:rPr b="0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(p)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positionIterator </a:t>
            </a:r>
            <a:r>
              <a:rPr b="1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children</a:t>
            </a:r>
            <a:r>
              <a:rPr b="0" i="0" lang="en-US" sz="1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(p)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54" name="Google Shape;254;p13"/>
          <p:cNvSpPr txBox="1"/>
          <p:nvPr/>
        </p:nvSpPr>
        <p:spPr>
          <a:xfrm>
            <a:off x="4724400" y="1828800"/>
            <a:ext cx="388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Query methods: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boolean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isInternal</a:t>
            </a:r>
            <a:r>
              <a:rPr b="0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(p)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boolean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isExternal</a:t>
            </a:r>
            <a:r>
              <a:rPr b="0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(p)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boolean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isRoot</a:t>
            </a:r>
            <a:r>
              <a:rPr b="0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(p)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 methods: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Georgia"/>
              <a:buChar char="•"/>
            </a:pPr>
            <a:r>
              <a:rPr b="1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swapElements</a:t>
            </a:r>
            <a:r>
              <a:rPr b="0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(p, q)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Georgia"/>
              <a:buChar char="•"/>
            </a:pPr>
            <a:r>
              <a:rPr b="1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replaceElement</a:t>
            </a:r>
            <a:r>
              <a:rPr b="0" i="0" lang="en-US" sz="16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(p, o)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 update methods may be defined by data structures implementing the Tree ADT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13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Expression Tree Examples</a:t>
            </a:r>
            <a:endParaRPr/>
          </a:p>
        </p:txBody>
      </p:sp>
      <p:grpSp>
        <p:nvGrpSpPr>
          <p:cNvPr id="2550" name="Google Shape;2550;p130"/>
          <p:cNvGrpSpPr/>
          <p:nvPr/>
        </p:nvGrpSpPr>
        <p:grpSpPr>
          <a:xfrm>
            <a:off x="0" y="1295400"/>
            <a:ext cx="8642350" cy="4930775"/>
            <a:chOff x="0" y="816"/>
            <a:chExt cx="5444" cy="3106"/>
          </a:xfrm>
        </p:grpSpPr>
        <p:sp>
          <p:nvSpPr>
            <p:cNvPr id="2551" name="Google Shape;2551;p130"/>
            <p:cNvSpPr txBox="1"/>
            <p:nvPr/>
          </p:nvSpPr>
          <p:spPr>
            <a:xfrm>
              <a:off x="3720" y="816"/>
              <a:ext cx="172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Inorder Traversal Result</a:t>
              </a:r>
              <a:endParaRPr/>
            </a:p>
          </p:txBody>
        </p:sp>
        <p:sp>
          <p:nvSpPr>
            <p:cNvPr id="2552" name="Google Shape;2552;p130"/>
            <p:cNvSpPr txBox="1"/>
            <p:nvPr/>
          </p:nvSpPr>
          <p:spPr>
            <a:xfrm>
              <a:off x="1497" y="816"/>
              <a:ext cx="2223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Expression Tree</a:t>
              </a:r>
              <a:endParaRPr/>
            </a:p>
          </p:txBody>
        </p:sp>
        <p:sp>
          <p:nvSpPr>
            <p:cNvPr id="2553" name="Google Shape;2553;p130"/>
            <p:cNvSpPr txBox="1"/>
            <p:nvPr/>
          </p:nvSpPr>
          <p:spPr>
            <a:xfrm>
              <a:off x="0" y="816"/>
              <a:ext cx="1497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Expression</a:t>
              </a:r>
              <a:endParaRPr/>
            </a:p>
          </p:txBody>
        </p:sp>
        <p:sp>
          <p:nvSpPr>
            <p:cNvPr id="2554" name="Google Shape;2554;p130"/>
            <p:cNvSpPr txBox="1"/>
            <p:nvPr/>
          </p:nvSpPr>
          <p:spPr>
            <a:xfrm>
              <a:off x="3720" y="1056"/>
              <a:ext cx="1724" cy="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+ 3</a:t>
              </a:r>
              <a:endParaRPr/>
            </a:p>
          </p:txBody>
        </p:sp>
        <p:sp>
          <p:nvSpPr>
            <p:cNvPr id="2555" name="Google Shape;2555;p130"/>
            <p:cNvSpPr txBox="1"/>
            <p:nvPr/>
          </p:nvSpPr>
          <p:spPr>
            <a:xfrm>
              <a:off x="1497" y="1056"/>
              <a:ext cx="2223" cy="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30"/>
            <p:cNvSpPr txBox="1"/>
            <p:nvPr/>
          </p:nvSpPr>
          <p:spPr>
            <a:xfrm>
              <a:off x="0" y="1056"/>
              <a:ext cx="1497" cy="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(a+3)</a:t>
              </a:r>
              <a:endParaRPr/>
            </a:p>
          </p:txBody>
        </p:sp>
        <p:sp>
          <p:nvSpPr>
            <p:cNvPr id="2557" name="Google Shape;2557;p130"/>
            <p:cNvSpPr txBox="1"/>
            <p:nvPr/>
          </p:nvSpPr>
          <p:spPr>
            <a:xfrm>
              <a:off x="3720" y="1604"/>
              <a:ext cx="1724" cy="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3+4*5-9+6</a:t>
              </a:r>
              <a:endParaRPr/>
            </a:p>
          </p:txBody>
        </p:sp>
        <p:sp>
          <p:nvSpPr>
            <p:cNvPr id="2558" name="Google Shape;2558;p130"/>
            <p:cNvSpPr txBox="1"/>
            <p:nvPr/>
          </p:nvSpPr>
          <p:spPr>
            <a:xfrm>
              <a:off x="1497" y="1604"/>
              <a:ext cx="2223" cy="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130"/>
            <p:cNvSpPr txBox="1"/>
            <p:nvPr/>
          </p:nvSpPr>
          <p:spPr>
            <a:xfrm>
              <a:off x="0" y="1604"/>
              <a:ext cx="1497" cy="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3+(4*5-(9+6))</a:t>
              </a:r>
              <a:endParaRPr/>
            </a:p>
          </p:txBody>
        </p:sp>
        <p:sp>
          <p:nvSpPr>
            <p:cNvPr id="2560" name="Google Shape;2560;p130"/>
            <p:cNvSpPr txBox="1"/>
            <p:nvPr/>
          </p:nvSpPr>
          <p:spPr>
            <a:xfrm>
              <a:off x="3720" y="2584"/>
              <a:ext cx="1724" cy="66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 x</a:t>
              </a:r>
              <a:endParaRPr/>
            </a:p>
          </p:txBody>
        </p:sp>
        <p:sp>
          <p:nvSpPr>
            <p:cNvPr id="2561" name="Google Shape;2561;p130"/>
            <p:cNvSpPr txBox="1"/>
            <p:nvPr/>
          </p:nvSpPr>
          <p:spPr>
            <a:xfrm>
              <a:off x="1497" y="2584"/>
              <a:ext cx="2223" cy="66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130"/>
            <p:cNvSpPr txBox="1"/>
            <p:nvPr/>
          </p:nvSpPr>
          <p:spPr>
            <a:xfrm>
              <a:off x="0" y="2584"/>
              <a:ext cx="1497" cy="66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log(x)</a:t>
              </a:r>
              <a:endParaRPr/>
            </a:p>
          </p:txBody>
        </p:sp>
        <p:sp>
          <p:nvSpPr>
            <p:cNvPr id="2563" name="Google Shape;2563;p130"/>
            <p:cNvSpPr txBox="1"/>
            <p:nvPr/>
          </p:nvSpPr>
          <p:spPr>
            <a:xfrm>
              <a:off x="3720" y="3252"/>
              <a:ext cx="1724" cy="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 !</a:t>
              </a:r>
              <a:endParaRPr/>
            </a:p>
          </p:txBody>
        </p:sp>
        <p:sp>
          <p:nvSpPr>
            <p:cNvPr id="2564" name="Google Shape;2564;p130"/>
            <p:cNvSpPr txBox="1"/>
            <p:nvPr/>
          </p:nvSpPr>
          <p:spPr>
            <a:xfrm>
              <a:off x="1497" y="3252"/>
              <a:ext cx="2223" cy="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130"/>
            <p:cNvSpPr txBox="1"/>
            <p:nvPr/>
          </p:nvSpPr>
          <p:spPr>
            <a:xfrm>
              <a:off x="0" y="3252"/>
              <a:ext cx="1497" cy="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6775" lIns="90000" spcFirstLastPara="1" rIns="90000" wrap="square" tIns="4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n!</a:t>
              </a:r>
              <a:endParaRPr/>
            </a:p>
          </p:txBody>
        </p:sp>
        <p:cxnSp>
          <p:nvCxnSpPr>
            <p:cNvPr id="2566" name="Google Shape;2566;p130"/>
            <p:cNvCxnSpPr/>
            <p:nvPr/>
          </p:nvCxnSpPr>
          <p:spPr>
            <a:xfrm>
              <a:off x="3720" y="816"/>
              <a:ext cx="0" cy="310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67" name="Google Shape;2567;p130"/>
            <p:cNvCxnSpPr/>
            <p:nvPr/>
          </p:nvCxnSpPr>
          <p:spPr>
            <a:xfrm>
              <a:off x="1497" y="816"/>
              <a:ext cx="0" cy="310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68" name="Google Shape;2568;p130"/>
            <p:cNvCxnSpPr/>
            <p:nvPr/>
          </p:nvCxnSpPr>
          <p:spPr>
            <a:xfrm>
              <a:off x="0" y="1056"/>
              <a:ext cx="54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69" name="Google Shape;2569;p130"/>
            <p:cNvCxnSpPr/>
            <p:nvPr/>
          </p:nvCxnSpPr>
          <p:spPr>
            <a:xfrm>
              <a:off x="0" y="1604"/>
              <a:ext cx="54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0" name="Google Shape;2570;p130"/>
            <p:cNvCxnSpPr/>
            <p:nvPr/>
          </p:nvCxnSpPr>
          <p:spPr>
            <a:xfrm>
              <a:off x="0" y="2584"/>
              <a:ext cx="54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1" name="Google Shape;2571;p130"/>
            <p:cNvCxnSpPr/>
            <p:nvPr/>
          </p:nvCxnSpPr>
          <p:spPr>
            <a:xfrm>
              <a:off x="0" y="3252"/>
              <a:ext cx="54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2" name="Google Shape;2572;p130"/>
            <p:cNvCxnSpPr/>
            <p:nvPr/>
          </p:nvCxnSpPr>
          <p:spPr>
            <a:xfrm>
              <a:off x="5444" y="816"/>
              <a:ext cx="0" cy="310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3" name="Google Shape;2573;p130"/>
            <p:cNvCxnSpPr/>
            <p:nvPr/>
          </p:nvCxnSpPr>
          <p:spPr>
            <a:xfrm>
              <a:off x="0" y="816"/>
              <a:ext cx="0" cy="310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4" name="Google Shape;2574;p130"/>
            <p:cNvCxnSpPr/>
            <p:nvPr/>
          </p:nvCxnSpPr>
          <p:spPr>
            <a:xfrm>
              <a:off x="0" y="816"/>
              <a:ext cx="54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5" name="Google Shape;2575;p130"/>
            <p:cNvCxnSpPr/>
            <p:nvPr/>
          </p:nvCxnSpPr>
          <p:spPr>
            <a:xfrm>
              <a:off x="0" y="3922"/>
              <a:ext cx="54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576" name="Google Shape;2576;p130"/>
          <p:cNvGrpSpPr/>
          <p:nvPr/>
        </p:nvGrpSpPr>
        <p:grpSpPr>
          <a:xfrm>
            <a:off x="3708400" y="1844675"/>
            <a:ext cx="1223962" cy="720725"/>
            <a:chOff x="2245" y="1026"/>
            <a:chExt cx="1088" cy="680"/>
          </a:xfrm>
        </p:grpSpPr>
        <p:sp>
          <p:nvSpPr>
            <p:cNvPr id="2577" name="Google Shape;2577;p130"/>
            <p:cNvSpPr/>
            <p:nvPr/>
          </p:nvSpPr>
          <p:spPr>
            <a:xfrm>
              <a:off x="2653" y="1026"/>
              <a:ext cx="272" cy="27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+</a:t>
              </a:r>
              <a:endParaRPr/>
            </a:p>
          </p:txBody>
        </p:sp>
        <p:sp>
          <p:nvSpPr>
            <p:cNvPr id="2578" name="Google Shape;2578;p130"/>
            <p:cNvSpPr/>
            <p:nvPr/>
          </p:nvSpPr>
          <p:spPr>
            <a:xfrm>
              <a:off x="3061" y="1434"/>
              <a:ext cx="272" cy="27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</a:t>
              </a:r>
              <a:endParaRPr/>
            </a:p>
          </p:txBody>
        </p:sp>
        <p:sp>
          <p:nvSpPr>
            <p:cNvPr id="2579" name="Google Shape;2579;p130"/>
            <p:cNvSpPr/>
            <p:nvPr/>
          </p:nvSpPr>
          <p:spPr>
            <a:xfrm>
              <a:off x="2245" y="1434"/>
              <a:ext cx="272" cy="27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</a:t>
              </a:r>
              <a:endParaRPr/>
            </a:p>
          </p:txBody>
        </p:sp>
        <p:cxnSp>
          <p:nvCxnSpPr>
            <p:cNvPr id="2580" name="Google Shape;2580;p130"/>
            <p:cNvCxnSpPr/>
            <p:nvPr/>
          </p:nvCxnSpPr>
          <p:spPr>
            <a:xfrm>
              <a:off x="2885" y="1258"/>
              <a:ext cx="216" cy="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81" name="Google Shape;2581;p130"/>
            <p:cNvCxnSpPr/>
            <p:nvPr/>
          </p:nvCxnSpPr>
          <p:spPr>
            <a:xfrm flipH="1">
              <a:off x="2477" y="1258"/>
              <a:ext cx="216" cy="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582" name="Google Shape;2582;p130"/>
          <p:cNvGrpSpPr/>
          <p:nvPr/>
        </p:nvGrpSpPr>
        <p:grpSpPr>
          <a:xfrm>
            <a:off x="3492500" y="2852737"/>
            <a:ext cx="2106612" cy="1368425"/>
            <a:chOff x="2336" y="2205"/>
            <a:chExt cx="1327" cy="999"/>
          </a:xfrm>
        </p:grpSpPr>
        <p:grpSp>
          <p:nvGrpSpPr>
            <p:cNvPr id="2583" name="Google Shape;2583;p130"/>
            <p:cNvGrpSpPr/>
            <p:nvPr/>
          </p:nvGrpSpPr>
          <p:grpSpPr>
            <a:xfrm>
              <a:off x="2336" y="2205"/>
              <a:ext cx="771" cy="454"/>
              <a:chOff x="2245" y="1026"/>
              <a:chExt cx="1088" cy="680"/>
            </a:xfrm>
          </p:grpSpPr>
          <p:sp>
            <p:nvSpPr>
              <p:cNvPr id="2584" name="Google Shape;2584;p130"/>
              <p:cNvSpPr/>
              <p:nvPr/>
            </p:nvSpPr>
            <p:spPr>
              <a:xfrm>
                <a:off x="2653" y="1026"/>
                <a:ext cx="272" cy="27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+</a:t>
                </a:r>
                <a:endParaRPr/>
              </a:p>
            </p:txBody>
          </p:sp>
          <p:sp>
            <p:nvSpPr>
              <p:cNvPr id="2585" name="Google Shape;2585;p130"/>
              <p:cNvSpPr/>
              <p:nvPr/>
            </p:nvSpPr>
            <p:spPr>
              <a:xfrm>
                <a:off x="3061" y="1434"/>
                <a:ext cx="272" cy="27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-</a:t>
                </a:r>
                <a:endParaRPr/>
              </a:p>
            </p:txBody>
          </p:sp>
          <p:sp>
            <p:nvSpPr>
              <p:cNvPr id="2586" name="Google Shape;2586;p130"/>
              <p:cNvSpPr/>
              <p:nvPr/>
            </p:nvSpPr>
            <p:spPr>
              <a:xfrm>
                <a:off x="2245" y="1434"/>
                <a:ext cx="272" cy="27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3</a:t>
                </a:r>
                <a:endParaRPr/>
              </a:p>
            </p:txBody>
          </p:sp>
          <p:cxnSp>
            <p:nvCxnSpPr>
              <p:cNvPr id="2587" name="Google Shape;2587;p130"/>
              <p:cNvCxnSpPr/>
              <p:nvPr/>
            </p:nvCxnSpPr>
            <p:spPr>
              <a:xfrm>
                <a:off x="2885" y="1258"/>
                <a:ext cx="216" cy="21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588" name="Google Shape;2588;p130"/>
              <p:cNvCxnSpPr/>
              <p:nvPr/>
            </p:nvCxnSpPr>
            <p:spPr>
              <a:xfrm flipH="1">
                <a:off x="2477" y="1258"/>
                <a:ext cx="216" cy="21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2589" name="Google Shape;2589;p130"/>
            <p:cNvSpPr/>
            <p:nvPr/>
          </p:nvSpPr>
          <p:spPr>
            <a:xfrm>
              <a:off x="2670" y="2750"/>
              <a:ext cx="193" cy="18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tanti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*</a:t>
              </a:r>
              <a:endParaRPr/>
            </a:p>
          </p:txBody>
        </p:sp>
        <p:sp>
          <p:nvSpPr>
            <p:cNvPr id="2590" name="Google Shape;2590;p130"/>
            <p:cNvSpPr/>
            <p:nvPr/>
          </p:nvSpPr>
          <p:spPr>
            <a:xfrm>
              <a:off x="2789" y="3022"/>
              <a:ext cx="193" cy="18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</a:t>
              </a:r>
              <a:endParaRPr/>
            </a:p>
          </p:txBody>
        </p:sp>
        <p:sp>
          <p:nvSpPr>
            <p:cNvPr id="2591" name="Google Shape;2591;p130"/>
            <p:cNvSpPr/>
            <p:nvPr/>
          </p:nvSpPr>
          <p:spPr>
            <a:xfrm>
              <a:off x="2381" y="3022"/>
              <a:ext cx="193" cy="18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</a:t>
              </a:r>
              <a:endParaRPr/>
            </a:p>
          </p:txBody>
        </p:sp>
        <p:cxnSp>
          <p:nvCxnSpPr>
            <p:cNvPr id="2592" name="Google Shape;2592;p130"/>
            <p:cNvCxnSpPr/>
            <p:nvPr/>
          </p:nvCxnSpPr>
          <p:spPr>
            <a:xfrm flipH="1">
              <a:off x="2817" y="2905"/>
              <a:ext cx="18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93" name="Google Shape;2593;p130"/>
            <p:cNvCxnSpPr/>
            <p:nvPr/>
          </p:nvCxnSpPr>
          <p:spPr>
            <a:xfrm flipH="1">
              <a:off x="2545" y="2905"/>
              <a:ext cx="153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594" name="Google Shape;2594;p130"/>
            <p:cNvGrpSpPr/>
            <p:nvPr/>
          </p:nvGrpSpPr>
          <p:grpSpPr>
            <a:xfrm>
              <a:off x="3016" y="2749"/>
              <a:ext cx="647" cy="454"/>
              <a:chOff x="3322" y="2795"/>
              <a:chExt cx="647" cy="454"/>
            </a:xfrm>
          </p:grpSpPr>
          <p:sp>
            <p:nvSpPr>
              <p:cNvPr id="2595" name="Google Shape;2595;p130"/>
              <p:cNvSpPr/>
              <p:nvPr/>
            </p:nvSpPr>
            <p:spPr>
              <a:xfrm>
                <a:off x="3470" y="2795"/>
                <a:ext cx="193" cy="18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+</a:t>
                </a:r>
                <a:endParaRPr/>
              </a:p>
            </p:txBody>
          </p:sp>
          <p:sp>
            <p:nvSpPr>
              <p:cNvPr id="2596" name="Google Shape;2596;p130"/>
              <p:cNvSpPr/>
              <p:nvPr/>
            </p:nvSpPr>
            <p:spPr>
              <a:xfrm>
                <a:off x="3776" y="3067"/>
                <a:ext cx="193" cy="18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6</a:t>
                </a:r>
                <a:endParaRPr/>
              </a:p>
            </p:txBody>
          </p:sp>
          <p:sp>
            <p:nvSpPr>
              <p:cNvPr id="2597" name="Google Shape;2597;p130"/>
              <p:cNvSpPr/>
              <p:nvPr/>
            </p:nvSpPr>
            <p:spPr>
              <a:xfrm>
                <a:off x="3322" y="3067"/>
                <a:ext cx="193" cy="18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9</a:t>
                </a:r>
                <a:endParaRPr/>
              </a:p>
            </p:txBody>
          </p:sp>
          <p:cxnSp>
            <p:nvCxnSpPr>
              <p:cNvPr id="2598" name="Google Shape;2598;p130"/>
              <p:cNvCxnSpPr/>
              <p:nvPr/>
            </p:nvCxnSpPr>
            <p:spPr>
              <a:xfrm>
                <a:off x="3635" y="2950"/>
                <a:ext cx="169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599" name="Google Shape;2599;p130"/>
              <p:cNvCxnSpPr/>
              <p:nvPr/>
            </p:nvCxnSpPr>
            <p:spPr>
              <a:xfrm flipH="1">
                <a:off x="3487" y="2950"/>
                <a:ext cx="11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2600" name="Google Shape;2600;p130"/>
            <p:cNvCxnSpPr/>
            <p:nvPr/>
          </p:nvCxnSpPr>
          <p:spPr>
            <a:xfrm flipH="1">
              <a:off x="2835" y="2632"/>
              <a:ext cx="107" cy="1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01" name="Google Shape;2601;p130"/>
            <p:cNvCxnSpPr/>
            <p:nvPr/>
          </p:nvCxnSpPr>
          <p:spPr>
            <a:xfrm>
              <a:off x="3079" y="2632"/>
              <a:ext cx="113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602" name="Google Shape;2602;p130"/>
          <p:cNvGrpSpPr/>
          <p:nvPr/>
        </p:nvGrpSpPr>
        <p:grpSpPr>
          <a:xfrm>
            <a:off x="3779837" y="4365625"/>
            <a:ext cx="1009650" cy="863600"/>
            <a:chOff x="4122" y="1162"/>
            <a:chExt cx="482" cy="454"/>
          </a:xfrm>
        </p:grpSpPr>
        <p:sp>
          <p:nvSpPr>
            <p:cNvPr id="2603" name="Google Shape;2603;p130"/>
            <p:cNvSpPr/>
            <p:nvPr/>
          </p:nvSpPr>
          <p:spPr>
            <a:xfrm>
              <a:off x="4122" y="1162"/>
              <a:ext cx="193" cy="18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log</a:t>
              </a:r>
              <a:endParaRPr/>
            </a:p>
          </p:txBody>
        </p:sp>
        <p:sp>
          <p:nvSpPr>
            <p:cNvPr id="2604" name="Google Shape;2604;p130"/>
            <p:cNvSpPr/>
            <p:nvPr/>
          </p:nvSpPr>
          <p:spPr>
            <a:xfrm>
              <a:off x="4411" y="1434"/>
              <a:ext cx="193" cy="18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x</a:t>
              </a:r>
              <a:endParaRPr/>
            </a:p>
          </p:txBody>
        </p:sp>
        <p:cxnSp>
          <p:nvCxnSpPr>
            <p:cNvPr id="2605" name="Google Shape;2605;p130"/>
            <p:cNvCxnSpPr/>
            <p:nvPr/>
          </p:nvCxnSpPr>
          <p:spPr>
            <a:xfrm>
              <a:off x="4287" y="1317"/>
              <a:ext cx="153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606" name="Google Shape;2606;p130"/>
          <p:cNvGrpSpPr/>
          <p:nvPr/>
        </p:nvGrpSpPr>
        <p:grpSpPr>
          <a:xfrm flipH="1">
            <a:off x="4067175" y="5445125"/>
            <a:ext cx="1009650" cy="863600"/>
            <a:chOff x="4122" y="1162"/>
            <a:chExt cx="482" cy="454"/>
          </a:xfrm>
        </p:grpSpPr>
        <p:sp>
          <p:nvSpPr>
            <p:cNvPr id="2607" name="Google Shape;2607;p130"/>
            <p:cNvSpPr/>
            <p:nvPr/>
          </p:nvSpPr>
          <p:spPr>
            <a:xfrm>
              <a:off x="4122" y="1162"/>
              <a:ext cx="193" cy="18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!</a:t>
              </a:r>
              <a:endParaRPr/>
            </a:p>
          </p:txBody>
        </p:sp>
        <p:sp>
          <p:nvSpPr>
            <p:cNvPr id="2608" name="Google Shape;2608;p130"/>
            <p:cNvSpPr/>
            <p:nvPr/>
          </p:nvSpPr>
          <p:spPr>
            <a:xfrm>
              <a:off x="4411" y="1434"/>
              <a:ext cx="193" cy="18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n</a:t>
              </a:r>
              <a:endParaRPr/>
            </a:p>
          </p:txBody>
        </p:sp>
        <p:cxnSp>
          <p:nvCxnSpPr>
            <p:cNvPr id="2609" name="Google Shape;2609;p130"/>
            <p:cNvCxnSpPr/>
            <p:nvPr/>
          </p:nvCxnSpPr>
          <p:spPr>
            <a:xfrm>
              <a:off x="4287" y="1317"/>
              <a:ext cx="153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610" name="Google Shape;2610;p13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131"/>
          <p:cNvSpPr txBox="1"/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500"/>
              <a:buFont typeface="Calibri"/>
              <a:buNone/>
            </a:pPr>
            <a:r>
              <a:rPr b="0" i="1" lang="en-US" sz="4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Revision</a:t>
            </a:r>
            <a:endParaRPr/>
          </a:p>
        </p:txBody>
      </p:sp>
      <p:sp>
        <p:nvSpPr>
          <p:cNvPr id="2616" name="Google Shape;2616;p131"/>
          <p:cNvSpPr txBox="1"/>
          <p:nvPr>
            <p:ph idx="1" type="body"/>
          </p:nvPr>
        </p:nvSpPr>
        <p:spPr>
          <a:xfrm>
            <a:off x="304800" y="5334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Balanced Tree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Binary Search tree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Operations on BST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Create/Insert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Search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Display</a:t>
            </a:r>
            <a:endParaRPr/>
          </a:p>
          <a:p>
            <a:pPr indent="-246062" lvl="1" marL="639762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Delete (leaf node/Node with 1 child &amp; node with 2 children)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Recursive pseudocode for various operations on BST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 TBT differs from BST?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TBT can be generated only for BST- True or false?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Given infix/prefix/postfix; can we generate expression tree? How?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Create optimal Binary Tree for the keys (37 18 29 13 30 17 6) using Huffman Algorithm and find the prefix codes.	</a:t>
            </a:r>
            <a:endParaRPr/>
          </a:p>
          <a:p>
            <a:pPr indent="-140335" lvl="0" marL="273050" marR="0" rtl="0" algn="l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17" name="Google Shape;2617;p13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132"/>
          <p:cNvSpPr txBox="1"/>
          <p:nvPr/>
        </p:nvSpPr>
        <p:spPr>
          <a:xfrm>
            <a:off x="228600" y="504825"/>
            <a:ext cx="8382000" cy="1755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 of external nodes in a full binary tree with n internal nodes is?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n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n+1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2n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2n + 1</a:t>
            </a:r>
            <a:endParaRPr/>
          </a:p>
        </p:txBody>
      </p:sp>
      <p:sp>
        <p:nvSpPr>
          <p:cNvPr id="2623" name="Google Shape;2623;p132"/>
          <p:cNvSpPr txBox="1"/>
          <p:nvPr/>
        </p:nvSpPr>
        <p:spPr>
          <a:xfrm>
            <a:off x="228600" y="2486025"/>
            <a:ext cx="8382000" cy="1755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of the following statement about binary tree is CORRECT?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Every binary tree is either complete or full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Every complete binary tree is also a full binary tree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Every full binary tree is also a complete binary tree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A binary tree cannot be both complete and full</a:t>
            </a:r>
            <a:endParaRPr/>
          </a:p>
        </p:txBody>
      </p:sp>
      <p:sp>
        <p:nvSpPr>
          <p:cNvPr id="2624" name="Google Shape;2624;p132"/>
          <p:cNvSpPr txBox="1"/>
          <p:nvPr/>
        </p:nvSpPr>
        <p:spPr>
          <a:xfrm>
            <a:off x="228600" y="1343025"/>
            <a:ext cx="838200" cy="3048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p132"/>
          <p:cNvSpPr txBox="1"/>
          <p:nvPr/>
        </p:nvSpPr>
        <p:spPr>
          <a:xfrm>
            <a:off x="228600" y="3629025"/>
            <a:ext cx="5486400" cy="3048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6" name="Google Shape;2626;p132"/>
          <p:cNvSpPr txBox="1"/>
          <p:nvPr/>
        </p:nvSpPr>
        <p:spPr>
          <a:xfrm>
            <a:off x="228600" y="4397375"/>
            <a:ext cx="8382000" cy="2308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full binary search tree every internal node has exactly two children. If there are 100 leaf nodes in the tree, how many internal nodes are there in the tree?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25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49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99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101</a:t>
            </a:r>
            <a:endParaRPr/>
          </a:p>
        </p:txBody>
      </p:sp>
      <p:sp>
        <p:nvSpPr>
          <p:cNvPr id="2627" name="Google Shape;2627;p132"/>
          <p:cNvSpPr txBox="1"/>
          <p:nvPr/>
        </p:nvSpPr>
        <p:spPr>
          <a:xfrm>
            <a:off x="228600" y="6067425"/>
            <a:ext cx="838200" cy="3048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Google Shape;2628;p132"/>
          <p:cNvSpPr txBox="1"/>
          <p:nvPr>
            <p:ph type="title"/>
          </p:nvPr>
        </p:nvSpPr>
        <p:spPr>
          <a:xfrm>
            <a:off x="3352800" y="-152400"/>
            <a:ext cx="190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Calibri"/>
              <a:buNone/>
            </a:pPr>
            <a:r>
              <a:rPr b="1" i="1" lang="en-US" sz="3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Quiz </a:t>
            </a:r>
            <a:endParaRPr/>
          </a:p>
        </p:txBody>
      </p:sp>
      <p:sp>
        <p:nvSpPr>
          <p:cNvPr id="2629" name="Google Shape;2629;p13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133"/>
          <p:cNvSpPr txBox="1"/>
          <p:nvPr/>
        </p:nvSpPr>
        <p:spPr>
          <a:xfrm>
            <a:off x="228600" y="228600"/>
            <a:ext cx="8382000" cy="20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type of traversal of binary search tree outputs the value in sorted order?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Pre-order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In-order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Post-order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None</a:t>
            </a:r>
            <a:endParaRPr/>
          </a:p>
        </p:txBody>
      </p:sp>
      <p:sp>
        <p:nvSpPr>
          <p:cNvPr id="2635" name="Google Shape;2635;p133"/>
          <p:cNvSpPr txBox="1"/>
          <p:nvPr/>
        </p:nvSpPr>
        <p:spPr>
          <a:xfrm>
            <a:off x="228600" y="2209800"/>
            <a:ext cx="8382000" cy="20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node having two children is to be deleted from binary search tree, it is replaced by its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In-order predecessor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In-order successor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Pre-order predecessor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None</a:t>
            </a:r>
            <a:endParaRPr/>
          </a:p>
        </p:txBody>
      </p:sp>
      <p:sp>
        <p:nvSpPr>
          <p:cNvPr id="2636" name="Google Shape;2636;p133"/>
          <p:cNvSpPr txBox="1"/>
          <p:nvPr/>
        </p:nvSpPr>
        <p:spPr>
          <a:xfrm>
            <a:off x="304800" y="1371600"/>
            <a:ext cx="1066800" cy="3048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7" name="Google Shape;2637;p133"/>
          <p:cNvSpPr txBox="1"/>
          <p:nvPr/>
        </p:nvSpPr>
        <p:spPr>
          <a:xfrm>
            <a:off x="228600" y="3048000"/>
            <a:ext cx="5486400" cy="6096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133"/>
          <p:cNvSpPr txBox="1"/>
          <p:nvPr/>
        </p:nvSpPr>
        <p:spPr>
          <a:xfrm>
            <a:off x="228600" y="4271962"/>
            <a:ext cx="8382000" cy="20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elements are sorted in a balanced binary search tree. What would be the asymptotic complexity to search a key in the tree?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O(1)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O(logn)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O(n)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O(nlogn)</a:t>
            </a:r>
            <a:endParaRPr/>
          </a:p>
        </p:txBody>
      </p:sp>
      <p:sp>
        <p:nvSpPr>
          <p:cNvPr id="2639" name="Google Shape;2639;p133"/>
          <p:cNvSpPr txBox="1"/>
          <p:nvPr/>
        </p:nvSpPr>
        <p:spPr>
          <a:xfrm>
            <a:off x="228600" y="5410200"/>
            <a:ext cx="1143000" cy="3048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13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134"/>
          <p:cNvSpPr txBox="1"/>
          <p:nvPr/>
        </p:nvSpPr>
        <p:spPr>
          <a:xfrm>
            <a:off x="228600" y="106362"/>
            <a:ext cx="8610600" cy="20304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threaded binary tree is a binary tree in which every node that does not have left child has a thread to its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Pre-order successor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In-order successor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In-order predecessor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Post-order successor</a:t>
            </a:r>
            <a:endParaRPr/>
          </a:p>
        </p:txBody>
      </p:sp>
      <p:sp>
        <p:nvSpPr>
          <p:cNvPr id="2646" name="Google Shape;2646;p134"/>
          <p:cNvSpPr txBox="1"/>
          <p:nvPr/>
        </p:nvSpPr>
        <p:spPr>
          <a:xfrm>
            <a:off x="228600" y="2209800"/>
            <a:ext cx="8610600" cy="2308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binary search tree is generated by inserting in order the following integers: 50, 15, 62, 5, 20, 58, 91, 3, 8, 37, 60, 24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the node in the left &amp; and right sub-tree of the root, respectively is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(4, 7)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(7, 4)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(8, 3)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(3, 8)</a:t>
            </a:r>
            <a:endParaRPr/>
          </a:p>
        </p:txBody>
      </p:sp>
      <p:sp>
        <p:nvSpPr>
          <p:cNvPr id="2647" name="Google Shape;2647;p134"/>
          <p:cNvSpPr txBox="1"/>
          <p:nvPr/>
        </p:nvSpPr>
        <p:spPr>
          <a:xfrm>
            <a:off x="304800" y="1501775"/>
            <a:ext cx="2438400" cy="3048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134"/>
          <p:cNvSpPr txBox="1"/>
          <p:nvPr/>
        </p:nvSpPr>
        <p:spPr>
          <a:xfrm>
            <a:off x="228600" y="3581400"/>
            <a:ext cx="990600" cy="3810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134"/>
          <p:cNvSpPr txBox="1"/>
          <p:nvPr/>
        </p:nvSpPr>
        <p:spPr>
          <a:xfrm>
            <a:off x="228600" y="4673600"/>
            <a:ext cx="8610600" cy="1755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order traversal of a tree is formed with the help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breadth first search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depth first search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dijkstra’s algorithm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prims algorithm</a:t>
            </a:r>
            <a:endParaRPr/>
          </a:p>
        </p:txBody>
      </p:sp>
      <p:sp>
        <p:nvSpPr>
          <p:cNvPr id="2650" name="Google Shape;2650;p134"/>
          <p:cNvSpPr txBox="1"/>
          <p:nvPr/>
        </p:nvSpPr>
        <p:spPr>
          <a:xfrm>
            <a:off x="304800" y="5257800"/>
            <a:ext cx="2286000" cy="3048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13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135"/>
          <p:cNvSpPr txBox="1"/>
          <p:nvPr/>
        </p:nvSpPr>
        <p:spPr>
          <a:xfrm>
            <a:off x="228600" y="106362"/>
            <a:ext cx="86106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prefer threaded binary trees?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storage required by stack and queue is more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pointers in most of nodes of a binary tree are NULL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difficult to find a successor node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all of the mentioned</a:t>
            </a:r>
            <a:endParaRPr/>
          </a:p>
        </p:txBody>
      </p:sp>
      <p:sp>
        <p:nvSpPr>
          <p:cNvPr id="2657" name="Google Shape;2657;p135"/>
          <p:cNvSpPr txBox="1"/>
          <p:nvPr/>
        </p:nvSpPr>
        <p:spPr>
          <a:xfrm>
            <a:off x="228600" y="2209800"/>
            <a:ext cx="86106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threaded binary tree traversal?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a binary tree traversal using stacks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a binary tree traversal using queues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a binary tree traversal using stacks and queues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a binary tree traversal without using stacks and queues</a:t>
            </a:r>
            <a:endParaRPr/>
          </a:p>
        </p:txBody>
      </p:sp>
      <p:sp>
        <p:nvSpPr>
          <p:cNvPr id="2658" name="Google Shape;2658;p135"/>
          <p:cNvSpPr txBox="1"/>
          <p:nvPr/>
        </p:nvSpPr>
        <p:spPr>
          <a:xfrm>
            <a:off x="304800" y="1501775"/>
            <a:ext cx="2438400" cy="3048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p135"/>
          <p:cNvSpPr txBox="1"/>
          <p:nvPr/>
        </p:nvSpPr>
        <p:spPr>
          <a:xfrm>
            <a:off x="228600" y="3581400"/>
            <a:ext cx="6019800" cy="3810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0" name="Google Shape;2660;p135"/>
          <p:cNvSpPr txBox="1"/>
          <p:nvPr/>
        </p:nvSpPr>
        <p:spPr>
          <a:xfrm>
            <a:off x="228600" y="4267200"/>
            <a:ext cx="8610600" cy="20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null nodes filled with in a threaded binary tree?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inorder predecessor for left node &amp; inorder successor for right node information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right node with inorder predecessor &amp; left node with inorder successor information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they remain null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some other values randomly</a:t>
            </a:r>
            <a:endParaRPr/>
          </a:p>
        </p:txBody>
      </p:sp>
      <p:sp>
        <p:nvSpPr>
          <p:cNvPr id="2661" name="Google Shape;2661;p135"/>
          <p:cNvSpPr txBox="1"/>
          <p:nvPr/>
        </p:nvSpPr>
        <p:spPr>
          <a:xfrm>
            <a:off x="228600" y="4876800"/>
            <a:ext cx="8382000" cy="304800"/>
          </a:xfrm>
          <a:prstGeom prst="rect">
            <a:avLst/>
          </a:prstGeom>
          <a:solidFill>
            <a:srgbClr val="C00000">
              <a:alpha val="1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2" name="Google Shape;2662;p13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p136"/>
          <p:cNvSpPr txBox="1"/>
          <p:nvPr/>
        </p:nvSpPr>
        <p:spPr>
          <a:xfrm>
            <a:off x="457200" y="685800"/>
            <a:ext cx="81534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Calibri"/>
              <a:buNone/>
            </a:pPr>
            <a:r>
              <a:rPr b="1" i="0" lang="en-US" sz="2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Course Objective of TREE data structure-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suggest appropriate non-linear data structure and algorithm for graphical solutions of the problems.</a:t>
            </a:r>
            <a:endParaRPr/>
          </a:p>
        </p:txBody>
      </p:sp>
      <p:sp>
        <p:nvSpPr>
          <p:cNvPr id="2668" name="Google Shape;2668;p136"/>
          <p:cNvSpPr txBox="1"/>
          <p:nvPr/>
        </p:nvSpPr>
        <p:spPr>
          <a:xfrm>
            <a:off x="533400" y="2667000"/>
            <a:ext cx="8153400" cy="35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Calibri"/>
              <a:buNone/>
            </a:pPr>
            <a:r>
              <a:rPr b="1" i="0" lang="en-US" sz="2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Course Outcome –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solutions using various non-linear data structures  for representing hierarchical data.</a:t>
            </a:r>
            <a:endParaRPr/>
          </a:p>
          <a:p>
            <a:pPr indent="-1587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data in some order and search it easily.</a:t>
            </a:r>
            <a:endParaRPr/>
          </a:p>
          <a:p>
            <a:pPr indent="-1587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and implement various searching and traversal techniques.</a:t>
            </a:r>
            <a:endParaRPr/>
          </a:p>
        </p:txBody>
      </p:sp>
      <p:sp>
        <p:nvSpPr>
          <p:cNvPr id="2669" name="Google Shape;2669;p13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idx="4294967295"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endParaRPr/>
          </a:p>
        </p:txBody>
      </p:sp>
      <p:sp>
        <p:nvSpPr>
          <p:cNvPr id="267" name="Google Shape;267;p15"/>
          <p:cNvSpPr txBox="1"/>
          <p:nvPr>
            <p:ph idx="1" type="body"/>
          </p:nvPr>
        </p:nvSpPr>
        <p:spPr>
          <a:xfrm>
            <a:off x="381000" y="1752600"/>
            <a:ext cx="4800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binary tree is a tree with the following properties: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Each internal node has </a:t>
            </a:r>
            <a:r>
              <a:rPr b="1" i="0" lang="en-US" sz="18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at most two children </a:t>
            </a: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(degree of two)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children of a node are an ordered pair</a:t>
            </a:r>
            <a:endParaRPr/>
          </a:p>
          <a:p>
            <a:pPr indent="-192087" lvl="1" marL="639762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 call the children of an internal node left child and right child</a:t>
            </a:r>
            <a:endParaRPr/>
          </a:p>
          <a:p>
            <a:pPr indent="-212725" lvl="0" marL="27305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BD0D9"/>
              </a:buClr>
              <a:buSzPts val="9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Alternative </a:t>
            </a:r>
            <a:r>
              <a:rPr b="1" i="1" lang="en-US" sz="20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recursive definition</a:t>
            </a: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a binary tree is either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tree consisting of a single node, OR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tree whose root has an </a:t>
            </a:r>
            <a:r>
              <a:rPr b="0" i="1" lang="en-US" sz="18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ordered pair of children</a:t>
            </a: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each of which is a binary tree.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68" name="Google Shape;268;p15"/>
          <p:cNvSpPr txBox="1"/>
          <p:nvPr/>
        </p:nvSpPr>
        <p:spPr>
          <a:xfrm>
            <a:off x="5181600" y="1524000"/>
            <a:ext cx="3276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Applications: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arithmetic expressions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processes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searching</a:t>
            </a:r>
            <a:endParaRPr/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025" y="3108325"/>
            <a:ext cx="3371850" cy="31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57200"/>
            <a:ext cx="7521575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6"/>
          <p:cNvSpPr txBox="1"/>
          <p:nvPr/>
        </p:nvSpPr>
        <p:spPr>
          <a:xfrm>
            <a:off x="228600" y="676275"/>
            <a:ext cx="1371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</a:t>
            </a:r>
            <a:r>
              <a:rPr b="0" i="0" lang="en-US" sz="18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null tree</a:t>
            </a: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a tree with no nodes</a:t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1447800" y="914400"/>
            <a:ext cx="609600" cy="461962"/>
          </a:xfrm>
          <a:prstGeom prst="rightArrow">
            <a:avLst>
              <a:gd fmla="val 16473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BinaryTree ADT</a:t>
            </a:r>
            <a:endParaRPr/>
          </a:p>
        </p:txBody>
      </p:sp>
      <p:sp>
        <p:nvSpPr>
          <p:cNvPr id="285" name="Google Shape;285;p17"/>
          <p:cNvSpPr txBox="1"/>
          <p:nvPr>
            <p:ph idx="1" type="body"/>
          </p:nvPr>
        </p:nvSpPr>
        <p:spPr>
          <a:xfrm>
            <a:off x="457200" y="1879600"/>
            <a:ext cx="41148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BinaryTree ADT extends the Tree ADT, i.e., it inherits all the methods of the Tree ADT.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Additional methods: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position </a:t>
            </a:r>
            <a:r>
              <a:rPr b="0" i="0" lang="en-US" sz="18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leftChild(p)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position </a:t>
            </a:r>
            <a:r>
              <a:rPr b="0" i="0" lang="en-US" sz="18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rightChild(p)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position </a:t>
            </a:r>
            <a:r>
              <a:rPr b="0" i="0" lang="en-US" sz="18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sibling(p)</a:t>
            </a:r>
            <a:endParaRPr/>
          </a:p>
        </p:txBody>
      </p:sp>
      <p:sp>
        <p:nvSpPr>
          <p:cNvPr id="286" name="Google Shape;286;p17"/>
          <p:cNvSpPr txBox="1"/>
          <p:nvPr>
            <p:ph idx="1" type="body"/>
          </p:nvPr>
        </p:nvSpPr>
        <p:spPr>
          <a:xfrm>
            <a:off x="4716462" y="1879600"/>
            <a:ext cx="359727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Update methods may be defined by data structures implementing the BinaryTree ADT.</a:t>
            </a:r>
            <a:endParaRPr/>
          </a:p>
          <a:p>
            <a:pPr indent="-152400" lvl="0" marL="2730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52400" lvl="0" marL="27305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/>
        </p:nvSpPr>
        <p:spPr>
          <a:xfrm>
            <a:off x="533400" y="3810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i="1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Examples of the Binary Tree</a:t>
            </a:r>
            <a:endParaRPr/>
          </a:p>
        </p:txBody>
      </p:sp>
      <p:grpSp>
        <p:nvGrpSpPr>
          <p:cNvPr id="294" name="Google Shape;294;p18"/>
          <p:cNvGrpSpPr/>
          <p:nvPr/>
        </p:nvGrpSpPr>
        <p:grpSpPr>
          <a:xfrm>
            <a:off x="4343400" y="1676400"/>
            <a:ext cx="4425950" cy="4495800"/>
            <a:chOff x="2688" y="1350"/>
            <a:chExt cx="2836" cy="2897"/>
          </a:xfrm>
        </p:grpSpPr>
        <p:grpSp>
          <p:nvGrpSpPr>
            <p:cNvPr id="295" name="Google Shape;295;p18"/>
            <p:cNvGrpSpPr/>
            <p:nvPr/>
          </p:nvGrpSpPr>
          <p:grpSpPr>
            <a:xfrm>
              <a:off x="4263" y="1680"/>
              <a:ext cx="360" cy="359"/>
              <a:chOff x="4229" y="1348"/>
              <a:chExt cx="360" cy="359"/>
            </a:xfrm>
          </p:grpSpPr>
          <p:sp>
            <p:nvSpPr>
              <p:cNvPr id="296" name="Google Shape;296;p18"/>
              <p:cNvSpPr/>
              <p:nvPr/>
            </p:nvSpPr>
            <p:spPr>
              <a:xfrm>
                <a:off x="4229" y="1348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8"/>
              <p:cNvSpPr txBox="1"/>
              <p:nvPr/>
            </p:nvSpPr>
            <p:spPr>
              <a:xfrm>
                <a:off x="4298" y="1401"/>
                <a:ext cx="259" cy="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298" name="Google Shape;298;p18"/>
            <p:cNvGrpSpPr/>
            <p:nvPr/>
          </p:nvGrpSpPr>
          <p:grpSpPr>
            <a:xfrm>
              <a:off x="3652" y="2399"/>
              <a:ext cx="360" cy="359"/>
              <a:chOff x="3618" y="2067"/>
              <a:chExt cx="360" cy="359"/>
            </a:xfrm>
          </p:grpSpPr>
          <p:sp>
            <p:nvSpPr>
              <p:cNvPr id="299" name="Google Shape;299;p18"/>
              <p:cNvSpPr/>
              <p:nvPr/>
            </p:nvSpPr>
            <p:spPr>
              <a:xfrm>
                <a:off x="3618" y="2067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8"/>
              <p:cNvSpPr txBox="1"/>
              <p:nvPr/>
            </p:nvSpPr>
            <p:spPr>
              <a:xfrm>
                <a:off x="3687" y="2120"/>
                <a:ext cx="248" cy="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cxnSp>
          <p:nvCxnSpPr>
            <p:cNvPr id="301" name="Google Shape;301;p18"/>
            <p:cNvCxnSpPr/>
            <p:nvPr/>
          </p:nvCxnSpPr>
          <p:spPr>
            <a:xfrm flipH="1">
              <a:off x="3840" y="1989"/>
              <a:ext cx="482" cy="4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02" name="Google Shape;302;p18"/>
            <p:cNvGrpSpPr/>
            <p:nvPr/>
          </p:nvGrpSpPr>
          <p:grpSpPr>
            <a:xfrm>
              <a:off x="4843" y="2420"/>
              <a:ext cx="360" cy="359"/>
              <a:chOff x="4809" y="2088"/>
              <a:chExt cx="360" cy="359"/>
            </a:xfrm>
          </p:grpSpPr>
          <p:sp>
            <p:nvSpPr>
              <p:cNvPr id="303" name="Google Shape;303;p18"/>
              <p:cNvSpPr/>
              <p:nvPr/>
            </p:nvSpPr>
            <p:spPr>
              <a:xfrm>
                <a:off x="4809" y="2088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8"/>
              <p:cNvSpPr txBox="1"/>
              <p:nvPr/>
            </p:nvSpPr>
            <p:spPr>
              <a:xfrm>
                <a:off x="4878" y="2141"/>
                <a:ext cx="249" cy="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grpSp>
          <p:nvGrpSpPr>
            <p:cNvPr id="305" name="Google Shape;305;p18"/>
            <p:cNvGrpSpPr/>
            <p:nvPr/>
          </p:nvGrpSpPr>
          <p:grpSpPr>
            <a:xfrm>
              <a:off x="5164" y="3096"/>
              <a:ext cx="360" cy="359"/>
              <a:chOff x="5130" y="2764"/>
              <a:chExt cx="360" cy="359"/>
            </a:xfrm>
          </p:grpSpPr>
          <p:sp>
            <p:nvSpPr>
              <p:cNvPr id="306" name="Google Shape;306;p18"/>
              <p:cNvSpPr/>
              <p:nvPr/>
            </p:nvSpPr>
            <p:spPr>
              <a:xfrm>
                <a:off x="5130" y="2764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8"/>
              <p:cNvSpPr txBox="1"/>
              <p:nvPr/>
            </p:nvSpPr>
            <p:spPr>
              <a:xfrm>
                <a:off x="5199" y="2817"/>
                <a:ext cx="259" cy="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</p:grpSp>
        <p:cxnSp>
          <p:nvCxnSpPr>
            <p:cNvPr id="308" name="Google Shape;308;p18"/>
            <p:cNvCxnSpPr/>
            <p:nvPr/>
          </p:nvCxnSpPr>
          <p:spPr>
            <a:xfrm>
              <a:off x="5127" y="2772"/>
              <a:ext cx="181" cy="3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09" name="Google Shape;309;p18"/>
            <p:cNvGrpSpPr/>
            <p:nvPr/>
          </p:nvGrpSpPr>
          <p:grpSpPr>
            <a:xfrm>
              <a:off x="3985" y="3127"/>
              <a:ext cx="360" cy="359"/>
              <a:chOff x="3951" y="2795"/>
              <a:chExt cx="360" cy="359"/>
            </a:xfrm>
          </p:grpSpPr>
          <p:sp>
            <p:nvSpPr>
              <p:cNvPr id="310" name="Google Shape;310;p18"/>
              <p:cNvSpPr/>
              <p:nvPr/>
            </p:nvSpPr>
            <p:spPr>
              <a:xfrm>
                <a:off x="3951" y="2795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8"/>
              <p:cNvSpPr txBox="1"/>
              <p:nvPr/>
            </p:nvSpPr>
            <p:spPr>
              <a:xfrm>
                <a:off x="4020" y="2848"/>
                <a:ext cx="237" cy="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</p:grpSp>
        <p:grpSp>
          <p:nvGrpSpPr>
            <p:cNvPr id="312" name="Google Shape;312;p18"/>
            <p:cNvGrpSpPr/>
            <p:nvPr/>
          </p:nvGrpSpPr>
          <p:grpSpPr>
            <a:xfrm>
              <a:off x="3696" y="3888"/>
              <a:ext cx="360" cy="359"/>
              <a:chOff x="3662" y="3556"/>
              <a:chExt cx="360" cy="359"/>
            </a:xfrm>
          </p:grpSpPr>
          <p:sp>
            <p:nvSpPr>
              <p:cNvPr id="313" name="Google Shape;313;p18"/>
              <p:cNvSpPr/>
              <p:nvPr/>
            </p:nvSpPr>
            <p:spPr>
              <a:xfrm>
                <a:off x="3662" y="3556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8"/>
              <p:cNvSpPr txBox="1"/>
              <p:nvPr/>
            </p:nvSpPr>
            <p:spPr>
              <a:xfrm>
                <a:off x="3731" y="3609"/>
                <a:ext cx="183" cy="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</p:txBody>
          </p:sp>
        </p:grpSp>
        <p:cxnSp>
          <p:nvCxnSpPr>
            <p:cNvPr id="315" name="Google Shape;315;p18"/>
            <p:cNvCxnSpPr/>
            <p:nvPr/>
          </p:nvCxnSpPr>
          <p:spPr>
            <a:xfrm>
              <a:off x="3605" y="3499"/>
              <a:ext cx="267" cy="38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16" name="Google Shape;316;p18"/>
            <p:cNvGrpSpPr/>
            <p:nvPr/>
          </p:nvGrpSpPr>
          <p:grpSpPr>
            <a:xfrm>
              <a:off x="3362" y="3116"/>
              <a:ext cx="360" cy="359"/>
              <a:chOff x="3328" y="2784"/>
              <a:chExt cx="360" cy="359"/>
            </a:xfrm>
          </p:grpSpPr>
          <p:sp>
            <p:nvSpPr>
              <p:cNvPr id="317" name="Google Shape;317;p18"/>
              <p:cNvSpPr/>
              <p:nvPr/>
            </p:nvSpPr>
            <p:spPr>
              <a:xfrm>
                <a:off x="3328" y="2784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8"/>
              <p:cNvSpPr txBox="1"/>
              <p:nvPr/>
            </p:nvSpPr>
            <p:spPr>
              <a:xfrm>
                <a:off x="3397" y="2837"/>
                <a:ext cx="260" cy="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</p:grpSp>
        <p:grpSp>
          <p:nvGrpSpPr>
            <p:cNvPr id="319" name="Google Shape;319;p18"/>
            <p:cNvGrpSpPr/>
            <p:nvPr/>
          </p:nvGrpSpPr>
          <p:grpSpPr>
            <a:xfrm>
              <a:off x="3009" y="3865"/>
              <a:ext cx="360" cy="359"/>
              <a:chOff x="2975" y="3533"/>
              <a:chExt cx="360" cy="359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2975" y="3533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8"/>
              <p:cNvSpPr txBox="1"/>
              <p:nvPr/>
            </p:nvSpPr>
            <p:spPr>
              <a:xfrm>
                <a:off x="3044" y="3586"/>
                <a:ext cx="255" cy="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</p:grpSp>
        <p:grpSp>
          <p:nvGrpSpPr>
            <p:cNvPr id="322" name="Google Shape;322;p18"/>
            <p:cNvGrpSpPr/>
            <p:nvPr/>
          </p:nvGrpSpPr>
          <p:grpSpPr>
            <a:xfrm>
              <a:off x="4552" y="3095"/>
              <a:ext cx="360" cy="359"/>
              <a:chOff x="4518" y="2763"/>
              <a:chExt cx="360" cy="359"/>
            </a:xfrm>
          </p:grpSpPr>
          <p:sp>
            <p:nvSpPr>
              <p:cNvPr id="323" name="Google Shape;323;p18"/>
              <p:cNvSpPr/>
              <p:nvPr/>
            </p:nvSpPr>
            <p:spPr>
              <a:xfrm>
                <a:off x="4518" y="2763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8"/>
              <p:cNvSpPr txBox="1"/>
              <p:nvPr/>
            </p:nvSpPr>
            <p:spPr>
              <a:xfrm>
                <a:off x="4587" y="2816"/>
                <a:ext cx="227" cy="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  <p:cxnSp>
          <p:nvCxnSpPr>
            <p:cNvPr id="325" name="Google Shape;325;p18"/>
            <p:cNvCxnSpPr/>
            <p:nvPr/>
          </p:nvCxnSpPr>
          <p:spPr>
            <a:xfrm flipH="1">
              <a:off x="4719" y="2771"/>
              <a:ext cx="203" cy="3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18"/>
            <p:cNvCxnSpPr/>
            <p:nvPr/>
          </p:nvCxnSpPr>
          <p:spPr>
            <a:xfrm>
              <a:off x="3894" y="2739"/>
              <a:ext cx="235" cy="38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18"/>
            <p:cNvCxnSpPr/>
            <p:nvPr/>
          </p:nvCxnSpPr>
          <p:spPr>
            <a:xfrm flipH="1">
              <a:off x="3529" y="2728"/>
              <a:ext cx="204" cy="38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18"/>
            <p:cNvCxnSpPr/>
            <p:nvPr/>
          </p:nvCxnSpPr>
          <p:spPr>
            <a:xfrm flipH="1">
              <a:off x="3186" y="3488"/>
              <a:ext cx="268" cy="36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18"/>
            <p:cNvCxnSpPr/>
            <p:nvPr/>
          </p:nvCxnSpPr>
          <p:spPr>
            <a:xfrm>
              <a:off x="4558" y="2000"/>
              <a:ext cx="450" cy="41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0" name="Google Shape;330;p18"/>
            <p:cNvSpPr txBox="1"/>
            <p:nvPr/>
          </p:nvSpPr>
          <p:spPr>
            <a:xfrm>
              <a:off x="3568" y="1350"/>
              <a:ext cx="1861" cy="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3399"/>
                  </a:solidFill>
                  <a:latin typeface="Arial"/>
                  <a:ea typeface="Arial"/>
                  <a:cs typeface="Arial"/>
                  <a:sym typeface="Arial"/>
                </a:rPr>
                <a:t>Complete Binary Tree</a:t>
              </a:r>
              <a:endParaRPr/>
            </a:p>
          </p:txBody>
        </p:sp>
        <p:sp>
          <p:nvSpPr>
            <p:cNvPr id="331" name="Google Shape;331;p18"/>
            <p:cNvSpPr txBox="1"/>
            <p:nvPr/>
          </p:nvSpPr>
          <p:spPr>
            <a:xfrm>
              <a:off x="3052" y="1726"/>
              <a:ext cx="216" cy="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32" name="Google Shape;332;p18"/>
            <p:cNvSpPr txBox="1"/>
            <p:nvPr/>
          </p:nvSpPr>
          <p:spPr>
            <a:xfrm>
              <a:off x="3078" y="2374"/>
              <a:ext cx="215" cy="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3078" y="3118"/>
              <a:ext cx="215" cy="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34" name="Google Shape;334;p18"/>
            <p:cNvSpPr txBox="1"/>
            <p:nvPr/>
          </p:nvSpPr>
          <p:spPr>
            <a:xfrm>
              <a:off x="2688" y="3936"/>
              <a:ext cx="216" cy="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335" name="Google Shape;335;p18"/>
          <p:cNvGrpSpPr/>
          <p:nvPr/>
        </p:nvGrpSpPr>
        <p:grpSpPr>
          <a:xfrm>
            <a:off x="457200" y="1682750"/>
            <a:ext cx="3833812" cy="4664075"/>
            <a:chOff x="223" y="912"/>
            <a:chExt cx="2480" cy="3083"/>
          </a:xfrm>
        </p:grpSpPr>
        <p:grpSp>
          <p:nvGrpSpPr>
            <p:cNvPr id="336" name="Google Shape;336;p18"/>
            <p:cNvGrpSpPr/>
            <p:nvPr/>
          </p:nvGrpSpPr>
          <p:grpSpPr>
            <a:xfrm>
              <a:off x="1144" y="1307"/>
              <a:ext cx="360" cy="359"/>
              <a:chOff x="1389" y="1133"/>
              <a:chExt cx="360" cy="359"/>
            </a:xfrm>
          </p:grpSpPr>
          <p:sp>
            <p:nvSpPr>
              <p:cNvPr id="337" name="Google Shape;337;p18"/>
              <p:cNvSpPr/>
              <p:nvPr/>
            </p:nvSpPr>
            <p:spPr>
              <a:xfrm>
                <a:off x="1389" y="1133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8"/>
              <p:cNvSpPr txBox="1"/>
              <p:nvPr/>
            </p:nvSpPr>
            <p:spPr>
              <a:xfrm>
                <a:off x="1458" y="1186"/>
                <a:ext cx="262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339" name="Google Shape;339;p18"/>
            <p:cNvGrpSpPr/>
            <p:nvPr/>
          </p:nvGrpSpPr>
          <p:grpSpPr>
            <a:xfrm>
              <a:off x="759" y="1876"/>
              <a:ext cx="360" cy="359"/>
              <a:chOff x="1004" y="1702"/>
              <a:chExt cx="360" cy="359"/>
            </a:xfrm>
          </p:grpSpPr>
          <p:sp>
            <p:nvSpPr>
              <p:cNvPr id="340" name="Google Shape;340;p18"/>
              <p:cNvSpPr/>
              <p:nvPr/>
            </p:nvSpPr>
            <p:spPr>
              <a:xfrm>
                <a:off x="1004" y="1702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8"/>
              <p:cNvSpPr txBox="1"/>
              <p:nvPr/>
            </p:nvSpPr>
            <p:spPr>
              <a:xfrm>
                <a:off x="1073" y="1754"/>
                <a:ext cx="250" cy="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cxnSp>
          <p:nvCxnSpPr>
            <p:cNvPr id="342" name="Google Shape;342;p18"/>
            <p:cNvCxnSpPr/>
            <p:nvPr/>
          </p:nvCxnSpPr>
          <p:spPr>
            <a:xfrm flipH="1">
              <a:off x="1000" y="1659"/>
              <a:ext cx="215" cy="2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43" name="Google Shape;343;p18"/>
            <p:cNvGrpSpPr/>
            <p:nvPr/>
          </p:nvGrpSpPr>
          <p:grpSpPr>
            <a:xfrm>
              <a:off x="1968" y="1344"/>
              <a:ext cx="360" cy="359"/>
              <a:chOff x="2097" y="1123"/>
              <a:chExt cx="360" cy="359"/>
            </a:xfrm>
          </p:grpSpPr>
          <p:sp>
            <p:nvSpPr>
              <p:cNvPr id="344" name="Google Shape;344;p18"/>
              <p:cNvSpPr/>
              <p:nvPr/>
            </p:nvSpPr>
            <p:spPr>
              <a:xfrm>
                <a:off x="2097" y="1123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2166" y="1175"/>
                <a:ext cx="261" cy="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grpSp>
          <p:nvGrpSpPr>
            <p:cNvPr id="346" name="Google Shape;346;p18"/>
            <p:cNvGrpSpPr/>
            <p:nvPr/>
          </p:nvGrpSpPr>
          <p:grpSpPr>
            <a:xfrm>
              <a:off x="2343" y="1924"/>
              <a:ext cx="360" cy="359"/>
              <a:chOff x="2472" y="1703"/>
              <a:chExt cx="360" cy="359"/>
            </a:xfrm>
          </p:grpSpPr>
          <p:sp>
            <p:nvSpPr>
              <p:cNvPr id="347" name="Google Shape;347;p18"/>
              <p:cNvSpPr/>
              <p:nvPr/>
            </p:nvSpPr>
            <p:spPr>
              <a:xfrm>
                <a:off x="2472" y="1703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2541" y="1756"/>
                <a:ext cx="25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cxnSp>
          <p:nvCxnSpPr>
            <p:cNvPr id="349" name="Google Shape;349;p18"/>
            <p:cNvCxnSpPr/>
            <p:nvPr/>
          </p:nvCxnSpPr>
          <p:spPr>
            <a:xfrm>
              <a:off x="2231" y="1695"/>
              <a:ext cx="256" cy="21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0" name="Google Shape;350;p18"/>
            <p:cNvSpPr txBox="1"/>
            <p:nvPr/>
          </p:nvSpPr>
          <p:spPr>
            <a:xfrm>
              <a:off x="912" y="912"/>
              <a:ext cx="1739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3399"/>
                  </a:solidFill>
                  <a:latin typeface="Arial"/>
                  <a:ea typeface="Arial"/>
                  <a:cs typeface="Arial"/>
                  <a:sym typeface="Arial"/>
                </a:rPr>
                <a:t>Skewed Binary Tree</a:t>
              </a:r>
              <a:endParaRPr/>
            </a:p>
          </p:txBody>
        </p:sp>
        <p:grpSp>
          <p:nvGrpSpPr>
            <p:cNvPr id="351" name="Google Shape;351;p18"/>
            <p:cNvGrpSpPr/>
            <p:nvPr/>
          </p:nvGrpSpPr>
          <p:grpSpPr>
            <a:xfrm>
              <a:off x="223" y="3591"/>
              <a:ext cx="360" cy="359"/>
              <a:chOff x="468" y="3468"/>
              <a:chExt cx="360" cy="359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468" y="3468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8"/>
              <p:cNvSpPr txBox="1"/>
              <p:nvPr/>
            </p:nvSpPr>
            <p:spPr>
              <a:xfrm>
                <a:off x="537" y="3520"/>
                <a:ext cx="239" cy="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</p:grpSp>
        <p:cxnSp>
          <p:nvCxnSpPr>
            <p:cNvPr id="354" name="Google Shape;354;p18"/>
            <p:cNvCxnSpPr/>
            <p:nvPr/>
          </p:nvCxnSpPr>
          <p:spPr>
            <a:xfrm flipH="1">
              <a:off x="357" y="3320"/>
              <a:ext cx="203" cy="2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55" name="Google Shape;355;p18"/>
            <p:cNvGrpSpPr/>
            <p:nvPr/>
          </p:nvGrpSpPr>
          <p:grpSpPr>
            <a:xfrm>
              <a:off x="628" y="2463"/>
              <a:ext cx="360" cy="359"/>
              <a:chOff x="873" y="2289"/>
              <a:chExt cx="360" cy="359"/>
            </a:xfrm>
          </p:grpSpPr>
          <p:sp>
            <p:nvSpPr>
              <p:cNvPr id="356" name="Google Shape;356;p18"/>
              <p:cNvSpPr/>
              <p:nvPr/>
            </p:nvSpPr>
            <p:spPr>
              <a:xfrm>
                <a:off x="873" y="2289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8"/>
              <p:cNvSpPr txBox="1"/>
              <p:nvPr/>
            </p:nvSpPr>
            <p:spPr>
              <a:xfrm>
                <a:off x="942" y="2341"/>
                <a:ext cx="250" cy="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grpSp>
          <p:nvGrpSpPr>
            <p:cNvPr id="358" name="Google Shape;358;p18"/>
            <p:cNvGrpSpPr/>
            <p:nvPr/>
          </p:nvGrpSpPr>
          <p:grpSpPr>
            <a:xfrm>
              <a:off x="403" y="2957"/>
              <a:ext cx="360" cy="359"/>
              <a:chOff x="648" y="2834"/>
              <a:chExt cx="360" cy="359"/>
            </a:xfrm>
          </p:grpSpPr>
          <p:sp>
            <p:nvSpPr>
              <p:cNvPr id="359" name="Google Shape;359;p18"/>
              <p:cNvSpPr/>
              <p:nvPr/>
            </p:nvSpPr>
            <p:spPr>
              <a:xfrm>
                <a:off x="648" y="2834"/>
                <a:ext cx="360" cy="359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8"/>
              <p:cNvSpPr txBox="1"/>
              <p:nvPr/>
            </p:nvSpPr>
            <p:spPr>
              <a:xfrm>
                <a:off x="717" y="2886"/>
                <a:ext cx="261" cy="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</p:grpSp>
        <p:cxnSp>
          <p:nvCxnSpPr>
            <p:cNvPr id="361" name="Google Shape;361;p18"/>
            <p:cNvCxnSpPr/>
            <p:nvPr/>
          </p:nvCxnSpPr>
          <p:spPr>
            <a:xfrm flipH="1">
              <a:off x="795" y="2248"/>
              <a:ext cx="87" cy="21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2" name="Google Shape;362;p18"/>
            <p:cNvCxnSpPr/>
            <p:nvPr/>
          </p:nvCxnSpPr>
          <p:spPr>
            <a:xfrm flipH="1">
              <a:off x="614" y="2784"/>
              <a:ext cx="106" cy="18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3" name="Google Shape;363;p18"/>
            <p:cNvSpPr txBox="1"/>
            <p:nvPr/>
          </p:nvSpPr>
          <p:spPr>
            <a:xfrm>
              <a:off x="999" y="3693"/>
              <a:ext cx="218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364" name="Google Shape;364;p1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Arithmetic Expression Tree</a:t>
            </a:r>
            <a:endParaRPr/>
          </a:p>
        </p:txBody>
      </p:sp>
      <p:sp>
        <p:nvSpPr>
          <p:cNvPr id="371" name="Google Shape;371;p19"/>
          <p:cNvSpPr txBox="1"/>
          <p:nvPr>
            <p:ph idx="1" type="body"/>
          </p:nvPr>
        </p:nvSpPr>
        <p:spPr>
          <a:xfrm>
            <a:off x="381000" y="1639887"/>
            <a:ext cx="8458200" cy="186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Binary tree associated with an arithmetic expression</a:t>
            </a:r>
            <a:endParaRPr/>
          </a:p>
          <a:p>
            <a:pPr indent="-246061" lvl="1" marL="63976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internal nodes: operators</a:t>
            </a:r>
            <a:endParaRPr/>
          </a:p>
          <a:p>
            <a:pPr indent="-246061" lvl="1" marL="63976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external nodes: operands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Example: arithmetic expression tree for the expression 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(2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1)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(3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 </a:t>
            </a: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b))</a:t>
            </a:r>
            <a:endParaRPr/>
          </a:p>
        </p:txBody>
      </p:sp>
      <p:grpSp>
        <p:nvGrpSpPr>
          <p:cNvPr id="372" name="Google Shape;372;p19"/>
          <p:cNvGrpSpPr/>
          <p:nvPr/>
        </p:nvGrpSpPr>
        <p:grpSpPr>
          <a:xfrm>
            <a:off x="2819400" y="4038600"/>
            <a:ext cx="3429000" cy="2286000"/>
            <a:chOff x="2928" y="2256"/>
            <a:chExt cx="2160" cy="1440"/>
          </a:xfrm>
        </p:grpSpPr>
        <p:sp>
          <p:nvSpPr>
            <p:cNvPr id="373" name="Google Shape;373;p19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rgbClr val="FF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rgbClr val="FF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×</a:t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rgbClr val="FF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×</a:t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rgbClr val="FFFF99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377" name="Google Shape;377;p19"/>
            <p:cNvSpPr txBox="1"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78" name="Google Shape;378;p19"/>
            <p:cNvSpPr txBox="1"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379" name="Google Shape;379;p19"/>
            <p:cNvSpPr txBox="1"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80" name="Google Shape;380;p19"/>
            <p:cNvSpPr txBox="1"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381" name="Google Shape;381;p19"/>
            <p:cNvSpPr txBox="1"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382" name="Google Shape;382;p19"/>
            <p:cNvCxnSpPr/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19"/>
            <p:cNvCxnSpPr/>
            <p:nvPr/>
          </p:nvCxnSpPr>
          <p:spPr>
            <a:xfrm rot="10800000">
              <a:off x="4333" y="2467"/>
              <a:ext cx="310" cy="20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19"/>
            <p:cNvCxnSpPr/>
            <p:nvPr/>
          </p:nvCxnSpPr>
          <p:spPr>
            <a:xfrm rot="10800000">
              <a:off x="4813" y="2851"/>
              <a:ext cx="155" cy="16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19"/>
            <p:cNvCxnSpPr/>
            <p:nvPr/>
          </p:nvCxnSpPr>
          <p:spPr>
            <a:xfrm flipH="1" rot="10800000">
              <a:off x="4488" y="2851"/>
              <a:ext cx="155" cy="16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19"/>
            <p:cNvCxnSpPr/>
            <p:nvPr/>
          </p:nvCxnSpPr>
          <p:spPr>
            <a:xfrm rot="10800000">
              <a:off x="3853" y="3235"/>
              <a:ext cx="155" cy="21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19"/>
            <p:cNvCxnSpPr/>
            <p:nvPr/>
          </p:nvCxnSpPr>
          <p:spPr>
            <a:xfrm flipH="1" rot="10800000">
              <a:off x="3528" y="3235"/>
              <a:ext cx="155" cy="21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19"/>
            <p:cNvCxnSpPr/>
            <p:nvPr/>
          </p:nvCxnSpPr>
          <p:spPr>
            <a:xfrm flipH="1" rot="10800000">
              <a:off x="3048" y="2851"/>
              <a:ext cx="155" cy="16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19"/>
            <p:cNvCxnSpPr/>
            <p:nvPr/>
          </p:nvCxnSpPr>
          <p:spPr>
            <a:xfrm rot="10800000">
              <a:off x="3373" y="2851"/>
              <a:ext cx="310" cy="20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90" name="Google Shape;390;p1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228600" y="1352550"/>
            <a:ext cx="8610600" cy="474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1" i="0" lang="en-US" sz="2600" u="none" cap="none" strike="noStrik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Trees</a:t>
            </a:r>
            <a:endParaRPr/>
          </a:p>
          <a:p>
            <a:pPr indent="-273050" lvl="0" marL="273050" marR="0" rtl="0" algn="just">
              <a:lnSpc>
                <a:spcPct val="2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Graphs</a:t>
            </a:r>
            <a:endParaRPr/>
          </a:p>
          <a:p>
            <a:pPr indent="-273050" lvl="0" marL="273050" marR="0" rtl="0" algn="just">
              <a:lnSpc>
                <a:spcPct val="2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Hashing</a:t>
            </a:r>
            <a:endParaRPr/>
          </a:p>
          <a:p>
            <a:pPr indent="-273050" lvl="0" marL="273050" marR="0" rtl="0" algn="just">
              <a:lnSpc>
                <a:spcPct val="2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Search trees, Indexing, and multiways trees</a:t>
            </a:r>
            <a:endParaRPr/>
          </a:p>
          <a:p>
            <a:pPr indent="-273050" lvl="0" marL="273050" marR="0" rtl="0" algn="just">
              <a:lnSpc>
                <a:spcPct val="2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File Organization</a:t>
            </a:r>
            <a:endParaRPr/>
          </a:p>
        </p:txBody>
      </p:sp>
      <p:sp>
        <p:nvSpPr>
          <p:cNvPr id="136" name="Google Shape;136;p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Advanced Data Structure and </a:t>
            </a:r>
            <a:br>
              <a:rPr b="0" i="0" lang="en-US" sz="3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11430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/>
          </a:p>
        </p:txBody>
      </p:sp>
      <p:sp>
        <p:nvSpPr>
          <p:cNvPr id="397" name="Google Shape;397;p20"/>
          <p:cNvSpPr txBox="1"/>
          <p:nvPr>
            <p:ph idx="1" type="body"/>
          </p:nvPr>
        </p:nvSpPr>
        <p:spPr>
          <a:xfrm>
            <a:off x="533400" y="1524000"/>
            <a:ext cx="77724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Binary tree associated with a decision process</a:t>
            </a:r>
            <a:endParaRPr/>
          </a:p>
          <a:p>
            <a:pPr indent="-246061" lvl="1" marL="6397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internal nodes: questions with yes/no answer</a:t>
            </a:r>
            <a:endParaRPr/>
          </a:p>
          <a:p>
            <a:pPr indent="-246061" lvl="1" marL="6397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external nodes: decisions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Example:</a:t>
            </a:r>
            <a:endParaRPr/>
          </a:p>
        </p:txBody>
      </p:sp>
      <p:pic>
        <p:nvPicPr>
          <p:cNvPr descr="Image result for Decision tree example" id="398" name="Google Shape;3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971800"/>
            <a:ext cx="3276600" cy="363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"/>
          <p:cNvSpPr txBox="1"/>
          <p:nvPr>
            <p:ph type="title"/>
          </p:nvPr>
        </p:nvSpPr>
        <p:spPr>
          <a:xfrm>
            <a:off x="609600" y="57150"/>
            <a:ext cx="67818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Properties of Binary trees</a:t>
            </a:r>
            <a:endParaRPr/>
          </a:p>
        </p:txBody>
      </p:sp>
      <p:graphicFrame>
        <p:nvGraphicFramePr>
          <p:cNvPr id="405" name="Google Shape;405;p21"/>
          <p:cNvGraphicFramePr/>
          <p:nvPr/>
        </p:nvGraphicFramePr>
        <p:xfrm>
          <a:off x="762000" y="1676400"/>
          <a:ext cx="1981200" cy="742950"/>
        </p:xfrm>
        <a:graphic>
          <a:graphicData uri="http://schemas.openxmlformats.org/presentationml/2006/ole">
            <mc:AlternateContent>
              <mc:Choice Requires="v">
                <p:oleObj r:id="rId4" imgH="742950" imgW="1981200" spid="_x0000_s1">
                  <p:embed/>
                </p:oleObj>
              </mc:Choice>
              <mc:Fallback>
                <p:oleObj r:id="rId5" imgH="742950" imgW="1981200">
                  <p:embed/>
                  <p:pic>
                    <p:nvPicPr>
                      <p:cNvPr id="405" name="Google Shape;405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1676400"/>
                        <a:ext cx="1981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" name="Google Shape;406;p21"/>
          <p:cNvGraphicFramePr/>
          <p:nvPr/>
        </p:nvGraphicFramePr>
        <p:xfrm>
          <a:off x="762000" y="3505200"/>
          <a:ext cx="2667000" cy="768350"/>
        </p:xfrm>
        <a:graphic>
          <a:graphicData uri="http://schemas.openxmlformats.org/presentationml/2006/ole">
            <mc:AlternateContent>
              <mc:Choice Requires="v">
                <p:oleObj r:id="rId7" imgH="768350" imgW="2667000" spid="_x0000_s2">
                  <p:embed/>
                </p:oleObj>
              </mc:Choice>
              <mc:Fallback>
                <p:oleObj r:id="rId8" imgH="768350" imgW="2667000">
                  <p:embed/>
                  <p:pic>
                    <p:nvPicPr>
                      <p:cNvPr id="406" name="Google Shape;406;p21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3505200"/>
                        <a:ext cx="26670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" name="Google Shape;407;p21"/>
          <p:cNvSpPr txBox="1"/>
          <p:nvPr/>
        </p:nvSpPr>
        <p:spPr>
          <a:xfrm>
            <a:off x="381000" y="5105400"/>
            <a:ext cx="82296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no. of external nodes = Internal nodes + 1.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3048000" y="1550987"/>
            <a:ext cx="594360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562" lvl="0" marL="1825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number of nodes (Minimum nodes)</a:t>
            </a:r>
            <a:endParaRPr/>
          </a:p>
          <a:p>
            <a:pPr indent="-182562" lvl="0" marL="182562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0066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height of the binary tree</a:t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3886200" y="3590925"/>
            <a:ext cx="3429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562" lvl="0" marL="1825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Nodes</a:t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/>
          <p:nvPr>
            <p:ph type="title"/>
          </p:nvPr>
        </p:nvSpPr>
        <p:spPr>
          <a:xfrm>
            <a:off x="609600" y="57150"/>
            <a:ext cx="81534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Properties of Binary trees – Access path</a:t>
            </a:r>
            <a:endParaRPr/>
          </a:p>
        </p:txBody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228600" y="12192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204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children of any node in a tree can be accessed by-</a:t>
            </a:r>
            <a:endParaRPr/>
          </a:p>
          <a:p>
            <a:pPr indent="-246062" lvl="1" marL="639762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Following </a:t>
            </a:r>
            <a:r>
              <a:rPr b="0" i="1" lang="en-US" sz="24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only one branch path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the one that leads to the desired node.</a:t>
            </a:r>
            <a:endParaRPr/>
          </a:p>
          <a:p>
            <a:pPr indent="-116204" lvl="0" marL="2730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b="0" i="0" lang="en-US" sz="2600" u="non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nodes at level 1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which are children of the root, can be accessed by following </a:t>
            </a:r>
            <a:r>
              <a:rPr b="0" i="0" lang="en-US" sz="2600" u="non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only one branch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; 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b="0" i="0" lang="en-US" sz="2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nodes of level 2 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of a tree can be accessed by following </a:t>
            </a:r>
            <a:r>
              <a:rPr b="0" i="0" lang="en-US" sz="2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only two branches from the root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etc.</a:t>
            </a:r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/>
          <p:nvPr>
            <p:ph type="title"/>
          </p:nvPr>
        </p:nvSpPr>
        <p:spPr>
          <a:xfrm>
            <a:off x="6858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Maximum Number Of Nodes</a:t>
            </a:r>
            <a:endParaRPr/>
          </a:p>
        </p:txBody>
      </p:sp>
      <p:sp>
        <p:nvSpPr>
          <p:cNvPr id="423" name="Google Shape;423;p23"/>
          <p:cNvSpPr txBox="1"/>
          <p:nvPr>
            <p:ph idx="1" type="body"/>
          </p:nvPr>
        </p:nvSpPr>
        <p:spPr>
          <a:xfrm>
            <a:off x="304800" y="7620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With </a:t>
            </a:r>
            <a:r>
              <a:rPr b="1" i="1" lang="en-US" sz="2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height.</a:t>
            </a:r>
            <a:endParaRPr/>
          </a:p>
        </p:txBody>
      </p:sp>
      <p:grpSp>
        <p:nvGrpSpPr>
          <p:cNvPr id="424" name="Google Shape;424;p23"/>
          <p:cNvGrpSpPr/>
          <p:nvPr/>
        </p:nvGrpSpPr>
        <p:grpSpPr>
          <a:xfrm>
            <a:off x="1219200" y="2667000"/>
            <a:ext cx="5486400" cy="1219200"/>
            <a:chOff x="768" y="2208"/>
            <a:chExt cx="3456" cy="768"/>
          </a:xfrm>
        </p:grpSpPr>
        <p:sp>
          <p:nvSpPr>
            <p:cNvPr id="425" name="Google Shape;425;p23"/>
            <p:cNvSpPr/>
            <p:nvPr/>
          </p:nvSpPr>
          <p:spPr>
            <a:xfrm>
              <a:off x="76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2064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316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3984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9" name="Google Shape;429;p23"/>
            <p:cNvCxnSpPr/>
            <p:nvPr/>
          </p:nvCxnSpPr>
          <p:spPr>
            <a:xfrm flipH="1">
              <a:off x="3312" y="2256"/>
              <a:ext cx="240" cy="43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23"/>
            <p:cNvCxnSpPr/>
            <p:nvPr/>
          </p:nvCxnSpPr>
          <p:spPr>
            <a:xfrm>
              <a:off x="3744" y="2208"/>
              <a:ext cx="336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23"/>
            <p:cNvCxnSpPr/>
            <p:nvPr/>
          </p:nvCxnSpPr>
          <p:spPr>
            <a:xfrm flipH="1">
              <a:off x="960" y="2208"/>
              <a:ext cx="528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23"/>
            <p:cNvCxnSpPr/>
            <p:nvPr/>
          </p:nvCxnSpPr>
          <p:spPr>
            <a:xfrm>
              <a:off x="1728" y="2208"/>
              <a:ext cx="384" cy="57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3" name="Google Shape;433;p23"/>
          <p:cNvGrpSpPr/>
          <p:nvPr/>
        </p:nvGrpSpPr>
        <p:grpSpPr>
          <a:xfrm>
            <a:off x="4038600" y="1295400"/>
            <a:ext cx="381000" cy="579437"/>
            <a:chOff x="4176" y="1104"/>
            <a:chExt cx="240" cy="365"/>
          </a:xfrm>
        </p:grpSpPr>
        <p:sp>
          <p:nvSpPr>
            <p:cNvPr id="434" name="Google Shape;434;p23"/>
            <p:cNvSpPr/>
            <p:nvPr/>
          </p:nvSpPr>
          <p:spPr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362200" y="1600200"/>
            <a:ext cx="3581400" cy="1341437"/>
            <a:chOff x="1488" y="1536"/>
            <a:chExt cx="2256" cy="845"/>
          </a:xfrm>
        </p:grpSpPr>
        <p:grpSp>
          <p:nvGrpSpPr>
            <p:cNvPr id="437" name="Google Shape;437;p23"/>
            <p:cNvGrpSpPr/>
            <p:nvPr/>
          </p:nvGrpSpPr>
          <p:grpSpPr>
            <a:xfrm>
              <a:off x="3504" y="2016"/>
              <a:ext cx="240" cy="365"/>
              <a:chOff x="4176" y="1104"/>
              <a:chExt cx="240" cy="365"/>
            </a:xfrm>
          </p:grpSpPr>
          <p:sp>
            <p:nvSpPr>
              <p:cNvPr id="438" name="Google Shape;438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3"/>
            <p:cNvGrpSpPr/>
            <p:nvPr/>
          </p:nvGrpSpPr>
          <p:grpSpPr>
            <a:xfrm>
              <a:off x="1488" y="2016"/>
              <a:ext cx="240" cy="365"/>
              <a:chOff x="4176" y="1104"/>
              <a:chExt cx="240" cy="365"/>
            </a:xfrm>
          </p:grpSpPr>
          <p:sp>
            <p:nvSpPr>
              <p:cNvPr id="441" name="Google Shape;441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3" name="Google Shape;443;p23"/>
            <p:cNvCxnSpPr/>
            <p:nvPr/>
          </p:nvCxnSpPr>
          <p:spPr>
            <a:xfrm flipH="1">
              <a:off x="1680" y="1536"/>
              <a:ext cx="864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23"/>
            <p:cNvCxnSpPr/>
            <p:nvPr/>
          </p:nvCxnSpPr>
          <p:spPr>
            <a:xfrm>
              <a:off x="2736" y="1584"/>
              <a:ext cx="816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45" name="Google Shape;445;p23"/>
          <p:cNvGrpSpPr/>
          <p:nvPr/>
        </p:nvGrpSpPr>
        <p:grpSpPr>
          <a:xfrm>
            <a:off x="762000" y="3657600"/>
            <a:ext cx="6324600" cy="1036637"/>
            <a:chOff x="480" y="2832"/>
            <a:chExt cx="3984" cy="653"/>
          </a:xfrm>
        </p:grpSpPr>
        <p:grpSp>
          <p:nvGrpSpPr>
            <p:cNvPr id="446" name="Google Shape;446;p23"/>
            <p:cNvGrpSpPr/>
            <p:nvPr/>
          </p:nvGrpSpPr>
          <p:grpSpPr>
            <a:xfrm>
              <a:off x="480" y="3072"/>
              <a:ext cx="240" cy="365"/>
              <a:chOff x="4176" y="1104"/>
              <a:chExt cx="240" cy="365"/>
            </a:xfrm>
          </p:grpSpPr>
          <p:sp>
            <p:nvSpPr>
              <p:cNvPr id="447" name="Google Shape;447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9" name="Google Shape;449;p23"/>
            <p:cNvGrpSpPr/>
            <p:nvPr/>
          </p:nvGrpSpPr>
          <p:grpSpPr>
            <a:xfrm>
              <a:off x="1104" y="3072"/>
              <a:ext cx="240" cy="365"/>
              <a:chOff x="4176" y="1104"/>
              <a:chExt cx="240" cy="365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52" name="Google Shape;452;p23"/>
            <p:cNvCxnSpPr/>
            <p:nvPr/>
          </p:nvCxnSpPr>
          <p:spPr>
            <a:xfrm flipH="1">
              <a:off x="672" y="2880"/>
              <a:ext cx="144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23"/>
            <p:cNvCxnSpPr/>
            <p:nvPr/>
          </p:nvCxnSpPr>
          <p:spPr>
            <a:xfrm>
              <a:off x="1008" y="2832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454" name="Google Shape;454;p23"/>
            <p:cNvGrpSpPr/>
            <p:nvPr/>
          </p:nvGrpSpPr>
          <p:grpSpPr>
            <a:xfrm>
              <a:off x="1776" y="3120"/>
              <a:ext cx="240" cy="365"/>
              <a:chOff x="4176" y="1104"/>
              <a:chExt cx="240" cy="365"/>
            </a:xfrm>
          </p:grpSpPr>
          <p:sp>
            <p:nvSpPr>
              <p:cNvPr id="455" name="Google Shape;455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2400" y="3120"/>
              <a:ext cx="240" cy="365"/>
              <a:chOff x="4176" y="1104"/>
              <a:chExt cx="240" cy="365"/>
            </a:xfrm>
          </p:grpSpPr>
          <p:sp>
            <p:nvSpPr>
              <p:cNvPr id="458" name="Google Shape;458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0" name="Google Shape;460;p23"/>
            <p:cNvCxnSpPr/>
            <p:nvPr/>
          </p:nvCxnSpPr>
          <p:spPr>
            <a:xfrm flipH="1">
              <a:off x="1968" y="2928"/>
              <a:ext cx="144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23"/>
            <p:cNvCxnSpPr/>
            <p:nvPr/>
          </p:nvCxnSpPr>
          <p:spPr>
            <a:xfrm>
              <a:off x="2304" y="2880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462" name="Google Shape;462;p23"/>
            <p:cNvGrpSpPr/>
            <p:nvPr/>
          </p:nvGrpSpPr>
          <p:grpSpPr>
            <a:xfrm>
              <a:off x="2928" y="3120"/>
              <a:ext cx="240" cy="365"/>
              <a:chOff x="4176" y="1104"/>
              <a:chExt cx="240" cy="365"/>
            </a:xfrm>
          </p:grpSpPr>
          <p:sp>
            <p:nvSpPr>
              <p:cNvPr id="463" name="Google Shape;463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23"/>
            <p:cNvGrpSpPr/>
            <p:nvPr/>
          </p:nvGrpSpPr>
          <p:grpSpPr>
            <a:xfrm>
              <a:off x="3360" y="3120"/>
              <a:ext cx="240" cy="365"/>
              <a:chOff x="4176" y="1104"/>
              <a:chExt cx="240" cy="365"/>
            </a:xfrm>
          </p:grpSpPr>
          <p:sp>
            <p:nvSpPr>
              <p:cNvPr id="466" name="Google Shape;466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" name="Google Shape;468;p23"/>
            <p:cNvGrpSpPr/>
            <p:nvPr/>
          </p:nvGrpSpPr>
          <p:grpSpPr>
            <a:xfrm>
              <a:off x="3792" y="3120"/>
              <a:ext cx="240" cy="365"/>
              <a:chOff x="4176" y="1104"/>
              <a:chExt cx="240" cy="365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4224" y="3120"/>
              <a:ext cx="240" cy="365"/>
              <a:chOff x="4176" y="1104"/>
              <a:chExt cx="240" cy="365"/>
            </a:xfrm>
          </p:grpSpPr>
          <p:sp>
            <p:nvSpPr>
              <p:cNvPr id="472" name="Google Shape;472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4" name="Google Shape;474;p23"/>
            <p:cNvCxnSpPr/>
            <p:nvPr/>
          </p:nvCxnSpPr>
          <p:spPr>
            <a:xfrm flipH="1">
              <a:off x="3072" y="2928"/>
              <a:ext cx="192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" name="Google Shape;475;p23"/>
            <p:cNvCxnSpPr/>
            <p:nvPr/>
          </p:nvCxnSpPr>
          <p:spPr>
            <a:xfrm>
              <a:off x="3360" y="2928"/>
              <a:ext cx="96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" name="Google Shape;476;p23"/>
            <p:cNvCxnSpPr/>
            <p:nvPr/>
          </p:nvCxnSpPr>
          <p:spPr>
            <a:xfrm flipH="1">
              <a:off x="3936" y="2928"/>
              <a:ext cx="96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7" name="Google Shape;477;p23"/>
            <p:cNvCxnSpPr/>
            <p:nvPr/>
          </p:nvCxnSpPr>
          <p:spPr>
            <a:xfrm>
              <a:off x="4176" y="2928"/>
              <a:ext cx="192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78" name="Google Shape;478;p23"/>
          <p:cNvSpPr txBox="1"/>
          <p:nvPr/>
        </p:nvSpPr>
        <p:spPr>
          <a:xfrm>
            <a:off x="533400" y="5056187"/>
            <a:ext cx="762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Maximum number of node= 1 + 2 + 4 + 8 + … + 2</a:t>
            </a:r>
            <a:r>
              <a:rPr b="0" baseline="3000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= 2</a:t>
            </a:r>
            <a:r>
              <a:rPr b="0" baseline="3000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- 1</a:t>
            </a:r>
            <a:endParaRPr/>
          </a:p>
        </p:txBody>
      </p:sp>
      <p:sp>
        <p:nvSpPr>
          <p:cNvPr id="479" name="Google Shape;479;p2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Of Nodes &amp; Height</a:t>
            </a:r>
            <a:endParaRPr/>
          </a:p>
        </p:txBody>
      </p:sp>
      <p:sp>
        <p:nvSpPr>
          <p:cNvPr id="485" name="Google Shape;485;p24"/>
          <p:cNvSpPr txBox="1"/>
          <p:nvPr>
            <p:ph idx="1" type="body"/>
          </p:nvPr>
        </p:nvSpPr>
        <p:spPr>
          <a:xfrm>
            <a:off x="457200" y="2316162"/>
            <a:ext cx="8229600" cy="286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Let n be the number of nodes in a binary tree whose height is h.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 &lt;= n &lt;= </a:t>
            </a: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b="0" baseline="3000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</a:t>
            </a: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1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log</a:t>
            </a:r>
            <a:r>
              <a:rPr b="0" baseline="-2500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(n+1) &lt;= h &lt;= n</a:t>
            </a:r>
            <a:endParaRPr/>
          </a:p>
          <a:p>
            <a:pPr indent="-116204" lvl="0" marL="27305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86" name="Google Shape;486;p2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Binary Tree</a:t>
            </a:r>
            <a:endParaRPr/>
          </a:p>
        </p:txBody>
      </p:sp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381000" y="12954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204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full binary tree of a given height h has 2</a:t>
            </a:r>
            <a:r>
              <a:rPr b="0" baseline="3000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1 nodes.</a:t>
            </a:r>
            <a:endParaRPr/>
          </a:p>
          <a:p>
            <a:pPr indent="-116204" lvl="0" marL="27305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493" name="Google Shape;493;p25"/>
          <p:cNvGrpSpPr/>
          <p:nvPr/>
        </p:nvGrpSpPr>
        <p:grpSpPr>
          <a:xfrm>
            <a:off x="914400" y="2362200"/>
            <a:ext cx="7162800" cy="3951287"/>
            <a:chOff x="576" y="1488"/>
            <a:chExt cx="4512" cy="2489"/>
          </a:xfrm>
        </p:grpSpPr>
        <p:grpSp>
          <p:nvGrpSpPr>
            <p:cNvPr id="494" name="Google Shape;494;p25"/>
            <p:cNvGrpSpPr/>
            <p:nvPr/>
          </p:nvGrpSpPr>
          <p:grpSpPr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495" name="Google Shape;495;p25"/>
              <p:cNvGrpSpPr/>
              <p:nvPr/>
            </p:nvGrpSpPr>
            <p:grpSpPr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496" name="Google Shape;496;p25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5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5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5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0" name="Google Shape;500;p25"/>
                <p:cNvCxnSpPr/>
                <p:nvPr/>
              </p:nvCxnSpPr>
              <p:spPr>
                <a:xfrm flipH="1">
                  <a:off x="3312" y="2256"/>
                  <a:ext cx="240" cy="43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1" name="Google Shape;501;p25"/>
                <p:cNvCxnSpPr/>
                <p:nvPr/>
              </p:nvCxnSpPr>
              <p:spPr>
                <a:xfrm>
                  <a:off x="3744" y="2208"/>
                  <a:ext cx="336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2" name="Google Shape;502;p25"/>
                <p:cNvCxnSpPr/>
                <p:nvPr/>
              </p:nvCxnSpPr>
              <p:spPr>
                <a:xfrm flipH="1">
                  <a:off x="960" y="2208"/>
                  <a:ext cx="528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3" name="Google Shape;503;p25"/>
                <p:cNvCxnSpPr/>
                <p:nvPr/>
              </p:nvCxnSpPr>
              <p:spPr>
                <a:xfrm>
                  <a:off x="1728" y="2208"/>
                  <a:ext cx="384" cy="57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04" name="Google Shape;504;p25"/>
              <p:cNvGrpSpPr/>
              <p:nvPr/>
            </p:nvGrpSpPr>
            <p:grpSpPr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505" name="Google Shape;505;p2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5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7" name="Google Shape;507;p25"/>
              <p:cNvGrpSpPr/>
              <p:nvPr/>
            </p:nvGrpSpPr>
            <p:grpSpPr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508" name="Google Shape;508;p25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509" name="Google Shape;509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" name="Google Shape;510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1" name="Google Shape;511;p25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512" name="Google Shape;512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514" name="Google Shape;514;p25"/>
                <p:cNvCxnSpPr/>
                <p:nvPr/>
              </p:nvCxnSpPr>
              <p:spPr>
                <a:xfrm flipH="1">
                  <a:off x="1680" y="1536"/>
                  <a:ext cx="864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5" name="Google Shape;515;p25"/>
                <p:cNvCxnSpPr/>
                <p:nvPr/>
              </p:nvCxnSpPr>
              <p:spPr>
                <a:xfrm>
                  <a:off x="2736" y="1584"/>
                  <a:ext cx="816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16" name="Google Shape;516;p25"/>
              <p:cNvGrpSpPr/>
              <p:nvPr/>
            </p:nvGrpSpPr>
            <p:grpSpPr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517" name="Google Shape;517;p25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518" name="Google Shape;518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0" name="Google Shape;520;p25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521" name="Google Shape;521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523" name="Google Shape;523;p25"/>
                <p:cNvCxnSpPr/>
                <p:nvPr/>
              </p:nvCxnSpPr>
              <p:spPr>
                <a:xfrm flipH="1">
                  <a:off x="672" y="2880"/>
                  <a:ext cx="144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4" name="Google Shape;524;p25"/>
                <p:cNvCxnSpPr/>
                <p:nvPr/>
              </p:nvCxnSpPr>
              <p:spPr>
                <a:xfrm>
                  <a:off x="1008" y="2832"/>
                  <a:ext cx="192" cy="28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525" name="Google Shape;525;p25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526" name="Google Shape;526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8" name="Google Shape;528;p25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529" name="Google Shape;529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531" name="Google Shape;531;p25"/>
                <p:cNvCxnSpPr/>
                <p:nvPr/>
              </p:nvCxnSpPr>
              <p:spPr>
                <a:xfrm flipH="1">
                  <a:off x="1968" y="2928"/>
                  <a:ext cx="144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2" name="Google Shape;532;p25"/>
                <p:cNvCxnSpPr/>
                <p:nvPr/>
              </p:nvCxnSpPr>
              <p:spPr>
                <a:xfrm>
                  <a:off x="2304" y="2880"/>
                  <a:ext cx="192" cy="28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533" name="Google Shape;533;p25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534" name="Google Shape;534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6" name="Google Shape;536;p25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537" name="Google Shape;537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8" name="Google Shape;538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9" name="Google Shape;539;p25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540" name="Google Shape;540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1" name="Google Shape;541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42" name="Google Shape;542;p25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543" name="Google Shape;543;p2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4" name="Google Shape;544;p2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545" name="Google Shape;545;p25"/>
                <p:cNvCxnSpPr/>
                <p:nvPr/>
              </p:nvCxnSpPr>
              <p:spPr>
                <a:xfrm flipH="1">
                  <a:off x="3072" y="2928"/>
                  <a:ext cx="192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6" name="Google Shape;546;p25"/>
                <p:cNvCxnSpPr/>
                <p:nvPr/>
              </p:nvCxnSpPr>
              <p:spPr>
                <a:xfrm>
                  <a:off x="3360" y="2928"/>
                  <a:ext cx="96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7" name="Google Shape;547;p25"/>
                <p:cNvCxnSpPr/>
                <p:nvPr/>
              </p:nvCxnSpPr>
              <p:spPr>
                <a:xfrm flipH="1">
                  <a:off x="3936" y="2928"/>
                  <a:ext cx="96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8" name="Google Shape;548;p25"/>
                <p:cNvCxnSpPr/>
                <p:nvPr/>
              </p:nvCxnSpPr>
              <p:spPr>
                <a:xfrm>
                  <a:off x="4176" y="2928"/>
                  <a:ext cx="192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549" name="Google Shape;549;p25"/>
            <p:cNvSpPr txBox="1"/>
            <p:nvPr/>
          </p:nvSpPr>
          <p:spPr>
            <a:xfrm>
              <a:off x="960" y="3744"/>
              <a:ext cx="412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Height 4 full binary tree.</a:t>
              </a:r>
              <a:endParaRPr/>
            </a:p>
          </p:txBody>
        </p:sp>
      </p:grpSp>
      <p:sp>
        <p:nvSpPr>
          <p:cNvPr id="550" name="Google Shape;550;p2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"/>
          <p:cNvSpPr txBox="1"/>
          <p:nvPr>
            <p:ph type="title"/>
          </p:nvPr>
        </p:nvSpPr>
        <p:spPr>
          <a:xfrm>
            <a:off x="228600" y="-228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Numbering Nodes In A Full Binary Tree</a:t>
            </a:r>
            <a:endParaRPr/>
          </a:p>
        </p:txBody>
      </p:sp>
      <p:sp>
        <p:nvSpPr>
          <p:cNvPr id="556" name="Google Shape;556;p26"/>
          <p:cNvSpPr txBox="1"/>
          <p:nvPr>
            <p:ph idx="1" type="body"/>
          </p:nvPr>
        </p:nvSpPr>
        <p:spPr>
          <a:xfrm>
            <a:off x="685800" y="1524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Number the nodes 1 through 2</a:t>
            </a:r>
            <a:r>
              <a:rPr b="0" baseline="3000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1.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Number by levels from top to bottom.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Within a level number from left to right.</a:t>
            </a:r>
            <a:endParaRPr/>
          </a:p>
        </p:txBody>
      </p:sp>
      <p:grpSp>
        <p:nvGrpSpPr>
          <p:cNvPr id="557" name="Google Shape;557;p26"/>
          <p:cNvGrpSpPr/>
          <p:nvPr/>
        </p:nvGrpSpPr>
        <p:grpSpPr>
          <a:xfrm>
            <a:off x="990600" y="3200400"/>
            <a:ext cx="6324600" cy="3276600"/>
            <a:chOff x="624" y="2016"/>
            <a:chExt cx="3984" cy="2064"/>
          </a:xfrm>
        </p:grpSpPr>
        <p:grpSp>
          <p:nvGrpSpPr>
            <p:cNvPr id="558" name="Google Shape;558;p26"/>
            <p:cNvGrpSpPr/>
            <p:nvPr/>
          </p:nvGrpSpPr>
          <p:grpSpPr>
            <a:xfrm>
              <a:off x="912" y="2880"/>
              <a:ext cx="3456" cy="768"/>
              <a:chOff x="768" y="2208"/>
              <a:chExt cx="3456" cy="768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7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206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31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3" name="Google Shape;563;p26"/>
              <p:cNvCxnSpPr/>
              <p:nvPr/>
            </p:nvCxnSpPr>
            <p:spPr>
              <a:xfrm flipH="1">
                <a:off x="3312" y="2256"/>
                <a:ext cx="240" cy="43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26"/>
              <p:cNvCxnSpPr/>
              <p:nvPr/>
            </p:nvCxnSpPr>
            <p:spPr>
              <a:xfrm>
                <a:off x="3744" y="2208"/>
                <a:ext cx="336" cy="5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26"/>
              <p:cNvCxnSpPr/>
              <p:nvPr/>
            </p:nvCxnSpPr>
            <p:spPr>
              <a:xfrm flipH="1">
                <a:off x="960" y="2208"/>
                <a:ext cx="528" cy="5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26"/>
              <p:cNvCxnSpPr/>
              <p:nvPr/>
            </p:nvCxnSpPr>
            <p:spPr>
              <a:xfrm>
                <a:off x="1728" y="2208"/>
                <a:ext cx="384" cy="57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67" name="Google Shape;567;p26"/>
            <p:cNvGrpSpPr/>
            <p:nvPr/>
          </p:nvGrpSpPr>
          <p:grpSpPr>
            <a:xfrm>
              <a:off x="2688" y="2016"/>
              <a:ext cx="240" cy="288"/>
              <a:chOff x="4176" y="1104"/>
              <a:chExt cx="240" cy="288"/>
            </a:xfrm>
          </p:grpSpPr>
          <p:sp>
            <p:nvSpPr>
              <p:cNvPr id="568" name="Google Shape;568;p26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6"/>
              <p:cNvSpPr txBox="1"/>
              <p:nvPr/>
            </p:nvSpPr>
            <p:spPr>
              <a:xfrm>
                <a:off x="4176" y="1104"/>
                <a:ext cx="24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26"/>
            <p:cNvGrpSpPr/>
            <p:nvPr/>
          </p:nvGrpSpPr>
          <p:grpSpPr>
            <a:xfrm>
              <a:off x="1632" y="2208"/>
              <a:ext cx="2256" cy="768"/>
              <a:chOff x="1488" y="1536"/>
              <a:chExt cx="2256" cy="768"/>
            </a:xfrm>
          </p:grpSpPr>
          <p:grpSp>
            <p:nvGrpSpPr>
              <p:cNvPr id="571" name="Google Shape;571;p26"/>
              <p:cNvGrpSpPr/>
              <p:nvPr/>
            </p:nvGrpSpPr>
            <p:grpSpPr>
              <a:xfrm>
                <a:off x="3504" y="2016"/>
                <a:ext cx="240" cy="288"/>
                <a:chOff x="4176" y="1104"/>
                <a:chExt cx="240" cy="288"/>
              </a:xfrm>
            </p:grpSpPr>
            <p:sp>
              <p:nvSpPr>
                <p:cNvPr id="572" name="Google Shape;572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4" name="Google Shape;574;p26"/>
              <p:cNvGrpSpPr/>
              <p:nvPr/>
            </p:nvGrpSpPr>
            <p:grpSpPr>
              <a:xfrm>
                <a:off x="1488" y="2016"/>
                <a:ext cx="240" cy="288"/>
                <a:chOff x="4176" y="1104"/>
                <a:chExt cx="240" cy="288"/>
              </a:xfrm>
            </p:grpSpPr>
            <p:sp>
              <p:nvSpPr>
                <p:cNvPr id="575" name="Google Shape;575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77" name="Google Shape;577;p26"/>
              <p:cNvCxnSpPr/>
              <p:nvPr/>
            </p:nvCxnSpPr>
            <p:spPr>
              <a:xfrm flipH="1">
                <a:off x="1680" y="1536"/>
                <a:ext cx="864" cy="5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26"/>
              <p:cNvCxnSpPr/>
              <p:nvPr/>
            </p:nvCxnSpPr>
            <p:spPr>
              <a:xfrm>
                <a:off x="2736" y="1584"/>
                <a:ext cx="816" cy="5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79" name="Google Shape;579;p26"/>
            <p:cNvGrpSpPr/>
            <p:nvPr/>
          </p:nvGrpSpPr>
          <p:grpSpPr>
            <a:xfrm>
              <a:off x="624" y="3504"/>
              <a:ext cx="3984" cy="576"/>
              <a:chOff x="480" y="2832"/>
              <a:chExt cx="3984" cy="576"/>
            </a:xfrm>
          </p:grpSpPr>
          <p:grpSp>
            <p:nvGrpSpPr>
              <p:cNvPr id="580" name="Google Shape;580;p26"/>
              <p:cNvGrpSpPr/>
              <p:nvPr/>
            </p:nvGrpSpPr>
            <p:grpSpPr>
              <a:xfrm>
                <a:off x="480" y="3072"/>
                <a:ext cx="240" cy="288"/>
                <a:chOff x="4176" y="1104"/>
                <a:chExt cx="240" cy="288"/>
              </a:xfrm>
            </p:grpSpPr>
            <p:sp>
              <p:nvSpPr>
                <p:cNvPr id="581" name="Google Shape;581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3" name="Google Shape;583;p26"/>
              <p:cNvGrpSpPr/>
              <p:nvPr/>
            </p:nvGrpSpPr>
            <p:grpSpPr>
              <a:xfrm>
                <a:off x="1104" y="3072"/>
                <a:ext cx="240" cy="288"/>
                <a:chOff x="4176" y="1104"/>
                <a:chExt cx="240" cy="288"/>
              </a:xfrm>
            </p:grpSpPr>
            <p:sp>
              <p:nvSpPr>
                <p:cNvPr id="584" name="Google Shape;584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6" name="Google Shape;586;p26"/>
              <p:cNvCxnSpPr/>
              <p:nvPr/>
            </p:nvCxnSpPr>
            <p:spPr>
              <a:xfrm flipH="1">
                <a:off x="672" y="2880"/>
                <a:ext cx="144" cy="24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26"/>
              <p:cNvCxnSpPr/>
              <p:nvPr/>
            </p:nvCxnSpPr>
            <p:spPr>
              <a:xfrm>
                <a:off x="1008" y="2832"/>
                <a:ext cx="192" cy="28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588" name="Google Shape;588;p26"/>
              <p:cNvGrpSpPr/>
              <p:nvPr/>
            </p:nvGrpSpPr>
            <p:grpSpPr>
              <a:xfrm>
                <a:off x="1776" y="3120"/>
                <a:ext cx="240" cy="288"/>
                <a:chOff x="4176" y="1104"/>
                <a:chExt cx="240" cy="288"/>
              </a:xfrm>
            </p:grpSpPr>
            <p:sp>
              <p:nvSpPr>
                <p:cNvPr id="589" name="Google Shape;589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1" name="Google Shape;591;p26"/>
              <p:cNvGrpSpPr/>
              <p:nvPr/>
            </p:nvGrpSpPr>
            <p:grpSpPr>
              <a:xfrm>
                <a:off x="2400" y="3120"/>
                <a:ext cx="240" cy="288"/>
                <a:chOff x="4176" y="1104"/>
                <a:chExt cx="240" cy="288"/>
              </a:xfrm>
            </p:grpSpPr>
            <p:sp>
              <p:nvSpPr>
                <p:cNvPr id="592" name="Google Shape;592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94" name="Google Shape;594;p26"/>
              <p:cNvCxnSpPr/>
              <p:nvPr/>
            </p:nvCxnSpPr>
            <p:spPr>
              <a:xfrm flipH="1">
                <a:off x="1968" y="2928"/>
                <a:ext cx="144" cy="24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26"/>
              <p:cNvCxnSpPr/>
              <p:nvPr/>
            </p:nvCxnSpPr>
            <p:spPr>
              <a:xfrm>
                <a:off x="2304" y="2880"/>
                <a:ext cx="192" cy="28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596" name="Google Shape;596;p26"/>
              <p:cNvGrpSpPr/>
              <p:nvPr/>
            </p:nvGrpSpPr>
            <p:grpSpPr>
              <a:xfrm>
                <a:off x="2928" y="3120"/>
                <a:ext cx="240" cy="288"/>
                <a:chOff x="4176" y="1104"/>
                <a:chExt cx="240" cy="288"/>
              </a:xfrm>
            </p:grpSpPr>
            <p:sp>
              <p:nvSpPr>
                <p:cNvPr id="597" name="Google Shape;597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9" name="Google Shape;599;p26"/>
              <p:cNvGrpSpPr/>
              <p:nvPr/>
            </p:nvGrpSpPr>
            <p:grpSpPr>
              <a:xfrm>
                <a:off x="3360" y="3120"/>
                <a:ext cx="240" cy="288"/>
                <a:chOff x="4176" y="1104"/>
                <a:chExt cx="240" cy="288"/>
              </a:xfrm>
            </p:grpSpPr>
            <p:sp>
              <p:nvSpPr>
                <p:cNvPr id="600" name="Google Shape;600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2" name="Google Shape;602;p26"/>
              <p:cNvGrpSpPr/>
              <p:nvPr/>
            </p:nvGrpSpPr>
            <p:grpSpPr>
              <a:xfrm>
                <a:off x="3792" y="3120"/>
                <a:ext cx="240" cy="288"/>
                <a:chOff x="4176" y="1104"/>
                <a:chExt cx="240" cy="288"/>
              </a:xfrm>
            </p:grpSpPr>
            <p:sp>
              <p:nvSpPr>
                <p:cNvPr id="603" name="Google Shape;603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5" name="Google Shape;605;p26"/>
              <p:cNvGrpSpPr/>
              <p:nvPr/>
            </p:nvGrpSpPr>
            <p:grpSpPr>
              <a:xfrm>
                <a:off x="4224" y="3120"/>
                <a:ext cx="240" cy="288"/>
                <a:chOff x="4176" y="1104"/>
                <a:chExt cx="240" cy="288"/>
              </a:xfrm>
            </p:grpSpPr>
            <p:sp>
              <p:nvSpPr>
                <p:cNvPr id="606" name="Google Shape;606;p2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26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08" name="Google Shape;608;p26"/>
              <p:cNvCxnSpPr/>
              <p:nvPr/>
            </p:nvCxnSpPr>
            <p:spPr>
              <a:xfrm flipH="1">
                <a:off x="3072" y="2928"/>
                <a:ext cx="192" cy="24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26"/>
              <p:cNvCxnSpPr/>
              <p:nvPr/>
            </p:nvCxnSpPr>
            <p:spPr>
              <a:xfrm>
                <a:off x="3360" y="2928"/>
                <a:ext cx="96" cy="24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26"/>
              <p:cNvCxnSpPr/>
              <p:nvPr/>
            </p:nvCxnSpPr>
            <p:spPr>
              <a:xfrm flipH="1">
                <a:off x="3936" y="2928"/>
                <a:ext cx="96" cy="24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26"/>
              <p:cNvCxnSpPr/>
              <p:nvPr/>
            </p:nvCxnSpPr>
            <p:spPr>
              <a:xfrm>
                <a:off x="4176" y="2928"/>
                <a:ext cx="192" cy="24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612" name="Google Shape;612;p26"/>
          <p:cNvSpPr txBox="1"/>
          <p:nvPr/>
        </p:nvSpPr>
        <p:spPr>
          <a:xfrm>
            <a:off x="4343400" y="32004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/>
          </a:p>
        </p:txBody>
      </p:sp>
      <p:sp>
        <p:nvSpPr>
          <p:cNvPr id="613" name="Google Shape;613;p26"/>
          <p:cNvSpPr txBox="1"/>
          <p:nvPr/>
        </p:nvSpPr>
        <p:spPr>
          <a:xfrm>
            <a:off x="2667000" y="42672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/>
          </a:p>
        </p:txBody>
      </p:sp>
      <p:sp>
        <p:nvSpPr>
          <p:cNvPr id="614" name="Google Shape;614;p26"/>
          <p:cNvSpPr txBox="1"/>
          <p:nvPr/>
        </p:nvSpPr>
        <p:spPr>
          <a:xfrm>
            <a:off x="5867400" y="42672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/>
          </a:p>
        </p:txBody>
      </p:sp>
      <p:sp>
        <p:nvSpPr>
          <p:cNvPr id="615" name="Google Shape;615;p26"/>
          <p:cNvSpPr txBox="1"/>
          <p:nvPr/>
        </p:nvSpPr>
        <p:spPr>
          <a:xfrm>
            <a:off x="1447800" y="52578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  <a:endParaRPr/>
          </a:p>
        </p:txBody>
      </p:sp>
      <p:sp>
        <p:nvSpPr>
          <p:cNvPr id="616" name="Google Shape;616;p26"/>
          <p:cNvSpPr txBox="1"/>
          <p:nvPr/>
        </p:nvSpPr>
        <p:spPr>
          <a:xfrm>
            <a:off x="3581400" y="53340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r>
            <a:endParaRPr/>
          </a:p>
        </p:txBody>
      </p:sp>
      <p:sp>
        <p:nvSpPr>
          <p:cNvPr id="617" name="Google Shape;617;p26"/>
          <p:cNvSpPr txBox="1"/>
          <p:nvPr/>
        </p:nvSpPr>
        <p:spPr>
          <a:xfrm>
            <a:off x="5334000" y="52578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6</a:t>
            </a:r>
            <a:endParaRPr/>
          </a:p>
        </p:txBody>
      </p:sp>
      <p:sp>
        <p:nvSpPr>
          <p:cNvPr id="618" name="Google Shape;618;p26"/>
          <p:cNvSpPr txBox="1"/>
          <p:nvPr/>
        </p:nvSpPr>
        <p:spPr>
          <a:xfrm>
            <a:off x="6629400" y="53340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7</a:t>
            </a:r>
            <a:endParaRPr/>
          </a:p>
        </p:txBody>
      </p:sp>
      <p:sp>
        <p:nvSpPr>
          <p:cNvPr id="619" name="Google Shape;619;p26"/>
          <p:cNvSpPr txBox="1"/>
          <p:nvPr/>
        </p:nvSpPr>
        <p:spPr>
          <a:xfrm>
            <a:off x="1066800" y="59436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8</a:t>
            </a:r>
            <a:endParaRPr/>
          </a:p>
        </p:txBody>
      </p:sp>
      <p:sp>
        <p:nvSpPr>
          <p:cNvPr id="620" name="Google Shape;620;p26"/>
          <p:cNvSpPr txBox="1"/>
          <p:nvPr/>
        </p:nvSpPr>
        <p:spPr>
          <a:xfrm>
            <a:off x="2057400" y="59436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9</a:t>
            </a:r>
            <a:endParaRPr/>
          </a:p>
        </p:txBody>
      </p:sp>
      <p:sp>
        <p:nvSpPr>
          <p:cNvPr id="621" name="Google Shape;621;p26"/>
          <p:cNvSpPr txBox="1"/>
          <p:nvPr/>
        </p:nvSpPr>
        <p:spPr>
          <a:xfrm>
            <a:off x="2971800" y="6019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10</a:t>
            </a:r>
            <a:endParaRPr/>
          </a:p>
        </p:txBody>
      </p:sp>
      <p:sp>
        <p:nvSpPr>
          <p:cNvPr id="622" name="Google Shape;622;p26"/>
          <p:cNvSpPr txBox="1"/>
          <p:nvPr/>
        </p:nvSpPr>
        <p:spPr>
          <a:xfrm>
            <a:off x="4038600" y="6019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11</a:t>
            </a:r>
            <a:endParaRPr/>
          </a:p>
        </p:txBody>
      </p:sp>
      <p:sp>
        <p:nvSpPr>
          <p:cNvPr id="623" name="Google Shape;623;p26"/>
          <p:cNvSpPr txBox="1"/>
          <p:nvPr/>
        </p:nvSpPr>
        <p:spPr>
          <a:xfrm>
            <a:off x="4800600" y="6019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12</a:t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5486400" y="6019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13</a:t>
            </a:r>
            <a:endParaRPr/>
          </a:p>
        </p:txBody>
      </p:sp>
      <p:sp>
        <p:nvSpPr>
          <p:cNvPr id="625" name="Google Shape;625;p26"/>
          <p:cNvSpPr txBox="1"/>
          <p:nvPr/>
        </p:nvSpPr>
        <p:spPr>
          <a:xfrm>
            <a:off x="6172200" y="6019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14</a:t>
            </a:r>
            <a:endParaRPr/>
          </a:p>
        </p:txBody>
      </p:sp>
      <p:sp>
        <p:nvSpPr>
          <p:cNvPr id="626" name="Google Shape;626;p26"/>
          <p:cNvSpPr txBox="1"/>
          <p:nvPr/>
        </p:nvSpPr>
        <p:spPr>
          <a:xfrm>
            <a:off x="6858000" y="6019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15</a:t>
            </a:r>
            <a:endParaRPr/>
          </a:p>
        </p:txBody>
      </p:sp>
      <p:sp>
        <p:nvSpPr>
          <p:cNvPr id="627" name="Google Shape;627;p2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304800" y="-1524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Node Number Properties for Left &amp; Right child </a:t>
            </a:r>
            <a:endParaRPr/>
          </a:p>
        </p:txBody>
      </p:sp>
      <p:sp>
        <p:nvSpPr>
          <p:cNvPr id="633" name="Google Shape;633;p27"/>
          <p:cNvSpPr txBox="1"/>
          <p:nvPr>
            <p:ph idx="1" type="body"/>
          </p:nvPr>
        </p:nvSpPr>
        <p:spPr>
          <a:xfrm>
            <a:off x="228600" y="4495800"/>
            <a:ext cx="8686800" cy="1066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accen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3000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node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Number of its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left child is 2i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2i &lt; n</a:t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2i &gt; n, node i has no left child.</a:t>
            </a:r>
            <a:endParaRPr/>
          </a:p>
        </p:txBody>
      </p:sp>
      <p:grpSp>
        <p:nvGrpSpPr>
          <p:cNvPr id="634" name="Google Shape;634;p27"/>
          <p:cNvGrpSpPr/>
          <p:nvPr/>
        </p:nvGrpSpPr>
        <p:grpSpPr>
          <a:xfrm>
            <a:off x="914400" y="914400"/>
            <a:ext cx="6477000" cy="3276600"/>
            <a:chOff x="624" y="960"/>
            <a:chExt cx="4080" cy="2064"/>
          </a:xfrm>
        </p:grpSpPr>
        <p:grpSp>
          <p:nvGrpSpPr>
            <p:cNvPr id="635" name="Google Shape;635;p27"/>
            <p:cNvGrpSpPr/>
            <p:nvPr/>
          </p:nvGrpSpPr>
          <p:grpSpPr>
            <a:xfrm>
              <a:off x="624" y="960"/>
              <a:ext cx="3984" cy="2064"/>
              <a:chOff x="624" y="2016"/>
              <a:chExt cx="3984" cy="2064"/>
            </a:xfrm>
          </p:grpSpPr>
          <p:grpSp>
            <p:nvGrpSpPr>
              <p:cNvPr id="636" name="Google Shape;636;p27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637" name="Google Shape;637;p27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27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27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27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41" name="Google Shape;641;p27"/>
                <p:cNvCxnSpPr/>
                <p:nvPr/>
              </p:nvCxnSpPr>
              <p:spPr>
                <a:xfrm flipH="1">
                  <a:off x="3312" y="2256"/>
                  <a:ext cx="240" cy="43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2" name="Google Shape;642;p27"/>
                <p:cNvCxnSpPr/>
                <p:nvPr/>
              </p:nvCxnSpPr>
              <p:spPr>
                <a:xfrm>
                  <a:off x="3744" y="2208"/>
                  <a:ext cx="336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3" name="Google Shape;643;p27"/>
                <p:cNvCxnSpPr/>
                <p:nvPr/>
              </p:nvCxnSpPr>
              <p:spPr>
                <a:xfrm flipH="1">
                  <a:off x="960" y="2208"/>
                  <a:ext cx="528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4" name="Google Shape;644;p27"/>
                <p:cNvCxnSpPr/>
                <p:nvPr/>
              </p:nvCxnSpPr>
              <p:spPr>
                <a:xfrm>
                  <a:off x="1728" y="2208"/>
                  <a:ext cx="384" cy="57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45" name="Google Shape;645;p27"/>
              <p:cNvGrpSpPr/>
              <p:nvPr/>
            </p:nvGrpSpPr>
            <p:grpSpPr>
              <a:xfrm>
                <a:off x="2688" y="2016"/>
                <a:ext cx="240" cy="288"/>
                <a:chOff x="4176" y="1104"/>
                <a:chExt cx="240" cy="288"/>
              </a:xfrm>
            </p:grpSpPr>
            <p:sp>
              <p:nvSpPr>
                <p:cNvPr id="646" name="Google Shape;646;p2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27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8" name="Google Shape;648;p27"/>
              <p:cNvGrpSpPr/>
              <p:nvPr/>
            </p:nvGrpSpPr>
            <p:grpSpPr>
              <a:xfrm>
                <a:off x="1632" y="2208"/>
                <a:ext cx="2256" cy="768"/>
                <a:chOff x="1488" y="1536"/>
                <a:chExt cx="2256" cy="768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3504" y="2016"/>
                  <a:ext cx="240" cy="288"/>
                  <a:chOff x="4176" y="1104"/>
                  <a:chExt cx="240" cy="288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1" name="Google Shape;651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52" name="Google Shape;652;p27"/>
                <p:cNvGrpSpPr/>
                <p:nvPr/>
              </p:nvGrpSpPr>
              <p:grpSpPr>
                <a:xfrm>
                  <a:off x="1488" y="2016"/>
                  <a:ext cx="240" cy="288"/>
                  <a:chOff x="4176" y="1104"/>
                  <a:chExt cx="240" cy="288"/>
                </a:xfrm>
              </p:grpSpPr>
              <p:sp>
                <p:nvSpPr>
                  <p:cNvPr id="653" name="Google Shape;653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Google Shape;654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55" name="Google Shape;655;p27"/>
                <p:cNvCxnSpPr/>
                <p:nvPr/>
              </p:nvCxnSpPr>
              <p:spPr>
                <a:xfrm flipH="1">
                  <a:off x="1680" y="1536"/>
                  <a:ext cx="864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6" name="Google Shape;656;p27"/>
                <p:cNvCxnSpPr/>
                <p:nvPr/>
              </p:nvCxnSpPr>
              <p:spPr>
                <a:xfrm>
                  <a:off x="2736" y="1584"/>
                  <a:ext cx="816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7" name="Google Shape;657;p27"/>
              <p:cNvGrpSpPr/>
              <p:nvPr/>
            </p:nvGrpSpPr>
            <p:grpSpPr>
              <a:xfrm>
                <a:off x="624" y="3504"/>
                <a:ext cx="3984" cy="576"/>
                <a:chOff x="480" y="2832"/>
                <a:chExt cx="3984" cy="576"/>
              </a:xfrm>
            </p:grpSpPr>
            <p:grpSp>
              <p:nvGrpSpPr>
                <p:cNvPr id="658" name="Google Shape;658;p27"/>
                <p:cNvGrpSpPr/>
                <p:nvPr/>
              </p:nvGrpSpPr>
              <p:grpSpPr>
                <a:xfrm>
                  <a:off x="480" y="3072"/>
                  <a:ext cx="240" cy="288"/>
                  <a:chOff x="4176" y="1104"/>
                  <a:chExt cx="240" cy="288"/>
                </a:xfrm>
              </p:grpSpPr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0" name="Google Shape;660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1" name="Google Shape;661;p27"/>
                <p:cNvGrpSpPr/>
                <p:nvPr/>
              </p:nvGrpSpPr>
              <p:grpSpPr>
                <a:xfrm>
                  <a:off x="1104" y="3072"/>
                  <a:ext cx="240" cy="288"/>
                  <a:chOff x="4176" y="1104"/>
                  <a:chExt cx="240" cy="288"/>
                </a:xfrm>
              </p:grpSpPr>
              <p:sp>
                <p:nvSpPr>
                  <p:cNvPr id="662" name="Google Shape;662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3" name="Google Shape;663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64" name="Google Shape;664;p27"/>
                <p:cNvCxnSpPr/>
                <p:nvPr/>
              </p:nvCxnSpPr>
              <p:spPr>
                <a:xfrm flipH="1">
                  <a:off x="672" y="2880"/>
                  <a:ext cx="144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65" name="Google Shape;665;p27"/>
                <p:cNvCxnSpPr/>
                <p:nvPr/>
              </p:nvCxnSpPr>
              <p:spPr>
                <a:xfrm>
                  <a:off x="1008" y="2832"/>
                  <a:ext cx="192" cy="28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666" name="Google Shape;666;p27"/>
                <p:cNvGrpSpPr/>
                <p:nvPr/>
              </p:nvGrpSpPr>
              <p:grpSpPr>
                <a:xfrm>
                  <a:off x="1776" y="3120"/>
                  <a:ext cx="240" cy="288"/>
                  <a:chOff x="4176" y="1104"/>
                  <a:chExt cx="240" cy="288"/>
                </a:xfrm>
              </p:grpSpPr>
              <p:sp>
                <p:nvSpPr>
                  <p:cNvPr id="667" name="Google Shape;667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" name="Google Shape;668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9" name="Google Shape;669;p27"/>
                <p:cNvGrpSpPr/>
                <p:nvPr/>
              </p:nvGrpSpPr>
              <p:grpSpPr>
                <a:xfrm>
                  <a:off x="2400" y="3120"/>
                  <a:ext cx="240" cy="288"/>
                  <a:chOff x="4176" y="1104"/>
                  <a:chExt cx="240" cy="288"/>
                </a:xfrm>
              </p:grpSpPr>
              <p:sp>
                <p:nvSpPr>
                  <p:cNvPr id="670" name="Google Shape;670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1" name="Google Shape;671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72" name="Google Shape;672;p27"/>
                <p:cNvCxnSpPr/>
                <p:nvPr/>
              </p:nvCxnSpPr>
              <p:spPr>
                <a:xfrm flipH="1">
                  <a:off x="1968" y="2928"/>
                  <a:ext cx="144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3" name="Google Shape;673;p27"/>
                <p:cNvCxnSpPr/>
                <p:nvPr/>
              </p:nvCxnSpPr>
              <p:spPr>
                <a:xfrm>
                  <a:off x="2304" y="2880"/>
                  <a:ext cx="192" cy="28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674" name="Google Shape;674;p27"/>
                <p:cNvGrpSpPr/>
                <p:nvPr/>
              </p:nvGrpSpPr>
              <p:grpSpPr>
                <a:xfrm>
                  <a:off x="2928" y="3120"/>
                  <a:ext cx="240" cy="288"/>
                  <a:chOff x="4176" y="1104"/>
                  <a:chExt cx="240" cy="288"/>
                </a:xfrm>
              </p:grpSpPr>
              <p:sp>
                <p:nvSpPr>
                  <p:cNvPr id="675" name="Google Shape;675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" name="Google Shape;676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7" name="Google Shape;677;p27"/>
                <p:cNvGrpSpPr/>
                <p:nvPr/>
              </p:nvGrpSpPr>
              <p:grpSpPr>
                <a:xfrm>
                  <a:off x="3360" y="3120"/>
                  <a:ext cx="240" cy="288"/>
                  <a:chOff x="4176" y="1104"/>
                  <a:chExt cx="240" cy="288"/>
                </a:xfrm>
              </p:grpSpPr>
              <p:sp>
                <p:nvSpPr>
                  <p:cNvPr id="678" name="Google Shape;678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9" name="Google Shape;679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80" name="Google Shape;680;p27"/>
                <p:cNvGrpSpPr/>
                <p:nvPr/>
              </p:nvGrpSpPr>
              <p:grpSpPr>
                <a:xfrm>
                  <a:off x="3792" y="3120"/>
                  <a:ext cx="240" cy="288"/>
                  <a:chOff x="4176" y="1104"/>
                  <a:chExt cx="240" cy="288"/>
                </a:xfrm>
              </p:grpSpPr>
              <p:sp>
                <p:nvSpPr>
                  <p:cNvPr id="681" name="Google Shape;681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83" name="Google Shape;683;p27"/>
                <p:cNvGrpSpPr/>
                <p:nvPr/>
              </p:nvGrpSpPr>
              <p:grpSpPr>
                <a:xfrm>
                  <a:off x="4224" y="3120"/>
                  <a:ext cx="240" cy="288"/>
                  <a:chOff x="4176" y="1104"/>
                  <a:chExt cx="240" cy="288"/>
                </a:xfrm>
              </p:grpSpPr>
              <p:sp>
                <p:nvSpPr>
                  <p:cNvPr id="684" name="Google Shape;684;p2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5" name="Google Shape;685;p27"/>
                  <p:cNvSpPr txBox="1"/>
                  <p:nvPr/>
                </p:nvSpPr>
                <p:spPr>
                  <a:xfrm>
                    <a:off x="4176" y="1104"/>
                    <a:ext cx="240" cy="2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86" name="Google Shape;686;p27"/>
                <p:cNvCxnSpPr/>
                <p:nvPr/>
              </p:nvCxnSpPr>
              <p:spPr>
                <a:xfrm flipH="1">
                  <a:off x="3072" y="2928"/>
                  <a:ext cx="192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7" name="Google Shape;687;p27"/>
                <p:cNvCxnSpPr/>
                <p:nvPr/>
              </p:nvCxnSpPr>
              <p:spPr>
                <a:xfrm>
                  <a:off x="3360" y="2928"/>
                  <a:ext cx="96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8" name="Google Shape;688;p27"/>
                <p:cNvCxnSpPr/>
                <p:nvPr/>
              </p:nvCxnSpPr>
              <p:spPr>
                <a:xfrm flipH="1">
                  <a:off x="3936" y="2928"/>
                  <a:ext cx="96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9" name="Google Shape;689;p27"/>
                <p:cNvCxnSpPr/>
                <p:nvPr/>
              </p:nvCxnSpPr>
              <p:spPr>
                <a:xfrm>
                  <a:off x="4176" y="2928"/>
                  <a:ext cx="192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690" name="Google Shape;690;p27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</a:t>
              </a:r>
              <a:endParaRPr/>
            </a:p>
          </p:txBody>
        </p:sp>
        <p:sp>
          <p:nvSpPr>
            <p:cNvPr id="691" name="Google Shape;691;p27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</a:t>
              </a:r>
              <a:endParaRPr/>
            </a:p>
          </p:txBody>
        </p:sp>
        <p:sp>
          <p:nvSpPr>
            <p:cNvPr id="692" name="Google Shape;692;p27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</a:t>
              </a:r>
              <a:endParaRPr/>
            </a:p>
          </p:txBody>
        </p:sp>
        <p:sp>
          <p:nvSpPr>
            <p:cNvPr id="693" name="Google Shape;693;p27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</a:t>
              </a:r>
              <a:endParaRPr/>
            </a:p>
          </p:txBody>
        </p:sp>
        <p:sp>
          <p:nvSpPr>
            <p:cNvPr id="694" name="Google Shape;694;p27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</a:t>
              </a:r>
              <a:endParaRPr/>
            </a:p>
          </p:txBody>
        </p:sp>
        <p:sp>
          <p:nvSpPr>
            <p:cNvPr id="695" name="Google Shape;695;p27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6</a:t>
              </a:r>
              <a:endParaRPr/>
            </a:p>
          </p:txBody>
        </p:sp>
        <p:sp>
          <p:nvSpPr>
            <p:cNvPr id="696" name="Google Shape;696;p27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7</a:t>
              </a:r>
              <a:endParaRPr/>
            </a:p>
          </p:txBody>
        </p:sp>
        <p:sp>
          <p:nvSpPr>
            <p:cNvPr id="697" name="Google Shape;697;p27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8</a:t>
              </a:r>
              <a:endParaRPr/>
            </a:p>
          </p:txBody>
        </p:sp>
        <p:sp>
          <p:nvSpPr>
            <p:cNvPr id="698" name="Google Shape;698;p27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9</a:t>
              </a:r>
              <a:endParaRPr/>
            </a:p>
          </p:txBody>
        </p:sp>
        <p:sp>
          <p:nvSpPr>
            <p:cNvPr id="699" name="Google Shape;699;p27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</a:t>
              </a:r>
              <a:endParaRPr/>
            </a:p>
          </p:txBody>
        </p:sp>
        <p:sp>
          <p:nvSpPr>
            <p:cNvPr id="700" name="Google Shape;700;p27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11</a:t>
              </a:r>
              <a:endParaRPr/>
            </a:p>
          </p:txBody>
        </p:sp>
        <p:sp>
          <p:nvSpPr>
            <p:cNvPr id="701" name="Google Shape;701;p27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12</a:t>
              </a:r>
              <a:endParaRPr/>
            </a:p>
          </p:txBody>
        </p:sp>
        <p:sp>
          <p:nvSpPr>
            <p:cNvPr id="702" name="Google Shape;702;p27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13</a:t>
              </a:r>
              <a:endParaRPr/>
            </a:p>
          </p:txBody>
        </p:sp>
        <p:sp>
          <p:nvSpPr>
            <p:cNvPr id="703" name="Google Shape;703;p27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14</a:t>
              </a:r>
              <a:endParaRPr/>
            </a:p>
          </p:txBody>
        </p:sp>
        <p:sp>
          <p:nvSpPr>
            <p:cNvPr id="704" name="Google Shape;704;p27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15</a:t>
              </a:r>
              <a:endParaRPr/>
            </a:p>
          </p:txBody>
        </p:sp>
      </p:grpSp>
      <p:sp>
        <p:nvSpPr>
          <p:cNvPr id="705" name="Google Shape;705;p27"/>
          <p:cNvSpPr txBox="1"/>
          <p:nvPr/>
        </p:nvSpPr>
        <p:spPr>
          <a:xfrm>
            <a:off x="228600" y="5715000"/>
            <a:ext cx="8763000" cy="914400"/>
          </a:xfrm>
          <a:prstGeom prst="rect">
            <a:avLst/>
          </a:prstGeom>
          <a:solidFill>
            <a:srgbClr val="DBE7B6"/>
          </a:solidFill>
          <a:ln cap="flat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3000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node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Number of its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right child is 2i + 1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2i+1 &lt; n</a:t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2i + 1 &gt; n, node i has no right child.</a:t>
            </a:r>
            <a:endParaRPr/>
          </a:p>
        </p:txBody>
      </p:sp>
      <p:sp>
        <p:nvSpPr>
          <p:cNvPr id="706" name="Google Shape;706;p2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8"/>
          <p:cNvSpPr txBox="1"/>
          <p:nvPr>
            <p:ph type="title"/>
          </p:nvPr>
        </p:nvSpPr>
        <p:spPr>
          <a:xfrm>
            <a:off x="304800" y="2286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Complete Binary Tree With n Nodes</a:t>
            </a:r>
            <a:endParaRPr/>
          </a:p>
        </p:txBody>
      </p:sp>
      <p:sp>
        <p:nvSpPr>
          <p:cNvPr id="712" name="Google Shape;712;p28"/>
          <p:cNvSpPr txBox="1"/>
          <p:nvPr>
            <p:ph idx="1" type="body"/>
          </p:nvPr>
        </p:nvSpPr>
        <p:spPr>
          <a:xfrm>
            <a:off x="457200" y="9144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a full binary tree that has at least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nodes.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the nodes as described earlier.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binary tree defined by the nodes numbered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unique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 complete binary tree.</a:t>
            </a:r>
            <a:endParaRPr/>
          </a:p>
        </p:txBody>
      </p:sp>
      <p:grpSp>
        <p:nvGrpSpPr>
          <p:cNvPr id="713" name="Google Shape;713;p28"/>
          <p:cNvGrpSpPr/>
          <p:nvPr/>
        </p:nvGrpSpPr>
        <p:grpSpPr>
          <a:xfrm>
            <a:off x="990600" y="3124200"/>
            <a:ext cx="6477000" cy="3398837"/>
            <a:chOff x="624" y="960"/>
            <a:chExt cx="4080" cy="2141"/>
          </a:xfrm>
        </p:grpSpPr>
        <p:grpSp>
          <p:nvGrpSpPr>
            <p:cNvPr id="714" name="Google Shape;714;p28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715" name="Google Shape;715;p28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716" name="Google Shape;716;p28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28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28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28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20" name="Google Shape;720;p28"/>
                <p:cNvCxnSpPr/>
                <p:nvPr/>
              </p:nvCxnSpPr>
              <p:spPr>
                <a:xfrm flipH="1">
                  <a:off x="3312" y="2256"/>
                  <a:ext cx="240" cy="43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21" name="Google Shape;721;p28"/>
                <p:cNvCxnSpPr/>
                <p:nvPr/>
              </p:nvCxnSpPr>
              <p:spPr>
                <a:xfrm>
                  <a:off x="3744" y="2208"/>
                  <a:ext cx="336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Google Shape;722;p28"/>
                <p:cNvCxnSpPr/>
                <p:nvPr/>
              </p:nvCxnSpPr>
              <p:spPr>
                <a:xfrm flipH="1">
                  <a:off x="960" y="2208"/>
                  <a:ext cx="528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23" name="Google Shape;723;p28"/>
                <p:cNvCxnSpPr/>
                <p:nvPr/>
              </p:nvCxnSpPr>
              <p:spPr>
                <a:xfrm>
                  <a:off x="1728" y="2208"/>
                  <a:ext cx="384" cy="57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24" name="Google Shape;724;p28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725" name="Google Shape;725;p28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2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7" name="Google Shape;727;p28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728" name="Google Shape;728;p28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729" name="Google Shape;729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0" name="Google Shape;730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31" name="Google Shape;731;p28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732" name="Google Shape;732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3" name="Google Shape;733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34" name="Google Shape;734;p28"/>
                <p:cNvCxnSpPr/>
                <p:nvPr/>
              </p:nvCxnSpPr>
              <p:spPr>
                <a:xfrm flipH="1">
                  <a:off x="1680" y="1536"/>
                  <a:ext cx="864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35" name="Google Shape;735;p28"/>
                <p:cNvCxnSpPr/>
                <p:nvPr/>
              </p:nvCxnSpPr>
              <p:spPr>
                <a:xfrm>
                  <a:off x="2736" y="1584"/>
                  <a:ext cx="816" cy="52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36" name="Google Shape;736;p28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737" name="Google Shape;737;p28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738" name="Google Shape;738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9" name="Google Shape;739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0" name="Google Shape;740;p28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741" name="Google Shape;741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2" name="Google Shape;742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43" name="Google Shape;743;p28"/>
                <p:cNvCxnSpPr/>
                <p:nvPr/>
              </p:nvCxnSpPr>
              <p:spPr>
                <a:xfrm flipH="1">
                  <a:off x="672" y="2880"/>
                  <a:ext cx="144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4" name="Google Shape;744;p28"/>
                <p:cNvCxnSpPr/>
                <p:nvPr/>
              </p:nvCxnSpPr>
              <p:spPr>
                <a:xfrm>
                  <a:off x="1008" y="2832"/>
                  <a:ext cx="192" cy="28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745" name="Google Shape;745;p28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746" name="Google Shape;746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7" name="Google Shape;747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8" name="Google Shape;748;p28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749" name="Google Shape;749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0" name="Google Shape;750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51" name="Google Shape;751;p28"/>
                <p:cNvCxnSpPr/>
                <p:nvPr/>
              </p:nvCxnSpPr>
              <p:spPr>
                <a:xfrm flipH="1">
                  <a:off x="1968" y="2928"/>
                  <a:ext cx="144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2" name="Google Shape;752;p28"/>
                <p:cNvCxnSpPr/>
                <p:nvPr/>
              </p:nvCxnSpPr>
              <p:spPr>
                <a:xfrm>
                  <a:off x="2304" y="2880"/>
                  <a:ext cx="192" cy="28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753" name="Google Shape;753;p28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754" name="Google Shape;754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5" name="Google Shape;755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56" name="Google Shape;756;p28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757" name="Google Shape;757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8" name="Google Shape;758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59" name="Google Shape;759;p28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760" name="Google Shape;760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1" name="Google Shape;761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62" name="Google Shape;762;p28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763" name="Google Shape;763;p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4" name="Google Shape;764;p2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65" name="Google Shape;765;p28"/>
                <p:cNvCxnSpPr/>
                <p:nvPr/>
              </p:nvCxnSpPr>
              <p:spPr>
                <a:xfrm flipH="1">
                  <a:off x="3072" y="2928"/>
                  <a:ext cx="192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28"/>
                <p:cNvCxnSpPr/>
                <p:nvPr/>
              </p:nvCxnSpPr>
              <p:spPr>
                <a:xfrm>
                  <a:off x="3360" y="2928"/>
                  <a:ext cx="96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28"/>
                <p:cNvCxnSpPr/>
                <p:nvPr/>
              </p:nvCxnSpPr>
              <p:spPr>
                <a:xfrm flipH="1">
                  <a:off x="3936" y="2928"/>
                  <a:ext cx="96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28"/>
                <p:cNvCxnSpPr/>
                <p:nvPr/>
              </p:nvCxnSpPr>
              <p:spPr>
                <a:xfrm>
                  <a:off x="4176" y="2928"/>
                  <a:ext cx="192" cy="24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769" name="Google Shape;769;p28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</a:t>
              </a:r>
              <a:endParaRPr/>
            </a:p>
          </p:txBody>
        </p:sp>
        <p:sp>
          <p:nvSpPr>
            <p:cNvPr id="770" name="Google Shape;770;p28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</a:t>
              </a:r>
              <a:endParaRPr/>
            </a:p>
          </p:txBody>
        </p:sp>
        <p:sp>
          <p:nvSpPr>
            <p:cNvPr id="771" name="Google Shape;771;p28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</a:t>
              </a:r>
              <a:endParaRPr/>
            </a:p>
          </p:txBody>
        </p:sp>
        <p:sp>
          <p:nvSpPr>
            <p:cNvPr id="772" name="Google Shape;772;p28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</a:t>
              </a:r>
              <a:endParaRPr/>
            </a:p>
          </p:txBody>
        </p:sp>
        <p:sp>
          <p:nvSpPr>
            <p:cNvPr id="773" name="Google Shape;773;p28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</a:t>
              </a:r>
              <a:endParaRPr/>
            </a:p>
          </p:txBody>
        </p:sp>
        <p:sp>
          <p:nvSpPr>
            <p:cNvPr id="774" name="Google Shape;774;p28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6</a:t>
              </a:r>
              <a:endParaRPr/>
            </a:p>
          </p:txBody>
        </p:sp>
        <p:sp>
          <p:nvSpPr>
            <p:cNvPr id="775" name="Google Shape;775;p28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7</a:t>
              </a:r>
              <a:endParaRPr/>
            </a:p>
          </p:txBody>
        </p:sp>
        <p:sp>
          <p:nvSpPr>
            <p:cNvPr id="776" name="Google Shape;776;p28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8</a:t>
              </a:r>
              <a:endParaRPr/>
            </a:p>
          </p:txBody>
        </p:sp>
        <p:sp>
          <p:nvSpPr>
            <p:cNvPr id="777" name="Google Shape;777;p28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9</a:t>
              </a:r>
              <a:endParaRPr/>
            </a:p>
          </p:txBody>
        </p:sp>
        <p:sp>
          <p:nvSpPr>
            <p:cNvPr id="778" name="Google Shape;778;p28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</a:t>
              </a:r>
              <a:endParaRPr/>
            </a:p>
          </p:txBody>
        </p:sp>
        <p:sp>
          <p:nvSpPr>
            <p:cNvPr id="779" name="Google Shape;779;p28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11</a:t>
              </a:r>
              <a:endParaRPr/>
            </a:p>
          </p:txBody>
        </p:sp>
        <p:sp>
          <p:nvSpPr>
            <p:cNvPr id="780" name="Google Shape;780;p28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12</a:t>
              </a:r>
              <a:endParaRPr/>
            </a:p>
          </p:txBody>
        </p:sp>
        <p:sp>
          <p:nvSpPr>
            <p:cNvPr id="781" name="Google Shape;781;p28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13</a:t>
              </a:r>
              <a:endParaRPr/>
            </a:p>
          </p:txBody>
        </p:sp>
        <p:sp>
          <p:nvSpPr>
            <p:cNvPr id="782" name="Google Shape;782;p28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14</a:t>
              </a:r>
              <a:endParaRPr/>
            </a:p>
          </p:txBody>
        </p:sp>
        <p:sp>
          <p:nvSpPr>
            <p:cNvPr id="783" name="Google Shape;783;p28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15</a:t>
              </a:r>
              <a:endParaRPr/>
            </a:p>
          </p:txBody>
        </p:sp>
      </p:grpSp>
      <p:sp>
        <p:nvSpPr>
          <p:cNvPr id="784" name="Google Shape;784;p28"/>
          <p:cNvSpPr txBox="1"/>
          <p:nvPr/>
        </p:nvSpPr>
        <p:spPr>
          <a:xfrm>
            <a:off x="6324600" y="2971800"/>
            <a:ext cx="2667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binary tree with 10 nodes.</a:t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525462" y="2647950"/>
            <a:ext cx="6954837" cy="4094162"/>
          </a:xfrm>
          <a:custGeom>
            <a:rect b="b" l="l" r="r" t="t"/>
            <a:pathLst>
              <a:path extrusionOk="0" h="4094328" w="6954644">
                <a:moveTo>
                  <a:pt x="2271585" y="3916907"/>
                </a:moveTo>
                <a:cubicBezTo>
                  <a:pt x="2316471" y="4006677"/>
                  <a:pt x="2273686" y="3943678"/>
                  <a:pt x="2339824" y="3998794"/>
                </a:cubicBezTo>
                <a:cubicBezTo>
                  <a:pt x="2354651" y="4011150"/>
                  <a:pt x="2364708" y="4029031"/>
                  <a:pt x="2380767" y="4039737"/>
                </a:cubicBezTo>
                <a:cubicBezTo>
                  <a:pt x="2392737" y="4047717"/>
                  <a:pt x="2408843" y="4046951"/>
                  <a:pt x="2421710" y="4053385"/>
                </a:cubicBezTo>
                <a:cubicBezTo>
                  <a:pt x="2436381" y="4060720"/>
                  <a:pt x="2446943" y="4075967"/>
                  <a:pt x="2462654" y="4080680"/>
                </a:cubicBezTo>
                <a:cubicBezTo>
                  <a:pt x="2493465" y="4089923"/>
                  <a:pt x="2526343" y="4089779"/>
                  <a:pt x="2558188" y="4094328"/>
                </a:cubicBezTo>
                <a:cubicBezTo>
                  <a:pt x="2603681" y="4089779"/>
                  <a:pt x="2649729" y="4089106"/>
                  <a:pt x="2694666" y="4080680"/>
                </a:cubicBezTo>
                <a:cubicBezTo>
                  <a:pt x="2694675" y="4080678"/>
                  <a:pt x="2797019" y="4046562"/>
                  <a:pt x="2817495" y="4039737"/>
                </a:cubicBezTo>
                <a:cubicBezTo>
                  <a:pt x="2831143" y="4035188"/>
                  <a:pt x="2846469" y="4034069"/>
                  <a:pt x="2858439" y="4026089"/>
                </a:cubicBezTo>
                <a:lnTo>
                  <a:pt x="2940325" y="3971498"/>
                </a:lnTo>
                <a:cubicBezTo>
                  <a:pt x="3013114" y="3862317"/>
                  <a:pt x="2917579" y="3994244"/>
                  <a:pt x="3008564" y="3903259"/>
                </a:cubicBezTo>
                <a:cubicBezTo>
                  <a:pt x="3020162" y="3891661"/>
                  <a:pt x="3024262" y="3873914"/>
                  <a:pt x="3035860" y="3862316"/>
                </a:cubicBezTo>
                <a:cubicBezTo>
                  <a:pt x="3114715" y="3783463"/>
                  <a:pt x="3039491" y="3894691"/>
                  <a:pt x="3117746" y="3794077"/>
                </a:cubicBezTo>
                <a:cubicBezTo>
                  <a:pt x="3203480" y="3683847"/>
                  <a:pt x="3134019" y="3737736"/>
                  <a:pt x="3213281" y="3684895"/>
                </a:cubicBezTo>
                <a:cubicBezTo>
                  <a:pt x="3236440" y="3615416"/>
                  <a:pt x="3208318" y="3663390"/>
                  <a:pt x="3267872" y="3630304"/>
                </a:cubicBezTo>
                <a:cubicBezTo>
                  <a:pt x="3296549" y="3614372"/>
                  <a:pt x="3318637" y="3586087"/>
                  <a:pt x="3349758" y="3575713"/>
                </a:cubicBezTo>
                <a:cubicBezTo>
                  <a:pt x="3452669" y="3541409"/>
                  <a:pt x="3325818" y="3587683"/>
                  <a:pt x="3431645" y="3534770"/>
                </a:cubicBezTo>
                <a:cubicBezTo>
                  <a:pt x="3451226" y="3524980"/>
                  <a:pt x="3509686" y="3511847"/>
                  <a:pt x="3527179" y="3507474"/>
                </a:cubicBezTo>
                <a:cubicBezTo>
                  <a:pt x="3592062" y="3464219"/>
                  <a:pt x="3552561" y="3485366"/>
                  <a:pt x="3650009" y="3452883"/>
                </a:cubicBezTo>
                <a:lnTo>
                  <a:pt x="3731895" y="3425588"/>
                </a:lnTo>
                <a:cubicBezTo>
                  <a:pt x="3750092" y="3421039"/>
                  <a:pt x="3768451" y="3417093"/>
                  <a:pt x="3786487" y="3411940"/>
                </a:cubicBezTo>
                <a:cubicBezTo>
                  <a:pt x="3800319" y="3407988"/>
                  <a:pt x="3813474" y="3401781"/>
                  <a:pt x="3827430" y="3398292"/>
                </a:cubicBezTo>
                <a:cubicBezTo>
                  <a:pt x="3939988" y="3370152"/>
                  <a:pt x="3852201" y="3399014"/>
                  <a:pt x="3950260" y="3370997"/>
                </a:cubicBezTo>
                <a:cubicBezTo>
                  <a:pt x="3964092" y="3367045"/>
                  <a:pt x="3977371" y="3361301"/>
                  <a:pt x="3991203" y="3357349"/>
                </a:cubicBezTo>
                <a:cubicBezTo>
                  <a:pt x="4009238" y="3352196"/>
                  <a:pt x="4027828" y="3349091"/>
                  <a:pt x="4045794" y="3343701"/>
                </a:cubicBezTo>
                <a:cubicBezTo>
                  <a:pt x="4045841" y="3343687"/>
                  <a:pt x="4148129" y="3309590"/>
                  <a:pt x="4168624" y="3302758"/>
                </a:cubicBezTo>
                <a:lnTo>
                  <a:pt x="4209567" y="3289110"/>
                </a:lnTo>
                <a:cubicBezTo>
                  <a:pt x="4223215" y="3284561"/>
                  <a:pt x="4237643" y="3281895"/>
                  <a:pt x="4250510" y="3275462"/>
                </a:cubicBezTo>
                <a:cubicBezTo>
                  <a:pt x="4299036" y="3251199"/>
                  <a:pt x="4299188" y="3247907"/>
                  <a:pt x="4346045" y="3234519"/>
                </a:cubicBezTo>
                <a:cubicBezTo>
                  <a:pt x="4364080" y="3229366"/>
                  <a:pt x="4382601" y="3226024"/>
                  <a:pt x="4400636" y="3220871"/>
                </a:cubicBezTo>
                <a:cubicBezTo>
                  <a:pt x="4414468" y="3216919"/>
                  <a:pt x="4427623" y="3210713"/>
                  <a:pt x="4441579" y="3207224"/>
                </a:cubicBezTo>
                <a:cubicBezTo>
                  <a:pt x="4528199" y="3185569"/>
                  <a:pt x="4517078" y="3200252"/>
                  <a:pt x="4619000" y="3166280"/>
                </a:cubicBezTo>
                <a:cubicBezTo>
                  <a:pt x="4632648" y="3161731"/>
                  <a:pt x="4645900" y="3155754"/>
                  <a:pt x="4659943" y="3152633"/>
                </a:cubicBezTo>
                <a:cubicBezTo>
                  <a:pt x="4686956" y="3146630"/>
                  <a:pt x="4714604" y="3143935"/>
                  <a:pt x="4741830" y="3138985"/>
                </a:cubicBezTo>
                <a:cubicBezTo>
                  <a:pt x="4764653" y="3134835"/>
                  <a:pt x="4787323" y="3129886"/>
                  <a:pt x="4810069" y="3125337"/>
                </a:cubicBezTo>
                <a:cubicBezTo>
                  <a:pt x="5541814" y="3141598"/>
                  <a:pt x="5445992" y="3147321"/>
                  <a:pt x="6270379" y="3125337"/>
                </a:cubicBezTo>
                <a:cubicBezTo>
                  <a:pt x="6329673" y="3123756"/>
                  <a:pt x="6388752" y="3117313"/>
                  <a:pt x="6447800" y="3111689"/>
                </a:cubicBezTo>
                <a:cubicBezTo>
                  <a:pt x="6551015" y="3101859"/>
                  <a:pt x="6533969" y="3103794"/>
                  <a:pt x="6611573" y="3084394"/>
                </a:cubicBezTo>
                <a:lnTo>
                  <a:pt x="6693460" y="3029803"/>
                </a:lnTo>
                <a:cubicBezTo>
                  <a:pt x="6707108" y="3020704"/>
                  <a:pt x="6723902" y="3015108"/>
                  <a:pt x="6734403" y="3002507"/>
                </a:cubicBezTo>
                <a:cubicBezTo>
                  <a:pt x="6813143" y="2908020"/>
                  <a:pt x="6782934" y="2950185"/>
                  <a:pt x="6829937" y="2879677"/>
                </a:cubicBezTo>
                <a:cubicBezTo>
                  <a:pt x="6837948" y="2839621"/>
                  <a:pt x="6841495" y="2807218"/>
                  <a:pt x="6857233" y="2770495"/>
                </a:cubicBezTo>
                <a:cubicBezTo>
                  <a:pt x="6865247" y="2751795"/>
                  <a:pt x="6877385" y="2734953"/>
                  <a:pt x="6884528" y="2715904"/>
                </a:cubicBezTo>
                <a:cubicBezTo>
                  <a:pt x="6919157" y="2623559"/>
                  <a:pt x="6878829" y="2697360"/>
                  <a:pt x="6911824" y="2620370"/>
                </a:cubicBezTo>
                <a:cubicBezTo>
                  <a:pt x="6954644" y="2520457"/>
                  <a:pt x="6927605" y="2611834"/>
                  <a:pt x="6952767" y="2511188"/>
                </a:cubicBezTo>
                <a:cubicBezTo>
                  <a:pt x="6915098" y="2398179"/>
                  <a:pt x="6941432" y="2453241"/>
                  <a:pt x="6870881" y="2347415"/>
                </a:cubicBezTo>
                <a:cubicBezTo>
                  <a:pt x="6861782" y="2333767"/>
                  <a:pt x="6857233" y="2315570"/>
                  <a:pt x="6843585" y="2306471"/>
                </a:cubicBezTo>
                <a:lnTo>
                  <a:pt x="6802642" y="2279176"/>
                </a:lnTo>
                <a:cubicBezTo>
                  <a:pt x="6793543" y="2265528"/>
                  <a:pt x="6786243" y="2250492"/>
                  <a:pt x="6775346" y="2238233"/>
                </a:cubicBezTo>
                <a:cubicBezTo>
                  <a:pt x="6749700" y="2209382"/>
                  <a:pt x="6714873" y="2188464"/>
                  <a:pt x="6693460" y="2156346"/>
                </a:cubicBezTo>
                <a:cubicBezTo>
                  <a:pt x="6630790" y="2062343"/>
                  <a:pt x="6710866" y="2176655"/>
                  <a:pt x="6611573" y="2060812"/>
                </a:cubicBezTo>
                <a:cubicBezTo>
                  <a:pt x="6600898" y="2048358"/>
                  <a:pt x="6595876" y="2031466"/>
                  <a:pt x="6584278" y="2019868"/>
                </a:cubicBezTo>
                <a:cubicBezTo>
                  <a:pt x="6572680" y="2008270"/>
                  <a:pt x="6555935" y="2003074"/>
                  <a:pt x="6543334" y="1992573"/>
                </a:cubicBezTo>
                <a:cubicBezTo>
                  <a:pt x="6503929" y="1959736"/>
                  <a:pt x="6501933" y="1950943"/>
                  <a:pt x="6475095" y="1910686"/>
                </a:cubicBezTo>
                <a:cubicBezTo>
                  <a:pt x="6470546" y="1897038"/>
                  <a:pt x="6470435" y="1880976"/>
                  <a:pt x="6461448" y="1869743"/>
                </a:cubicBezTo>
                <a:cubicBezTo>
                  <a:pt x="6451201" y="1856935"/>
                  <a:pt x="6433105" y="1852948"/>
                  <a:pt x="6420504" y="1842447"/>
                </a:cubicBezTo>
                <a:cubicBezTo>
                  <a:pt x="6405677" y="1830091"/>
                  <a:pt x="6393209" y="1815152"/>
                  <a:pt x="6379561" y="1801504"/>
                </a:cubicBezTo>
                <a:cubicBezTo>
                  <a:pt x="6370463" y="1783307"/>
                  <a:pt x="6362733" y="1764359"/>
                  <a:pt x="6352266" y="1746913"/>
                </a:cubicBezTo>
                <a:cubicBezTo>
                  <a:pt x="6335388" y="1718783"/>
                  <a:pt x="6315872" y="1692322"/>
                  <a:pt x="6297675" y="1665027"/>
                </a:cubicBezTo>
                <a:lnTo>
                  <a:pt x="6243084" y="1583140"/>
                </a:lnTo>
                <a:lnTo>
                  <a:pt x="6188493" y="1501253"/>
                </a:lnTo>
                <a:cubicBezTo>
                  <a:pt x="6179395" y="1487605"/>
                  <a:pt x="6171039" y="1473432"/>
                  <a:pt x="6161197" y="1460310"/>
                </a:cubicBezTo>
                <a:cubicBezTo>
                  <a:pt x="6147549" y="1442113"/>
                  <a:pt x="6133475" y="1424228"/>
                  <a:pt x="6120254" y="1405719"/>
                </a:cubicBezTo>
                <a:cubicBezTo>
                  <a:pt x="6110720" y="1392372"/>
                  <a:pt x="6103633" y="1377230"/>
                  <a:pt x="6092958" y="1364776"/>
                </a:cubicBezTo>
                <a:cubicBezTo>
                  <a:pt x="6076210" y="1345237"/>
                  <a:pt x="6056564" y="1328382"/>
                  <a:pt x="6038367" y="1310185"/>
                </a:cubicBezTo>
                <a:cubicBezTo>
                  <a:pt x="6029269" y="1291988"/>
                  <a:pt x="6022897" y="1272149"/>
                  <a:pt x="6011072" y="1255594"/>
                </a:cubicBezTo>
                <a:cubicBezTo>
                  <a:pt x="5987189" y="1222158"/>
                  <a:pt x="5961833" y="1209120"/>
                  <a:pt x="5929185" y="1187355"/>
                </a:cubicBezTo>
                <a:cubicBezTo>
                  <a:pt x="5924636" y="1173707"/>
                  <a:pt x="5922674" y="1158902"/>
                  <a:pt x="5915537" y="1146412"/>
                </a:cubicBezTo>
                <a:cubicBezTo>
                  <a:pt x="5893851" y="1108461"/>
                  <a:pt x="5818692" y="1027258"/>
                  <a:pt x="5792707" y="1009934"/>
                </a:cubicBezTo>
                <a:lnTo>
                  <a:pt x="5710821" y="955343"/>
                </a:lnTo>
                <a:cubicBezTo>
                  <a:pt x="5701722" y="941695"/>
                  <a:pt x="5695662" y="925434"/>
                  <a:pt x="5683525" y="914400"/>
                </a:cubicBezTo>
                <a:cubicBezTo>
                  <a:pt x="5645145" y="879509"/>
                  <a:pt x="5602191" y="849987"/>
                  <a:pt x="5560695" y="818865"/>
                </a:cubicBezTo>
                <a:cubicBezTo>
                  <a:pt x="5547573" y="809024"/>
                  <a:pt x="5531944" y="802543"/>
                  <a:pt x="5519752" y="791570"/>
                </a:cubicBezTo>
                <a:cubicBezTo>
                  <a:pt x="5486278" y="761443"/>
                  <a:pt x="5461690" y="721016"/>
                  <a:pt x="5424218" y="696035"/>
                </a:cubicBezTo>
                <a:lnTo>
                  <a:pt x="5342331" y="641444"/>
                </a:lnTo>
                <a:cubicBezTo>
                  <a:pt x="5328683" y="632346"/>
                  <a:pt x="5314510" y="623990"/>
                  <a:pt x="5301388" y="614149"/>
                </a:cubicBezTo>
                <a:lnTo>
                  <a:pt x="5192206" y="532262"/>
                </a:lnTo>
                <a:cubicBezTo>
                  <a:pt x="5174009" y="518614"/>
                  <a:pt x="5156541" y="503936"/>
                  <a:pt x="5137615" y="491319"/>
                </a:cubicBezTo>
                <a:cubicBezTo>
                  <a:pt x="5123967" y="482221"/>
                  <a:pt x="5110019" y="473558"/>
                  <a:pt x="5096672" y="464024"/>
                </a:cubicBezTo>
                <a:cubicBezTo>
                  <a:pt x="5078163" y="450803"/>
                  <a:pt x="5060716" y="436124"/>
                  <a:pt x="5042081" y="423080"/>
                </a:cubicBezTo>
                <a:cubicBezTo>
                  <a:pt x="5015206" y="404267"/>
                  <a:pt x="4987490" y="386686"/>
                  <a:pt x="4960194" y="368489"/>
                </a:cubicBezTo>
                <a:cubicBezTo>
                  <a:pt x="4946546" y="359391"/>
                  <a:pt x="4933922" y="348529"/>
                  <a:pt x="4919251" y="341194"/>
                </a:cubicBezTo>
                <a:cubicBezTo>
                  <a:pt x="4901054" y="332095"/>
                  <a:pt x="4881215" y="325723"/>
                  <a:pt x="4864660" y="313898"/>
                </a:cubicBezTo>
                <a:cubicBezTo>
                  <a:pt x="4848954" y="302680"/>
                  <a:pt x="4839775" y="283661"/>
                  <a:pt x="4823716" y="272955"/>
                </a:cubicBezTo>
                <a:cubicBezTo>
                  <a:pt x="4811746" y="264975"/>
                  <a:pt x="4795349" y="266293"/>
                  <a:pt x="4782773" y="259307"/>
                </a:cubicBezTo>
                <a:cubicBezTo>
                  <a:pt x="4754096" y="243375"/>
                  <a:pt x="4732009" y="215090"/>
                  <a:pt x="4700887" y="204716"/>
                </a:cubicBezTo>
                <a:cubicBezTo>
                  <a:pt x="4673591" y="195618"/>
                  <a:pt x="4644734" y="190288"/>
                  <a:pt x="4619000" y="177421"/>
                </a:cubicBezTo>
                <a:cubicBezTo>
                  <a:pt x="4600803" y="168322"/>
                  <a:pt x="4583459" y="157269"/>
                  <a:pt x="4564409" y="150125"/>
                </a:cubicBezTo>
                <a:cubicBezTo>
                  <a:pt x="4546846" y="143539"/>
                  <a:pt x="4527784" y="141867"/>
                  <a:pt x="4509818" y="136477"/>
                </a:cubicBezTo>
                <a:cubicBezTo>
                  <a:pt x="4482259" y="128209"/>
                  <a:pt x="4455227" y="118280"/>
                  <a:pt x="4427931" y="109182"/>
                </a:cubicBezTo>
                <a:cubicBezTo>
                  <a:pt x="4414283" y="104633"/>
                  <a:pt x="4400944" y="99023"/>
                  <a:pt x="4386988" y="95534"/>
                </a:cubicBezTo>
                <a:cubicBezTo>
                  <a:pt x="4368791" y="90985"/>
                  <a:pt x="4350833" y="85343"/>
                  <a:pt x="4332397" y="81886"/>
                </a:cubicBezTo>
                <a:cubicBezTo>
                  <a:pt x="4278001" y="71687"/>
                  <a:pt x="4222315" y="68014"/>
                  <a:pt x="4168624" y="54591"/>
                </a:cubicBezTo>
                <a:cubicBezTo>
                  <a:pt x="4150427" y="50042"/>
                  <a:pt x="4132343" y="45012"/>
                  <a:pt x="4114033" y="40943"/>
                </a:cubicBezTo>
                <a:cubicBezTo>
                  <a:pt x="4032897" y="22912"/>
                  <a:pt x="3950578" y="11743"/>
                  <a:pt x="3868373" y="0"/>
                </a:cubicBezTo>
                <a:cubicBezTo>
                  <a:pt x="3804683" y="9098"/>
                  <a:pt x="3740765" y="16718"/>
                  <a:pt x="3677304" y="27295"/>
                </a:cubicBezTo>
                <a:cubicBezTo>
                  <a:pt x="3658802" y="30379"/>
                  <a:pt x="3640748" y="35790"/>
                  <a:pt x="3622713" y="40943"/>
                </a:cubicBezTo>
                <a:cubicBezTo>
                  <a:pt x="3608881" y="44895"/>
                  <a:pt x="3595960" y="52226"/>
                  <a:pt x="3581770" y="54591"/>
                </a:cubicBezTo>
                <a:cubicBezTo>
                  <a:pt x="3541135" y="61363"/>
                  <a:pt x="3499883" y="63689"/>
                  <a:pt x="3458940" y="68238"/>
                </a:cubicBezTo>
                <a:cubicBezTo>
                  <a:pt x="3445292" y="72787"/>
                  <a:pt x="3431876" y="78101"/>
                  <a:pt x="3417997" y="81886"/>
                </a:cubicBezTo>
                <a:cubicBezTo>
                  <a:pt x="3381805" y="91757"/>
                  <a:pt x="3342369" y="92405"/>
                  <a:pt x="3308815" y="109182"/>
                </a:cubicBezTo>
                <a:cubicBezTo>
                  <a:pt x="3272421" y="127379"/>
                  <a:pt x="3236676" y="146935"/>
                  <a:pt x="3199633" y="163773"/>
                </a:cubicBezTo>
                <a:cubicBezTo>
                  <a:pt x="3175698" y="174653"/>
                  <a:pt x="3127269" y="185276"/>
                  <a:pt x="3104098" y="191068"/>
                </a:cubicBezTo>
                <a:cubicBezTo>
                  <a:pt x="2923071" y="281583"/>
                  <a:pt x="3149113" y="171777"/>
                  <a:pt x="3008564" y="232012"/>
                </a:cubicBezTo>
                <a:cubicBezTo>
                  <a:pt x="2989864" y="240026"/>
                  <a:pt x="2972673" y="251293"/>
                  <a:pt x="2953973" y="259307"/>
                </a:cubicBezTo>
                <a:cubicBezTo>
                  <a:pt x="2940750" y="264974"/>
                  <a:pt x="2926126" y="267002"/>
                  <a:pt x="2913030" y="272955"/>
                </a:cubicBezTo>
                <a:cubicBezTo>
                  <a:pt x="2875987" y="289793"/>
                  <a:pt x="2840242" y="309349"/>
                  <a:pt x="2803848" y="327546"/>
                </a:cubicBezTo>
                <a:cubicBezTo>
                  <a:pt x="2734583" y="362178"/>
                  <a:pt x="2766187" y="343554"/>
                  <a:pt x="2708313" y="382137"/>
                </a:cubicBezTo>
                <a:cubicBezTo>
                  <a:pt x="2647270" y="473702"/>
                  <a:pt x="2719179" y="383993"/>
                  <a:pt x="2640075" y="436728"/>
                </a:cubicBezTo>
                <a:cubicBezTo>
                  <a:pt x="2624016" y="447434"/>
                  <a:pt x="2615190" y="466965"/>
                  <a:pt x="2599131" y="477671"/>
                </a:cubicBezTo>
                <a:cubicBezTo>
                  <a:pt x="2587161" y="485651"/>
                  <a:pt x="2571055" y="484885"/>
                  <a:pt x="2558188" y="491319"/>
                </a:cubicBezTo>
                <a:cubicBezTo>
                  <a:pt x="2499669" y="520579"/>
                  <a:pt x="2530628" y="517304"/>
                  <a:pt x="2476301" y="559558"/>
                </a:cubicBezTo>
                <a:cubicBezTo>
                  <a:pt x="2450406" y="579698"/>
                  <a:pt x="2417612" y="590952"/>
                  <a:pt x="2394415" y="614149"/>
                </a:cubicBezTo>
                <a:cubicBezTo>
                  <a:pt x="2362570" y="645994"/>
                  <a:pt x="2336353" y="684702"/>
                  <a:pt x="2298881" y="709683"/>
                </a:cubicBezTo>
                <a:cubicBezTo>
                  <a:pt x="2190527" y="781919"/>
                  <a:pt x="2315288" y="697651"/>
                  <a:pt x="2094164" y="859809"/>
                </a:cubicBezTo>
                <a:cubicBezTo>
                  <a:pt x="2080937" y="869509"/>
                  <a:pt x="2065822" y="876603"/>
                  <a:pt x="2053221" y="887104"/>
                </a:cubicBezTo>
                <a:cubicBezTo>
                  <a:pt x="1934189" y="986297"/>
                  <a:pt x="2100793" y="866773"/>
                  <a:pt x="1957687" y="968991"/>
                </a:cubicBezTo>
                <a:cubicBezTo>
                  <a:pt x="1944340" y="978525"/>
                  <a:pt x="1930985" y="988148"/>
                  <a:pt x="1916743" y="996286"/>
                </a:cubicBezTo>
                <a:cubicBezTo>
                  <a:pt x="1899079" y="1006380"/>
                  <a:pt x="1878428" y="1011375"/>
                  <a:pt x="1862152" y="1023582"/>
                </a:cubicBezTo>
                <a:cubicBezTo>
                  <a:pt x="1755472" y="1103592"/>
                  <a:pt x="1854781" y="1055089"/>
                  <a:pt x="1766618" y="1105468"/>
                </a:cubicBezTo>
                <a:cubicBezTo>
                  <a:pt x="1748954" y="1115562"/>
                  <a:pt x="1730727" y="1124750"/>
                  <a:pt x="1712027" y="1132764"/>
                </a:cubicBezTo>
                <a:cubicBezTo>
                  <a:pt x="1646140" y="1161002"/>
                  <a:pt x="1691932" y="1128444"/>
                  <a:pt x="1616493" y="1173707"/>
                </a:cubicBezTo>
                <a:cubicBezTo>
                  <a:pt x="1590395" y="1189366"/>
                  <a:pt x="1509045" y="1244358"/>
                  <a:pt x="1480015" y="1269241"/>
                </a:cubicBezTo>
                <a:cubicBezTo>
                  <a:pt x="1402553" y="1335637"/>
                  <a:pt x="1479665" y="1289889"/>
                  <a:pt x="1384481" y="1337480"/>
                </a:cubicBezTo>
                <a:cubicBezTo>
                  <a:pt x="1370833" y="1351128"/>
                  <a:pt x="1358192" y="1365863"/>
                  <a:pt x="1343537" y="1378424"/>
                </a:cubicBezTo>
                <a:cubicBezTo>
                  <a:pt x="1313912" y="1403817"/>
                  <a:pt x="1280406" y="1425060"/>
                  <a:pt x="1248003" y="1446662"/>
                </a:cubicBezTo>
                <a:cubicBezTo>
                  <a:pt x="1234355" y="1464859"/>
                  <a:pt x="1223144" y="1485169"/>
                  <a:pt x="1207060" y="1501253"/>
                </a:cubicBezTo>
                <a:cubicBezTo>
                  <a:pt x="1125014" y="1583299"/>
                  <a:pt x="1198857" y="1438495"/>
                  <a:pt x="1084230" y="1610435"/>
                </a:cubicBezTo>
                <a:cubicBezTo>
                  <a:pt x="1051412" y="1659663"/>
                  <a:pt x="1031138" y="1695872"/>
                  <a:pt x="975048" y="1733265"/>
                </a:cubicBezTo>
                <a:cubicBezTo>
                  <a:pt x="949173" y="1750515"/>
                  <a:pt x="867445" y="1802813"/>
                  <a:pt x="838570" y="1828800"/>
                </a:cubicBezTo>
                <a:cubicBezTo>
                  <a:pt x="809878" y="1854623"/>
                  <a:pt x="783979" y="1883391"/>
                  <a:pt x="756684" y="1910686"/>
                </a:cubicBezTo>
                <a:cubicBezTo>
                  <a:pt x="733938" y="1933432"/>
                  <a:pt x="715211" y="1961081"/>
                  <a:pt x="688445" y="1978925"/>
                </a:cubicBezTo>
                <a:lnTo>
                  <a:pt x="647501" y="2006221"/>
                </a:lnTo>
                <a:cubicBezTo>
                  <a:pt x="549967" y="2152524"/>
                  <a:pt x="701857" y="1930486"/>
                  <a:pt x="579263" y="2088107"/>
                </a:cubicBezTo>
                <a:cubicBezTo>
                  <a:pt x="559123" y="2114002"/>
                  <a:pt x="547869" y="2146797"/>
                  <a:pt x="524672" y="2169994"/>
                </a:cubicBezTo>
                <a:cubicBezTo>
                  <a:pt x="497376" y="2197289"/>
                  <a:pt x="464197" y="2219761"/>
                  <a:pt x="442785" y="2251880"/>
                </a:cubicBezTo>
                <a:cubicBezTo>
                  <a:pt x="433687" y="2265528"/>
                  <a:pt x="422825" y="2278153"/>
                  <a:pt x="415490" y="2292824"/>
                </a:cubicBezTo>
                <a:cubicBezTo>
                  <a:pt x="390602" y="2342600"/>
                  <a:pt x="411796" y="2372623"/>
                  <a:pt x="347251" y="2415653"/>
                </a:cubicBezTo>
                <a:lnTo>
                  <a:pt x="306307" y="2442949"/>
                </a:lnTo>
                <a:cubicBezTo>
                  <a:pt x="292659" y="2461146"/>
                  <a:pt x="276649" y="2477791"/>
                  <a:pt x="265364" y="2497540"/>
                </a:cubicBezTo>
                <a:cubicBezTo>
                  <a:pt x="202404" y="2607720"/>
                  <a:pt x="310006" y="2465312"/>
                  <a:pt x="224421" y="2579427"/>
                </a:cubicBezTo>
                <a:cubicBezTo>
                  <a:pt x="193300" y="2620922"/>
                  <a:pt x="152084" y="2655863"/>
                  <a:pt x="128887" y="2702256"/>
                </a:cubicBezTo>
                <a:cubicBezTo>
                  <a:pt x="110690" y="2738650"/>
                  <a:pt x="87161" y="2772836"/>
                  <a:pt x="74295" y="2811438"/>
                </a:cubicBezTo>
                <a:cubicBezTo>
                  <a:pt x="69746" y="2825086"/>
                  <a:pt x="66315" y="2839159"/>
                  <a:pt x="60648" y="2852382"/>
                </a:cubicBezTo>
                <a:cubicBezTo>
                  <a:pt x="17825" y="2952305"/>
                  <a:pt x="44868" y="2860909"/>
                  <a:pt x="19704" y="2961564"/>
                </a:cubicBezTo>
                <a:cubicBezTo>
                  <a:pt x="27410" y="3200438"/>
                  <a:pt x="0" y="3274737"/>
                  <a:pt x="47000" y="3439235"/>
                </a:cubicBezTo>
                <a:cubicBezTo>
                  <a:pt x="50952" y="3453068"/>
                  <a:pt x="54214" y="3467312"/>
                  <a:pt x="60648" y="3480179"/>
                </a:cubicBezTo>
                <a:cubicBezTo>
                  <a:pt x="67983" y="3494850"/>
                  <a:pt x="80608" y="3506451"/>
                  <a:pt x="87943" y="3521122"/>
                </a:cubicBezTo>
                <a:cubicBezTo>
                  <a:pt x="94377" y="3533989"/>
                  <a:pt x="93611" y="3550095"/>
                  <a:pt x="101591" y="3562065"/>
                </a:cubicBezTo>
                <a:cubicBezTo>
                  <a:pt x="122610" y="3593593"/>
                  <a:pt x="153263" y="3610162"/>
                  <a:pt x="183478" y="3630304"/>
                </a:cubicBezTo>
                <a:cubicBezTo>
                  <a:pt x="233517" y="3705363"/>
                  <a:pt x="183480" y="3641680"/>
                  <a:pt x="251716" y="3698543"/>
                </a:cubicBezTo>
                <a:cubicBezTo>
                  <a:pt x="296988" y="3736269"/>
                  <a:pt x="282780" y="3741370"/>
                  <a:pt x="333603" y="3766782"/>
                </a:cubicBezTo>
                <a:cubicBezTo>
                  <a:pt x="446625" y="3823294"/>
                  <a:pt x="298135" y="3729491"/>
                  <a:pt x="415490" y="3807725"/>
                </a:cubicBezTo>
                <a:cubicBezTo>
                  <a:pt x="424588" y="3821373"/>
                  <a:pt x="429977" y="3838421"/>
                  <a:pt x="442785" y="3848668"/>
                </a:cubicBezTo>
                <a:cubicBezTo>
                  <a:pt x="454018" y="3857655"/>
                  <a:pt x="470861" y="3855882"/>
                  <a:pt x="483728" y="3862316"/>
                </a:cubicBezTo>
                <a:cubicBezTo>
                  <a:pt x="498399" y="3869652"/>
                  <a:pt x="510001" y="3882276"/>
                  <a:pt x="524672" y="3889612"/>
                </a:cubicBezTo>
                <a:cubicBezTo>
                  <a:pt x="547600" y="3901076"/>
                  <a:pt x="598349" y="3910350"/>
                  <a:pt x="620206" y="3916907"/>
                </a:cubicBezTo>
                <a:cubicBezTo>
                  <a:pt x="647765" y="3925175"/>
                  <a:pt x="674797" y="3935105"/>
                  <a:pt x="702093" y="3944203"/>
                </a:cubicBezTo>
                <a:cubicBezTo>
                  <a:pt x="715741" y="3948752"/>
                  <a:pt x="728761" y="3956066"/>
                  <a:pt x="743036" y="3957850"/>
                </a:cubicBezTo>
                <a:lnTo>
                  <a:pt x="852218" y="3971498"/>
                </a:lnTo>
                <a:cubicBezTo>
                  <a:pt x="1128183" y="4063489"/>
                  <a:pt x="845826" y="3973896"/>
                  <a:pt x="1630140" y="3998794"/>
                </a:cubicBezTo>
                <a:cubicBezTo>
                  <a:pt x="1671315" y="4000101"/>
                  <a:pt x="1711782" y="4011692"/>
                  <a:pt x="1752970" y="4012441"/>
                </a:cubicBezTo>
                <a:cubicBezTo>
                  <a:pt x="1962201" y="4016245"/>
                  <a:pt x="2171501" y="4012441"/>
                  <a:pt x="2380767" y="4012441"/>
                </a:cubicBezTo>
              </a:path>
            </a:pathLst>
          </a:cu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1" i="0" lang="en-US" sz="3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Binary Tree Representation</a:t>
            </a:r>
            <a:br>
              <a:rPr b="1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&amp; Linked Representation</a:t>
            </a:r>
            <a:endParaRPr/>
          </a:p>
        </p:txBody>
      </p:sp>
      <p:sp>
        <p:nvSpPr>
          <p:cNvPr id="792" name="Google Shape;792;p29"/>
          <p:cNvSpPr txBox="1"/>
          <p:nvPr>
            <p:ph idx="1" type="body"/>
          </p:nvPr>
        </p:nvSpPr>
        <p:spPr>
          <a:xfrm>
            <a:off x="457200" y="1173162"/>
            <a:ext cx="8229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0" i="0" lang="en-US" sz="26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Array Representation -</a:t>
            </a:r>
            <a:endParaRPr/>
          </a:p>
        </p:txBody>
      </p:sp>
      <p:sp>
        <p:nvSpPr>
          <p:cNvPr id="793" name="Google Shape;793;p29"/>
          <p:cNvSpPr txBox="1"/>
          <p:nvPr/>
        </p:nvSpPr>
        <p:spPr>
          <a:xfrm>
            <a:off x="152400" y="1905000"/>
            <a:ext cx="883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185"/>
              <a:buFont typeface="Noto Sans Symbols"/>
              <a:buChar char="⚫"/>
            </a:pP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the nodes using the numbering scheme for a full binary tree. </a:t>
            </a:r>
            <a:endParaRPr/>
          </a:p>
          <a:p>
            <a:pPr indent="-273050" lvl="0" marL="273050" marR="0" rtl="0" algn="just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BD0D9"/>
              </a:buClr>
              <a:buSzPts val="2185"/>
              <a:buFont typeface="Noto Sans Symbols"/>
              <a:buChar char="⚫"/>
            </a:pP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that is numbered </a:t>
            </a:r>
            <a:r>
              <a:rPr b="0" i="0" lang="en-US" sz="23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stored in </a:t>
            </a:r>
            <a:r>
              <a:rPr b="0" i="0" lang="en-US" sz="23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tree[i].</a:t>
            </a:r>
            <a:endParaRPr/>
          </a:p>
        </p:txBody>
      </p:sp>
      <p:grpSp>
        <p:nvGrpSpPr>
          <p:cNvPr id="794" name="Google Shape;794;p29"/>
          <p:cNvGrpSpPr/>
          <p:nvPr/>
        </p:nvGrpSpPr>
        <p:grpSpPr>
          <a:xfrm>
            <a:off x="304800" y="2514600"/>
            <a:ext cx="6324600" cy="3429000"/>
            <a:chOff x="528" y="1344"/>
            <a:chExt cx="3984" cy="2160"/>
          </a:xfrm>
        </p:grpSpPr>
        <p:grpSp>
          <p:nvGrpSpPr>
            <p:cNvPr id="795" name="Google Shape;795;p29"/>
            <p:cNvGrpSpPr/>
            <p:nvPr/>
          </p:nvGrpSpPr>
          <p:grpSpPr>
            <a:xfrm>
              <a:off x="624" y="1440"/>
              <a:ext cx="3744" cy="2064"/>
              <a:chOff x="624" y="1440"/>
              <a:chExt cx="3744" cy="2064"/>
            </a:xfrm>
          </p:grpSpPr>
          <p:sp>
            <p:nvSpPr>
              <p:cNvPr id="796" name="Google Shape;796;p29"/>
              <p:cNvSpPr/>
              <p:nvPr/>
            </p:nvSpPr>
            <p:spPr>
              <a:xfrm>
                <a:off x="9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>
                <a:off x="220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>
                <a:off x="33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412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00" name="Google Shape;800;p29"/>
              <p:cNvCxnSpPr/>
              <p:nvPr/>
            </p:nvCxnSpPr>
            <p:spPr>
              <a:xfrm flipH="1">
                <a:off x="3456" y="2352"/>
                <a:ext cx="240" cy="43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29"/>
              <p:cNvCxnSpPr/>
              <p:nvPr/>
            </p:nvCxnSpPr>
            <p:spPr>
              <a:xfrm>
                <a:off x="3888" y="2304"/>
                <a:ext cx="336" cy="5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29"/>
              <p:cNvCxnSpPr/>
              <p:nvPr/>
            </p:nvCxnSpPr>
            <p:spPr>
              <a:xfrm flipH="1">
                <a:off x="1104" y="2304"/>
                <a:ext cx="528" cy="5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29"/>
              <p:cNvCxnSpPr/>
              <p:nvPr/>
            </p:nvCxnSpPr>
            <p:spPr>
              <a:xfrm>
                <a:off x="1872" y="2304"/>
                <a:ext cx="384" cy="57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804" name="Google Shape;804;p29"/>
              <p:cNvGrpSpPr/>
              <p:nvPr/>
            </p:nvGrpSpPr>
            <p:grpSpPr>
              <a:xfrm>
                <a:off x="2688" y="1440"/>
                <a:ext cx="240" cy="288"/>
                <a:chOff x="4176" y="1104"/>
                <a:chExt cx="240" cy="288"/>
              </a:xfrm>
            </p:grpSpPr>
            <p:sp>
              <p:nvSpPr>
                <p:cNvPr id="805" name="Google Shape;805;p2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29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7" name="Google Shape;807;p29"/>
              <p:cNvGrpSpPr/>
              <p:nvPr/>
            </p:nvGrpSpPr>
            <p:grpSpPr>
              <a:xfrm>
                <a:off x="3648" y="2112"/>
                <a:ext cx="240" cy="288"/>
                <a:chOff x="4176" y="1104"/>
                <a:chExt cx="240" cy="288"/>
              </a:xfrm>
            </p:grpSpPr>
            <p:sp>
              <p:nvSpPr>
                <p:cNvPr id="808" name="Google Shape;808;p2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29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0" name="Google Shape;810;p29"/>
              <p:cNvGrpSpPr/>
              <p:nvPr/>
            </p:nvGrpSpPr>
            <p:grpSpPr>
              <a:xfrm>
                <a:off x="1632" y="2112"/>
                <a:ext cx="240" cy="288"/>
                <a:chOff x="4176" y="1104"/>
                <a:chExt cx="240" cy="288"/>
              </a:xfrm>
            </p:grpSpPr>
            <p:sp>
              <p:nvSpPr>
                <p:cNvPr id="811" name="Google Shape;811;p2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29"/>
                <p:cNvSpPr txBox="1"/>
                <p:nvPr/>
              </p:nvSpPr>
              <p:spPr>
                <a:xfrm>
                  <a:off x="4176" y="110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onstantia"/>
                    <a:buNone/>
                  </a:pPr>
                  <a:r>
                    <a:rPr b="0" i="0" lang="en-US" sz="2400" u="none">
                      <a:solidFill>
                        <a:schemeClr val="lt1"/>
                      </a:solidFill>
                      <a:latin typeface="Constantia"/>
                      <a:ea typeface="Constantia"/>
                      <a:cs typeface="Constantia"/>
                      <a:sym typeface="Constantia"/>
                    </a:rPr>
                    <a:t>b</a:t>
                  </a:r>
                  <a:endParaRPr/>
                </a:p>
              </p:txBody>
            </p:sp>
          </p:grpSp>
          <p:cxnSp>
            <p:nvCxnSpPr>
              <p:cNvPr id="813" name="Google Shape;813;p29"/>
              <p:cNvCxnSpPr/>
              <p:nvPr/>
            </p:nvCxnSpPr>
            <p:spPr>
              <a:xfrm flipH="1">
                <a:off x="1824" y="1632"/>
                <a:ext cx="864" cy="5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4" name="Google Shape;814;p29"/>
              <p:cNvCxnSpPr/>
              <p:nvPr/>
            </p:nvCxnSpPr>
            <p:spPr>
              <a:xfrm>
                <a:off x="2880" y="1680"/>
                <a:ext cx="816" cy="5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815" name="Google Shape;815;p29"/>
              <p:cNvGrpSpPr/>
              <p:nvPr/>
            </p:nvGrpSpPr>
            <p:grpSpPr>
              <a:xfrm>
                <a:off x="624" y="3168"/>
                <a:ext cx="240" cy="288"/>
                <a:chOff x="4176" y="1104"/>
                <a:chExt cx="240" cy="288"/>
              </a:xfrm>
            </p:grpSpPr>
            <p:sp>
              <p:nvSpPr>
                <p:cNvPr id="816" name="Google Shape;816;p2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29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8" name="Google Shape;818;p29"/>
              <p:cNvGrpSpPr/>
              <p:nvPr/>
            </p:nvGrpSpPr>
            <p:grpSpPr>
              <a:xfrm>
                <a:off x="1248" y="3168"/>
                <a:ext cx="240" cy="288"/>
                <a:chOff x="4176" y="1104"/>
                <a:chExt cx="240" cy="288"/>
              </a:xfrm>
            </p:grpSpPr>
            <p:sp>
              <p:nvSpPr>
                <p:cNvPr id="819" name="Google Shape;819;p2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29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21" name="Google Shape;821;p29"/>
              <p:cNvCxnSpPr/>
              <p:nvPr/>
            </p:nvCxnSpPr>
            <p:spPr>
              <a:xfrm flipH="1">
                <a:off x="816" y="2976"/>
                <a:ext cx="144" cy="24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29"/>
              <p:cNvCxnSpPr/>
              <p:nvPr/>
            </p:nvCxnSpPr>
            <p:spPr>
              <a:xfrm>
                <a:off x="1152" y="2928"/>
                <a:ext cx="192" cy="28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823" name="Google Shape;823;p29"/>
              <p:cNvGrpSpPr/>
              <p:nvPr/>
            </p:nvGrpSpPr>
            <p:grpSpPr>
              <a:xfrm>
                <a:off x="1920" y="3216"/>
                <a:ext cx="240" cy="288"/>
                <a:chOff x="4176" y="1104"/>
                <a:chExt cx="240" cy="288"/>
              </a:xfrm>
            </p:grpSpPr>
            <p:sp>
              <p:nvSpPr>
                <p:cNvPr id="824" name="Google Shape;824;p2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Google Shape;825;p29"/>
                <p:cNvSpPr txBox="1"/>
                <p:nvPr/>
              </p:nvSpPr>
              <p:spPr>
                <a:xfrm>
                  <a:off x="4176" y="1104"/>
                  <a:ext cx="24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26" name="Google Shape;826;p29"/>
              <p:cNvCxnSpPr/>
              <p:nvPr/>
            </p:nvCxnSpPr>
            <p:spPr>
              <a:xfrm flipH="1">
                <a:off x="2112" y="3024"/>
                <a:ext cx="144" cy="24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27" name="Google Shape;827;p29"/>
              <p:cNvSpPr txBox="1"/>
              <p:nvPr/>
            </p:nvSpPr>
            <p:spPr>
              <a:xfrm>
                <a:off x="2736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a</a:t>
                </a:r>
                <a:endParaRPr/>
              </a:p>
            </p:txBody>
          </p:sp>
          <p:sp>
            <p:nvSpPr>
              <p:cNvPr id="828" name="Google Shape;828;p29"/>
              <p:cNvSpPr txBox="1"/>
              <p:nvPr/>
            </p:nvSpPr>
            <p:spPr>
              <a:xfrm>
                <a:off x="3696" y="2112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c</a:t>
                </a:r>
                <a:endParaRPr/>
              </a:p>
            </p:txBody>
          </p:sp>
          <p:sp>
            <p:nvSpPr>
              <p:cNvPr id="829" name="Google Shape;829;p29"/>
              <p:cNvSpPr txBox="1"/>
              <p:nvPr/>
            </p:nvSpPr>
            <p:spPr>
              <a:xfrm>
                <a:off x="912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d</a:t>
                </a:r>
                <a:endParaRPr/>
              </a:p>
            </p:txBody>
          </p:sp>
          <p:sp>
            <p:nvSpPr>
              <p:cNvPr id="830" name="Google Shape;830;p29"/>
              <p:cNvSpPr txBox="1"/>
              <p:nvPr/>
            </p:nvSpPr>
            <p:spPr>
              <a:xfrm>
                <a:off x="225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e</a:t>
                </a:r>
                <a:endParaRPr/>
              </a:p>
            </p:txBody>
          </p:sp>
          <p:sp>
            <p:nvSpPr>
              <p:cNvPr id="831" name="Google Shape;831;p29"/>
              <p:cNvSpPr txBox="1"/>
              <p:nvPr/>
            </p:nvSpPr>
            <p:spPr>
              <a:xfrm>
                <a:off x="3360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f</a:t>
                </a:r>
                <a:endParaRPr/>
              </a:p>
            </p:txBody>
          </p:sp>
          <p:sp>
            <p:nvSpPr>
              <p:cNvPr id="832" name="Google Shape;832;p29"/>
              <p:cNvSpPr txBox="1"/>
              <p:nvPr/>
            </p:nvSpPr>
            <p:spPr>
              <a:xfrm>
                <a:off x="417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g</a:t>
                </a:r>
                <a:endParaRPr/>
              </a:p>
            </p:txBody>
          </p:sp>
          <p:sp>
            <p:nvSpPr>
              <p:cNvPr id="833" name="Google Shape;833;p29"/>
              <p:cNvSpPr txBox="1"/>
              <p:nvPr/>
            </p:nvSpPr>
            <p:spPr>
              <a:xfrm>
                <a:off x="672" y="3168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h</a:t>
                </a:r>
                <a:endParaRPr/>
              </a:p>
            </p:txBody>
          </p:sp>
          <p:sp>
            <p:nvSpPr>
              <p:cNvPr id="834" name="Google Shape;834;p29"/>
              <p:cNvSpPr txBox="1"/>
              <p:nvPr/>
            </p:nvSpPr>
            <p:spPr>
              <a:xfrm>
                <a:off x="1296" y="3168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i</a:t>
                </a:r>
                <a:endParaRPr/>
              </a:p>
            </p:txBody>
          </p:sp>
          <p:sp>
            <p:nvSpPr>
              <p:cNvPr id="835" name="Google Shape;835;p29"/>
              <p:cNvSpPr txBox="1"/>
              <p:nvPr/>
            </p:nvSpPr>
            <p:spPr>
              <a:xfrm>
                <a:off x="1872" y="321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  j</a:t>
                </a:r>
                <a:endParaRPr/>
              </a:p>
            </p:txBody>
          </p:sp>
        </p:grpSp>
        <p:sp>
          <p:nvSpPr>
            <p:cNvPr id="836" name="Google Shape;836;p29"/>
            <p:cNvSpPr txBox="1"/>
            <p:nvPr/>
          </p:nvSpPr>
          <p:spPr>
            <a:xfrm>
              <a:off x="2880" y="1344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</a:t>
              </a:r>
              <a:endParaRPr/>
            </a:p>
          </p:txBody>
        </p:sp>
        <p:sp>
          <p:nvSpPr>
            <p:cNvPr id="837" name="Google Shape;837;p29"/>
            <p:cNvSpPr txBox="1"/>
            <p:nvPr/>
          </p:nvSpPr>
          <p:spPr>
            <a:xfrm>
              <a:off x="1536" y="1920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</a:t>
              </a:r>
              <a:endParaRPr/>
            </a:p>
          </p:txBody>
        </p:sp>
        <p:sp>
          <p:nvSpPr>
            <p:cNvPr id="838" name="Google Shape;838;p29"/>
            <p:cNvSpPr txBox="1"/>
            <p:nvPr/>
          </p:nvSpPr>
          <p:spPr>
            <a:xfrm>
              <a:off x="3792" y="1920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</a:t>
              </a:r>
              <a:endParaRPr/>
            </a:p>
          </p:txBody>
        </p:sp>
        <p:sp>
          <p:nvSpPr>
            <p:cNvPr id="839" name="Google Shape;839;p29"/>
            <p:cNvSpPr txBox="1"/>
            <p:nvPr/>
          </p:nvSpPr>
          <p:spPr>
            <a:xfrm>
              <a:off x="768" y="2592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</a:t>
              </a:r>
              <a:endParaRPr/>
            </a:p>
          </p:txBody>
        </p:sp>
        <p:sp>
          <p:nvSpPr>
            <p:cNvPr id="840" name="Google Shape;840;p29"/>
            <p:cNvSpPr txBox="1"/>
            <p:nvPr/>
          </p:nvSpPr>
          <p:spPr>
            <a:xfrm>
              <a:off x="2352" y="2592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</a:t>
              </a:r>
              <a:endParaRPr/>
            </a:p>
          </p:txBody>
        </p:sp>
        <p:sp>
          <p:nvSpPr>
            <p:cNvPr id="841" name="Google Shape;841;p29"/>
            <p:cNvSpPr txBox="1"/>
            <p:nvPr/>
          </p:nvSpPr>
          <p:spPr>
            <a:xfrm>
              <a:off x="3216" y="2592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6</a:t>
              </a:r>
              <a:endParaRPr/>
            </a:p>
          </p:txBody>
        </p:sp>
        <p:sp>
          <p:nvSpPr>
            <p:cNvPr id="842" name="Google Shape;842;p29"/>
            <p:cNvSpPr txBox="1"/>
            <p:nvPr/>
          </p:nvSpPr>
          <p:spPr>
            <a:xfrm>
              <a:off x="4272" y="2592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7</a:t>
              </a:r>
              <a:endParaRPr/>
            </a:p>
          </p:txBody>
        </p:sp>
        <p:sp>
          <p:nvSpPr>
            <p:cNvPr id="843" name="Google Shape;843;p29"/>
            <p:cNvSpPr txBox="1"/>
            <p:nvPr/>
          </p:nvSpPr>
          <p:spPr>
            <a:xfrm>
              <a:off x="528" y="2976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8</a:t>
              </a:r>
              <a:endParaRPr/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1440" y="3024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9</a:t>
              </a:r>
              <a:endParaRPr/>
            </a:p>
          </p:txBody>
        </p:sp>
        <p:sp>
          <p:nvSpPr>
            <p:cNvPr id="845" name="Google Shape;845;p29"/>
            <p:cNvSpPr txBox="1"/>
            <p:nvPr/>
          </p:nvSpPr>
          <p:spPr>
            <a:xfrm>
              <a:off x="1824" y="302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</a:t>
              </a:r>
              <a:endParaRPr/>
            </a:p>
          </p:txBody>
        </p:sp>
      </p:grpSp>
      <p:grpSp>
        <p:nvGrpSpPr>
          <p:cNvPr id="846" name="Google Shape;846;p29"/>
          <p:cNvGrpSpPr/>
          <p:nvPr/>
        </p:nvGrpSpPr>
        <p:grpSpPr>
          <a:xfrm>
            <a:off x="3581400" y="6019800"/>
            <a:ext cx="5486400" cy="838200"/>
            <a:chOff x="0" y="3696"/>
            <a:chExt cx="3456" cy="528"/>
          </a:xfrm>
        </p:grpSpPr>
        <p:sp>
          <p:nvSpPr>
            <p:cNvPr id="847" name="Google Shape;847;p29"/>
            <p:cNvSpPr txBox="1"/>
            <p:nvPr/>
          </p:nvSpPr>
          <p:spPr>
            <a:xfrm>
              <a:off x="6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 txBox="1"/>
            <p:nvPr/>
          </p:nvSpPr>
          <p:spPr>
            <a:xfrm>
              <a:off x="9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 txBox="1"/>
            <p:nvPr/>
          </p:nvSpPr>
          <p:spPr>
            <a:xfrm>
              <a:off x="11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 txBox="1"/>
            <p:nvPr/>
          </p:nvSpPr>
          <p:spPr>
            <a:xfrm>
              <a:off x="13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 txBox="1"/>
            <p:nvPr/>
          </p:nvSpPr>
          <p:spPr>
            <a:xfrm>
              <a:off x="16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 txBox="1"/>
            <p:nvPr/>
          </p:nvSpPr>
          <p:spPr>
            <a:xfrm>
              <a:off x="18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 txBox="1"/>
            <p:nvPr/>
          </p:nvSpPr>
          <p:spPr>
            <a:xfrm>
              <a:off x="21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 txBox="1"/>
            <p:nvPr/>
          </p:nvSpPr>
          <p:spPr>
            <a:xfrm>
              <a:off x="23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 txBox="1"/>
            <p:nvPr/>
          </p:nvSpPr>
          <p:spPr>
            <a:xfrm>
              <a:off x="25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 txBox="1"/>
            <p:nvPr/>
          </p:nvSpPr>
          <p:spPr>
            <a:xfrm>
              <a:off x="28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 txBox="1"/>
            <p:nvPr/>
          </p:nvSpPr>
          <p:spPr>
            <a:xfrm>
              <a:off x="30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 txBox="1"/>
            <p:nvPr/>
          </p:nvSpPr>
          <p:spPr>
            <a:xfrm>
              <a:off x="0" y="3696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800"/>
                <a:buFont typeface="Constantia"/>
                <a:buNone/>
              </a:pPr>
              <a:r>
                <a:rPr b="0" i="0" lang="en-US" sz="2800" u="none">
                  <a:solidFill>
                    <a:srgbClr val="C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tree[]</a:t>
              </a:r>
              <a:endParaRPr/>
            </a:p>
          </p:txBody>
        </p:sp>
        <p:sp>
          <p:nvSpPr>
            <p:cNvPr id="859" name="Google Shape;859;p29"/>
            <p:cNvSpPr txBox="1"/>
            <p:nvPr/>
          </p:nvSpPr>
          <p:spPr>
            <a:xfrm>
              <a:off x="672" y="3936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0</a:t>
              </a:r>
              <a:endParaRPr/>
            </a:p>
          </p:txBody>
        </p:sp>
        <p:sp>
          <p:nvSpPr>
            <p:cNvPr id="860" name="Google Shape;860;p29"/>
            <p:cNvSpPr txBox="1"/>
            <p:nvPr/>
          </p:nvSpPr>
          <p:spPr>
            <a:xfrm>
              <a:off x="1872" y="3936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</a:t>
              </a:r>
              <a:endParaRPr/>
            </a:p>
          </p:txBody>
        </p:sp>
        <p:sp>
          <p:nvSpPr>
            <p:cNvPr id="861" name="Google Shape;861;p29"/>
            <p:cNvSpPr txBox="1"/>
            <p:nvPr/>
          </p:nvSpPr>
          <p:spPr>
            <a:xfrm>
              <a:off x="3072" y="393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</a:t>
              </a:r>
              <a:endParaRPr/>
            </a:p>
          </p:txBody>
        </p:sp>
      </p:grpSp>
      <p:sp>
        <p:nvSpPr>
          <p:cNvPr id="862" name="Google Shape;862;p29"/>
          <p:cNvSpPr txBox="1"/>
          <p:nvPr/>
        </p:nvSpPr>
        <p:spPr>
          <a:xfrm>
            <a:off x="5029200" y="60198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/>
          </a:p>
        </p:txBody>
      </p:sp>
      <p:sp>
        <p:nvSpPr>
          <p:cNvPr id="863" name="Google Shape;863;p29"/>
          <p:cNvSpPr txBox="1"/>
          <p:nvPr/>
        </p:nvSpPr>
        <p:spPr>
          <a:xfrm>
            <a:off x="5454650" y="6019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/>
          </a:p>
        </p:txBody>
      </p:sp>
      <p:sp>
        <p:nvSpPr>
          <p:cNvPr id="864" name="Google Shape;864;p29"/>
          <p:cNvSpPr txBox="1"/>
          <p:nvPr/>
        </p:nvSpPr>
        <p:spPr>
          <a:xfrm>
            <a:off x="5880100" y="60198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/>
          </a:p>
        </p:txBody>
      </p:sp>
      <p:sp>
        <p:nvSpPr>
          <p:cNvPr id="865" name="Google Shape;865;p29"/>
          <p:cNvSpPr txBox="1"/>
          <p:nvPr/>
        </p:nvSpPr>
        <p:spPr>
          <a:xfrm>
            <a:off x="6248400" y="6019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</a:t>
            </a:r>
            <a:endParaRPr/>
          </a:p>
        </p:txBody>
      </p:sp>
      <p:sp>
        <p:nvSpPr>
          <p:cNvPr id="866" name="Google Shape;866;p29"/>
          <p:cNvSpPr txBox="1"/>
          <p:nvPr/>
        </p:nvSpPr>
        <p:spPr>
          <a:xfrm>
            <a:off x="6616700" y="60198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</a:t>
            </a:r>
            <a:endParaRPr/>
          </a:p>
        </p:txBody>
      </p:sp>
      <p:sp>
        <p:nvSpPr>
          <p:cNvPr id="867" name="Google Shape;867;p29"/>
          <p:cNvSpPr txBox="1"/>
          <p:nvPr/>
        </p:nvSpPr>
        <p:spPr>
          <a:xfrm>
            <a:off x="6985000" y="60198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</a:t>
            </a:r>
            <a:endParaRPr/>
          </a:p>
        </p:txBody>
      </p:sp>
      <p:sp>
        <p:nvSpPr>
          <p:cNvPr id="868" name="Google Shape;868;p29"/>
          <p:cNvSpPr txBox="1"/>
          <p:nvPr/>
        </p:nvSpPr>
        <p:spPr>
          <a:xfrm>
            <a:off x="7353300" y="6019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</a:t>
            </a:r>
            <a:endParaRPr/>
          </a:p>
        </p:txBody>
      </p:sp>
      <p:sp>
        <p:nvSpPr>
          <p:cNvPr id="869" name="Google Shape;869;p29"/>
          <p:cNvSpPr txBox="1"/>
          <p:nvPr/>
        </p:nvSpPr>
        <p:spPr>
          <a:xfrm>
            <a:off x="7721600" y="6019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</a:t>
            </a:r>
            <a:endParaRPr/>
          </a:p>
        </p:txBody>
      </p:sp>
      <p:sp>
        <p:nvSpPr>
          <p:cNvPr id="870" name="Google Shape;870;p29"/>
          <p:cNvSpPr txBox="1"/>
          <p:nvPr/>
        </p:nvSpPr>
        <p:spPr>
          <a:xfrm>
            <a:off x="8089900" y="6019800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endParaRPr/>
          </a:p>
        </p:txBody>
      </p:sp>
      <p:sp>
        <p:nvSpPr>
          <p:cNvPr id="871" name="Google Shape;871;p29"/>
          <p:cNvSpPr txBox="1"/>
          <p:nvPr/>
        </p:nvSpPr>
        <p:spPr>
          <a:xfrm>
            <a:off x="8458200" y="6019800"/>
            <a:ext cx="26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</a:t>
            </a:r>
            <a:endParaRPr/>
          </a:p>
        </p:txBody>
      </p:sp>
      <p:sp>
        <p:nvSpPr>
          <p:cNvPr id="872" name="Google Shape;872;p2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TREES</a:t>
            </a:r>
            <a:endParaRPr/>
          </a:p>
        </p:txBody>
      </p:sp>
      <p:sp>
        <p:nvSpPr>
          <p:cNvPr id="143" name="Google Shape;143;p3"/>
          <p:cNvSpPr txBox="1"/>
          <p:nvPr>
            <p:ph idx="1" type="body"/>
          </p:nvPr>
        </p:nvSpPr>
        <p:spPr>
          <a:xfrm>
            <a:off x="381000" y="16303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 basic terminology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tree and its representation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endParaRPr/>
          </a:p>
          <a:p>
            <a:pPr indent="-246062" lvl="1" marL="63976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/>
          </a:p>
          <a:p>
            <a:pPr indent="-246062" lvl="1" marL="63976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tree to binary tree</a:t>
            </a:r>
            <a:endParaRPr/>
          </a:p>
          <a:p>
            <a:pPr indent="-246062" lvl="1" marL="63976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traversals</a:t>
            </a:r>
            <a:endParaRPr/>
          </a:p>
          <a:p>
            <a:pPr indent="-246062" lvl="1" marL="63976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 Tree (BST)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Threaded binary tree</a:t>
            </a:r>
            <a:endParaRPr/>
          </a:p>
          <a:p>
            <a:pPr indent="-246062" lvl="1" marL="63976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and Traversals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Study- Use of binary tree in expression tree-evaluation and Huffman's coding</a:t>
            </a:r>
            <a:endParaRPr/>
          </a:p>
          <a:p>
            <a:pPr indent="-12827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270" lvl="0" marL="27305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ocuments and Settings\nepolian\Desktop\11563934-vector-cartoon-smiling-face-tree.jpg"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562" y="0"/>
            <a:ext cx="1595437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0"/>
          <p:cNvSpPr txBox="1"/>
          <p:nvPr>
            <p:ph type="title"/>
          </p:nvPr>
        </p:nvSpPr>
        <p:spPr>
          <a:xfrm>
            <a:off x="685800" y="-152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Right-Skewed Binary Tree</a:t>
            </a:r>
            <a:endParaRPr/>
          </a:p>
        </p:txBody>
      </p:sp>
      <p:sp>
        <p:nvSpPr>
          <p:cNvPr id="878" name="Google Shape;878;p30"/>
          <p:cNvSpPr txBox="1"/>
          <p:nvPr>
            <p:ph idx="1" type="body"/>
          </p:nvPr>
        </p:nvSpPr>
        <p:spPr>
          <a:xfrm>
            <a:off x="596900" y="5105400"/>
            <a:ext cx="8013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 </a:t>
            </a:r>
            <a:r>
              <a:rPr b="0" i="0" lang="en-US" sz="25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i="0" lang="en-US" sz="25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node binary tree needs an array whose length is between </a:t>
            </a:r>
            <a:r>
              <a:rPr b="0" i="0" lang="en-US" sz="25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n+1</a:t>
            </a:r>
            <a:r>
              <a:rPr b="0" i="0" lang="en-US" sz="25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</a:t>
            </a:r>
            <a:r>
              <a:rPr b="0" i="0" lang="en-US" sz="25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b="0" baseline="30000" i="0" lang="en-US" sz="25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b="0" i="0" lang="en-US" sz="25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/>
          </a:p>
        </p:txBody>
      </p:sp>
      <p:grpSp>
        <p:nvGrpSpPr>
          <p:cNvPr id="879" name="Google Shape;879;p30"/>
          <p:cNvGrpSpPr/>
          <p:nvPr/>
        </p:nvGrpSpPr>
        <p:grpSpPr>
          <a:xfrm>
            <a:off x="3810000" y="1143000"/>
            <a:ext cx="3048000" cy="2286000"/>
            <a:chOff x="2688" y="720"/>
            <a:chExt cx="1920" cy="1440"/>
          </a:xfrm>
        </p:grpSpPr>
        <p:sp>
          <p:nvSpPr>
            <p:cNvPr id="880" name="Google Shape;880;p30"/>
            <p:cNvSpPr/>
            <p:nvPr/>
          </p:nvSpPr>
          <p:spPr>
            <a:xfrm>
              <a:off x="2688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0"/>
            <p:cNvSpPr txBox="1"/>
            <p:nvPr/>
          </p:nvSpPr>
          <p:spPr>
            <a:xfrm>
              <a:off x="2688" y="816"/>
              <a:ext cx="24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3120" y="120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0"/>
            <p:cNvSpPr txBox="1"/>
            <p:nvPr/>
          </p:nvSpPr>
          <p:spPr>
            <a:xfrm>
              <a:off x="3120" y="1152"/>
              <a:ext cx="24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0"/>
            <p:cNvSpPr txBox="1"/>
            <p:nvPr/>
          </p:nvSpPr>
          <p:spPr>
            <a:xfrm>
              <a:off x="2736" y="816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</a:t>
              </a:r>
              <a:endParaRPr/>
            </a:p>
          </p:txBody>
        </p:sp>
        <p:sp>
          <p:nvSpPr>
            <p:cNvPr id="885" name="Google Shape;885;p30"/>
            <p:cNvSpPr txBox="1"/>
            <p:nvPr/>
          </p:nvSpPr>
          <p:spPr>
            <a:xfrm>
              <a:off x="3168" y="1152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</a:t>
              </a:r>
              <a:endParaRPr/>
            </a:p>
          </p:txBody>
        </p:sp>
        <p:sp>
          <p:nvSpPr>
            <p:cNvPr id="886" name="Google Shape;886;p30"/>
            <p:cNvSpPr txBox="1"/>
            <p:nvPr/>
          </p:nvSpPr>
          <p:spPr>
            <a:xfrm>
              <a:off x="2880" y="720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</a:t>
              </a:r>
              <a:endParaRPr/>
            </a:p>
          </p:txBody>
        </p:sp>
        <p:sp>
          <p:nvSpPr>
            <p:cNvPr id="887" name="Google Shape;887;p30"/>
            <p:cNvSpPr txBox="1"/>
            <p:nvPr/>
          </p:nvSpPr>
          <p:spPr>
            <a:xfrm>
              <a:off x="3408" y="1104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</a:t>
              </a:r>
              <a:endParaRPr/>
            </a:p>
          </p:txBody>
        </p:sp>
        <p:grpSp>
          <p:nvGrpSpPr>
            <p:cNvPr id="888" name="Google Shape;888;p30"/>
            <p:cNvGrpSpPr/>
            <p:nvPr/>
          </p:nvGrpSpPr>
          <p:grpSpPr>
            <a:xfrm>
              <a:off x="3552" y="1296"/>
              <a:ext cx="384" cy="480"/>
              <a:chOff x="3744" y="1776"/>
              <a:chExt cx="384" cy="48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3744" y="201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0"/>
              <p:cNvSpPr txBox="1"/>
              <p:nvPr/>
            </p:nvSpPr>
            <p:spPr>
              <a:xfrm>
                <a:off x="3792" y="1968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c</a:t>
                </a:r>
                <a:endParaRPr/>
              </a:p>
            </p:txBody>
          </p:sp>
          <p:sp>
            <p:nvSpPr>
              <p:cNvPr id="891" name="Google Shape;891;p30"/>
              <p:cNvSpPr txBox="1"/>
              <p:nvPr/>
            </p:nvSpPr>
            <p:spPr>
              <a:xfrm>
                <a:off x="3888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onstantia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7</a:t>
                </a:r>
                <a:endParaRPr/>
              </a:p>
            </p:txBody>
          </p:sp>
        </p:grpSp>
        <p:sp>
          <p:nvSpPr>
            <p:cNvPr id="892" name="Google Shape;892;p30"/>
            <p:cNvSpPr/>
            <p:nvPr/>
          </p:nvSpPr>
          <p:spPr>
            <a:xfrm>
              <a:off x="3984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0"/>
            <p:cNvSpPr txBox="1"/>
            <p:nvPr/>
          </p:nvSpPr>
          <p:spPr>
            <a:xfrm>
              <a:off x="3984" y="1872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</a:t>
              </a:r>
              <a:endParaRPr/>
            </a:p>
          </p:txBody>
        </p:sp>
        <p:sp>
          <p:nvSpPr>
            <p:cNvPr id="894" name="Google Shape;894;p30"/>
            <p:cNvSpPr txBox="1"/>
            <p:nvPr/>
          </p:nvSpPr>
          <p:spPr>
            <a:xfrm>
              <a:off x="4032" y="1872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0"/>
            <p:cNvSpPr txBox="1"/>
            <p:nvPr/>
          </p:nvSpPr>
          <p:spPr>
            <a:xfrm>
              <a:off x="4176" y="1728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15</a:t>
              </a:r>
              <a:endParaRPr/>
            </a:p>
          </p:txBody>
        </p:sp>
        <p:cxnSp>
          <p:nvCxnSpPr>
            <p:cNvPr id="896" name="Google Shape;896;p30"/>
            <p:cNvCxnSpPr/>
            <p:nvPr/>
          </p:nvCxnSpPr>
          <p:spPr>
            <a:xfrm>
              <a:off x="2880" y="1056"/>
              <a:ext cx="288" cy="1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7" name="Google Shape;897;p30"/>
            <p:cNvCxnSpPr/>
            <p:nvPr/>
          </p:nvCxnSpPr>
          <p:spPr>
            <a:xfrm>
              <a:off x="3360" y="1392"/>
              <a:ext cx="240" cy="1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8" name="Google Shape;898;p30"/>
            <p:cNvCxnSpPr/>
            <p:nvPr/>
          </p:nvCxnSpPr>
          <p:spPr>
            <a:xfrm>
              <a:off x="3744" y="1728"/>
              <a:ext cx="288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99" name="Google Shape;899;p30"/>
          <p:cNvGrpSpPr/>
          <p:nvPr/>
        </p:nvGrpSpPr>
        <p:grpSpPr>
          <a:xfrm>
            <a:off x="1143000" y="3810000"/>
            <a:ext cx="7391400" cy="838200"/>
            <a:chOff x="712" y="2256"/>
            <a:chExt cx="4656" cy="528"/>
          </a:xfrm>
        </p:grpSpPr>
        <p:sp>
          <p:nvSpPr>
            <p:cNvPr id="900" name="Google Shape;900;p30"/>
            <p:cNvSpPr txBox="1"/>
            <p:nvPr/>
          </p:nvSpPr>
          <p:spPr>
            <a:xfrm>
              <a:off x="13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0"/>
            <p:cNvSpPr txBox="1"/>
            <p:nvPr/>
          </p:nvSpPr>
          <p:spPr>
            <a:xfrm>
              <a:off x="16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0"/>
            <p:cNvSpPr txBox="1"/>
            <p:nvPr/>
          </p:nvSpPr>
          <p:spPr>
            <a:xfrm>
              <a:off x="18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 txBox="1"/>
            <p:nvPr/>
          </p:nvSpPr>
          <p:spPr>
            <a:xfrm>
              <a:off x="21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 txBox="1"/>
            <p:nvPr/>
          </p:nvSpPr>
          <p:spPr>
            <a:xfrm>
              <a:off x="23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 txBox="1"/>
            <p:nvPr/>
          </p:nvSpPr>
          <p:spPr>
            <a:xfrm>
              <a:off x="25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 txBox="1"/>
            <p:nvPr/>
          </p:nvSpPr>
          <p:spPr>
            <a:xfrm>
              <a:off x="28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 txBox="1"/>
            <p:nvPr/>
          </p:nvSpPr>
          <p:spPr>
            <a:xfrm>
              <a:off x="30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 txBox="1"/>
            <p:nvPr/>
          </p:nvSpPr>
          <p:spPr>
            <a:xfrm>
              <a:off x="33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 txBox="1"/>
            <p:nvPr/>
          </p:nvSpPr>
          <p:spPr>
            <a:xfrm>
              <a:off x="35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 txBox="1"/>
            <p:nvPr/>
          </p:nvSpPr>
          <p:spPr>
            <a:xfrm>
              <a:off x="37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 txBox="1"/>
            <p:nvPr/>
          </p:nvSpPr>
          <p:spPr>
            <a:xfrm>
              <a:off x="712" y="2256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tree[]</a:t>
              </a:r>
              <a:endParaRPr/>
            </a:p>
          </p:txBody>
        </p:sp>
        <p:sp>
          <p:nvSpPr>
            <p:cNvPr id="912" name="Google Shape;912;p30"/>
            <p:cNvSpPr txBox="1"/>
            <p:nvPr/>
          </p:nvSpPr>
          <p:spPr>
            <a:xfrm>
              <a:off x="2584" y="2496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</a:t>
              </a:r>
              <a:endParaRPr/>
            </a:p>
          </p:txBody>
        </p:sp>
        <p:sp>
          <p:nvSpPr>
            <p:cNvPr id="913" name="Google Shape;913;p30"/>
            <p:cNvSpPr txBox="1"/>
            <p:nvPr/>
          </p:nvSpPr>
          <p:spPr>
            <a:xfrm>
              <a:off x="3784" y="249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</a:t>
              </a:r>
              <a:endParaRPr/>
            </a:p>
          </p:txBody>
        </p:sp>
        <p:sp>
          <p:nvSpPr>
            <p:cNvPr id="914" name="Google Shape;914;p30"/>
            <p:cNvSpPr txBox="1"/>
            <p:nvPr/>
          </p:nvSpPr>
          <p:spPr>
            <a:xfrm>
              <a:off x="1624" y="2256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</a:t>
              </a:r>
              <a:endParaRPr/>
            </a:p>
          </p:txBody>
        </p:sp>
        <p:sp>
          <p:nvSpPr>
            <p:cNvPr id="915" name="Google Shape;915;p30"/>
            <p:cNvSpPr txBox="1"/>
            <p:nvPr/>
          </p:nvSpPr>
          <p:spPr>
            <a:xfrm>
              <a:off x="1892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16" name="Google Shape;916;p30"/>
            <p:cNvSpPr txBox="1"/>
            <p:nvPr/>
          </p:nvSpPr>
          <p:spPr>
            <a:xfrm>
              <a:off x="2160" y="225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</a:t>
              </a:r>
              <a:endParaRPr/>
            </a:p>
          </p:txBody>
        </p:sp>
        <p:sp>
          <p:nvSpPr>
            <p:cNvPr id="917" name="Google Shape;917;p30"/>
            <p:cNvSpPr txBox="1"/>
            <p:nvPr/>
          </p:nvSpPr>
          <p:spPr>
            <a:xfrm>
              <a:off x="2392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18" name="Google Shape;918;p30"/>
            <p:cNvSpPr txBox="1"/>
            <p:nvPr/>
          </p:nvSpPr>
          <p:spPr>
            <a:xfrm>
              <a:off x="2624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19" name="Google Shape;919;p30"/>
            <p:cNvSpPr txBox="1"/>
            <p:nvPr/>
          </p:nvSpPr>
          <p:spPr>
            <a:xfrm>
              <a:off x="2856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20" name="Google Shape;920;p30"/>
            <p:cNvSpPr txBox="1"/>
            <p:nvPr/>
          </p:nvSpPr>
          <p:spPr>
            <a:xfrm>
              <a:off x="3088" y="2256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</a:t>
              </a:r>
              <a:endParaRPr/>
            </a:p>
          </p:txBody>
        </p:sp>
        <p:sp>
          <p:nvSpPr>
            <p:cNvPr id="921" name="Google Shape;921;p30"/>
            <p:cNvSpPr txBox="1"/>
            <p:nvPr/>
          </p:nvSpPr>
          <p:spPr>
            <a:xfrm>
              <a:off x="3320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22" name="Google Shape;922;p30"/>
            <p:cNvSpPr txBox="1"/>
            <p:nvPr/>
          </p:nvSpPr>
          <p:spPr>
            <a:xfrm>
              <a:off x="3552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23" name="Google Shape;923;p30"/>
            <p:cNvSpPr txBox="1"/>
            <p:nvPr/>
          </p:nvSpPr>
          <p:spPr>
            <a:xfrm>
              <a:off x="40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 txBox="1"/>
            <p:nvPr/>
          </p:nvSpPr>
          <p:spPr>
            <a:xfrm>
              <a:off x="42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 txBox="1"/>
            <p:nvPr/>
          </p:nvSpPr>
          <p:spPr>
            <a:xfrm>
              <a:off x="45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 txBox="1"/>
            <p:nvPr/>
          </p:nvSpPr>
          <p:spPr>
            <a:xfrm>
              <a:off x="47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 txBox="1"/>
            <p:nvPr/>
          </p:nvSpPr>
          <p:spPr>
            <a:xfrm>
              <a:off x="3796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28" name="Google Shape;928;p30"/>
            <p:cNvSpPr txBox="1"/>
            <p:nvPr/>
          </p:nvSpPr>
          <p:spPr>
            <a:xfrm>
              <a:off x="4048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29" name="Google Shape;929;p30"/>
            <p:cNvSpPr txBox="1"/>
            <p:nvPr/>
          </p:nvSpPr>
          <p:spPr>
            <a:xfrm>
              <a:off x="4280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30" name="Google Shape;930;p30"/>
            <p:cNvSpPr txBox="1"/>
            <p:nvPr/>
          </p:nvSpPr>
          <p:spPr>
            <a:xfrm>
              <a:off x="4512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31" name="Google Shape;931;p30"/>
            <p:cNvSpPr txBox="1"/>
            <p:nvPr/>
          </p:nvSpPr>
          <p:spPr>
            <a:xfrm>
              <a:off x="4744" y="2256"/>
              <a:ext cx="1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-</a:t>
              </a:r>
              <a:endParaRPr/>
            </a:p>
          </p:txBody>
        </p:sp>
        <p:sp>
          <p:nvSpPr>
            <p:cNvPr id="932" name="Google Shape;932;p30"/>
            <p:cNvSpPr txBox="1"/>
            <p:nvPr/>
          </p:nvSpPr>
          <p:spPr>
            <a:xfrm>
              <a:off x="49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 txBox="1"/>
            <p:nvPr/>
          </p:nvSpPr>
          <p:spPr>
            <a:xfrm>
              <a:off x="4984" y="249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15</a:t>
              </a:r>
              <a:endParaRPr/>
            </a:p>
          </p:txBody>
        </p:sp>
        <p:sp>
          <p:nvSpPr>
            <p:cNvPr id="934" name="Google Shape;934;p30"/>
            <p:cNvSpPr txBox="1"/>
            <p:nvPr/>
          </p:nvSpPr>
          <p:spPr>
            <a:xfrm>
              <a:off x="4984" y="225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</a:t>
              </a:r>
              <a:endParaRPr/>
            </a:p>
          </p:txBody>
        </p:sp>
      </p:grpSp>
      <p:grpSp>
        <p:nvGrpSpPr>
          <p:cNvPr id="935" name="Google Shape;935;p30"/>
          <p:cNvGrpSpPr/>
          <p:nvPr/>
        </p:nvGrpSpPr>
        <p:grpSpPr>
          <a:xfrm>
            <a:off x="2209800" y="4191000"/>
            <a:ext cx="6096000" cy="461962"/>
            <a:chOff x="2209800" y="4343400"/>
            <a:chExt cx="6096000" cy="461963"/>
          </a:xfrm>
        </p:grpSpPr>
        <p:sp>
          <p:nvSpPr>
            <p:cNvPr id="936" name="Google Shape;936;p30"/>
            <p:cNvSpPr txBox="1"/>
            <p:nvPr/>
          </p:nvSpPr>
          <p:spPr>
            <a:xfrm>
              <a:off x="2209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 txBox="1"/>
            <p:nvPr/>
          </p:nvSpPr>
          <p:spPr>
            <a:xfrm>
              <a:off x="2590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 txBox="1"/>
            <p:nvPr/>
          </p:nvSpPr>
          <p:spPr>
            <a:xfrm>
              <a:off x="2971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 txBox="1"/>
            <p:nvPr/>
          </p:nvSpPr>
          <p:spPr>
            <a:xfrm>
              <a:off x="3352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 txBox="1"/>
            <p:nvPr/>
          </p:nvSpPr>
          <p:spPr>
            <a:xfrm>
              <a:off x="3733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 txBox="1"/>
            <p:nvPr/>
          </p:nvSpPr>
          <p:spPr>
            <a:xfrm>
              <a:off x="4114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 txBox="1"/>
            <p:nvPr/>
          </p:nvSpPr>
          <p:spPr>
            <a:xfrm>
              <a:off x="4495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 txBox="1"/>
            <p:nvPr/>
          </p:nvSpPr>
          <p:spPr>
            <a:xfrm>
              <a:off x="4876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 txBox="1"/>
            <p:nvPr/>
          </p:nvSpPr>
          <p:spPr>
            <a:xfrm>
              <a:off x="5257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 txBox="1"/>
            <p:nvPr/>
          </p:nvSpPr>
          <p:spPr>
            <a:xfrm>
              <a:off x="5638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 txBox="1"/>
            <p:nvPr/>
          </p:nvSpPr>
          <p:spPr>
            <a:xfrm>
              <a:off x="6019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 txBox="1"/>
            <p:nvPr/>
          </p:nvSpPr>
          <p:spPr>
            <a:xfrm>
              <a:off x="2590800" y="4343400"/>
              <a:ext cx="2809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</a:t>
              </a:r>
              <a:endParaRPr/>
            </a:p>
          </p:txBody>
        </p:sp>
        <p:sp>
          <p:nvSpPr>
            <p:cNvPr id="948" name="Google Shape;948;p30"/>
            <p:cNvSpPr txBox="1"/>
            <p:nvPr/>
          </p:nvSpPr>
          <p:spPr>
            <a:xfrm>
              <a:off x="3016250" y="4343400"/>
              <a:ext cx="33337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</a:t>
              </a:r>
              <a:endParaRPr/>
            </a:p>
          </p:txBody>
        </p:sp>
        <p:sp>
          <p:nvSpPr>
            <p:cNvPr id="949" name="Google Shape;949;p30"/>
            <p:cNvSpPr txBox="1"/>
            <p:nvPr/>
          </p:nvSpPr>
          <p:spPr>
            <a:xfrm>
              <a:off x="3441700" y="4343400"/>
              <a:ext cx="3365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</a:t>
              </a:r>
              <a:endParaRPr/>
            </a:p>
          </p:txBody>
        </p:sp>
        <p:sp>
          <p:nvSpPr>
            <p:cNvPr id="950" name="Google Shape;950;p30"/>
            <p:cNvSpPr txBox="1"/>
            <p:nvPr/>
          </p:nvSpPr>
          <p:spPr>
            <a:xfrm>
              <a:off x="3810000" y="4343400"/>
              <a:ext cx="347663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</a:t>
              </a:r>
              <a:endParaRPr/>
            </a:p>
          </p:txBody>
        </p:sp>
        <p:sp>
          <p:nvSpPr>
            <p:cNvPr id="951" name="Google Shape;951;p30"/>
            <p:cNvSpPr txBox="1"/>
            <p:nvPr/>
          </p:nvSpPr>
          <p:spPr>
            <a:xfrm>
              <a:off x="4178300" y="4343400"/>
              <a:ext cx="330200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</a:t>
              </a:r>
              <a:endParaRPr/>
            </a:p>
          </p:txBody>
        </p:sp>
        <p:sp>
          <p:nvSpPr>
            <p:cNvPr id="952" name="Google Shape;952;p30"/>
            <p:cNvSpPr txBox="1"/>
            <p:nvPr/>
          </p:nvSpPr>
          <p:spPr>
            <a:xfrm>
              <a:off x="4546600" y="4343400"/>
              <a:ext cx="35083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6</a:t>
              </a:r>
              <a:endParaRPr/>
            </a:p>
          </p:txBody>
        </p:sp>
        <p:sp>
          <p:nvSpPr>
            <p:cNvPr id="953" name="Google Shape;953;p30"/>
            <p:cNvSpPr txBox="1"/>
            <p:nvPr/>
          </p:nvSpPr>
          <p:spPr>
            <a:xfrm>
              <a:off x="4914900" y="4343400"/>
              <a:ext cx="33337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7</a:t>
              </a:r>
              <a:endParaRPr/>
            </a:p>
          </p:txBody>
        </p:sp>
        <p:sp>
          <p:nvSpPr>
            <p:cNvPr id="954" name="Google Shape;954;p30"/>
            <p:cNvSpPr txBox="1"/>
            <p:nvPr/>
          </p:nvSpPr>
          <p:spPr>
            <a:xfrm>
              <a:off x="5283200" y="4343400"/>
              <a:ext cx="349250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8</a:t>
              </a:r>
              <a:endParaRPr/>
            </a:p>
          </p:txBody>
        </p:sp>
        <p:sp>
          <p:nvSpPr>
            <p:cNvPr id="955" name="Google Shape;955;p30"/>
            <p:cNvSpPr txBox="1"/>
            <p:nvPr/>
          </p:nvSpPr>
          <p:spPr>
            <a:xfrm>
              <a:off x="5651500" y="4343400"/>
              <a:ext cx="3524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9</a:t>
              </a:r>
              <a:endParaRPr/>
            </a:p>
          </p:txBody>
        </p:sp>
        <p:sp>
          <p:nvSpPr>
            <p:cNvPr id="956" name="Google Shape;956;p30"/>
            <p:cNvSpPr txBox="1"/>
            <p:nvPr/>
          </p:nvSpPr>
          <p:spPr>
            <a:xfrm>
              <a:off x="6400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0"/>
            <p:cNvSpPr txBox="1"/>
            <p:nvPr/>
          </p:nvSpPr>
          <p:spPr>
            <a:xfrm>
              <a:off x="6781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0"/>
            <p:cNvSpPr txBox="1"/>
            <p:nvPr/>
          </p:nvSpPr>
          <p:spPr>
            <a:xfrm>
              <a:off x="7162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0"/>
            <p:cNvSpPr txBox="1"/>
            <p:nvPr/>
          </p:nvSpPr>
          <p:spPr>
            <a:xfrm>
              <a:off x="7543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0"/>
            <p:cNvSpPr txBox="1"/>
            <p:nvPr/>
          </p:nvSpPr>
          <p:spPr>
            <a:xfrm>
              <a:off x="6038850" y="4343400"/>
              <a:ext cx="4460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10</a:t>
              </a:r>
              <a:endParaRPr/>
            </a:p>
          </p:txBody>
        </p:sp>
        <p:sp>
          <p:nvSpPr>
            <p:cNvPr id="961" name="Google Shape;961;p30"/>
            <p:cNvSpPr txBox="1"/>
            <p:nvPr/>
          </p:nvSpPr>
          <p:spPr>
            <a:xfrm>
              <a:off x="6438900" y="4343400"/>
              <a:ext cx="37623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11</a:t>
              </a:r>
              <a:endParaRPr/>
            </a:p>
          </p:txBody>
        </p:sp>
        <p:sp>
          <p:nvSpPr>
            <p:cNvPr id="962" name="Google Shape;962;p30"/>
            <p:cNvSpPr txBox="1"/>
            <p:nvPr/>
          </p:nvSpPr>
          <p:spPr>
            <a:xfrm>
              <a:off x="6807200" y="4343400"/>
              <a:ext cx="4302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12</a:t>
              </a:r>
              <a:endParaRPr/>
            </a:p>
          </p:txBody>
        </p:sp>
        <p:sp>
          <p:nvSpPr>
            <p:cNvPr id="963" name="Google Shape;963;p30"/>
            <p:cNvSpPr txBox="1"/>
            <p:nvPr/>
          </p:nvSpPr>
          <p:spPr>
            <a:xfrm>
              <a:off x="7175500" y="4343400"/>
              <a:ext cx="419100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13</a:t>
              </a:r>
              <a:endParaRPr/>
            </a:p>
          </p:txBody>
        </p:sp>
        <p:sp>
          <p:nvSpPr>
            <p:cNvPr id="964" name="Google Shape;964;p30"/>
            <p:cNvSpPr txBox="1"/>
            <p:nvPr/>
          </p:nvSpPr>
          <p:spPr>
            <a:xfrm>
              <a:off x="7543800" y="4343400"/>
              <a:ext cx="444500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nstanti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14</a:t>
              </a:r>
              <a:endParaRPr/>
            </a:p>
          </p:txBody>
        </p:sp>
        <p:sp>
          <p:nvSpPr>
            <p:cNvPr id="965" name="Google Shape;965;p30"/>
            <p:cNvSpPr txBox="1"/>
            <p:nvPr/>
          </p:nvSpPr>
          <p:spPr>
            <a:xfrm>
              <a:off x="7924800" y="44196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15</a:t>
              </a:r>
              <a:endParaRPr/>
            </a:p>
          </p:txBody>
        </p:sp>
        <p:sp>
          <p:nvSpPr>
            <p:cNvPr id="966" name="Google Shape;966;p30"/>
            <p:cNvSpPr txBox="1"/>
            <p:nvPr/>
          </p:nvSpPr>
          <p:spPr>
            <a:xfrm>
              <a:off x="7924800" y="4343400"/>
              <a:ext cx="184150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7" name="Google Shape;967;p3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Linked Representation</a:t>
            </a:r>
            <a:endParaRPr/>
          </a:p>
        </p:txBody>
      </p:sp>
      <p:sp>
        <p:nvSpPr>
          <p:cNvPr id="974" name="Google Shape;974;p31"/>
          <p:cNvSpPr txBox="1"/>
          <p:nvPr>
            <p:ph idx="1" type="body"/>
          </p:nvPr>
        </p:nvSpPr>
        <p:spPr>
          <a:xfrm>
            <a:off x="381000" y="16764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binary tree node is represented as an object with data type is </a:t>
            </a:r>
            <a:r>
              <a:rPr b="0" i="0" lang="en-US" sz="2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BinaryTree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n-US" sz="2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 binary tree → Required space is </a:t>
            </a:r>
            <a:r>
              <a:rPr b="0" i="0" lang="en-US" sz="2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 * (space required by one node)</a:t>
            </a:r>
            <a:r>
              <a:rPr b="0" i="0" lang="en-US" sz="25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975" name="Google Shape;9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52800"/>
            <a:ext cx="3335337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505200"/>
            <a:ext cx="521652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1"/>
          <p:cNvSpPr/>
          <p:nvPr/>
        </p:nvSpPr>
        <p:spPr>
          <a:xfrm>
            <a:off x="3352800" y="4724400"/>
            <a:ext cx="1066800" cy="304800"/>
          </a:xfrm>
          <a:prstGeom prst="rightArrow">
            <a:avLst>
              <a:gd fmla="val 18514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8" name="Google Shape;97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3200400"/>
            <a:ext cx="13049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3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Class BinaryTree</a:t>
            </a:r>
            <a:endParaRPr/>
          </a:p>
        </p:txBody>
      </p:sp>
      <p:pic>
        <p:nvPicPr>
          <p:cNvPr id="985" name="Google Shape;9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3581400" cy="54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986" name="Google Shape;98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743200"/>
            <a:ext cx="3305175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87" name="Google Shape;987;p32"/>
          <p:cNvSpPr txBox="1"/>
          <p:nvPr/>
        </p:nvSpPr>
        <p:spPr>
          <a:xfrm>
            <a:off x="4267200" y="3429000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988" name="Google Shape;988;p3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 txBox="1"/>
          <p:nvPr>
            <p:ph type="title"/>
          </p:nvPr>
        </p:nvSpPr>
        <p:spPr>
          <a:xfrm>
            <a:off x="4572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b="1" i="0" lang="en-US" sz="3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Converting a Tree to Binary Tree</a:t>
            </a:r>
            <a:endParaRPr/>
          </a:p>
        </p:txBody>
      </p:sp>
      <p:sp>
        <p:nvSpPr>
          <p:cNvPr id="994" name="Google Shape;994;p33"/>
          <p:cNvSpPr txBox="1"/>
          <p:nvPr/>
        </p:nvSpPr>
        <p:spPr>
          <a:xfrm>
            <a:off x="228600" y="685800"/>
            <a:ext cx="8763000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root of the general tree as the root of the binary tree.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child remains the left child of a node.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sibling becomes the right child of another node (previous sibling).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process.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BD0D9"/>
              </a:buClr>
              <a:buSzPts val="2185"/>
              <a:buFont typeface="Noto Sans Symbols"/>
              <a:buChar char="⚫"/>
            </a:pPr>
            <a:r>
              <a:rPr b="0" i="1" lang="en-US" sz="23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 resulting tree is a binary tree but not a Full Binary tree OR binary search tree. </a:t>
            </a:r>
            <a:endParaRPr/>
          </a:p>
          <a:p>
            <a:pPr indent="-12827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27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5" name="Google Shape;995;p33"/>
          <p:cNvGrpSpPr/>
          <p:nvPr/>
        </p:nvGrpSpPr>
        <p:grpSpPr>
          <a:xfrm>
            <a:off x="152400" y="3810000"/>
            <a:ext cx="3810000" cy="2705100"/>
            <a:chOff x="609600" y="2273300"/>
            <a:chExt cx="3810000" cy="2705100"/>
          </a:xfrm>
        </p:grpSpPr>
        <p:sp>
          <p:nvSpPr>
            <p:cNvPr id="996" name="Google Shape;996;p33"/>
            <p:cNvSpPr/>
            <p:nvPr/>
          </p:nvSpPr>
          <p:spPr>
            <a:xfrm>
              <a:off x="2133600" y="22733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1371600" y="34163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2362200" y="34163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1371600" y="45212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3200400" y="34163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2514600" y="45212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3962400" y="45212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3200400" y="45212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609600" y="45212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cxnSp>
          <p:nvCxnSpPr>
            <p:cNvPr id="1005" name="Google Shape;1005;p33"/>
            <p:cNvCxnSpPr/>
            <p:nvPr/>
          </p:nvCxnSpPr>
          <p:spPr>
            <a:xfrm flipH="1">
              <a:off x="1762124" y="2663825"/>
              <a:ext cx="438150" cy="81915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06" name="Google Shape;1006;p33"/>
            <p:cNvCxnSpPr/>
            <p:nvPr/>
          </p:nvCxnSpPr>
          <p:spPr>
            <a:xfrm>
              <a:off x="2362200" y="2730500"/>
              <a:ext cx="228600" cy="7620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07" name="Google Shape;1007;p33"/>
            <p:cNvCxnSpPr/>
            <p:nvPr/>
          </p:nvCxnSpPr>
          <p:spPr>
            <a:xfrm>
              <a:off x="2514600" y="2654300"/>
              <a:ext cx="762000" cy="7620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08" name="Google Shape;1008;p33"/>
            <p:cNvCxnSpPr/>
            <p:nvPr/>
          </p:nvCxnSpPr>
          <p:spPr>
            <a:xfrm flipH="1">
              <a:off x="990600" y="3873500"/>
              <a:ext cx="533399" cy="68579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09" name="Google Shape;1009;p33"/>
            <p:cNvCxnSpPr/>
            <p:nvPr/>
          </p:nvCxnSpPr>
          <p:spPr>
            <a:xfrm>
              <a:off x="1524000" y="3873500"/>
              <a:ext cx="76199" cy="60959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10" name="Google Shape;1010;p33"/>
            <p:cNvCxnSpPr/>
            <p:nvPr/>
          </p:nvCxnSpPr>
          <p:spPr>
            <a:xfrm flipH="1">
              <a:off x="2819400" y="3797300"/>
              <a:ext cx="533399" cy="68579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11" name="Google Shape;1011;p33"/>
            <p:cNvCxnSpPr/>
            <p:nvPr/>
          </p:nvCxnSpPr>
          <p:spPr>
            <a:xfrm>
              <a:off x="3429000" y="3873500"/>
              <a:ext cx="0" cy="68579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12" name="Google Shape;1012;p33"/>
            <p:cNvCxnSpPr/>
            <p:nvPr/>
          </p:nvCxnSpPr>
          <p:spPr>
            <a:xfrm>
              <a:off x="3581400" y="3797300"/>
              <a:ext cx="457200" cy="7620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013" name="Google Shape;1013;p33"/>
          <p:cNvSpPr/>
          <p:nvPr/>
        </p:nvSpPr>
        <p:spPr>
          <a:xfrm>
            <a:off x="3657600" y="4419600"/>
            <a:ext cx="1676400" cy="914400"/>
          </a:xfrm>
          <a:prstGeom prst="rightArrow">
            <a:avLst>
              <a:gd fmla="val 15709" name="adj1"/>
              <a:gd fmla="val 50000" name="adj2"/>
            </a:avLst>
          </a:prstGeom>
          <a:solidFill>
            <a:srgbClr val="FFFF99">
              <a:alpha val="39607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Binary Tree</a:t>
            </a:r>
            <a:endParaRPr/>
          </a:p>
        </p:txBody>
      </p:sp>
      <p:grpSp>
        <p:nvGrpSpPr>
          <p:cNvPr id="1014" name="Google Shape;1014;p33"/>
          <p:cNvGrpSpPr/>
          <p:nvPr/>
        </p:nvGrpSpPr>
        <p:grpSpPr>
          <a:xfrm>
            <a:off x="5486400" y="3352800"/>
            <a:ext cx="3048000" cy="3505200"/>
            <a:chOff x="4800600" y="2120900"/>
            <a:chExt cx="3505200" cy="4038600"/>
          </a:xfrm>
        </p:grpSpPr>
        <p:sp>
          <p:nvSpPr>
            <p:cNvPr id="1015" name="Google Shape;1015;p33"/>
            <p:cNvSpPr/>
            <p:nvPr/>
          </p:nvSpPr>
          <p:spPr>
            <a:xfrm>
              <a:off x="7848600" y="57023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7239000" y="52451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6629400" y="47117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5257800" y="41021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4800600" y="35687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7239000" y="40259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6400800" y="34163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5638800" y="28067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6248400" y="2120900"/>
              <a:ext cx="457200" cy="457200"/>
            </a:xfrm>
            <a:prstGeom prst="ellipse">
              <a:avLst/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024" name="Google Shape;1024;p33"/>
            <p:cNvCxnSpPr/>
            <p:nvPr/>
          </p:nvCxnSpPr>
          <p:spPr>
            <a:xfrm flipH="1">
              <a:off x="6019800" y="2501900"/>
              <a:ext cx="304799" cy="30479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25" name="Google Shape;1025;p33"/>
            <p:cNvCxnSpPr/>
            <p:nvPr/>
          </p:nvCxnSpPr>
          <p:spPr>
            <a:xfrm flipH="1">
              <a:off x="5181600" y="3187700"/>
              <a:ext cx="533399" cy="4572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26" name="Google Shape;1026;p33"/>
            <p:cNvCxnSpPr/>
            <p:nvPr/>
          </p:nvCxnSpPr>
          <p:spPr>
            <a:xfrm flipH="1">
              <a:off x="7086599" y="4483100"/>
              <a:ext cx="228600" cy="2286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27" name="Google Shape;1027;p33"/>
            <p:cNvCxnSpPr/>
            <p:nvPr/>
          </p:nvCxnSpPr>
          <p:spPr>
            <a:xfrm>
              <a:off x="6019800" y="3187700"/>
              <a:ext cx="457200" cy="30479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28" name="Google Shape;1028;p33"/>
            <p:cNvCxnSpPr/>
            <p:nvPr/>
          </p:nvCxnSpPr>
          <p:spPr>
            <a:xfrm>
              <a:off x="6858000" y="3797300"/>
              <a:ext cx="381000" cy="30479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29" name="Google Shape;1029;p33"/>
            <p:cNvCxnSpPr/>
            <p:nvPr/>
          </p:nvCxnSpPr>
          <p:spPr>
            <a:xfrm>
              <a:off x="5105400" y="3949700"/>
              <a:ext cx="228600" cy="2286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30" name="Google Shape;1030;p33"/>
            <p:cNvCxnSpPr/>
            <p:nvPr/>
          </p:nvCxnSpPr>
          <p:spPr>
            <a:xfrm>
              <a:off x="7010400" y="5092700"/>
              <a:ext cx="228600" cy="2286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31" name="Google Shape;1031;p33"/>
            <p:cNvCxnSpPr/>
            <p:nvPr/>
          </p:nvCxnSpPr>
          <p:spPr>
            <a:xfrm>
              <a:off x="7620000" y="5626100"/>
              <a:ext cx="228600" cy="152399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032" name="Google Shape;1032;p3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/>
          <p:nvPr>
            <p:ph type="title"/>
          </p:nvPr>
        </p:nvSpPr>
        <p:spPr>
          <a:xfrm>
            <a:off x="4572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Converting a Tree to Binary Tree - Example</a:t>
            </a:r>
            <a:endParaRPr/>
          </a:p>
        </p:txBody>
      </p:sp>
      <p:sp>
        <p:nvSpPr>
          <p:cNvPr id="1038" name="Google Shape;1038;p34"/>
          <p:cNvSpPr txBox="1"/>
          <p:nvPr/>
        </p:nvSpPr>
        <p:spPr>
          <a:xfrm>
            <a:off x="1295400" y="1066800"/>
            <a:ext cx="1870075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General tree</a:t>
            </a:r>
            <a:endParaRPr/>
          </a:p>
        </p:txBody>
      </p:sp>
      <p:pic>
        <p:nvPicPr>
          <p:cNvPr id="1039" name="Google Shape;10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1773237"/>
            <a:ext cx="3981450" cy="371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6237" y="1773237"/>
            <a:ext cx="3236912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34"/>
          <p:cNvSpPr txBox="1"/>
          <p:nvPr/>
        </p:nvSpPr>
        <p:spPr>
          <a:xfrm>
            <a:off x="6359525" y="1066800"/>
            <a:ext cx="1870075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Binary tree</a:t>
            </a:r>
            <a:endParaRPr/>
          </a:p>
        </p:txBody>
      </p:sp>
      <p:sp>
        <p:nvSpPr>
          <p:cNvPr id="1042" name="Google Shape;1042;p3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5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b="1" i="0" lang="en-US" sz="3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Binary Tree Operations</a:t>
            </a:r>
            <a:endParaRPr/>
          </a:p>
        </p:txBody>
      </p:sp>
      <p:sp>
        <p:nvSpPr>
          <p:cNvPr id="1048" name="Google Shape;1048;p35"/>
          <p:cNvSpPr txBox="1"/>
          <p:nvPr>
            <p:ph idx="1" type="body"/>
          </p:nvPr>
        </p:nvSpPr>
        <p:spPr>
          <a:xfrm>
            <a:off x="457200" y="11430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nodes.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Deletion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binary tree – </a:t>
            </a:r>
            <a:r>
              <a:rPr b="0" i="1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Traversals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clone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two binary trees are clones.</a:t>
            </a:r>
            <a:endParaRPr/>
          </a:p>
          <a:p>
            <a:pPr indent="-273050" lvl="0" marL="27305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arithmetic expression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represented by a binary tree.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Obtain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infix, prefix, and postfix forms of an expression.</a:t>
            </a:r>
            <a:endParaRPr/>
          </a:p>
          <a:p>
            <a:pPr indent="-128270" lvl="0" marL="273050" rtl="0" algn="l">
              <a:spcBef>
                <a:spcPts val="10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3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b="1" i="0" lang="en-US" sz="35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Binary Tree Traversal</a:t>
            </a:r>
            <a:endParaRPr/>
          </a:p>
        </p:txBody>
      </p:sp>
      <p:sp>
        <p:nvSpPr>
          <p:cNvPr id="1055" name="Google Shape;1055;p36"/>
          <p:cNvSpPr txBox="1"/>
          <p:nvPr>
            <p:ph idx="1" type="body"/>
          </p:nvPr>
        </p:nvSpPr>
        <p:spPr>
          <a:xfrm>
            <a:off x="457200" y="14478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7017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t/>
            </a:r>
            <a:endParaRPr b="0" i="0" sz="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tree operations are done by </a:t>
            </a:r>
            <a:r>
              <a:rPr b="0" i="0" lang="en-US" sz="2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performing a traversal 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binary tree.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traversal, each element of the binary tree is </a:t>
            </a:r>
            <a:r>
              <a:rPr b="0" i="0" lang="en-US" sz="2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 exactly once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visit of an element, all action (make a clone, display, evaluate the operator, etc.) with respect to this element is taken.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Methods-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1" i="0" lang="en-US" sz="23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b="1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3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Visit Root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Traverse Left child, Traverse Right child)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1" i="0" lang="en-US" sz="23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(Traverse Left child, </a:t>
            </a:r>
            <a:r>
              <a:rPr b="0" i="1" lang="en-US" sz="23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Visit Root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Traverse Right child)</a:t>
            </a:r>
            <a:endParaRPr/>
          </a:p>
          <a:p>
            <a:pPr indent="-246061" lvl="1" marL="639762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1" i="0" lang="en-US" sz="23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b="1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(Traverse Left child, Traverse Right child, </a:t>
            </a:r>
            <a:r>
              <a:rPr b="0" i="1" lang="en-US" sz="23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Visit Root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056" name="Google Shape;1056;p3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/>
          <p:nvPr>
            <p:ph type="title"/>
          </p:nvPr>
        </p:nvSpPr>
        <p:spPr>
          <a:xfrm>
            <a:off x="685800" y="76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Calibri"/>
              <a:buNone/>
            </a:pPr>
            <a:r>
              <a:rPr b="1" i="0" lang="en-US" sz="3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Illustrations for Traversals</a:t>
            </a:r>
            <a:endParaRPr/>
          </a:p>
        </p:txBody>
      </p:sp>
      <p:sp>
        <p:nvSpPr>
          <p:cNvPr id="1062" name="Google Shape;1062;p37"/>
          <p:cNvSpPr txBox="1"/>
          <p:nvPr>
            <p:ph idx="1" type="body"/>
          </p:nvPr>
        </p:nvSpPr>
        <p:spPr>
          <a:xfrm>
            <a:off x="152400" y="4267200"/>
            <a:ext cx="3886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Preorder: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6 1 5 9 3 4 8 7 2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5 1 3 9 6 8 4 2 7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5 3 9 1 8 2 7 4 6</a:t>
            </a:r>
            <a:endParaRPr/>
          </a:p>
        </p:txBody>
      </p:sp>
      <p:cxnSp>
        <p:nvCxnSpPr>
          <p:cNvPr id="1063" name="Google Shape;1063;p37"/>
          <p:cNvCxnSpPr/>
          <p:nvPr/>
        </p:nvCxnSpPr>
        <p:spPr>
          <a:xfrm>
            <a:off x="4267200" y="685800"/>
            <a:ext cx="0" cy="601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64" name="Google Shape;1064;p37"/>
          <p:cNvGrpSpPr/>
          <p:nvPr/>
        </p:nvGrpSpPr>
        <p:grpSpPr>
          <a:xfrm>
            <a:off x="304800" y="914400"/>
            <a:ext cx="3733800" cy="3124199"/>
            <a:chOff x="4591050" y="3629025"/>
            <a:chExt cx="3975098" cy="2590797"/>
          </a:xfrm>
        </p:grpSpPr>
        <p:grpSp>
          <p:nvGrpSpPr>
            <p:cNvPr id="1065" name="Google Shape;1065;p37"/>
            <p:cNvGrpSpPr/>
            <p:nvPr/>
          </p:nvGrpSpPr>
          <p:grpSpPr>
            <a:xfrm>
              <a:off x="6505575" y="3629025"/>
              <a:ext cx="449262" cy="388936"/>
              <a:chOff x="3925887" y="1181100"/>
              <a:chExt cx="792162" cy="657224"/>
            </a:xfrm>
          </p:grpSpPr>
          <p:sp>
            <p:nvSpPr>
              <p:cNvPr id="1066" name="Google Shape;1066;p37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7"/>
              <p:cNvSpPr txBox="1"/>
              <p:nvPr/>
            </p:nvSpPr>
            <p:spPr>
              <a:xfrm>
                <a:off x="3925887" y="1296987"/>
                <a:ext cx="792162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grpSp>
          <p:nvGrpSpPr>
            <p:cNvPr id="1068" name="Google Shape;1068;p37"/>
            <p:cNvGrpSpPr/>
            <p:nvPr/>
          </p:nvGrpSpPr>
          <p:grpSpPr>
            <a:xfrm>
              <a:off x="5478462" y="4205286"/>
              <a:ext cx="449262" cy="388936"/>
              <a:chOff x="3925887" y="1181100"/>
              <a:chExt cx="792162" cy="657224"/>
            </a:xfrm>
          </p:grpSpPr>
          <p:sp>
            <p:nvSpPr>
              <p:cNvPr id="1069" name="Google Shape;1069;p37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7"/>
              <p:cNvSpPr txBox="1"/>
              <p:nvPr/>
            </p:nvSpPr>
            <p:spPr>
              <a:xfrm>
                <a:off x="3925887" y="1298575"/>
                <a:ext cx="792162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</p:grpSp>
        <p:grpSp>
          <p:nvGrpSpPr>
            <p:cNvPr id="1071" name="Google Shape;1071;p37"/>
            <p:cNvGrpSpPr/>
            <p:nvPr/>
          </p:nvGrpSpPr>
          <p:grpSpPr>
            <a:xfrm>
              <a:off x="7488237" y="4216399"/>
              <a:ext cx="450849" cy="388936"/>
              <a:chOff x="3924300" y="1181100"/>
              <a:chExt cx="793749" cy="657224"/>
            </a:xfrm>
          </p:grpSpPr>
          <p:sp>
            <p:nvSpPr>
              <p:cNvPr id="1072" name="Google Shape;1072;p37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37"/>
              <p:cNvSpPr txBox="1"/>
              <p:nvPr/>
            </p:nvSpPr>
            <p:spPr>
              <a:xfrm>
                <a:off x="3924300" y="1296987"/>
                <a:ext cx="793749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grpSp>
          <p:nvGrpSpPr>
            <p:cNvPr id="1074" name="Google Shape;1074;p37"/>
            <p:cNvGrpSpPr/>
            <p:nvPr/>
          </p:nvGrpSpPr>
          <p:grpSpPr>
            <a:xfrm>
              <a:off x="4591050" y="4983161"/>
              <a:ext cx="452436" cy="390524"/>
              <a:chOff x="3924300" y="1181100"/>
              <a:chExt cx="796924" cy="657224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7"/>
              <p:cNvSpPr txBox="1"/>
              <p:nvPr/>
            </p:nvSpPr>
            <p:spPr>
              <a:xfrm>
                <a:off x="3924300" y="1296987"/>
                <a:ext cx="796924" cy="523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grpSp>
          <p:nvGrpSpPr>
            <p:cNvPr id="1077" name="Google Shape;1077;p37"/>
            <p:cNvGrpSpPr/>
            <p:nvPr/>
          </p:nvGrpSpPr>
          <p:grpSpPr>
            <a:xfrm>
              <a:off x="6027737" y="4983161"/>
              <a:ext cx="452436" cy="390524"/>
              <a:chOff x="3922712" y="1181100"/>
              <a:chExt cx="796924" cy="657224"/>
            </a:xfrm>
          </p:grpSpPr>
          <p:sp>
            <p:nvSpPr>
              <p:cNvPr id="1078" name="Google Shape;1078;p37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7"/>
              <p:cNvSpPr txBox="1"/>
              <p:nvPr/>
            </p:nvSpPr>
            <p:spPr>
              <a:xfrm>
                <a:off x="3922712" y="1296987"/>
                <a:ext cx="796924" cy="523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9</a:t>
                </a:r>
                <a:endParaRPr/>
              </a:p>
            </p:txBody>
          </p:sp>
        </p:grpSp>
        <p:grpSp>
          <p:nvGrpSpPr>
            <p:cNvPr id="1080" name="Google Shape;1080;p37"/>
            <p:cNvGrpSpPr/>
            <p:nvPr/>
          </p:nvGrpSpPr>
          <p:grpSpPr>
            <a:xfrm>
              <a:off x="5391150" y="5830886"/>
              <a:ext cx="452436" cy="388936"/>
              <a:chOff x="3924300" y="1181100"/>
              <a:chExt cx="796924" cy="657224"/>
            </a:xfrm>
          </p:grpSpPr>
          <p:sp>
            <p:nvSpPr>
              <p:cNvPr id="1081" name="Google Shape;1081;p37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37"/>
              <p:cNvSpPr txBox="1"/>
              <p:nvPr/>
            </p:nvSpPr>
            <p:spPr>
              <a:xfrm>
                <a:off x="3924300" y="1290637"/>
                <a:ext cx="796924" cy="525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</p:grpSp>
        <p:grpSp>
          <p:nvGrpSpPr>
            <p:cNvPr id="1083" name="Google Shape;1083;p37"/>
            <p:cNvGrpSpPr/>
            <p:nvPr/>
          </p:nvGrpSpPr>
          <p:grpSpPr>
            <a:xfrm>
              <a:off x="7394574" y="5773736"/>
              <a:ext cx="450850" cy="388936"/>
              <a:chOff x="3922712" y="1181100"/>
              <a:chExt cx="795337" cy="657224"/>
            </a:xfrm>
          </p:grpSpPr>
          <p:sp>
            <p:nvSpPr>
              <p:cNvPr id="1084" name="Google Shape;1084;p37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37"/>
              <p:cNvSpPr txBox="1"/>
              <p:nvPr/>
            </p:nvSpPr>
            <p:spPr>
              <a:xfrm>
                <a:off x="3922712" y="1290637"/>
                <a:ext cx="795337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</p:grpSp>
        <p:grpSp>
          <p:nvGrpSpPr>
            <p:cNvPr id="1086" name="Google Shape;1086;p37"/>
            <p:cNvGrpSpPr/>
            <p:nvPr/>
          </p:nvGrpSpPr>
          <p:grpSpPr>
            <a:xfrm>
              <a:off x="8116886" y="4994275"/>
              <a:ext cx="449262" cy="390524"/>
              <a:chOff x="3927475" y="1181100"/>
              <a:chExt cx="790575" cy="657224"/>
            </a:xfrm>
          </p:grpSpPr>
          <p:sp>
            <p:nvSpPr>
              <p:cNvPr id="1087" name="Google Shape;1087;p37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37"/>
              <p:cNvSpPr txBox="1"/>
              <p:nvPr/>
            </p:nvSpPr>
            <p:spPr>
              <a:xfrm>
                <a:off x="3927475" y="1292225"/>
                <a:ext cx="790575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</p:grpSp>
        <p:grpSp>
          <p:nvGrpSpPr>
            <p:cNvPr id="1089" name="Google Shape;1089;p37"/>
            <p:cNvGrpSpPr/>
            <p:nvPr/>
          </p:nvGrpSpPr>
          <p:grpSpPr>
            <a:xfrm>
              <a:off x="6970712" y="4994275"/>
              <a:ext cx="450850" cy="390524"/>
              <a:chOff x="3925887" y="1181100"/>
              <a:chExt cx="795337" cy="657224"/>
            </a:xfrm>
          </p:grpSpPr>
          <p:sp>
            <p:nvSpPr>
              <p:cNvPr id="1090" name="Google Shape;1090;p37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7"/>
              <p:cNvSpPr txBox="1"/>
              <p:nvPr/>
            </p:nvSpPr>
            <p:spPr>
              <a:xfrm>
                <a:off x="3925887" y="1292225"/>
                <a:ext cx="795337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8</a:t>
                </a:r>
                <a:endParaRPr/>
              </a:p>
            </p:txBody>
          </p:sp>
        </p:grpSp>
        <p:cxnSp>
          <p:nvCxnSpPr>
            <p:cNvPr id="1092" name="Google Shape;1092;p37"/>
            <p:cNvCxnSpPr/>
            <p:nvPr/>
          </p:nvCxnSpPr>
          <p:spPr>
            <a:xfrm flipH="1">
              <a:off x="5876925" y="3900487"/>
              <a:ext cx="671511" cy="411161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3" name="Google Shape;1093;p37"/>
            <p:cNvCxnSpPr/>
            <p:nvPr/>
          </p:nvCxnSpPr>
          <p:spPr>
            <a:xfrm>
              <a:off x="6904036" y="3922712"/>
              <a:ext cx="638174" cy="384174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4" name="Google Shape;1094;p37"/>
            <p:cNvCxnSpPr/>
            <p:nvPr/>
          </p:nvCxnSpPr>
          <p:spPr>
            <a:xfrm flipH="1">
              <a:off x="4959349" y="4503737"/>
              <a:ext cx="577850" cy="530224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5" name="Google Shape;1095;p37"/>
            <p:cNvCxnSpPr/>
            <p:nvPr/>
          </p:nvCxnSpPr>
          <p:spPr>
            <a:xfrm>
              <a:off x="5834062" y="4549775"/>
              <a:ext cx="325437" cy="4572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6" name="Google Shape;1096;p37"/>
            <p:cNvCxnSpPr/>
            <p:nvPr/>
          </p:nvCxnSpPr>
          <p:spPr>
            <a:xfrm flipH="1">
              <a:off x="7304087" y="4572000"/>
              <a:ext cx="309561" cy="45085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7" name="Google Shape;1097;p37"/>
            <p:cNvCxnSpPr/>
            <p:nvPr/>
          </p:nvCxnSpPr>
          <p:spPr>
            <a:xfrm>
              <a:off x="7850186" y="4560887"/>
              <a:ext cx="373061" cy="468311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8" name="Google Shape;1098;p37"/>
            <p:cNvCxnSpPr/>
            <p:nvPr/>
          </p:nvCxnSpPr>
          <p:spPr>
            <a:xfrm flipH="1">
              <a:off x="7721600" y="5316537"/>
              <a:ext cx="447674" cy="50641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9" name="Google Shape;1099;p37"/>
            <p:cNvCxnSpPr/>
            <p:nvPr/>
          </p:nvCxnSpPr>
          <p:spPr>
            <a:xfrm flipH="1">
              <a:off x="5748336" y="5327650"/>
              <a:ext cx="373061" cy="547687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00" name="Google Shape;1100;p37"/>
          <p:cNvSpPr txBox="1"/>
          <p:nvPr/>
        </p:nvSpPr>
        <p:spPr>
          <a:xfrm>
            <a:off x="4343400" y="838200"/>
            <a:ext cx="4648200" cy="14779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PREORDER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(Depth First)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Visit the root.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Traverse the left subtree in preorder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Traverse the right subtree in preorder</a:t>
            </a:r>
            <a:endParaRPr/>
          </a:p>
        </p:txBody>
      </p:sp>
      <p:sp>
        <p:nvSpPr>
          <p:cNvPr id="1101" name="Google Shape;1101;p37"/>
          <p:cNvSpPr txBox="1"/>
          <p:nvPr/>
        </p:nvSpPr>
        <p:spPr>
          <a:xfrm>
            <a:off x="4343400" y="2746375"/>
            <a:ext cx="4648200" cy="1477962"/>
          </a:xfrm>
          <a:prstGeom prst="rect">
            <a:avLst/>
          </a:prstGeom>
          <a:solidFill>
            <a:srgbClr val="C9FAF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INORDER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Traverse the left subtree in inorder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 the root.</a:t>
            </a:r>
            <a:endParaRPr b="0" i="0" sz="18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Traverse the right subtree in inorder</a:t>
            </a:r>
            <a:endParaRPr/>
          </a:p>
        </p:txBody>
      </p:sp>
      <p:sp>
        <p:nvSpPr>
          <p:cNvPr id="1102" name="Google Shape;1102;p37"/>
          <p:cNvSpPr txBox="1"/>
          <p:nvPr/>
        </p:nvSpPr>
        <p:spPr>
          <a:xfrm>
            <a:off x="4343400" y="4694237"/>
            <a:ext cx="4648200" cy="1477962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POSTORDER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Traverse the left subtree in postorder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Traverse the right subtree in postorder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 the root.</a:t>
            </a:r>
            <a:endParaRPr/>
          </a:p>
        </p:txBody>
      </p:sp>
      <p:sp>
        <p:nvSpPr>
          <p:cNvPr id="1103" name="Google Shape;1103;p3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8"/>
          <p:cNvSpPr txBox="1"/>
          <p:nvPr>
            <p:ph type="title"/>
          </p:nvPr>
        </p:nvSpPr>
        <p:spPr>
          <a:xfrm>
            <a:off x="685800" y="76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0"/>
              <a:buFont typeface="Calibri"/>
              <a:buNone/>
            </a:pPr>
            <a:r>
              <a:rPr b="1" i="0" lang="en-US" sz="3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Illustrations for Traversals</a:t>
            </a:r>
            <a:endParaRPr/>
          </a:p>
        </p:txBody>
      </p:sp>
      <p:pic>
        <p:nvPicPr>
          <p:cNvPr id="1109" name="Google Shape;11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5307012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38"/>
          <p:cNvSpPr txBox="1"/>
          <p:nvPr>
            <p:ph idx="1" type="body"/>
          </p:nvPr>
        </p:nvSpPr>
        <p:spPr>
          <a:xfrm>
            <a:off x="4800600" y="4419600"/>
            <a:ext cx="3886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Preorder: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 * * / A B C D E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/ B * C * D + E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B / C * D * E +</a:t>
            </a:r>
            <a:endParaRPr/>
          </a:p>
        </p:txBody>
      </p:sp>
      <p:sp>
        <p:nvSpPr>
          <p:cNvPr id="1111" name="Google Shape;1111;p3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9"/>
          <p:cNvSpPr txBox="1"/>
          <p:nvPr>
            <p:ph type="title"/>
          </p:nvPr>
        </p:nvSpPr>
        <p:spPr>
          <a:xfrm>
            <a:off x="7620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Code for the Traversal Techniques</a:t>
            </a:r>
            <a:endParaRPr/>
          </a:p>
        </p:txBody>
      </p:sp>
      <p:sp>
        <p:nvSpPr>
          <p:cNvPr id="1117" name="Google Shape;1117;p39"/>
          <p:cNvSpPr txBox="1"/>
          <p:nvPr/>
        </p:nvSpPr>
        <p:spPr>
          <a:xfrm>
            <a:off x="228600" y="990600"/>
            <a:ext cx="4038600" cy="2514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preOrder(Node *bt){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(bt != NULL) {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cout &lt;&lt; bt → data;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preOrder(bt → left);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preOrder(bt → right);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18" name="Google Shape;1118;p39"/>
          <p:cNvSpPr txBox="1"/>
          <p:nvPr/>
        </p:nvSpPr>
        <p:spPr>
          <a:xfrm>
            <a:off x="4800600" y="990600"/>
            <a:ext cx="4038600" cy="2514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preOrder(Node *bt){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(bt == NULL) 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cout &lt;&lt; bt → data;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preOrder(bt → left);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preOrder(bt → right);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</p:txBody>
      </p:sp>
      <p:sp>
        <p:nvSpPr>
          <p:cNvPr id="1119" name="Google Shape;1119;p39"/>
          <p:cNvSpPr txBox="1"/>
          <p:nvPr/>
        </p:nvSpPr>
        <p:spPr>
          <a:xfrm>
            <a:off x="228600" y="3657600"/>
            <a:ext cx="4038600" cy="2514600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inOrder(Node *bt){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(bt != NULL) {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inOrder(bt → left);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cout &lt;&lt; bt → data;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inOrder(bt → right);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20" name="Google Shape;1120;p39"/>
          <p:cNvSpPr txBox="1"/>
          <p:nvPr/>
        </p:nvSpPr>
        <p:spPr>
          <a:xfrm>
            <a:off x="4800600" y="3657600"/>
            <a:ext cx="4038600" cy="2514600"/>
          </a:xfrm>
          <a:prstGeom prst="rect">
            <a:avLst/>
          </a:prstGeom>
          <a:solidFill>
            <a:srgbClr val="CBEA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postOrder(Node *bt){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(bt != NULL) {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postOrder(bt → left);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postOrder(bt → right); 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cout &lt;&lt; bt → data;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21" name="Google Shape;1121;p39"/>
          <p:cNvSpPr txBox="1"/>
          <p:nvPr/>
        </p:nvSpPr>
        <p:spPr>
          <a:xfrm>
            <a:off x="457200" y="1447800"/>
            <a:ext cx="1905000" cy="381000"/>
          </a:xfrm>
          <a:prstGeom prst="rect">
            <a:avLst/>
          </a:prstGeom>
          <a:solidFill>
            <a:schemeClr val="accent1">
              <a:alpha val="25490"/>
            </a:scheme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39"/>
          <p:cNvSpPr txBox="1"/>
          <p:nvPr/>
        </p:nvSpPr>
        <p:spPr>
          <a:xfrm>
            <a:off x="5105400" y="1524000"/>
            <a:ext cx="2590800" cy="457200"/>
          </a:xfrm>
          <a:prstGeom prst="rect">
            <a:avLst/>
          </a:prstGeom>
          <a:solidFill>
            <a:schemeClr val="accent1">
              <a:alpha val="25490"/>
            </a:scheme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39"/>
          <p:cNvSpPr txBox="1"/>
          <p:nvPr/>
        </p:nvSpPr>
        <p:spPr>
          <a:xfrm>
            <a:off x="152400" y="6365875"/>
            <a:ext cx="8915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VIDEO link (Recursive inorder)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https://www.youtube.com/watch?v=vpXcceCmSbg</a:t>
            </a:r>
            <a:endParaRPr/>
          </a:p>
        </p:txBody>
      </p:sp>
      <p:sp>
        <p:nvSpPr>
          <p:cNvPr id="1124" name="Google Shape;1124;p3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TREE - Definition</a:t>
            </a:r>
            <a:endParaRPr/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00200"/>
            <a:ext cx="3886200" cy="2084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0" y="1600200"/>
            <a:ext cx="3819525" cy="213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304800" y="3886200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tree is a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finite nonempty set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elements.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abstract model of a hierarchical structure.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nodes with a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parent-child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Applications-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systems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charts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Networking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file format</a:t>
            </a:r>
            <a:endParaRPr/>
          </a:p>
          <a:p>
            <a:pPr indent="-128270" lvl="0" marL="2730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270" lvl="0" marL="27305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0"/>
          <p:cNvSpPr txBox="1"/>
          <p:nvPr>
            <p:ph type="title"/>
          </p:nvPr>
        </p:nvSpPr>
        <p:spPr>
          <a:xfrm>
            <a:off x="685800" y="-762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b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Preorder Traversals- Non recursive</a:t>
            </a:r>
            <a:endParaRPr/>
          </a:p>
        </p:txBody>
      </p:sp>
      <p:sp>
        <p:nvSpPr>
          <p:cNvPr id="1130" name="Google Shape;1130;p40"/>
          <p:cNvSpPr txBox="1"/>
          <p:nvPr>
            <p:ph idx="1" type="body"/>
          </p:nvPr>
        </p:nvSpPr>
        <p:spPr>
          <a:xfrm>
            <a:off x="304800" y="6858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If(root !=NULL)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 = root;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while(1)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while(pt!=NULL) 	{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 pt-&gt;data;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push(pt)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pt=pt-&gt;left;	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(stack is not empty) {	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pop pt;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pt=pt-&gt;right;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return;	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grpSp>
        <p:nvGrpSpPr>
          <p:cNvPr id="1131" name="Google Shape;1131;p40"/>
          <p:cNvGrpSpPr/>
          <p:nvPr/>
        </p:nvGrpSpPr>
        <p:grpSpPr>
          <a:xfrm>
            <a:off x="4724400" y="762000"/>
            <a:ext cx="3733800" cy="3124199"/>
            <a:chOff x="4591050" y="3629025"/>
            <a:chExt cx="3975098" cy="2590797"/>
          </a:xfrm>
        </p:grpSpPr>
        <p:grpSp>
          <p:nvGrpSpPr>
            <p:cNvPr id="1132" name="Google Shape;1132;p40"/>
            <p:cNvGrpSpPr/>
            <p:nvPr/>
          </p:nvGrpSpPr>
          <p:grpSpPr>
            <a:xfrm>
              <a:off x="6505575" y="3629025"/>
              <a:ext cx="449262" cy="388936"/>
              <a:chOff x="3925887" y="1181100"/>
              <a:chExt cx="792162" cy="657224"/>
            </a:xfrm>
          </p:grpSpPr>
          <p:sp>
            <p:nvSpPr>
              <p:cNvPr id="1133" name="Google Shape;1133;p40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0"/>
              <p:cNvSpPr txBox="1"/>
              <p:nvPr/>
            </p:nvSpPr>
            <p:spPr>
              <a:xfrm>
                <a:off x="3925887" y="1296987"/>
                <a:ext cx="792162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grpSp>
          <p:nvGrpSpPr>
            <p:cNvPr id="1135" name="Google Shape;1135;p40"/>
            <p:cNvGrpSpPr/>
            <p:nvPr/>
          </p:nvGrpSpPr>
          <p:grpSpPr>
            <a:xfrm>
              <a:off x="5478462" y="4205286"/>
              <a:ext cx="449262" cy="388936"/>
              <a:chOff x="3925887" y="1181100"/>
              <a:chExt cx="792162" cy="657224"/>
            </a:xfrm>
          </p:grpSpPr>
          <p:sp>
            <p:nvSpPr>
              <p:cNvPr id="1136" name="Google Shape;1136;p40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40"/>
              <p:cNvSpPr txBox="1"/>
              <p:nvPr/>
            </p:nvSpPr>
            <p:spPr>
              <a:xfrm>
                <a:off x="3925887" y="1298575"/>
                <a:ext cx="792162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</p:grpSp>
        <p:grpSp>
          <p:nvGrpSpPr>
            <p:cNvPr id="1138" name="Google Shape;1138;p40"/>
            <p:cNvGrpSpPr/>
            <p:nvPr/>
          </p:nvGrpSpPr>
          <p:grpSpPr>
            <a:xfrm>
              <a:off x="7488237" y="4216399"/>
              <a:ext cx="450849" cy="388936"/>
              <a:chOff x="3924300" y="1181100"/>
              <a:chExt cx="793749" cy="657224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0"/>
              <p:cNvSpPr txBox="1"/>
              <p:nvPr/>
            </p:nvSpPr>
            <p:spPr>
              <a:xfrm>
                <a:off x="3924300" y="1296987"/>
                <a:ext cx="793749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4591050" y="4983161"/>
              <a:ext cx="452436" cy="390524"/>
              <a:chOff x="3924300" y="1181100"/>
              <a:chExt cx="796924" cy="657224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0"/>
              <p:cNvSpPr txBox="1"/>
              <p:nvPr/>
            </p:nvSpPr>
            <p:spPr>
              <a:xfrm>
                <a:off x="3924300" y="1296987"/>
                <a:ext cx="796924" cy="523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grpSp>
          <p:nvGrpSpPr>
            <p:cNvPr id="1144" name="Google Shape;1144;p40"/>
            <p:cNvGrpSpPr/>
            <p:nvPr/>
          </p:nvGrpSpPr>
          <p:grpSpPr>
            <a:xfrm>
              <a:off x="6027737" y="4983161"/>
              <a:ext cx="452436" cy="390524"/>
              <a:chOff x="3922712" y="1181100"/>
              <a:chExt cx="796924" cy="657224"/>
            </a:xfrm>
          </p:grpSpPr>
          <p:sp>
            <p:nvSpPr>
              <p:cNvPr id="1145" name="Google Shape;1145;p40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0"/>
              <p:cNvSpPr txBox="1"/>
              <p:nvPr/>
            </p:nvSpPr>
            <p:spPr>
              <a:xfrm>
                <a:off x="3922712" y="1296987"/>
                <a:ext cx="796924" cy="523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9</a:t>
                </a:r>
                <a:endParaRPr/>
              </a:p>
            </p:txBody>
          </p:sp>
        </p:grpSp>
        <p:grpSp>
          <p:nvGrpSpPr>
            <p:cNvPr id="1147" name="Google Shape;1147;p40"/>
            <p:cNvGrpSpPr/>
            <p:nvPr/>
          </p:nvGrpSpPr>
          <p:grpSpPr>
            <a:xfrm>
              <a:off x="5391150" y="5830886"/>
              <a:ext cx="452436" cy="388936"/>
              <a:chOff x="3924300" y="1181100"/>
              <a:chExt cx="796924" cy="657224"/>
            </a:xfrm>
          </p:grpSpPr>
          <p:sp>
            <p:nvSpPr>
              <p:cNvPr id="1148" name="Google Shape;1148;p40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0"/>
              <p:cNvSpPr txBox="1"/>
              <p:nvPr/>
            </p:nvSpPr>
            <p:spPr>
              <a:xfrm>
                <a:off x="3924300" y="1290637"/>
                <a:ext cx="796924" cy="525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</p:grpSp>
        <p:grpSp>
          <p:nvGrpSpPr>
            <p:cNvPr id="1150" name="Google Shape;1150;p40"/>
            <p:cNvGrpSpPr/>
            <p:nvPr/>
          </p:nvGrpSpPr>
          <p:grpSpPr>
            <a:xfrm>
              <a:off x="7394574" y="5773736"/>
              <a:ext cx="450850" cy="388936"/>
              <a:chOff x="3922712" y="1181100"/>
              <a:chExt cx="795337" cy="657224"/>
            </a:xfrm>
          </p:grpSpPr>
          <p:sp>
            <p:nvSpPr>
              <p:cNvPr id="1151" name="Google Shape;1151;p40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0"/>
              <p:cNvSpPr txBox="1"/>
              <p:nvPr/>
            </p:nvSpPr>
            <p:spPr>
              <a:xfrm>
                <a:off x="3922712" y="1290637"/>
                <a:ext cx="795337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</p:grpSp>
        <p:grpSp>
          <p:nvGrpSpPr>
            <p:cNvPr id="1153" name="Google Shape;1153;p40"/>
            <p:cNvGrpSpPr/>
            <p:nvPr/>
          </p:nvGrpSpPr>
          <p:grpSpPr>
            <a:xfrm>
              <a:off x="8116886" y="4994275"/>
              <a:ext cx="449262" cy="390524"/>
              <a:chOff x="3927475" y="1181100"/>
              <a:chExt cx="790575" cy="657224"/>
            </a:xfrm>
          </p:grpSpPr>
          <p:sp>
            <p:nvSpPr>
              <p:cNvPr id="1154" name="Google Shape;1154;p40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0"/>
              <p:cNvSpPr txBox="1"/>
              <p:nvPr/>
            </p:nvSpPr>
            <p:spPr>
              <a:xfrm>
                <a:off x="3927475" y="1292225"/>
                <a:ext cx="790575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</p:grpSp>
        <p:grpSp>
          <p:nvGrpSpPr>
            <p:cNvPr id="1156" name="Google Shape;1156;p40"/>
            <p:cNvGrpSpPr/>
            <p:nvPr/>
          </p:nvGrpSpPr>
          <p:grpSpPr>
            <a:xfrm>
              <a:off x="6970712" y="4994275"/>
              <a:ext cx="450850" cy="390524"/>
              <a:chOff x="3925887" y="1181100"/>
              <a:chExt cx="795337" cy="657224"/>
            </a:xfrm>
          </p:grpSpPr>
          <p:sp>
            <p:nvSpPr>
              <p:cNvPr id="1157" name="Google Shape;1157;p40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0"/>
              <p:cNvSpPr txBox="1"/>
              <p:nvPr/>
            </p:nvSpPr>
            <p:spPr>
              <a:xfrm>
                <a:off x="3925887" y="1292225"/>
                <a:ext cx="795337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8</a:t>
                </a:r>
                <a:endParaRPr/>
              </a:p>
            </p:txBody>
          </p:sp>
        </p:grpSp>
        <p:cxnSp>
          <p:nvCxnSpPr>
            <p:cNvPr id="1159" name="Google Shape;1159;p40"/>
            <p:cNvCxnSpPr/>
            <p:nvPr/>
          </p:nvCxnSpPr>
          <p:spPr>
            <a:xfrm flipH="1">
              <a:off x="5876925" y="3900487"/>
              <a:ext cx="671511" cy="411161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0" name="Google Shape;1160;p40"/>
            <p:cNvCxnSpPr/>
            <p:nvPr/>
          </p:nvCxnSpPr>
          <p:spPr>
            <a:xfrm>
              <a:off x="6904036" y="3922712"/>
              <a:ext cx="638174" cy="384174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1" name="Google Shape;1161;p40"/>
            <p:cNvCxnSpPr/>
            <p:nvPr/>
          </p:nvCxnSpPr>
          <p:spPr>
            <a:xfrm flipH="1">
              <a:off x="4959349" y="4503737"/>
              <a:ext cx="577850" cy="530224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2" name="Google Shape;1162;p40"/>
            <p:cNvCxnSpPr/>
            <p:nvPr/>
          </p:nvCxnSpPr>
          <p:spPr>
            <a:xfrm>
              <a:off x="5834062" y="4549775"/>
              <a:ext cx="325437" cy="4572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3" name="Google Shape;1163;p40"/>
            <p:cNvCxnSpPr/>
            <p:nvPr/>
          </p:nvCxnSpPr>
          <p:spPr>
            <a:xfrm flipH="1">
              <a:off x="7304087" y="4572000"/>
              <a:ext cx="309561" cy="45085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4" name="Google Shape;1164;p40"/>
            <p:cNvCxnSpPr/>
            <p:nvPr/>
          </p:nvCxnSpPr>
          <p:spPr>
            <a:xfrm>
              <a:off x="7850186" y="4560887"/>
              <a:ext cx="373061" cy="468311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5" name="Google Shape;1165;p40"/>
            <p:cNvCxnSpPr/>
            <p:nvPr/>
          </p:nvCxnSpPr>
          <p:spPr>
            <a:xfrm flipH="1">
              <a:off x="7721600" y="5316537"/>
              <a:ext cx="447674" cy="50641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6" name="Google Shape;1166;p40"/>
            <p:cNvCxnSpPr/>
            <p:nvPr/>
          </p:nvCxnSpPr>
          <p:spPr>
            <a:xfrm flipH="1">
              <a:off x="5748336" y="5327650"/>
              <a:ext cx="373061" cy="547687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67" name="Google Shape;1167;p4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1168" name="Google Shape;1168;p40"/>
          <p:cNvSpPr txBox="1"/>
          <p:nvPr/>
        </p:nvSpPr>
        <p:spPr>
          <a:xfrm>
            <a:off x="4876800" y="4038600"/>
            <a:ext cx="3505200" cy="258603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create an empty stack ; push root to it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Pop all items; Do following for every popped item 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  a) print 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  b) push its right child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  c) push its left child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mbria"/>
              <a:buNone/>
            </a:pPr>
            <a:r>
              <a:rPr b="0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 # Note that right child is pushed first so that left is processed first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1"/>
          <p:cNvSpPr txBox="1"/>
          <p:nvPr>
            <p:ph type="title"/>
          </p:nvPr>
        </p:nvSpPr>
        <p:spPr>
          <a:xfrm>
            <a:off x="685800" y="-304800"/>
            <a:ext cx="83058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b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Inorder Traversals- Non recursive</a:t>
            </a:r>
            <a:endParaRPr/>
          </a:p>
        </p:txBody>
      </p:sp>
      <p:sp>
        <p:nvSpPr>
          <p:cNvPr id="1174" name="Google Shape;1174;p41"/>
          <p:cNvSpPr txBox="1"/>
          <p:nvPr>
            <p:ph idx="1" type="body"/>
          </p:nvPr>
        </p:nvSpPr>
        <p:spPr>
          <a:xfrm>
            <a:off x="304800" y="1295400"/>
            <a:ext cx="396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pt=root;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while(1)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while(pt!=NULL)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push pt;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pt = (pt-&gt;left);			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(stack is empty)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break;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pop pt;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pt;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pt = pt-&gt;right;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7305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5" name="Google Shape;1175;p41"/>
          <p:cNvGrpSpPr/>
          <p:nvPr/>
        </p:nvGrpSpPr>
        <p:grpSpPr>
          <a:xfrm>
            <a:off x="4724552" y="914323"/>
            <a:ext cx="3810131" cy="2805056"/>
            <a:chOff x="4591050" y="3629025"/>
            <a:chExt cx="3975098" cy="2590797"/>
          </a:xfrm>
        </p:grpSpPr>
        <p:grpSp>
          <p:nvGrpSpPr>
            <p:cNvPr id="1176" name="Google Shape;1176;p41"/>
            <p:cNvGrpSpPr/>
            <p:nvPr/>
          </p:nvGrpSpPr>
          <p:grpSpPr>
            <a:xfrm>
              <a:off x="6505575" y="3629025"/>
              <a:ext cx="449262" cy="388936"/>
              <a:chOff x="3925887" y="1181100"/>
              <a:chExt cx="792162" cy="657224"/>
            </a:xfrm>
          </p:grpSpPr>
          <p:sp>
            <p:nvSpPr>
              <p:cNvPr id="1177" name="Google Shape;1177;p41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 txBox="1"/>
              <p:nvPr/>
            </p:nvSpPr>
            <p:spPr>
              <a:xfrm>
                <a:off x="3925887" y="1296987"/>
                <a:ext cx="792162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grpSp>
          <p:nvGrpSpPr>
            <p:cNvPr id="1179" name="Google Shape;1179;p41"/>
            <p:cNvGrpSpPr/>
            <p:nvPr/>
          </p:nvGrpSpPr>
          <p:grpSpPr>
            <a:xfrm>
              <a:off x="5478462" y="4205286"/>
              <a:ext cx="449262" cy="388936"/>
              <a:chOff x="3925887" y="1181100"/>
              <a:chExt cx="792162" cy="657224"/>
            </a:xfrm>
          </p:grpSpPr>
          <p:sp>
            <p:nvSpPr>
              <p:cNvPr id="1180" name="Google Shape;1180;p41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 txBox="1"/>
              <p:nvPr/>
            </p:nvSpPr>
            <p:spPr>
              <a:xfrm>
                <a:off x="3925887" y="1298575"/>
                <a:ext cx="792162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7488237" y="4216399"/>
              <a:ext cx="450849" cy="388936"/>
              <a:chOff x="3924300" y="1181100"/>
              <a:chExt cx="793749" cy="657224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 txBox="1"/>
              <p:nvPr/>
            </p:nvSpPr>
            <p:spPr>
              <a:xfrm>
                <a:off x="3924300" y="1296987"/>
                <a:ext cx="793749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grpSp>
          <p:nvGrpSpPr>
            <p:cNvPr id="1185" name="Google Shape;1185;p41"/>
            <p:cNvGrpSpPr/>
            <p:nvPr/>
          </p:nvGrpSpPr>
          <p:grpSpPr>
            <a:xfrm>
              <a:off x="4591050" y="4983161"/>
              <a:ext cx="452436" cy="390524"/>
              <a:chOff x="3924300" y="1181100"/>
              <a:chExt cx="796924" cy="657224"/>
            </a:xfrm>
          </p:grpSpPr>
          <p:sp>
            <p:nvSpPr>
              <p:cNvPr id="1186" name="Google Shape;1186;p41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41"/>
              <p:cNvSpPr txBox="1"/>
              <p:nvPr/>
            </p:nvSpPr>
            <p:spPr>
              <a:xfrm>
                <a:off x="3924300" y="1296987"/>
                <a:ext cx="796924" cy="523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grpSp>
          <p:nvGrpSpPr>
            <p:cNvPr id="1188" name="Google Shape;1188;p41"/>
            <p:cNvGrpSpPr/>
            <p:nvPr/>
          </p:nvGrpSpPr>
          <p:grpSpPr>
            <a:xfrm>
              <a:off x="6027737" y="4983161"/>
              <a:ext cx="452436" cy="390524"/>
              <a:chOff x="3922712" y="1181100"/>
              <a:chExt cx="796924" cy="657224"/>
            </a:xfrm>
          </p:grpSpPr>
          <p:sp>
            <p:nvSpPr>
              <p:cNvPr id="1189" name="Google Shape;1189;p41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 txBox="1"/>
              <p:nvPr/>
            </p:nvSpPr>
            <p:spPr>
              <a:xfrm>
                <a:off x="3922712" y="1296987"/>
                <a:ext cx="796924" cy="523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9</a:t>
                </a:r>
                <a:endParaRPr/>
              </a:p>
            </p:txBody>
          </p:sp>
        </p:grpSp>
        <p:grpSp>
          <p:nvGrpSpPr>
            <p:cNvPr id="1191" name="Google Shape;1191;p41"/>
            <p:cNvGrpSpPr/>
            <p:nvPr/>
          </p:nvGrpSpPr>
          <p:grpSpPr>
            <a:xfrm>
              <a:off x="5391150" y="5830886"/>
              <a:ext cx="452436" cy="388936"/>
              <a:chOff x="3924300" y="1181100"/>
              <a:chExt cx="796924" cy="657224"/>
            </a:xfrm>
          </p:grpSpPr>
          <p:sp>
            <p:nvSpPr>
              <p:cNvPr id="1192" name="Google Shape;1192;p41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 txBox="1"/>
              <p:nvPr/>
            </p:nvSpPr>
            <p:spPr>
              <a:xfrm>
                <a:off x="3924300" y="1290637"/>
                <a:ext cx="796924" cy="525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</p:grpSp>
        <p:grpSp>
          <p:nvGrpSpPr>
            <p:cNvPr id="1194" name="Google Shape;1194;p41"/>
            <p:cNvGrpSpPr/>
            <p:nvPr/>
          </p:nvGrpSpPr>
          <p:grpSpPr>
            <a:xfrm>
              <a:off x="7394574" y="5773736"/>
              <a:ext cx="450850" cy="388936"/>
              <a:chOff x="3922712" y="1181100"/>
              <a:chExt cx="795337" cy="657224"/>
            </a:xfrm>
          </p:grpSpPr>
          <p:sp>
            <p:nvSpPr>
              <p:cNvPr id="1195" name="Google Shape;1195;p41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 txBox="1"/>
              <p:nvPr/>
            </p:nvSpPr>
            <p:spPr>
              <a:xfrm>
                <a:off x="3922712" y="1290637"/>
                <a:ext cx="795337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</p:grpSp>
        <p:grpSp>
          <p:nvGrpSpPr>
            <p:cNvPr id="1197" name="Google Shape;1197;p41"/>
            <p:cNvGrpSpPr/>
            <p:nvPr/>
          </p:nvGrpSpPr>
          <p:grpSpPr>
            <a:xfrm>
              <a:off x="8116886" y="4994275"/>
              <a:ext cx="449262" cy="390524"/>
              <a:chOff x="3927475" y="1181100"/>
              <a:chExt cx="790575" cy="657224"/>
            </a:xfrm>
          </p:grpSpPr>
          <p:sp>
            <p:nvSpPr>
              <p:cNvPr id="1198" name="Google Shape;1198;p41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 txBox="1"/>
              <p:nvPr/>
            </p:nvSpPr>
            <p:spPr>
              <a:xfrm>
                <a:off x="3927475" y="1292225"/>
                <a:ext cx="790575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</p:grpSp>
        <p:grpSp>
          <p:nvGrpSpPr>
            <p:cNvPr id="1200" name="Google Shape;1200;p41"/>
            <p:cNvGrpSpPr/>
            <p:nvPr/>
          </p:nvGrpSpPr>
          <p:grpSpPr>
            <a:xfrm>
              <a:off x="6970712" y="4994275"/>
              <a:ext cx="450850" cy="390524"/>
              <a:chOff x="3925887" y="1181100"/>
              <a:chExt cx="795337" cy="657224"/>
            </a:xfrm>
          </p:grpSpPr>
          <p:sp>
            <p:nvSpPr>
              <p:cNvPr id="1201" name="Google Shape;1201;p41"/>
              <p:cNvSpPr/>
              <p:nvPr/>
            </p:nvSpPr>
            <p:spPr>
              <a:xfrm>
                <a:off x="3981450" y="1181100"/>
                <a:ext cx="693737" cy="657224"/>
              </a:xfrm>
              <a:prstGeom prst="ellipse">
                <a:avLst/>
              </a:prstGeom>
              <a:noFill/>
              <a:ln cap="rnd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41"/>
              <p:cNvSpPr txBox="1"/>
              <p:nvPr/>
            </p:nvSpPr>
            <p:spPr>
              <a:xfrm>
                <a:off x="3925887" y="1292225"/>
                <a:ext cx="795337" cy="52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C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8</a:t>
                </a:r>
                <a:endParaRPr/>
              </a:p>
            </p:txBody>
          </p:sp>
        </p:grpSp>
        <p:cxnSp>
          <p:nvCxnSpPr>
            <p:cNvPr id="1203" name="Google Shape;1203;p41"/>
            <p:cNvCxnSpPr/>
            <p:nvPr/>
          </p:nvCxnSpPr>
          <p:spPr>
            <a:xfrm flipH="1">
              <a:off x="5876925" y="3900487"/>
              <a:ext cx="671511" cy="411161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4" name="Google Shape;1204;p41"/>
            <p:cNvCxnSpPr/>
            <p:nvPr/>
          </p:nvCxnSpPr>
          <p:spPr>
            <a:xfrm>
              <a:off x="6904036" y="3922712"/>
              <a:ext cx="638174" cy="384174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5" name="Google Shape;1205;p41"/>
            <p:cNvCxnSpPr/>
            <p:nvPr/>
          </p:nvCxnSpPr>
          <p:spPr>
            <a:xfrm flipH="1">
              <a:off x="4959349" y="4503737"/>
              <a:ext cx="577850" cy="530224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6" name="Google Shape;1206;p41"/>
            <p:cNvCxnSpPr/>
            <p:nvPr/>
          </p:nvCxnSpPr>
          <p:spPr>
            <a:xfrm>
              <a:off x="5834062" y="4549775"/>
              <a:ext cx="325437" cy="4572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7" name="Google Shape;1207;p41"/>
            <p:cNvCxnSpPr/>
            <p:nvPr/>
          </p:nvCxnSpPr>
          <p:spPr>
            <a:xfrm flipH="1">
              <a:off x="7304087" y="4572000"/>
              <a:ext cx="309561" cy="45085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8" name="Google Shape;1208;p41"/>
            <p:cNvCxnSpPr/>
            <p:nvPr/>
          </p:nvCxnSpPr>
          <p:spPr>
            <a:xfrm>
              <a:off x="7850186" y="4560887"/>
              <a:ext cx="373061" cy="468311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9" name="Google Shape;1209;p41"/>
            <p:cNvCxnSpPr/>
            <p:nvPr/>
          </p:nvCxnSpPr>
          <p:spPr>
            <a:xfrm flipH="1">
              <a:off x="7721600" y="5316537"/>
              <a:ext cx="447674" cy="506412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0" name="Google Shape;1210;p41"/>
            <p:cNvCxnSpPr/>
            <p:nvPr/>
          </p:nvCxnSpPr>
          <p:spPr>
            <a:xfrm flipH="1">
              <a:off x="5748336" y="5327650"/>
              <a:ext cx="373061" cy="547687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11" name="Google Shape;1211;p4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1212" name="Google Shape;1212;p41"/>
          <p:cNvSpPr txBox="1"/>
          <p:nvPr/>
        </p:nvSpPr>
        <p:spPr>
          <a:xfrm>
            <a:off x="4267200" y="3735387"/>
            <a:ext cx="4191000" cy="297021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1) Create an empty stack 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2) Initialize current node as root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3) Push the current node to S and set current = current-&gt;left till current=NULL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4) If current is NULL and stack is not empty then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a) Pop the top item from                   stack.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b) Print the popped item,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set current = popped_item-&gt;right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c) Go to step 3.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5) If current=NULL &amp;&amp; stack is empty; exit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2"/>
          <p:cNvSpPr txBox="1"/>
          <p:nvPr>
            <p:ph type="title"/>
          </p:nvPr>
        </p:nvSpPr>
        <p:spPr>
          <a:xfrm>
            <a:off x="457200" y="152400"/>
            <a:ext cx="8305800" cy="476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b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Postorder Traversals- Non recursive (Iterative)</a:t>
            </a:r>
            <a:endParaRPr/>
          </a:p>
        </p:txBody>
      </p:sp>
      <p:sp>
        <p:nvSpPr>
          <p:cNvPr id="1218" name="Google Shape;1218;p42"/>
          <p:cNvSpPr txBox="1"/>
          <p:nvPr>
            <p:ph idx="1" type="body"/>
          </p:nvPr>
        </p:nvSpPr>
        <p:spPr>
          <a:xfrm>
            <a:off x="381000" y="9144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Create an </a:t>
            </a:r>
            <a:r>
              <a:rPr b="1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empty stack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45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Do following </a:t>
            </a:r>
            <a:r>
              <a:rPr b="1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while root != NULL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a) </a:t>
            </a:r>
            <a:r>
              <a:rPr b="1" i="0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root's </a:t>
            </a:r>
            <a:r>
              <a:rPr b="1" i="1" lang="en-US" sz="2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child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</a:t>
            </a:r>
            <a:r>
              <a:rPr b="1" i="1" lang="en-US" sz="2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stack.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b) </a:t>
            </a:r>
            <a:r>
              <a:rPr b="1" i="0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root as root's left child.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45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b="1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Pop an item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stack and </a:t>
            </a:r>
            <a:r>
              <a:rPr b="1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 it as root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a)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(popped item has a right child &amp; this child is at top of stack)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1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right child from stack;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1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root back;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1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root as root's right child;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b)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 root's data and set root as NULL.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</a:t>
            </a:r>
            <a:r>
              <a:rPr b="1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steps 2.1 and 2.2 while stack is not empty.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-140335" lvl="0" marL="27305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4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3"/>
          <p:cNvSpPr txBox="1"/>
          <p:nvPr>
            <p:ph type="title"/>
          </p:nvPr>
        </p:nvSpPr>
        <p:spPr>
          <a:xfrm>
            <a:off x="76200" y="57150"/>
            <a:ext cx="34290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b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-Postorder Traversals</a:t>
            </a:r>
            <a:b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 recursive</a:t>
            </a:r>
            <a:endParaRPr/>
          </a:p>
        </p:txBody>
      </p:sp>
      <p:pic>
        <p:nvPicPr>
          <p:cNvPr descr="https://www.geeksforgeeks.org/wp-content/uploads/BinaryTree.png" id="1225" name="Google Shape;122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914400"/>
            <a:ext cx="3581400" cy="20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43"/>
          <p:cNvSpPr txBox="1"/>
          <p:nvPr/>
        </p:nvSpPr>
        <p:spPr>
          <a:xfrm>
            <a:off x="76200" y="3862387"/>
            <a:ext cx="4724400" cy="708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Right child of 1 exists. Push 3 to stack.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1. Move to left child. </a:t>
            </a: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Stack: 3, 1 </a:t>
            </a:r>
            <a:endParaRPr/>
          </a:p>
        </p:txBody>
      </p:sp>
      <p:sp>
        <p:nvSpPr>
          <p:cNvPr id="1227" name="Google Shape;1227;p43"/>
          <p:cNvSpPr txBox="1"/>
          <p:nvPr/>
        </p:nvSpPr>
        <p:spPr>
          <a:xfrm>
            <a:off x="76200" y="4799012"/>
            <a:ext cx="4724400" cy="708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Right child of 2 exists. Push 5 to stack.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2. Move to left child. </a:t>
            </a: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Stack: 3, 1, 5, 2 </a:t>
            </a:r>
            <a:endParaRPr/>
          </a:p>
        </p:txBody>
      </p:sp>
      <p:sp>
        <p:nvSpPr>
          <p:cNvPr id="1228" name="Google Shape;1228;p43"/>
          <p:cNvSpPr txBox="1"/>
          <p:nvPr/>
        </p:nvSpPr>
        <p:spPr>
          <a:xfrm>
            <a:off x="76200" y="5791200"/>
            <a:ext cx="4724400" cy="708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Right child of 4 doesn't exist.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4. Move to left child. </a:t>
            </a: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Stack: 3, 1, 5, 2, 4</a:t>
            </a:r>
            <a:endParaRPr/>
          </a:p>
        </p:txBody>
      </p:sp>
      <p:pic>
        <p:nvPicPr>
          <p:cNvPr id="1229" name="Google Shape;12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41275"/>
            <a:ext cx="5335587" cy="3305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30" name="Google Shape;1230;p43"/>
          <p:cNvSpPr txBox="1"/>
          <p:nvPr/>
        </p:nvSpPr>
        <p:spPr>
          <a:xfrm>
            <a:off x="4953000" y="3578225"/>
            <a:ext cx="4137025" cy="132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Current node is NULL.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4;  Right child of 4 doesn't exist.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4. Set root = NULL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Stack: 3, 1, 5, 2</a:t>
            </a:r>
            <a:endParaRPr/>
          </a:p>
        </p:txBody>
      </p:sp>
      <p:sp>
        <p:nvSpPr>
          <p:cNvPr id="1231" name="Google Shape;1231;p43"/>
          <p:cNvSpPr txBox="1"/>
          <p:nvPr/>
        </p:nvSpPr>
        <p:spPr>
          <a:xfrm>
            <a:off x="4953000" y="5081587"/>
            <a:ext cx="4114800" cy="1631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Current node is NULL.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2;   2→ right child = 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5; Push 2.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= 2 →right child i.e.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Stack: 3, 1, 2</a:t>
            </a:r>
            <a:endParaRPr/>
          </a:p>
        </p:txBody>
      </p:sp>
      <p:sp>
        <p:nvSpPr>
          <p:cNvPr id="1232" name="Google Shape;1232;p4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4"/>
          <p:cNvSpPr txBox="1"/>
          <p:nvPr>
            <p:ph type="title"/>
          </p:nvPr>
        </p:nvSpPr>
        <p:spPr>
          <a:xfrm>
            <a:off x="76200" y="57150"/>
            <a:ext cx="34290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b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-Postorder Traversals</a:t>
            </a:r>
            <a:b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 recursive</a:t>
            </a:r>
            <a:endParaRPr/>
          </a:p>
        </p:txBody>
      </p:sp>
      <p:pic>
        <p:nvPicPr>
          <p:cNvPr descr="https://www.geeksforgeeks.org/wp-content/uploads/BinaryTree.png" id="1238" name="Google Shape;12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914400"/>
            <a:ext cx="3581400" cy="20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44"/>
          <p:cNvSpPr txBox="1"/>
          <p:nvPr/>
        </p:nvSpPr>
        <p:spPr>
          <a:xfrm>
            <a:off x="76200" y="3505200"/>
            <a:ext cx="4191000" cy="10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Right child of 5 doesn’t exists.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5;  Move to left child.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Stack: 3, 1 ,2, 5</a:t>
            </a:r>
            <a:endParaRPr/>
          </a:p>
        </p:txBody>
      </p:sp>
      <p:pic>
        <p:nvPicPr>
          <p:cNvPr id="1240" name="Google Shape;124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41275"/>
            <a:ext cx="5335587" cy="3305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41" name="Google Shape;1241;p44"/>
          <p:cNvSpPr txBox="1"/>
          <p:nvPr/>
        </p:nvSpPr>
        <p:spPr>
          <a:xfrm>
            <a:off x="76200" y="4724400"/>
            <a:ext cx="4137025" cy="132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Current node is NULL.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5;  Right child of 5 doesn't exist.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5. Set root = NULL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Stack: 3, 1, 2</a:t>
            </a:r>
            <a:endParaRPr/>
          </a:p>
        </p:txBody>
      </p:sp>
      <p:sp>
        <p:nvSpPr>
          <p:cNvPr id="1242" name="Google Shape;1242;p44"/>
          <p:cNvSpPr txBox="1"/>
          <p:nvPr/>
        </p:nvSpPr>
        <p:spPr>
          <a:xfrm>
            <a:off x="4419600" y="3513137"/>
            <a:ext cx="4495800" cy="132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Current node is NULL.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2;   2→ right child != 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2.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= NULL;   </a:t>
            </a: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Stack: 3, 1</a:t>
            </a:r>
            <a:endParaRPr/>
          </a:p>
        </p:txBody>
      </p:sp>
      <p:sp>
        <p:nvSpPr>
          <p:cNvPr id="1243" name="Google Shape;1243;p44"/>
          <p:cNvSpPr txBox="1"/>
          <p:nvPr/>
        </p:nvSpPr>
        <p:spPr>
          <a:xfrm>
            <a:off x="4419600" y="4770437"/>
            <a:ext cx="4495800" cy="1631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Current node is NULL.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1;   1→ right child = 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3; Push 1 back;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= 1 →right child i.e.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Stack:  1</a:t>
            </a:r>
            <a:endParaRPr/>
          </a:p>
        </p:txBody>
      </p:sp>
      <p:sp>
        <p:nvSpPr>
          <p:cNvPr id="1244" name="Google Shape;1244;p44"/>
          <p:cNvSpPr txBox="1"/>
          <p:nvPr/>
        </p:nvSpPr>
        <p:spPr>
          <a:xfrm>
            <a:off x="0" y="6429375"/>
            <a:ext cx="8915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None/>
            </a:pPr>
            <a:r>
              <a:rPr b="0" i="1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Repeat the same as above steps and Print 6, 7 and 3. Pop 1 and Print 1. </a:t>
            </a:r>
            <a:endParaRPr/>
          </a:p>
        </p:txBody>
      </p:sp>
      <p:sp>
        <p:nvSpPr>
          <p:cNvPr id="1245" name="Google Shape;1245;p4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Inorder traversal without recursion – video link</a:t>
            </a:r>
            <a:endParaRPr/>
          </a:p>
        </p:txBody>
      </p:sp>
      <p:sp>
        <p:nvSpPr>
          <p:cNvPr id="1251" name="Google Shape;1251;p45"/>
          <p:cNvSpPr txBox="1"/>
          <p:nvPr>
            <p:ph idx="1" type="body"/>
          </p:nvPr>
        </p:nvSpPr>
        <p:spPr>
          <a:xfrm>
            <a:off x="381000" y="1905000"/>
            <a:ext cx="8534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https://www.geeksforgeeks.org/inorder-tree-traversal-without-recursion/</a:t>
            </a:r>
            <a:endParaRPr/>
          </a:p>
        </p:txBody>
      </p:sp>
      <p:sp>
        <p:nvSpPr>
          <p:cNvPr id="1252" name="Google Shape;1252;p4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Construct a binary tree from given sequences</a:t>
            </a:r>
            <a:endParaRPr/>
          </a:p>
        </p:txBody>
      </p:sp>
      <p:sp>
        <p:nvSpPr>
          <p:cNvPr id="1258" name="Google Shape;1258;p46"/>
          <p:cNvSpPr txBox="1"/>
          <p:nvPr>
            <p:ph idx="1" type="body"/>
          </p:nvPr>
        </p:nvSpPr>
        <p:spPr>
          <a:xfrm>
            <a:off x="457200" y="1554162"/>
            <a:ext cx="4572000" cy="1112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	: DBFEAGCLJHK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 Order 	: ABDEFCGHJLK</a:t>
            </a:r>
            <a:endParaRPr/>
          </a:p>
        </p:txBody>
      </p:sp>
      <p:sp>
        <p:nvSpPr>
          <p:cNvPr id="1259" name="Google Shape;1259;p46"/>
          <p:cNvSpPr txBox="1"/>
          <p:nvPr/>
        </p:nvSpPr>
        <p:spPr>
          <a:xfrm>
            <a:off x="457200" y="3992562"/>
            <a:ext cx="4572000" cy="11128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	: DBFEAGCLJHK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Order 	: DFEBGLJKHCA</a:t>
            </a:r>
            <a:endParaRPr/>
          </a:p>
        </p:txBody>
      </p:sp>
      <p:sp>
        <p:nvSpPr>
          <p:cNvPr id="1260" name="Google Shape;1260;p4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7"/>
          <p:cNvSpPr txBox="1"/>
          <p:nvPr>
            <p:ph type="title"/>
          </p:nvPr>
        </p:nvSpPr>
        <p:spPr>
          <a:xfrm>
            <a:off x="457200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 first  tree traversals /Level order traversals</a:t>
            </a:r>
            <a:endParaRPr/>
          </a:p>
        </p:txBody>
      </p:sp>
      <p:sp>
        <p:nvSpPr>
          <p:cNvPr id="1266" name="Google Shape;1266;p47"/>
          <p:cNvSpPr txBox="1"/>
          <p:nvPr>
            <p:ph idx="1" type="body"/>
          </p:nvPr>
        </p:nvSpPr>
        <p:spPr>
          <a:xfrm>
            <a:off x="457200" y="838200"/>
            <a:ext cx="4800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1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breadthFirst(root)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currentNode = root;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Createqueue();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loop(currentNode != NULL)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(currentNode)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	if(left subtree != NULL)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b="1" i="0" lang="en-US" sz="19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enqueue</a:t>
            </a:r>
            <a:r>
              <a:rPr b="0" i="0" lang="en-US" sz="19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(left subtree)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end if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if(right subtree != NULL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b="1" i="0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enqueue</a:t>
            </a:r>
            <a:r>
              <a:rPr b="0" i="0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(right subtree)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end if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if(Queue not empty)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      set currentNode to dequeue()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set currentNode to NULL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end if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end loop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destroyqueue()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None/>
            </a:pPr>
            <a:r>
              <a:rPr b="0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breadthFirst</a:t>
            </a:r>
            <a:endParaRPr/>
          </a:p>
        </p:txBody>
      </p:sp>
      <p:sp>
        <p:nvSpPr>
          <p:cNvPr id="1267" name="Google Shape;1267;p47"/>
          <p:cNvSpPr txBox="1"/>
          <p:nvPr/>
        </p:nvSpPr>
        <p:spPr>
          <a:xfrm>
            <a:off x="1371600" y="2057400"/>
            <a:ext cx="24384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47"/>
          <p:cNvSpPr txBox="1"/>
          <p:nvPr/>
        </p:nvSpPr>
        <p:spPr>
          <a:xfrm>
            <a:off x="1600200" y="2667000"/>
            <a:ext cx="24384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47"/>
          <p:cNvSpPr txBox="1"/>
          <p:nvPr/>
        </p:nvSpPr>
        <p:spPr>
          <a:xfrm>
            <a:off x="1752600" y="3581400"/>
            <a:ext cx="2438400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47"/>
          <p:cNvSpPr txBox="1"/>
          <p:nvPr/>
        </p:nvSpPr>
        <p:spPr>
          <a:xfrm>
            <a:off x="1676400" y="4419600"/>
            <a:ext cx="3124200" cy="381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47"/>
          <p:cNvSpPr txBox="1"/>
          <p:nvPr/>
        </p:nvSpPr>
        <p:spPr>
          <a:xfrm>
            <a:off x="5791200" y="2133600"/>
            <a:ext cx="266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 children before visiting grand children</a:t>
            </a:r>
            <a:endParaRPr/>
          </a:p>
        </p:txBody>
      </p:sp>
      <p:sp>
        <p:nvSpPr>
          <p:cNvPr id="1272" name="Google Shape;1272;p4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8"/>
          <p:cNvSpPr txBox="1"/>
          <p:nvPr>
            <p:ph type="title"/>
          </p:nvPr>
        </p:nvSpPr>
        <p:spPr>
          <a:xfrm>
            <a:off x="457200" y="3048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b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Breadth-First Traversal</a:t>
            </a:r>
            <a:endParaRPr/>
          </a:p>
        </p:txBody>
      </p:sp>
      <p:grpSp>
        <p:nvGrpSpPr>
          <p:cNvPr id="1278" name="Google Shape;1278;p48"/>
          <p:cNvGrpSpPr/>
          <p:nvPr/>
        </p:nvGrpSpPr>
        <p:grpSpPr>
          <a:xfrm>
            <a:off x="533400" y="1600200"/>
            <a:ext cx="5105400" cy="2401887"/>
            <a:chOff x="1539875" y="2073275"/>
            <a:chExt cx="6083300" cy="2401888"/>
          </a:xfrm>
        </p:grpSpPr>
        <p:sp>
          <p:nvSpPr>
            <p:cNvPr id="1279" name="Google Shape;1279;p48"/>
            <p:cNvSpPr/>
            <p:nvPr/>
          </p:nvSpPr>
          <p:spPr>
            <a:xfrm>
              <a:off x="4511675" y="20923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8"/>
            <p:cNvSpPr txBox="1"/>
            <p:nvPr/>
          </p:nvSpPr>
          <p:spPr>
            <a:xfrm>
              <a:off x="4552950" y="20732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6828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8"/>
            <p:cNvSpPr txBox="1"/>
            <p:nvPr/>
          </p:nvSpPr>
          <p:spPr>
            <a:xfrm>
              <a:off x="2724150" y="29495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62642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8"/>
            <p:cNvSpPr txBox="1"/>
            <p:nvPr/>
          </p:nvSpPr>
          <p:spPr>
            <a:xfrm>
              <a:off x="6297613" y="2949575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53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8"/>
            <p:cNvSpPr txBox="1"/>
            <p:nvPr/>
          </p:nvSpPr>
          <p:spPr>
            <a:xfrm>
              <a:off x="1573213" y="4068763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5210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8"/>
            <p:cNvSpPr txBox="1"/>
            <p:nvPr/>
          </p:nvSpPr>
          <p:spPr>
            <a:xfrm>
              <a:off x="3562350" y="4068763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34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8"/>
            <p:cNvSpPr txBox="1"/>
            <p:nvPr/>
          </p:nvSpPr>
          <p:spPr>
            <a:xfrm>
              <a:off x="5397500" y="4068763"/>
              <a:ext cx="34925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71786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8"/>
            <p:cNvSpPr txBox="1"/>
            <p:nvPr/>
          </p:nvSpPr>
          <p:spPr>
            <a:xfrm>
              <a:off x="7205663" y="4068763"/>
              <a:ext cx="3905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293" name="Google Shape;1293;p48"/>
            <p:cNvCxnSpPr/>
            <p:nvPr/>
          </p:nvCxnSpPr>
          <p:spPr>
            <a:xfrm flipH="1">
              <a:off x="3044825" y="2395538"/>
              <a:ext cx="15367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4" name="Google Shape;1294;p48"/>
            <p:cNvCxnSpPr/>
            <p:nvPr/>
          </p:nvCxnSpPr>
          <p:spPr>
            <a:xfrm>
              <a:off x="4865688" y="2400300"/>
              <a:ext cx="15113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5" name="Google Shape;1295;p48"/>
            <p:cNvCxnSpPr/>
            <p:nvPr/>
          </p:nvCxnSpPr>
          <p:spPr>
            <a:xfrm flipH="1">
              <a:off x="1817688" y="3284538"/>
              <a:ext cx="952500" cy="8143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6" name="Google Shape;1296;p48"/>
            <p:cNvCxnSpPr/>
            <p:nvPr/>
          </p:nvCxnSpPr>
          <p:spPr>
            <a:xfrm flipH="1">
              <a:off x="5670550" y="3255963"/>
              <a:ext cx="709613" cy="8651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7" name="Google Shape;1297;p48"/>
            <p:cNvCxnSpPr/>
            <p:nvPr/>
          </p:nvCxnSpPr>
          <p:spPr>
            <a:xfrm>
              <a:off x="6656388" y="3265488"/>
              <a:ext cx="633412" cy="88741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8" name="Google Shape;1298;p48"/>
            <p:cNvCxnSpPr/>
            <p:nvPr/>
          </p:nvCxnSpPr>
          <p:spPr>
            <a:xfrm>
              <a:off x="3030538" y="3248025"/>
              <a:ext cx="620712" cy="850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1299" name="Google Shape;1299;p48"/>
          <p:cNvGraphicFramePr/>
          <p:nvPr/>
        </p:nvGraphicFramePr>
        <p:xfrm>
          <a:off x="3810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{16CC11BB-5DD8-4175-80B2-95AEC4CD229E}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</a:tr>
            </a:tbl>
          </a:graphicData>
        </a:graphic>
      </p:graphicFrame>
      <p:sp>
        <p:nvSpPr>
          <p:cNvPr id="1300" name="Google Shape;1300;p48"/>
          <p:cNvSpPr txBox="1"/>
          <p:nvPr/>
        </p:nvSpPr>
        <p:spPr>
          <a:xfrm>
            <a:off x="6324600" y="1752600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</p:txBody>
      </p:sp>
      <p:sp>
        <p:nvSpPr>
          <p:cNvPr id="1301" name="Google Shape;1301;p48"/>
          <p:cNvSpPr txBox="1"/>
          <p:nvPr/>
        </p:nvSpPr>
        <p:spPr>
          <a:xfrm>
            <a:off x="457200" y="4659312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1302" name="Google Shape;1302;p48"/>
          <p:cNvSpPr txBox="1"/>
          <p:nvPr/>
        </p:nvSpPr>
        <p:spPr>
          <a:xfrm>
            <a:off x="7010400" y="2362200"/>
            <a:ext cx="838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03" name="Google Shape;1303;p48"/>
          <p:cNvSpPr txBox="1"/>
          <p:nvPr/>
        </p:nvSpPr>
        <p:spPr>
          <a:xfrm>
            <a:off x="5867400" y="3810000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304" name="Google Shape;1304;p48"/>
          <p:cNvSpPr txBox="1"/>
          <p:nvPr/>
        </p:nvSpPr>
        <p:spPr>
          <a:xfrm>
            <a:off x="457200" y="5257800"/>
            <a:ext cx="457200" cy="457200"/>
          </a:xfrm>
          <a:prstGeom prst="rect">
            <a:avLst/>
          </a:prstGeom>
          <a:solidFill>
            <a:srgbClr val="20C9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48"/>
          <p:cNvSpPr txBox="1"/>
          <p:nvPr/>
        </p:nvSpPr>
        <p:spPr>
          <a:xfrm>
            <a:off x="1066800" y="5257800"/>
            <a:ext cx="457200" cy="457200"/>
          </a:xfrm>
          <a:prstGeom prst="rect">
            <a:avLst/>
          </a:prstGeom>
          <a:solidFill>
            <a:srgbClr val="20C9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48"/>
          <p:cNvSpPr txBox="1"/>
          <p:nvPr/>
        </p:nvSpPr>
        <p:spPr>
          <a:xfrm>
            <a:off x="6248400" y="4267200"/>
            <a:ext cx="25908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07" name="Google Shape;1307;p4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9"/>
          <p:cNvSpPr txBox="1"/>
          <p:nvPr>
            <p:ph type="title"/>
          </p:nvPr>
        </p:nvSpPr>
        <p:spPr>
          <a:xfrm>
            <a:off x="457200" y="3048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b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Breadth-First Traversal</a:t>
            </a:r>
            <a:endParaRPr/>
          </a:p>
        </p:txBody>
      </p:sp>
      <p:grpSp>
        <p:nvGrpSpPr>
          <p:cNvPr id="1313" name="Google Shape;1313;p49"/>
          <p:cNvGrpSpPr/>
          <p:nvPr/>
        </p:nvGrpSpPr>
        <p:grpSpPr>
          <a:xfrm>
            <a:off x="533400" y="1600200"/>
            <a:ext cx="5105400" cy="2401887"/>
            <a:chOff x="1539875" y="2073275"/>
            <a:chExt cx="6083300" cy="2401888"/>
          </a:xfrm>
        </p:grpSpPr>
        <p:sp>
          <p:nvSpPr>
            <p:cNvPr id="1314" name="Google Shape;1314;p49"/>
            <p:cNvSpPr/>
            <p:nvPr/>
          </p:nvSpPr>
          <p:spPr>
            <a:xfrm>
              <a:off x="4511675" y="20923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9"/>
            <p:cNvSpPr txBox="1"/>
            <p:nvPr/>
          </p:nvSpPr>
          <p:spPr>
            <a:xfrm>
              <a:off x="4552950" y="20732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26828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9"/>
            <p:cNvSpPr txBox="1"/>
            <p:nvPr/>
          </p:nvSpPr>
          <p:spPr>
            <a:xfrm>
              <a:off x="2724150" y="29495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2642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9"/>
            <p:cNvSpPr txBox="1"/>
            <p:nvPr/>
          </p:nvSpPr>
          <p:spPr>
            <a:xfrm>
              <a:off x="6297613" y="2949575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153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9"/>
            <p:cNvSpPr txBox="1"/>
            <p:nvPr/>
          </p:nvSpPr>
          <p:spPr>
            <a:xfrm>
              <a:off x="1573213" y="4068763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35210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9"/>
            <p:cNvSpPr txBox="1"/>
            <p:nvPr/>
          </p:nvSpPr>
          <p:spPr>
            <a:xfrm>
              <a:off x="3562350" y="4068763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534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9"/>
            <p:cNvSpPr txBox="1"/>
            <p:nvPr/>
          </p:nvSpPr>
          <p:spPr>
            <a:xfrm>
              <a:off x="5397500" y="4068763"/>
              <a:ext cx="34925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71786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9"/>
            <p:cNvSpPr txBox="1"/>
            <p:nvPr/>
          </p:nvSpPr>
          <p:spPr>
            <a:xfrm>
              <a:off x="7205663" y="4068763"/>
              <a:ext cx="3905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28" name="Google Shape;1328;p49"/>
            <p:cNvCxnSpPr/>
            <p:nvPr/>
          </p:nvCxnSpPr>
          <p:spPr>
            <a:xfrm flipH="1">
              <a:off x="3044825" y="2395538"/>
              <a:ext cx="15367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9" name="Google Shape;1329;p49"/>
            <p:cNvCxnSpPr/>
            <p:nvPr/>
          </p:nvCxnSpPr>
          <p:spPr>
            <a:xfrm>
              <a:off x="4865688" y="2400300"/>
              <a:ext cx="15113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0" name="Google Shape;1330;p49"/>
            <p:cNvCxnSpPr/>
            <p:nvPr/>
          </p:nvCxnSpPr>
          <p:spPr>
            <a:xfrm flipH="1">
              <a:off x="1817688" y="3284538"/>
              <a:ext cx="952500" cy="8143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1" name="Google Shape;1331;p49"/>
            <p:cNvCxnSpPr/>
            <p:nvPr/>
          </p:nvCxnSpPr>
          <p:spPr>
            <a:xfrm flipH="1">
              <a:off x="5670550" y="3255963"/>
              <a:ext cx="709613" cy="8651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2" name="Google Shape;1332;p49"/>
            <p:cNvCxnSpPr/>
            <p:nvPr/>
          </p:nvCxnSpPr>
          <p:spPr>
            <a:xfrm>
              <a:off x="6656388" y="3265488"/>
              <a:ext cx="633412" cy="88741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3" name="Google Shape;1333;p49"/>
            <p:cNvCxnSpPr/>
            <p:nvPr/>
          </p:nvCxnSpPr>
          <p:spPr>
            <a:xfrm>
              <a:off x="3030538" y="3248025"/>
              <a:ext cx="620712" cy="850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1334" name="Google Shape;1334;p49"/>
          <p:cNvGraphicFramePr/>
          <p:nvPr/>
        </p:nvGraphicFramePr>
        <p:xfrm>
          <a:off x="3810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{16CC11BB-5DD8-4175-80B2-95AEC4CD229E}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</a:tr>
            </a:tbl>
          </a:graphicData>
        </a:graphic>
      </p:graphicFrame>
      <p:sp>
        <p:nvSpPr>
          <p:cNvPr id="1335" name="Google Shape;1335;p49"/>
          <p:cNvSpPr txBox="1"/>
          <p:nvPr/>
        </p:nvSpPr>
        <p:spPr>
          <a:xfrm>
            <a:off x="6324600" y="1752600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</p:txBody>
      </p:sp>
      <p:sp>
        <p:nvSpPr>
          <p:cNvPr id="1336" name="Google Shape;1336;p49"/>
          <p:cNvSpPr txBox="1"/>
          <p:nvPr/>
        </p:nvSpPr>
        <p:spPr>
          <a:xfrm>
            <a:off x="457200" y="4659312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1337" name="Google Shape;1337;p49"/>
          <p:cNvSpPr txBox="1"/>
          <p:nvPr/>
        </p:nvSpPr>
        <p:spPr>
          <a:xfrm>
            <a:off x="7010400" y="2209800"/>
            <a:ext cx="838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38" name="Google Shape;1338;p49"/>
          <p:cNvSpPr txBox="1"/>
          <p:nvPr/>
        </p:nvSpPr>
        <p:spPr>
          <a:xfrm>
            <a:off x="5867400" y="3810000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339" name="Google Shape;1339;p49"/>
          <p:cNvSpPr txBox="1"/>
          <p:nvPr/>
        </p:nvSpPr>
        <p:spPr>
          <a:xfrm>
            <a:off x="457200" y="5257800"/>
            <a:ext cx="457200" cy="457200"/>
          </a:xfrm>
          <a:prstGeom prst="rect">
            <a:avLst/>
          </a:prstGeom>
          <a:solidFill>
            <a:srgbClr val="20C9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49"/>
          <p:cNvSpPr txBox="1"/>
          <p:nvPr/>
        </p:nvSpPr>
        <p:spPr>
          <a:xfrm>
            <a:off x="1752600" y="5257800"/>
            <a:ext cx="457200" cy="457200"/>
          </a:xfrm>
          <a:prstGeom prst="rect">
            <a:avLst/>
          </a:prstGeom>
          <a:solidFill>
            <a:srgbClr val="20C9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49"/>
          <p:cNvSpPr txBox="1"/>
          <p:nvPr/>
        </p:nvSpPr>
        <p:spPr>
          <a:xfrm>
            <a:off x="62484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42" name="Google Shape;1342;p49"/>
          <p:cNvSpPr txBox="1"/>
          <p:nvPr/>
        </p:nvSpPr>
        <p:spPr>
          <a:xfrm>
            <a:off x="65532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43" name="Google Shape;1343;p49"/>
          <p:cNvSpPr txBox="1"/>
          <p:nvPr/>
        </p:nvSpPr>
        <p:spPr>
          <a:xfrm>
            <a:off x="2362200" y="5257800"/>
            <a:ext cx="457200" cy="457200"/>
          </a:xfrm>
          <a:prstGeom prst="rect">
            <a:avLst/>
          </a:prstGeom>
          <a:solidFill>
            <a:srgbClr val="20C9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49"/>
          <p:cNvSpPr txBox="1"/>
          <p:nvPr/>
        </p:nvSpPr>
        <p:spPr>
          <a:xfrm>
            <a:off x="255587" y="5029200"/>
            <a:ext cx="762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4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609600" y="57150"/>
            <a:ext cx="67818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Basic Trees Concepts</a:t>
            </a:r>
            <a:endParaRPr/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228600" y="1371600"/>
            <a:ext cx="51054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Tree consists of finite set of elements called </a:t>
            </a:r>
            <a:r>
              <a:rPr b="1" i="0" lang="en-US" sz="2400" u="non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Nodes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finite set of directed lines called </a:t>
            </a:r>
            <a:r>
              <a:rPr b="1" i="0" lang="en-US" sz="2400" u="non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Branches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Number of branches associated with a node is the </a:t>
            </a:r>
            <a:r>
              <a:rPr b="1" i="0" lang="en-US" sz="2400" u="non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degree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of a node. </a:t>
            </a:r>
            <a:r>
              <a:rPr b="0" i="1" lang="en-US" sz="24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For example, degree of A is 3.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the tree is not empty the first node is called </a:t>
            </a:r>
            <a:r>
              <a:rPr b="1" i="0" lang="en-US" sz="2400" u="non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Root.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 nodes in tree can have zero, one or more branches.</a:t>
            </a:r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447800"/>
            <a:ext cx="3124200" cy="3513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50"/>
          <p:cNvSpPr txBox="1"/>
          <p:nvPr>
            <p:ph type="title"/>
          </p:nvPr>
        </p:nvSpPr>
        <p:spPr>
          <a:xfrm>
            <a:off x="457200" y="3048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b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Breadth-First Traversal</a:t>
            </a:r>
            <a:endParaRPr/>
          </a:p>
        </p:txBody>
      </p:sp>
      <p:grpSp>
        <p:nvGrpSpPr>
          <p:cNvPr id="1351" name="Google Shape;1351;p50"/>
          <p:cNvGrpSpPr/>
          <p:nvPr/>
        </p:nvGrpSpPr>
        <p:grpSpPr>
          <a:xfrm>
            <a:off x="533400" y="1600200"/>
            <a:ext cx="5105400" cy="2401887"/>
            <a:chOff x="1539875" y="2073275"/>
            <a:chExt cx="6083300" cy="2401888"/>
          </a:xfrm>
        </p:grpSpPr>
        <p:sp>
          <p:nvSpPr>
            <p:cNvPr id="1352" name="Google Shape;1352;p50"/>
            <p:cNvSpPr/>
            <p:nvPr/>
          </p:nvSpPr>
          <p:spPr>
            <a:xfrm>
              <a:off x="4511675" y="20923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0"/>
            <p:cNvSpPr txBox="1"/>
            <p:nvPr/>
          </p:nvSpPr>
          <p:spPr>
            <a:xfrm>
              <a:off x="4552950" y="20732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26828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0"/>
            <p:cNvSpPr txBox="1"/>
            <p:nvPr/>
          </p:nvSpPr>
          <p:spPr>
            <a:xfrm>
              <a:off x="2724150" y="29495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62642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0"/>
            <p:cNvSpPr txBox="1"/>
            <p:nvPr/>
          </p:nvSpPr>
          <p:spPr>
            <a:xfrm>
              <a:off x="6297613" y="2949575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153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0"/>
            <p:cNvSpPr txBox="1"/>
            <p:nvPr/>
          </p:nvSpPr>
          <p:spPr>
            <a:xfrm>
              <a:off x="1573213" y="4068763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35210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0"/>
            <p:cNvSpPr txBox="1"/>
            <p:nvPr/>
          </p:nvSpPr>
          <p:spPr>
            <a:xfrm>
              <a:off x="3562350" y="4068763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34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0"/>
            <p:cNvSpPr txBox="1"/>
            <p:nvPr/>
          </p:nvSpPr>
          <p:spPr>
            <a:xfrm>
              <a:off x="5397500" y="4068763"/>
              <a:ext cx="34925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71786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0"/>
            <p:cNvSpPr txBox="1"/>
            <p:nvPr/>
          </p:nvSpPr>
          <p:spPr>
            <a:xfrm>
              <a:off x="7205663" y="4068763"/>
              <a:ext cx="3905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66" name="Google Shape;1366;p50"/>
            <p:cNvCxnSpPr/>
            <p:nvPr/>
          </p:nvCxnSpPr>
          <p:spPr>
            <a:xfrm flipH="1">
              <a:off x="3044825" y="2395538"/>
              <a:ext cx="15367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7" name="Google Shape;1367;p50"/>
            <p:cNvCxnSpPr/>
            <p:nvPr/>
          </p:nvCxnSpPr>
          <p:spPr>
            <a:xfrm>
              <a:off x="4865688" y="2400300"/>
              <a:ext cx="15113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8" name="Google Shape;1368;p50"/>
            <p:cNvCxnSpPr/>
            <p:nvPr/>
          </p:nvCxnSpPr>
          <p:spPr>
            <a:xfrm flipH="1">
              <a:off x="1817688" y="3284538"/>
              <a:ext cx="952500" cy="8143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9" name="Google Shape;1369;p50"/>
            <p:cNvCxnSpPr/>
            <p:nvPr/>
          </p:nvCxnSpPr>
          <p:spPr>
            <a:xfrm flipH="1">
              <a:off x="5670550" y="3255963"/>
              <a:ext cx="709613" cy="8651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0" name="Google Shape;1370;p50"/>
            <p:cNvCxnSpPr/>
            <p:nvPr/>
          </p:nvCxnSpPr>
          <p:spPr>
            <a:xfrm>
              <a:off x="6656388" y="3265488"/>
              <a:ext cx="633412" cy="88741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1" name="Google Shape;1371;p50"/>
            <p:cNvCxnSpPr/>
            <p:nvPr/>
          </p:nvCxnSpPr>
          <p:spPr>
            <a:xfrm>
              <a:off x="3030538" y="3248025"/>
              <a:ext cx="620712" cy="850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1372" name="Google Shape;1372;p50"/>
          <p:cNvGraphicFramePr/>
          <p:nvPr/>
        </p:nvGraphicFramePr>
        <p:xfrm>
          <a:off x="3810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{16CC11BB-5DD8-4175-80B2-95AEC4CD229E}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</a:tr>
            </a:tbl>
          </a:graphicData>
        </a:graphic>
      </p:graphicFrame>
      <p:sp>
        <p:nvSpPr>
          <p:cNvPr id="1373" name="Google Shape;1373;p50"/>
          <p:cNvSpPr txBox="1"/>
          <p:nvPr/>
        </p:nvSpPr>
        <p:spPr>
          <a:xfrm>
            <a:off x="6324600" y="1752600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</p:txBody>
      </p:sp>
      <p:sp>
        <p:nvSpPr>
          <p:cNvPr id="1374" name="Google Shape;1374;p50"/>
          <p:cNvSpPr txBox="1"/>
          <p:nvPr/>
        </p:nvSpPr>
        <p:spPr>
          <a:xfrm>
            <a:off x="457200" y="4659312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1375" name="Google Shape;1375;p50"/>
          <p:cNvSpPr txBox="1"/>
          <p:nvPr/>
        </p:nvSpPr>
        <p:spPr>
          <a:xfrm>
            <a:off x="7010400" y="2209800"/>
            <a:ext cx="838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76" name="Google Shape;1376;p50"/>
          <p:cNvSpPr txBox="1"/>
          <p:nvPr/>
        </p:nvSpPr>
        <p:spPr>
          <a:xfrm>
            <a:off x="5867400" y="3810000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377" name="Google Shape;1377;p50"/>
          <p:cNvSpPr txBox="1"/>
          <p:nvPr/>
        </p:nvSpPr>
        <p:spPr>
          <a:xfrm>
            <a:off x="457200" y="5257800"/>
            <a:ext cx="457200" cy="457200"/>
          </a:xfrm>
          <a:prstGeom prst="rect">
            <a:avLst/>
          </a:prstGeom>
          <a:solidFill>
            <a:srgbClr val="20C9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50"/>
          <p:cNvSpPr txBox="1"/>
          <p:nvPr/>
        </p:nvSpPr>
        <p:spPr>
          <a:xfrm>
            <a:off x="2362200" y="5257800"/>
            <a:ext cx="457200" cy="457200"/>
          </a:xfrm>
          <a:prstGeom prst="rect">
            <a:avLst/>
          </a:prstGeom>
          <a:solidFill>
            <a:srgbClr val="20C9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50"/>
          <p:cNvSpPr txBox="1"/>
          <p:nvPr/>
        </p:nvSpPr>
        <p:spPr>
          <a:xfrm>
            <a:off x="62484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80" name="Google Shape;1380;p50"/>
          <p:cNvSpPr txBox="1"/>
          <p:nvPr/>
        </p:nvSpPr>
        <p:spPr>
          <a:xfrm>
            <a:off x="65532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81" name="Google Shape;1381;p50"/>
          <p:cNvSpPr txBox="1"/>
          <p:nvPr/>
        </p:nvSpPr>
        <p:spPr>
          <a:xfrm>
            <a:off x="3048000" y="5257800"/>
            <a:ext cx="457200" cy="457200"/>
          </a:xfrm>
          <a:prstGeom prst="rect">
            <a:avLst/>
          </a:prstGeom>
          <a:solidFill>
            <a:srgbClr val="20C9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50"/>
          <p:cNvSpPr txBox="1"/>
          <p:nvPr/>
        </p:nvSpPr>
        <p:spPr>
          <a:xfrm>
            <a:off x="68580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83" name="Google Shape;1383;p50"/>
          <p:cNvSpPr txBox="1"/>
          <p:nvPr/>
        </p:nvSpPr>
        <p:spPr>
          <a:xfrm>
            <a:off x="255587" y="5029200"/>
            <a:ext cx="762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5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51"/>
          <p:cNvSpPr txBox="1"/>
          <p:nvPr>
            <p:ph type="title"/>
          </p:nvPr>
        </p:nvSpPr>
        <p:spPr>
          <a:xfrm>
            <a:off x="457200" y="3048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b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Breadth-First Traversal</a:t>
            </a:r>
            <a:endParaRPr/>
          </a:p>
        </p:txBody>
      </p:sp>
      <p:grpSp>
        <p:nvGrpSpPr>
          <p:cNvPr id="1390" name="Google Shape;1390;p51"/>
          <p:cNvGrpSpPr/>
          <p:nvPr/>
        </p:nvGrpSpPr>
        <p:grpSpPr>
          <a:xfrm>
            <a:off x="533400" y="1600200"/>
            <a:ext cx="5105400" cy="2401887"/>
            <a:chOff x="1539875" y="2073275"/>
            <a:chExt cx="6083300" cy="2401888"/>
          </a:xfrm>
        </p:grpSpPr>
        <p:sp>
          <p:nvSpPr>
            <p:cNvPr id="1391" name="Google Shape;1391;p51"/>
            <p:cNvSpPr/>
            <p:nvPr/>
          </p:nvSpPr>
          <p:spPr>
            <a:xfrm>
              <a:off x="4511675" y="20923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1"/>
            <p:cNvSpPr txBox="1"/>
            <p:nvPr/>
          </p:nvSpPr>
          <p:spPr>
            <a:xfrm>
              <a:off x="4552950" y="20732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26828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1"/>
            <p:cNvSpPr txBox="1"/>
            <p:nvPr/>
          </p:nvSpPr>
          <p:spPr>
            <a:xfrm>
              <a:off x="2724150" y="29495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395" name="Google Shape;1395;p51"/>
            <p:cNvSpPr/>
            <p:nvPr/>
          </p:nvSpPr>
          <p:spPr>
            <a:xfrm>
              <a:off x="62642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1"/>
            <p:cNvSpPr txBox="1"/>
            <p:nvPr/>
          </p:nvSpPr>
          <p:spPr>
            <a:xfrm>
              <a:off x="6297613" y="2949575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153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1"/>
            <p:cNvSpPr txBox="1"/>
            <p:nvPr/>
          </p:nvSpPr>
          <p:spPr>
            <a:xfrm>
              <a:off x="1573213" y="4068763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35210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1"/>
            <p:cNvSpPr txBox="1"/>
            <p:nvPr/>
          </p:nvSpPr>
          <p:spPr>
            <a:xfrm>
              <a:off x="3562350" y="4068763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534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1"/>
            <p:cNvSpPr txBox="1"/>
            <p:nvPr/>
          </p:nvSpPr>
          <p:spPr>
            <a:xfrm>
              <a:off x="5397500" y="4068763"/>
              <a:ext cx="34925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71786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1"/>
            <p:cNvSpPr txBox="1"/>
            <p:nvPr/>
          </p:nvSpPr>
          <p:spPr>
            <a:xfrm>
              <a:off x="7205663" y="4068763"/>
              <a:ext cx="3905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05" name="Google Shape;1405;p51"/>
            <p:cNvCxnSpPr/>
            <p:nvPr/>
          </p:nvCxnSpPr>
          <p:spPr>
            <a:xfrm flipH="1">
              <a:off x="3044825" y="2395538"/>
              <a:ext cx="15367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6" name="Google Shape;1406;p51"/>
            <p:cNvCxnSpPr/>
            <p:nvPr/>
          </p:nvCxnSpPr>
          <p:spPr>
            <a:xfrm>
              <a:off x="4865688" y="2400300"/>
              <a:ext cx="15113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7" name="Google Shape;1407;p51"/>
            <p:cNvCxnSpPr/>
            <p:nvPr/>
          </p:nvCxnSpPr>
          <p:spPr>
            <a:xfrm flipH="1">
              <a:off x="1817688" y="3284538"/>
              <a:ext cx="952500" cy="8143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8" name="Google Shape;1408;p51"/>
            <p:cNvCxnSpPr/>
            <p:nvPr/>
          </p:nvCxnSpPr>
          <p:spPr>
            <a:xfrm flipH="1">
              <a:off x="5670550" y="3255963"/>
              <a:ext cx="709613" cy="8651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9" name="Google Shape;1409;p51"/>
            <p:cNvCxnSpPr/>
            <p:nvPr/>
          </p:nvCxnSpPr>
          <p:spPr>
            <a:xfrm>
              <a:off x="6656388" y="3265488"/>
              <a:ext cx="633412" cy="88741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0" name="Google Shape;1410;p51"/>
            <p:cNvCxnSpPr/>
            <p:nvPr/>
          </p:nvCxnSpPr>
          <p:spPr>
            <a:xfrm>
              <a:off x="3030538" y="3248025"/>
              <a:ext cx="620712" cy="850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1411" name="Google Shape;1411;p51"/>
          <p:cNvGraphicFramePr/>
          <p:nvPr/>
        </p:nvGraphicFramePr>
        <p:xfrm>
          <a:off x="3810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{16CC11BB-5DD8-4175-80B2-95AEC4CD229E}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</a:tr>
            </a:tbl>
          </a:graphicData>
        </a:graphic>
      </p:graphicFrame>
      <p:sp>
        <p:nvSpPr>
          <p:cNvPr id="1412" name="Google Shape;1412;p51"/>
          <p:cNvSpPr txBox="1"/>
          <p:nvPr/>
        </p:nvSpPr>
        <p:spPr>
          <a:xfrm>
            <a:off x="6324600" y="1752600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</p:txBody>
      </p:sp>
      <p:sp>
        <p:nvSpPr>
          <p:cNvPr id="1413" name="Google Shape;1413;p51"/>
          <p:cNvSpPr txBox="1"/>
          <p:nvPr/>
        </p:nvSpPr>
        <p:spPr>
          <a:xfrm>
            <a:off x="457200" y="4659312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1414" name="Google Shape;1414;p51"/>
          <p:cNvSpPr txBox="1"/>
          <p:nvPr/>
        </p:nvSpPr>
        <p:spPr>
          <a:xfrm>
            <a:off x="7010400" y="2209800"/>
            <a:ext cx="838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415" name="Google Shape;1415;p51"/>
          <p:cNvSpPr txBox="1"/>
          <p:nvPr/>
        </p:nvSpPr>
        <p:spPr>
          <a:xfrm>
            <a:off x="5867400" y="3810000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416" name="Google Shape;1416;p51"/>
          <p:cNvSpPr txBox="1"/>
          <p:nvPr/>
        </p:nvSpPr>
        <p:spPr>
          <a:xfrm>
            <a:off x="62484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17" name="Google Shape;1417;p51"/>
          <p:cNvSpPr txBox="1"/>
          <p:nvPr/>
        </p:nvSpPr>
        <p:spPr>
          <a:xfrm>
            <a:off x="65532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18" name="Google Shape;1418;p51"/>
          <p:cNvSpPr txBox="1"/>
          <p:nvPr/>
        </p:nvSpPr>
        <p:spPr>
          <a:xfrm>
            <a:off x="68580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19" name="Google Shape;1419;p51"/>
          <p:cNvSpPr txBox="1"/>
          <p:nvPr/>
        </p:nvSpPr>
        <p:spPr>
          <a:xfrm>
            <a:off x="304800" y="5105400"/>
            <a:ext cx="762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51"/>
          <p:cNvSpPr txBox="1"/>
          <p:nvPr/>
        </p:nvSpPr>
        <p:spPr>
          <a:xfrm>
            <a:off x="71628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421" name="Google Shape;1421;p5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2"/>
          <p:cNvSpPr txBox="1"/>
          <p:nvPr>
            <p:ph type="title"/>
          </p:nvPr>
        </p:nvSpPr>
        <p:spPr>
          <a:xfrm>
            <a:off x="457200" y="3048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b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Breadth-First Traversal</a:t>
            </a:r>
            <a:endParaRPr/>
          </a:p>
        </p:txBody>
      </p:sp>
      <p:grpSp>
        <p:nvGrpSpPr>
          <p:cNvPr id="1427" name="Google Shape;1427;p52"/>
          <p:cNvGrpSpPr/>
          <p:nvPr/>
        </p:nvGrpSpPr>
        <p:grpSpPr>
          <a:xfrm>
            <a:off x="533400" y="1600200"/>
            <a:ext cx="5105400" cy="2401887"/>
            <a:chOff x="1539875" y="2073275"/>
            <a:chExt cx="6083300" cy="2401888"/>
          </a:xfrm>
        </p:grpSpPr>
        <p:sp>
          <p:nvSpPr>
            <p:cNvPr id="1428" name="Google Shape;1428;p52"/>
            <p:cNvSpPr/>
            <p:nvPr/>
          </p:nvSpPr>
          <p:spPr>
            <a:xfrm>
              <a:off x="4511675" y="20923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2"/>
            <p:cNvSpPr txBox="1"/>
            <p:nvPr/>
          </p:nvSpPr>
          <p:spPr>
            <a:xfrm>
              <a:off x="4552950" y="20732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26828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2"/>
            <p:cNvSpPr txBox="1"/>
            <p:nvPr/>
          </p:nvSpPr>
          <p:spPr>
            <a:xfrm>
              <a:off x="2724150" y="29495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62642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2"/>
            <p:cNvSpPr txBox="1"/>
            <p:nvPr/>
          </p:nvSpPr>
          <p:spPr>
            <a:xfrm>
              <a:off x="6297613" y="2949575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153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2"/>
            <p:cNvSpPr txBox="1"/>
            <p:nvPr/>
          </p:nvSpPr>
          <p:spPr>
            <a:xfrm>
              <a:off x="1573213" y="4068763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35210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2"/>
            <p:cNvSpPr txBox="1"/>
            <p:nvPr/>
          </p:nvSpPr>
          <p:spPr>
            <a:xfrm>
              <a:off x="3562350" y="4068763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534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2"/>
            <p:cNvSpPr txBox="1"/>
            <p:nvPr/>
          </p:nvSpPr>
          <p:spPr>
            <a:xfrm>
              <a:off x="5397500" y="4068763"/>
              <a:ext cx="34925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71786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2"/>
            <p:cNvSpPr txBox="1"/>
            <p:nvPr/>
          </p:nvSpPr>
          <p:spPr>
            <a:xfrm>
              <a:off x="7205663" y="4068763"/>
              <a:ext cx="3905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42" name="Google Shape;1442;p52"/>
            <p:cNvCxnSpPr/>
            <p:nvPr/>
          </p:nvCxnSpPr>
          <p:spPr>
            <a:xfrm flipH="1">
              <a:off x="3044825" y="2395538"/>
              <a:ext cx="15367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3" name="Google Shape;1443;p52"/>
            <p:cNvCxnSpPr/>
            <p:nvPr/>
          </p:nvCxnSpPr>
          <p:spPr>
            <a:xfrm>
              <a:off x="4865688" y="2400300"/>
              <a:ext cx="15113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4" name="Google Shape;1444;p52"/>
            <p:cNvCxnSpPr/>
            <p:nvPr/>
          </p:nvCxnSpPr>
          <p:spPr>
            <a:xfrm flipH="1">
              <a:off x="1817688" y="3284538"/>
              <a:ext cx="952500" cy="8143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5" name="Google Shape;1445;p52"/>
            <p:cNvCxnSpPr/>
            <p:nvPr/>
          </p:nvCxnSpPr>
          <p:spPr>
            <a:xfrm flipH="1">
              <a:off x="5670550" y="3255963"/>
              <a:ext cx="709613" cy="8651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6" name="Google Shape;1446;p52"/>
            <p:cNvCxnSpPr/>
            <p:nvPr/>
          </p:nvCxnSpPr>
          <p:spPr>
            <a:xfrm>
              <a:off x="6656388" y="3265488"/>
              <a:ext cx="633412" cy="88741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7" name="Google Shape;1447;p52"/>
            <p:cNvCxnSpPr/>
            <p:nvPr/>
          </p:nvCxnSpPr>
          <p:spPr>
            <a:xfrm>
              <a:off x="3030538" y="3248025"/>
              <a:ext cx="620712" cy="850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1448" name="Google Shape;1448;p52"/>
          <p:cNvGraphicFramePr/>
          <p:nvPr/>
        </p:nvGraphicFramePr>
        <p:xfrm>
          <a:off x="3810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{16CC11BB-5DD8-4175-80B2-95AEC4CD229E}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</a:tr>
            </a:tbl>
          </a:graphicData>
        </a:graphic>
      </p:graphicFrame>
      <p:sp>
        <p:nvSpPr>
          <p:cNvPr id="1449" name="Google Shape;1449;p52"/>
          <p:cNvSpPr txBox="1"/>
          <p:nvPr/>
        </p:nvSpPr>
        <p:spPr>
          <a:xfrm>
            <a:off x="6324600" y="1752600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</p:txBody>
      </p:sp>
      <p:sp>
        <p:nvSpPr>
          <p:cNvPr id="1450" name="Google Shape;1450;p52"/>
          <p:cNvSpPr txBox="1"/>
          <p:nvPr/>
        </p:nvSpPr>
        <p:spPr>
          <a:xfrm>
            <a:off x="457200" y="4659312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1451" name="Google Shape;1451;p52"/>
          <p:cNvSpPr txBox="1"/>
          <p:nvPr/>
        </p:nvSpPr>
        <p:spPr>
          <a:xfrm>
            <a:off x="7010400" y="2209800"/>
            <a:ext cx="838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452" name="Google Shape;1452;p52"/>
          <p:cNvSpPr txBox="1"/>
          <p:nvPr/>
        </p:nvSpPr>
        <p:spPr>
          <a:xfrm>
            <a:off x="5867400" y="3810000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453" name="Google Shape;1453;p52"/>
          <p:cNvSpPr txBox="1"/>
          <p:nvPr/>
        </p:nvSpPr>
        <p:spPr>
          <a:xfrm>
            <a:off x="62484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54" name="Google Shape;1454;p52"/>
          <p:cNvSpPr txBox="1"/>
          <p:nvPr/>
        </p:nvSpPr>
        <p:spPr>
          <a:xfrm>
            <a:off x="65532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55" name="Google Shape;1455;p52"/>
          <p:cNvSpPr txBox="1"/>
          <p:nvPr/>
        </p:nvSpPr>
        <p:spPr>
          <a:xfrm>
            <a:off x="68580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56" name="Google Shape;1456;p52"/>
          <p:cNvSpPr txBox="1"/>
          <p:nvPr/>
        </p:nvSpPr>
        <p:spPr>
          <a:xfrm>
            <a:off x="304800" y="5181600"/>
            <a:ext cx="6858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52"/>
          <p:cNvSpPr txBox="1"/>
          <p:nvPr/>
        </p:nvSpPr>
        <p:spPr>
          <a:xfrm>
            <a:off x="71628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458" name="Google Shape;1458;p52"/>
          <p:cNvSpPr txBox="1"/>
          <p:nvPr/>
        </p:nvSpPr>
        <p:spPr>
          <a:xfrm>
            <a:off x="74676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459" name="Google Shape;1459;p5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3"/>
          <p:cNvSpPr txBox="1"/>
          <p:nvPr>
            <p:ph type="title"/>
          </p:nvPr>
        </p:nvSpPr>
        <p:spPr>
          <a:xfrm>
            <a:off x="457200" y="3048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b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Breadth-First Traversal</a:t>
            </a:r>
            <a:endParaRPr/>
          </a:p>
        </p:txBody>
      </p:sp>
      <p:grpSp>
        <p:nvGrpSpPr>
          <p:cNvPr id="1465" name="Google Shape;1465;p53"/>
          <p:cNvGrpSpPr/>
          <p:nvPr/>
        </p:nvGrpSpPr>
        <p:grpSpPr>
          <a:xfrm>
            <a:off x="533400" y="1600200"/>
            <a:ext cx="5105400" cy="2401887"/>
            <a:chOff x="1539875" y="2073275"/>
            <a:chExt cx="6083300" cy="2401888"/>
          </a:xfrm>
        </p:grpSpPr>
        <p:sp>
          <p:nvSpPr>
            <p:cNvPr id="1466" name="Google Shape;1466;p53"/>
            <p:cNvSpPr/>
            <p:nvPr/>
          </p:nvSpPr>
          <p:spPr>
            <a:xfrm>
              <a:off x="4511675" y="20923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3"/>
            <p:cNvSpPr txBox="1"/>
            <p:nvPr/>
          </p:nvSpPr>
          <p:spPr>
            <a:xfrm>
              <a:off x="4552950" y="20732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68" name="Google Shape;1468;p53"/>
            <p:cNvSpPr/>
            <p:nvPr/>
          </p:nvSpPr>
          <p:spPr>
            <a:xfrm>
              <a:off x="26828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3"/>
            <p:cNvSpPr txBox="1"/>
            <p:nvPr/>
          </p:nvSpPr>
          <p:spPr>
            <a:xfrm>
              <a:off x="2724150" y="29495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70" name="Google Shape;1470;p53"/>
            <p:cNvSpPr/>
            <p:nvPr/>
          </p:nvSpPr>
          <p:spPr>
            <a:xfrm>
              <a:off x="62642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3"/>
            <p:cNvSpPr txBox="1"/>
            <p:nvPr/>
          </p:nvSpPr>
          <p:spPr>
            <a:xfrm>
              <a:off x="6297613" y="2949575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72" name="Google Shape;1472;p53"/>
            <p:cNvSpPr/>
            <p:nvPr/>
          </p:nvSpPr>
          <p:spPr>
            <a:xfrm>
              <a:off x="153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3"/>
            <p:cNvSpPr txBox="1"/>
            <p:nvPr/>
          </p:nvSpPr>
          <p:spPr>
            <a:xfrm>
              <a:off x="1573213" y="4068763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74" name="Google Shape;1474;p53"/>
            <p:cNvSpPr/>
            <p:nvPr/>
          </p:nvSpPr>
          <p:spPr>
            <a:xfrm>
              <a:off x="35210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3"/>
            <p:cNvSpPr txBox="1"/>
            <p:nvPr/>
          </p:nvSpPr>
          <p:spPr>
            <a:xfrm>
              <a:off x="3562350" y="4068763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76" name="Google Shape;1476;p53"/>
            <p:cNvSpPr/>
            <p:nvPr/>
          </p:nvSpPr>
          <p:spPr>
            <a:xfrm>
              <a:off x="534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3"/>
            <p:cNvSpPr txBox="1"/>
            <p:nvPr/>
          </p:nvSpPr>
          <p:spPr>
            <a:xfrm>
              <a:off x="5397500" y="4068763"/>
              <a:ext cx="34925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78" name="Google Shape;1478;p53"/>
            <p:cNvSpPr/>
            <p:nvPr/>
          </p:nvSpPr>
          <p:spPr>
            <a:xfrm>
              <a:off x="71786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3"/>
            <p:cNvSpPr txBox="1"/>
            <p:nvPr/>
          </p:nvSpPr>
          <p:spPr>
            <a:xfrm>
              <a:off x="7205663" y="4068763"/>
              <a:ext cx="3905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80" name="Google Shape;1480;p53"/>
            <p:cNvCxnSpPr/>
            <p:nvPr/>
          </p:nvCxnSpPr>
          <p:spPr>
            <a:xfrm flipH="1">
              <a:off x="3044825" y="2395538"/>
              <a:ext cx="15367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1" name="Google Shape;1481;p53"/>
            <p:cNvCxnSpPr/>
            <p:nvPr/>
          </p:nvCxnSpPr>
          <p:spPr>
            <a:xfrm>
              <a:off x="4865688" y="2400300"/>
              <a:ext cx="15113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2" name="Google Shape;1482;p53"/>
            <p:cNvCxnSpPr/>
            <p:nvPr/>
          </p:nvCxnSpPr>
          <p:spPr>
            <a:xfrm flipH="1">
              <a:off x="1817688" y="3284538"/>
              <a:ext cx="952500" cy="8143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3" name="Google Shape;1483;p53"/>
            <p:cNvCxnSpPr/>
            <p:nvPr/>
          </p:nvCxnSpPr>
          <p:spPr>
            <a:xfrm flipH="1">
              <a:off x="5670550" y="3255963"/>
              <a:ext cx="709613" cy="8651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4" name="Google Shape;1484;p53"/>
            <p:cNvCxnSpPr/>
            <p:nvPr/>
          </p:nvCxnSpPr>
          <p:spPr>
            <a:xfrm>
              <a:off x="6656388" y="3265488"/>
              <a:ext cx="633412" cy="88741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5" name="Google Shape;1485;p53"/>
            <p:cNvCxnSpPr/>
            <p:nvPr/>
          </p:nvCxnSpPr>
          <p:spPr>
            <a:xfrm>
              <a:off x="3030538" y="3248025"/>
              <a:ext cx="620712" cy="850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1486" name="Google Shape;1486;p53"/>
          <p:cNvGraphicFramePr/>
          <p:nvPr/>
        </p:nvGraphicFramePr>
        <p:xfrm>
          <a:off x="3810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{16CC11BB-5DD8-4175-80B2-95AEC4CD229E}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</a:tr>
            </a:tbl>
          </a:graphicData>
        </a:graphic>
      </p:graphicFrame>
      <p:sp>
        <p:nvSpPr>
          <p:cNvPr id="1487" name="Google Shape;1487;p53"/>
          <p:cNvSpPr txBox="1"/>
          <p:nvPr/>
        </p:nvSpPr>
        <p:spPr>
          <a:xfrm>
            <a:off x="6324600" y="1752600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</p:txBody>
      </p:sp>
      <p:sp>
        <p:nvSpPr>
          <p:cNvPr id="1488" name="Google Shape;1488;p53"/>
          <p:cNvSpPr txBox="1"/>
          <p:nvPr/>
        </p:nvSpPr>
        <p:spPr>
          <a:xfrm>
            <a:off x="457200" y="4659312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1489" name="Google Shape;1489;p53"/>
          <p:cNvSpPr txBox="1"/>
          <p:nvPr/>
        </p:nvSpPr>
        <p:spPr>
          <a:xfrm>
            <a:off x="7010400" y="2209800"/>
            <a:ext cx="838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490" name="Google Shape;1490;p53"/>
          <p:cNvSpPr txBox="1"/>
          <p:nvPr/>
        </p:nvSpPr>
        <p:spPr>
          <a:xfrm>
            <a:off x="5867400" y="3810000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491" name="Google Shape;1491;p53"/>
          <p:cNvSpPr txBox="1"/>
          <p:nvPr/>
        </p:nvSpPr>
        <p:spPr>
          <a:xfrm>
            <a:off x="62484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92" name="Google Shape;1492;p53"/>
          <p:cNvSpPr txBox="1"/>
          <p:nvPr/>
        </p:nvSpPr>
        <p:spPr>
          <a:xfrm>
            <a:off x="65532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93" name="Google Shape;1493;p53"/>
          <p:cNvSpPr txBox="1"/>
          <p:nvPr/>
        </p:nvSpPr>
        <p:spPr>
          <a:xfrm>
            <a:off x="68580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94" name="Google Shape;1494;p53"/>
          <p:cNvSpPr txBox="1"/>
          <p:nvPr/>
        </p:nvSpPr>
        <p:spPr>
          <a:xfrm>
            <a:off x="395287" y="5059362"/>
            <a:ext cx="6096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53"/>
          <p:cNvSpPr txBox="1"/>
          <p:nvPr/>
        </p:nvSpPr>
        <p:spPr>
          <a:xfrm>
            <a:off x="71628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496" name="Google Shape;1496;p53"/>
          <p:cNvSpPr txBox="1"/>
          <p:nvPr/>
        </p:nvSpPr>
        <p:spPr>
          <a:xfrm>
            <a:off x="74676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497" name="Google Shape;1497;p53"/>
          <p:cNvSpPr txBox="1"/>
          <p:nvPr/>
        </p:nvSpPr>
        <p:spPr>
          <a:xfrm>
            <a:off x="76962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498" name="Google Shape;1498;p5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/>
          <p:nvPr>
            <p:ph type="title"/>
          </p:nvPr>
        </p:nvSpPr>
        <p:spPr>
          <a:xfrm>
            <a:off x="457200" y="3048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b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Breadth-First Traversal</a:t>
            </a:r>
            <a:endParaRPr/>
          </a:p>
        </p:txBody>
      </p:sp>
      <p:grpSp>
        <p:nvGrpSpPr>
          <p:cNvPr id="1504" name="Google Shape;1504;p54"/>
          <p:cNvGrpSpPr/>
          <p:nvPr/>
        </p:nvGrpSpPr>
        <p:grpSpPr>
          <a:xfrm>
            <a:off x="533400" y="1600200"/>
            <a:ext cx="5105400" cy="2401887"/>
            <a:chOff x="1539875" y="2073275"/>
            <a:chExt cx="6083300" cy="2401888"/>
          </a:xfrm>
        </p:grpSpPr>
        <p:sp>
          <p:nvSpPr>
            <p:cNvPr id="1505" name="Google Shape;1505;p54"/>
            <p:cNvSpPr/>
            <p:nvPr/>
          </p:nvSpPr>
          <p:spPr>
            <a:xfrm>
              <a:off x="4511675" y="20923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4"/>
            <p:cNvSpPr txBox="1"/>
            <p:nvPr/>
          </p:nvSpPr>
          <p:spPr>
            <a:xfrm>
              <a:off x="4552950" y="20732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26828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4"/>
            <p:cNvSpPr txBox="1"/>
            <p:nvPr/>
          </p:nvSpPr>
          <p:spPr>
            <a:xfrm>
              <a:off x="2724150" y="2949575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6264275" y="2968625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4"/>
            <p:cNvSpPr txBox="1"/>
            <p:nvPr/>
          </p:nvSpPr>
          <p:spPr>
            <a:xfrm>
              <a:off x="6297613" y="2949575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53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4"/>
            <p:cNvSpPr txBox="1"/>
            <p:nvPr/>
          </p:nvSpPr>
          <p:spPr>
            <a:xfrm>
              <a:off x="1573213" y="4068763"/>
              <a:ext cx="3778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35210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4"/>
            <p:cNvSpPr txBox="1"/>
            <p:nvPr/>
          </p:nvSpPr>
          <p:spPr>
            <a:xfrm>
              <a:off x="3562350" y="4068763"/>
              <a:ext cx="363538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53498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4"/>
            <p:cNvSpPr txBox="1"/>
            <p:nvPr/>
          </p:nvSpPr>
          <p:spPr>
            <a:xfrm>
              <a:off x="5397500" y="4068763"/>
              <a:ext cx="34925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7178675" y="4087813"/>
              <a:ext cx="444500" cy="3683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4"/>
            <p:cNvSpPr txBox="1"/>
            <p:nvPr/>
          </p:nvSpPr>
          <p:spPr>
            <a:xfrm>
              <a:off x="7205663" y="4068763"/>
              <a:ext cx="390525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519" name="Google Shape;1519;p54"/>
            <p:cNvCxnSpPr/>
            <p:nvPr/>
          </p:nvCxnSpPr>
          <p:spPr>
            <a:xfrm flipH="1">
              <a:off x="3044825" y="2395538"/>
              <a:ext cx="15367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0" name="Google Shape;1520;p54"/>
            <p:cNvCxnSpPr/>
            <p:nvPr/>
          </p:nvCxnSpPr>
          <p:spPr>
            <a:xfrm>
              <a:off x="4865688" y="2400300"/>
              <a:ext cx="1511300" cy="6254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1" name="Google Shape;1521;p54"/>
            <p:cNvCxnSpPr/>
            <p:nvPr/>
          </p:nvCxnSpPr>
          <p:spPr>
            <a:xfrm flipH="1">
              <a:off x="1817688" y="3284538"/>
              <a:ext cx="952500" cy="8143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2" name="Google Shape;1522;p54"/>
            <p:cNvCxnSpPr/>
            <p:nvPr/>
          </p:nvCxnSpPr>
          <p:spPr>
            <a:xfrm flipH="1">
              <a:off x="5670550" y="3255963"/>
              <a:ext cx="709613" cy="8651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3" name="Google Shape;1523;p54"/>
            <p:cNvCxnSpPr/>
            <p:nvPr/>
          </p:nvCxnSpPr>
          <p:spPr>
            <a:xfrm>
              <a:off x="6656388" y="3265488"/>
              <a:ext cx="633412" cy="88741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4" name="Google Shape;1524;p54"/>
            <p:cNvCxnSpPr/>
            <p:nvPr/>
          </p:nvCxnSpPr>
          <p:spPr>
            <a:xfrm>
              <a:off x="3030538" y="3248025"/>
              <a:ext cx="620712" cy="850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1525" name="Google Shape;1525;p54"/>
          <p:cNvGraphicFramePr/>
          <p:nvPr/>
        </p:nvGraphicFramePr>
        <p:xfrm>
          <a:off x="3810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{16CC11BB-5DD8-4175-80B2-95AEC4CD229E}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tanti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D0D9"/>
                    </a:solidFill>
                  </a:tcPr>
                </a:tc>
              </a:tr>
            </a:tbl>
          </a:graphicData>
        </a:graphic>
      </p:graphicFrame>
      <p:sp>
        <p:nvSpPr>
          <p:cNvPr id="1526" name="Google Shape;1526;p54"/>
          <p:cNvSpPr txBox="1"/>
          <p:nvPr/>
        </p:nvSpPr>
        <p:spPr>
          <a:xfrm>
            <a:off x="6324600" y="1752600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</p:txBody>
      </p:sp>
      <p:sp>
        <p:nvSpPr>
          <p:cNvPr id="1527" name="Google Shape;1527;p54"/>
          <p:cNvSpPr txBox="1"/>
          <p:nvPr/>
        </p:nvSpPr>
        <p:spPr>
          <a:xfrm>
            <a:off x="457200" y="4659312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1528" name="Google Shape;1528;p54"/>
          <p:cNvSpPr txBox="1"/>
          <p:nvPr/>
        </p:nvSpPr>
        <p:spPr>
          <a:xfrm>
            <a:off x="7010400" y="2209800"/>
            <a:ext cx="838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529" name="Google Shape;1529;p54"/>
          <p:cNvSpPr txBox="1"/>
          <p:nvPr/>
        </p:nvSpPr>
        <p:spPr>
          <a:xfrm>
            <a:off x="5867400" y="3810000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530" name="Google Shape;1530;p54"/>
          <p:cNvSpPr txBox="1"/>
          <p:nvPr/>
        </p:nvSpPr>
        <p:spPr>
          <a:xfrm>
            <a:off x="62484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31" name="Google Shape;1531;p54"/>
          <p:cNvSpPr txBox="1"/>
          <p:nvPr/>
        </p:nvSpPr>
        <p:spPr>
          <a:xfrm>
            <a:off x="65532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532" name="Google Shape;1532;p54"/>
          <p:cNvSpPr txBox="1"/>
          <p:nvPr/>
        </p:nvSpPr>
        <p:spPr>
          <a:xfrm>
            <a:off x="68580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533" name="Google Shape;1533;p54"/>
          <p:cNvSpPr txBox="1"/>
          <p:nvPr/>
        </p:nvSpPr>
        <p:spPr>
          <a:xfrm>
            <a:off x="381000" y="5105400"/>
            <a:ext cx="6096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54"/>
          <p:cNvSpPr txBox="1"/>
          <p:nvPr/>
        </p:nvSpPr>
        <p:spPr>
          <a:xfrm>
            <a:off x="71628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535" name="Google Shape;1535;p54"/>
          <p:cNvSpPr txBox="1"/>
          <p:nvPr/>
        </p:nvSpPr>
        <p:spPr>
          <a:xfrm>
            <a:off x="74676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536" name="Google Shape;1536;p54"/>
          <p:cNvSpPr txBox="1"/>
          <p:nvPr/>
        </p:nvSpPr>
        <p:spPr>
          <a:xfrm>
            <a:off x="76962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537" name="Google Shape;1537;p54"/>
          <p:cNvSpPr txBox="1"/>
          <p:nvPr/>
        </p:nvSpPr>
        <p:spPr>
          <a:xfrm>
            <a:off x="7924800" y="4267200"/>
            <a:ext cx="30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538" name="Google Shape;1538;p5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Depth First Traversals</a:t>
            </a:r>
            <a:endParaRPr/>
          </a:p>
        </p:txBody>
      </p:sp>
      <p:sp>
        <p:nvSpPr>
          <p:cNvPr id="1544" name="Google Shape;1544;p55"/>
          <p:cNvSpPr txBox="1"/>
          <p:nvPr>
            <p:ph idx="1" type="body"/>
          </p:nvPr>
        </p:nvSpPr>
        <p:spPr>
          <a:xfrm>
            <a:off x="457200" y="16303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Visit the root and if moved to left child; process its entire left  subtree.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moved to right child; process its entire right subtree.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Relative order can differ (LRV, VLR, LVR, RLV)</a:t>
            </a:r>
            <a:endParaRPr/>
          </a:p>
          <a:p>
            <a:pPr indent="-246061" lvl="1" marL="639762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Preorder</a:t>
            </a:r>
            <a:endParaRPr/>
          </a:p>
          <a:p>
            <a:pPr indent="-246061" lvl="1" marL="639762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Postorder</a:t>
            </a:r>
            <a:endParaRPr/>
          </a:p>
          <a:p>
            <a:pPr indent="-246061" lvl="1" marL="639762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Inorder</a:t>
            </a:r>
            <a:endParaRPr/>
          </a:p>
          <a:p>
            <a:pPr indent="-10414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5" name="Google Shape;1545;p5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6"/>
          <p:cNvSpPr txBox="1"/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500"/>
              <a:buFont typeface="Calibri"/>
              <a:buNone/>
            </a:pPr>
            <a:r>
              <a:rPr b="0" i="1" lang="en-US" sz="4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Revision</a:t>
            </a:r>
            <a:endParaRPr/>
          </a:p>
        </p:txBody>
      </p:sp>
      <p:sp>
        <p:nvSpPr>
          <p:cNvPr id="1551" name="Google Shape;1551;p56"/>
          <p:cNvSpPr txBox="1"/>
          <p:nvPr>
            <p:ph idx="1" type="body"/>
          </p:nvPr>
        </p:nvSpPr>
        <p:spPr>
          <a:xfrm>
            <a:off x="304800" y="5334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Give definitions with real time examples for - 	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Degree of node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Leaf node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Root node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Branch Node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Indegree and Outdegree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Height of the tree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Right Subtree and Left Subtree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Null Tree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Explain with an example –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Full Binary Tree?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Complete binary tree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Given a binary tree; how to represent it in linear data structure?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 to represent following traversals in programming language notation?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Preorder, postorder, inorder, and breadth first traversals		</a:t>
            </a:r>
            <a:endParaRPr/>
          </a:p>
          <a:p>
            <a:pPr indent="-152400" lvl="0" marL="27305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52" name="Google Shape;1552;p5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57"/>
          <p:cNvSpPr txBox="1"/>
          <p:nvPr/>
        </p:nvSpPr>
        <p:spPr>
          <a:xfrm>
            <a:off x="228600" y="228600"/>
            <a:ext cx="5181600" cy="2724150"/>
          </a:xfrm>
          <a:prstGeom prst="rect">
            <a:avLst/>
          </a:prstGeom>
          <a:solidFill>
            <a:srgbClr val="FFFF99">
              <a:alpha val="39607"/>
            </a:srgbClr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Complete Binary Tree -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binary tree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tree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which every level, except possibly the last, is completely filled, and all nodes are as far left as possible. It seems to mean a balanced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OR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1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Addition of nodes follows level wise and left to right strategy.</a:t>
            </a:r>
            <a:endParaRPr/>
          </a:p>
        </p:txBody>
      </p:sp>
      <p:sp>
        <p:nvSpPr>
          <p:cNvPr id="1558" name="Google Shape;1558;p57"/>
          <p:cNvSpPr txBox="1"/>
          <p:nvPr/>
        </p:nvSpPr>
        <p:spPr>
          <a:xfrm>
            <a:off x="5562600" y="228600"/>
            <a:ext cx="3200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10   20   30   40   50   1   2   3</a:t>
            </a:r>
            <a:endParaRPr/>
          </a:p>
        </p:txBody>
      </p:sp>
      <p:pic>
        <p:nvPicPr>
          <p:cNvPr id="1559" name="Google Shape;155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762000"/>
            <a:ext cx="26670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57"/>
          <p:cNvSpPr txBox="1"/>
          <p:nvPr/>
        </p:nvSpPr>
        <p:spPr>
          <a:xfrm>
            <a:off x="228600" y="3686175"/>
            <a:ext cx="8610600" cy="922337"/>
          </a:xfrm>
          <a:prstGeom prst="rect">
            <a:avLst/>
          </a:prstGeom>
          <a:solidFill>
            <a:srgbClr val="FFCCFF">
              <a:alpha val="52549"/>
            </a:srgbClr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binary tree is a complete binary tree in which the last level is full.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complete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binary tree is a complete but not perfect binary tree. </a:t>
            </a:r>
            <a:endParaRPr/>
          </a:p>
        </p:txBody>
      </p:sp>
      <p:sp>
        <p:nvSpPr>
          <p:cNvPr id="1561" name="Google Shape;1561;p57"/>
          <p:cNvSpPr txBox="1"/>
          <p:nvPr/>
        </p:nvSpPr>
        <p:spPr>
          <a:xfrm>
            <a:off x="228600" y="3105150"/>
            <a:ext cx="8534400" cy="369887"/>
          </a:xfrm>
          <a:prstGeom prst="rect">
            <a:avLst/>
          </a:prstGeom>
          <a:solidFill>
            <a:srgbClr val="CAFBE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complete binary tree can have an incomplete last level.</a:t>
            </a:r>
            <a:endParaRPr/>
          </a:p>
        </p:txBody>
      </p:sp>
      <p:pic>
        <p:nvPicPr>
          <p:cNvPr id="1562" name="Google Shape;156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746625"/>
            <a:ext cx="1524000" cy="202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4808537"/>
            <a:ext cx="539273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4" name="Google Shape;1564;p5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58"/>
          <p:cNvSpPr txBox="1"/>
          <p:nvPr/>
        </p:nvSpPr>
        <p:spPr>
          <a:xfrm>
            <a:off x="228600" y="228600"/>
            <a:ext cx="6096000" cy="2446337"/>
          </a:xfrm>
          <a:prstGeom prst="rect">
            <a:avLst/>
          </a:prstGeom>
          <a:solidFill>
            <a:srgbClr val="FFFF99">
              <a:alpha val="39607"/>
            </a:srgbClr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Balanced Binary Tree -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tree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for each node; number of inner nodes in the left subtree and the number of inner nodes in the right subtree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 by atmost 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OR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1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any two leaves the difference of the depth is at most 1.</a:t>
            </a:r>
            <a:endParaRPr/>
          </a:p>
        </p:txBody>
      </p:sp>
      <p:sp>
        <p:nvSpPr>
          <p:cNvPr id="1571" name="Google Shape;1571;p58"/>
          <p:cNvSpPr txBox="1"/>
          <p:nvPr/>
        </p:nvSpPr>
        <p:spPr>
          <a:xfrm>
            <a:off x="228600" y="2971800"/>
            <a:ext cx="60960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Extended Binary Tree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internal node in the extended binary tree has exactly two children and every external node is a leaf. It displays the result which is 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binary tree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572" name="Google Shape;157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450" y="228600"/>
            <a:ext cx="20383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2819400"/>
            <a:ext cx="2409825" cy="25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4" name="Google Shape;1574;p58"/>
          <p:cNvGrpSpPr/>
          <p:nvPr/>
        </p:nvGrpSpPr>
        <p:grpSpPr>
          <a:xfrm>
            <a:off x="228600" y="3124200"/>
            <a:ext cx="7705725" cy="3524250"/>
            <a:chOff x="228600" y="3124200"/>
            <a:chExt cx="7705700" cy="3524250"/>
          </a:xfrm>
        </p:grpSpPr>
        <p:pic>
          <p:nvPicPr>
            <p:cNvPr id="1575" name="Google Shape;1575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7200" y="4419600"/>
              <a:ext cx="3009900" cy="22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6" name="Google Shape;1576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81400" y="5610225"/>
              <a:ext cx="419100" cy="31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7" name="Google Shape;1577;p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81400" y="6067425"/>
              <a:ext cx="428625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8" name="Google Shape;1578;p58"/>
            <p:cNvSpPr txBox="1"/>
            <p:nvPr/>
          </p:nvSpPr>
          <p:spPr>
            <a:xfrm>
              <a:off x="4038600" y="5610225"/>
              <a:ext cx="2762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Nodes of the original tree</a:t>
              </a:r>
              <a:endParaRPr/>
            </a:p>
          </p:txBody>
        </p:sp>
        <p:sp>
          <p:nvSpPr>
            <p:cNvPr id="1579" name="Google Shape;1579;p58"/>
            <p:cNvSpPr txBox="1"/>
            <p:nvPr/>
          </p:nvSpPr>
          <p:spPr>
            <a:xfrm>
              <a:off x="4043491" y="6143625"/>
              <a:ext cx="38908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nodes replacing null subtree</a:t>
              </a:r>
              <a:endParaRPr/>
            </a:p>
          </p:txBody>
        </p:sp>
        <p:grpSp>
          <p:nvGrpSpPr>
            <p:cNvPr id="1580" name="Google Shape;1580;p58"/>
            <p:cNvGrpSpPr/>
            <p:nvPr/>
          </p:nvGrpSpPr>
          <p:grpSpPr>
            <a:xfrm>
              <a:off x="228600" y="3124200"/>
              <a:ext cx="228599" cy="1981200"/>
              <a:chOff x="228600" y="3124200"/>
              <a:chExt cx="228599" cy="1981200"/>
            </a:xfrm>
          </p:grpSpPr>
          <p:cxnSp>
            <p:nvCxnSpPr>
              <p:cNvPr id="1581" name="Google Shape;1581;p58"/>
              <p:cNvCxnSpPr/>
              <p:nvPr/>
            </p:nvCxnSpPr>
            <p:spPr>
              <a:xfrm>
                <a:off x="228600" y="3124200"/>
                <a:ext cx="0" cy="19812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6509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58"/>
              <p:cNvCxnSpPr/>
              <p:nvPr/>
            </p:nvCxnSpPr>
            <p:spPr>
              <a:xfrm>
                <a:off x="228600" y="5105400"/>
                <a:ext cx="228599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65093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</p:grpSp>
      <p:sp>
        <p:nvSpPr>
          <p:cNvPr id="1583" name="Google Shape;1583;p5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59"/>
          <p:cNvSpPr txBox="1"/>
          <p:nvPr>
            <p:ph idx="4294967295"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rPr>
              <a:t>Binary Search Tree</a:t>
            </a:r>
            <a:endParaRPr/>
          </a:p>
        </p:txBody>
      </p:sp>
      <p:sp>
        <p:nvSpPr>
          <p:cNvPr id="1589" name="Google Shape;1589;p59"/>
          <p:cNvSpPr txBox="1"/>
          <p:nvPr>
            <p:ph idx="1" type="body"/>
          </p:nvPr>
        </p:nvSpPr>
        <p:spPr>
          <a:xfrm>
            <a:off x="530225" y="2705100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90" name="Google Shape;1590;p5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609600" y="-76200"/>
            <a:ext cx="67818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Terminology</a:t>
            </a:r>
            <a:endParaRPr/>
          </a:p>
        </p:txBody>
      </p:sp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228600" y="1196975"/>
            <a:ext cx="86868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 without parent.</a:t>
            </a:r>
            <a:endParaRPr/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 is any node with outdegree Zero i.e. no successor.</a:t>
            </a:r>
            <a:endParaRPr/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805"/>
              <a:buFont typeface="Noto Sans Symbols"/>
              <a:buChar char="⚫"/>
            </a:pPr>
            <a:r>
              <a:rPr b="0" i="0" lang="en-US" sz="19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Nodes with no children are called leaves, or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external nodes.</a:t>
            </a:r>
            <a:endParaRPr/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node is a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it has successor nodes. </a:t>
            </a:r>
            <a:endParaRPr/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node with a predecessor is a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more nodes with same parent are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ancestor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any node in the path from root to the node -</a:t>
            </a:r>
            <a:r>
              <a:rPr b="0" i="1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parent, grandparent, grand-grandparent, etc.</a:t>
            </a:r>
            <a:endParaRPr/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descendent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any node in the path below the parent node - </a:t>
            </a:r>
            <a:r>
              <a:rPr b="0" i="1" lang="en-US" sz="20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child, grandchild, grand-grandchild, etc.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node is its distance from the root.</a:t>
            </a:r>
            <a:endParaRPr/>
          </a:p>
          <a:p>
            <a:pPr indent="-246062" lvl="1" marL="639762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Siblings are always at same level</a:t>
            </a:r>
            <a:endParaRPr/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tree is the level of the leaf in the longest path from the root plus 1.</a:t>
            </a:r>
            <a:endParaRPr/>
          </a:p>
          <a:p>
            <a:pPr indent="-273050" lvl="0" marL="2730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Depth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tree is maximum level of any node.</a:t>
            </a:r>
            <a:endParaRPr/>
          </a:p>
          <a:p>
            <a:pPr indent="-152400" lvl="0" marL="27305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60"/>
          <p:cNvSpPr txBox="1"/>
          <p:nvPr>
            <p:ph type="title"/>
          </p:nvPr>
        </p:nvSpPr>
        <p:spPr>
          <a:xfrm>
            <a:off x="685800" y="-95250"/>
            <a:ext cx="83058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Binary Search Trees</a:t>
            </a:r>
            <a:endParaRPr/>
          </a:p>
        </p:txBody>
      </p:sp>
      <p:sp>
        <p:nvSpPr>
          <p:cNvPr id="1596" name="Google Shape;1596;p60"/>
          <p:cNvSpPr txBox="1"/>
          <p:nvPr>
            <p:ph idx="1" type="body"/>
          </p:nvPr>
        </p:nvSpPr>
        <p:spPr>
          <a:xfrm>
            <a:off x="304800" y="12192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</a:t>
            </a:r>
            <a:r>
              <a:rPr b="1" i="0" lang="en-US" sz="2600" u="non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Binary Search Tree</a:t>
            </a:r>
            <a:r>
              <a:rPr b="0" i="0" lang="en-US" sz="2600" u="non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 a binary tree with the following properties: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 items in the </a:t>
            </a:r>
            <a:r>
              <a:rPr b="0" i="0" lang="en-US" sz="24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left subtree 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are </a:t>
            </a:r>
            <a:r>
              <a:rPr b="0" i="1" lang="en-US" sz="24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less than the root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 items in the </a:t>
            </a:r>
            <a:r>
              <a:rPr b="0" i="0" lang="en-US" sz="24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right subtree 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are </a:t>
            </a:r>
            <a:r>
              <a:rPr b="0" i="1" lang="en-US" sz="24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greater or equal to the root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Each subtree is itself a binary search tree.</a:t>
            </a:r>
            <a:endParaRPr/>
          </a:p>
          <a:p>
            <a:pPr indent="-246062" lvl="1" marL="63976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OR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a </a:t>
            </a:r>
            <a:r>
              <a:rPr b="0" i="0" lang="en-US" sz="2400" u="non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binary search tree</a:t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062" lvl="1" marL="63976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b="0" i="0" lang="en-US" sz="2400" u="none">
                <a:solidFill>
                  <a:srgbClr val="0053FA"/>
                </a:solidFill>
                <a:latin typeface="Constantia"/>
                <a:ea typeface="Constantia"/>
                <a:cs typeface="Constantia"/>
                <a:sym typeface="Constantia"/>
              </a:rPr>
              <a:t>left subtree 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contains </a:t>
            </a:r>
            <a:r>
              <a:rPr b="0" i="0" lang="en-US" sz="24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key values </a:t>
            </a:r>
            <a:r>
              <a:rPr b="1" i="0" lang="en-US" sz="24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less</a:t>
            </a:r>
            <a:r>
              <a:rPr b="0" i="0" lang="en-US" sz="24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 than the root.   </a:t>
            </a:r>
            <a:endParaRPr/>
          </a:p>
          <a:p>
            <a:pPr indent="-246062" lvl="1" marL="6397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b="0" i="0" lang="en-US" sz="2400" u="none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right subtree 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contains </a:t>
            </a:r>
            <a:r>
              <a:rPr b="0" i="0" lang="en-US" sz="24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key values </a:t>
            </a:r>
            <a:r>
              <a:rPr b="1" i="0" lang="en-US" sz="24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greater</a:t>
            </a:r>
            <a:r>
              <a:rPr b="0" i="0" lang="en-US" sz="24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 than or </a:t>
            </a:r>
            <a:r>
              <a:rPr b="1" i="0" lang="en-US" sz="24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equal</a:t>
            </a:r>
            <a:r>
              <a:rPr b="0" i="0" lang="en-US" sz="24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 to the root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/>
          </a:p>
          <a:p>
            <a:pPr indent="-246062" lvl="1" marL="63976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8270" lvl="0" marL="27305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97" name="Google Shape;1597;p6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9052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7162" y="2800350"/>
            <a:ext cx="6329362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6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2"/>
          <p:cNvSpPr txBox="1"/>
          <p:nvPr/>
        </p:nvSpPr>
        <p:spPr>
          <a:xfrm>
            <a:off x="152400" y="4972050"/>
            <a:ext cx="5105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(a), (b)  - complete and balanced trees;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(d) – nearly complete  and balanced tree;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(c), (e) – neither complete nor balanced trees</a:t>
            </a:r>
            <a:endParaRPr/>
          </a:p>
        </p:txBody>
      </p:sp>
      <p:pic>
        <p:nvPicPr>
          <p:cNvPr id="1610" name="Google Shape;161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" y="79375"/>
            <a:ext cx="7140575" cy="4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6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BST Examples</a:t>
            </a:r>
            <a:endParaRPr/>
          </a:p>
        </p:txBody>
      </p:sp>
      <p:sp>
        <p:nvSpPr>
          <p:cNvPr id="1617" name="Google Shape;1617;p6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204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8, 3, 10, 1, 6, 14, 4, 7, 13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18" name="Google Shape;1618;p63"/>
          <p:cNvSpPr/>
          <p:nvPr/>
        </p:nvSpPr>
        <p:spPr>
          <a:xfrm>
            <a:off x="3581400" y="2362200"/>
            <a:ext cx="6096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8</a:t>
            </a:r>
            <a:endParaRPr/>
          </a:p>
        </p:txBody>
      </p:sp>
      <p:sp>
        <p:nvSpPr>
          <p:cNvPr id="1619" name="Google Shape;1619;p63"/>
          <p:cNvSpPr/>
          <p:nvPr/>
        </p:nvSpPr>
        <p:spPr>
          <a:xfrm>
            <a:off x="3048000" y="3124200"/>
            <a:ext cx="6096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/>
          </a:p>
        </p:txBody>
      </p:sp>
      <p:sp>
        <p:nvSpPr>
          <p:cNvPr id="1620" name="Google Shape;1620;p63"/>
          <p:cNvSpPr/>
          <p:nvPr/>
        </p:nvSpPr>
        <p:spPr>
          <a:xfrm>
            <a:off x="4419600" y="3124200"/>
            <a:ext cx="6096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10</a:t>
            </a:r>
            <a:endParaRPr/>
          </a:p>
        </p:txBody>
      </p:sp>
      <p:sp>
        <p:nvSpPr>
          <p:cNvPr id="1621" name="Google Shape;1621;p63"/>
          <p:cNvSpPr/>
          <p:nvPr/>
        </p:nvSpPr>
        <p:spPr>
          <a:xfrm>
            <a:off x="2362200" y="4038600"/>
            <a:ext cx="6096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/>
          </a:p>
        </p:txBody>
      </p:sp>
      <p:sp>
        <p:nvSpPr>
          <p:cNvPr id="1622" name="Google Shape;1622;p63"/>
          <p:cNvSpPr/>
          <p:nvPr/>
        </p:nvSpPr>
        <p:spPr>
          <a:xfrm>
            <a:off x="3581400" y="4038600"/>
            <a:ext cx="6096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6</a:t>
            </a:r>
            <a:endParaRPr/>
          </a:p>
        </p:txBody>
      </p:sp>
      <p:sp>
        <p:nvSpPr>
          <p:cNvPr id="1623" name="Google Shape;1623;p63"/>
          <p:cNvSpPr/>
          <p:nvPr/>
        </p:nvSpPr>
        <p:spPr>
          <a:xfrm>
            <a:off x="5257800" y="4038600"/>
            <a:ext cx="6096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14</a:t>
            </a:r>
            <a:endParaRPr/>
          </a:p>
        </p:txBody>
      </p:sp>
      <p:sp>
        <p:nvSpPr>
          <p:cNvPr id="1624" name="Google Shape;1624;p63"/>
          <p:cNvSpPr/>
          <p:nvPr/>
        </p:nvSpPr>
        <p:spPr>
          <a:xfrm>
            <a:off x="3048000" y="5029200"/>
            <a:ext cx="6096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  <a:endParaRPr/>
          </a:p>
        </p:txBody>
      </p:sp>
      <p:sp>
        <p:nvSpPr>
          <p:cNvPr id="1625" name="Google Shape;1625;p63"/>
          <p:cNvSpPr/>
          <p:nvPr/>
        </p:nvSpPr>
        <p:spPr>
          <a:xfrm>
            <a:off x="4191000" y="5029200"/>
            <a:ext cx="6096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7</a:t>
            </a:r>
            <a:endParaRPr/>
          </a:p>
        </p:txBody>
      </p:sp>
      <p:sp>
        <p:nvSpPr>
          <p:cNvPr id="1626" name="Google Shape;1626;p63"/>
          <p:cNvSpPr/>
          <p:nvPr/>
        </p:nvSpPr>
        <p:spPr>
          <a:xfrm>
            <a:off x="4953000" y="4953000"/>
            <a:ext cx="6096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13</a:t>
            </a:r>
            <a:endParaRPr/>
          </a:p>
        </p:txBody>
      </p:sp>
      <p:cxnSp>
        <p:nvCxnSpPr>
          <p:cNvPr id="1627" name="Google Shape;1627;p63"/>
          <p:cNvCxnSpPr/>
          <p:nvPr/>
        </p:nvCxnSpPr>
        <p:spPr>
          <a:xfrm rot="5400000">
            <a:off x="3358356" y="2812256"/>
            <a:ext cx="306387" cy="3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628" name="Google Shape;1628;p63"/>
          <p:cNvCxnSpPr/>
          <p:nvPr/>
        </p:nvCxnSpPr>
        <p:spPr>
          <a:xfrm flipH="1" rot="-5400000">
            <a:off x="4113212" y="2806700"/>
            <a:ext cx="384175" cy="40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629" name="Google Shape;1629;p63"/>
          <p:cNvCxnSpPr/>
          <p:nvPr/>
        </p:nvCxnSpPr>
        <p:spPr>
          <a:xfrm rot="5400000">
            <a:off x="2672556" y="3574256"/>
            <a:ext cx="458787" cy="46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630" name="Google Shape;1630;p63"/>
          <p:cNvCxnSpPr/>
          <p:nvPr/>
        </p:nvCxnSpPr>
        <p:spPr>
          <a:xfrm flipH="1" rot="-5400000">
            <a:off x="3498056" y="3650456"/>
            <a:ext cx="458787" cy="3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631" name="Google Shape;1631;p63"/>
          <p:cNvCxnSpPr/>
          <p:nvPr/>
        </p:nvCxnSpPr>
        <p:spPr>
          <a:xfrm flipH="1" rot="-5400000">
            <a:off x="5022056" y="3498056"/>
            <a:ext cx="458787" cy="62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632" name="Google Shape;1632;p63"/>
          <p:cNvCxnSpPr/>
          <p:nvPr/>
        </p:nvCxnSpPr>
        <p:spPr>
          <a:xfrm rot="5400000">
            <a:off x="3244056" y="4602956"/>
            <a:ext cx="534987" cy="3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633" name="Google Shape;1633;p63"/>
          <p:cNvCxnSpPr/>
          <p:nvPr/>
        </p:nvCxnSpPr>
        <p:spPr>
          <a:xfrm flipH="1" rot="-5400000">
            <a:off x="4031456" y="4564856"/>
            <a:ext cx="534987" cy="39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634" name="Google Shape;1634;p63"/>
          <p:cNvCxnSpPr/>
          <p:nvPr/>
        </p:nvCxnSpPr>
        <p:spPr>
          <a:xfrm rot="5400000">
            <a:off x="5219700" y="46101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635" name="Google Shape;1635;p63"/>
          <p:cNvSpPr txBox="1"/>
          <p:nvPr/>
        </p:nvSpPr>
        <p:spPr>
          <a:xfrm>
            <a:off x="3505200" y="2286000"/>
            <a:ext cx="9144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63"/>
          <p:cNvSpPr txBox="1"/>
          <p:nvPr/>
        </p:nvSpPr>
        <p:spPr>
          <a:xfrm>
            <a:off x="2971800" y="2994025"/>
            <a:ext cx="9144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63"/>
          <p:cNvSpPr txBox="1"/>
          <p:nvPr/>
        </p:nvSpPr>
        <p:spPr>
          <a:xfrm>
            <a:off x="4191000" y="2971800"/>
            <a:ext cx="9144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63"/>
          <p:cNvSpPr txBox="1"/>
          <p:nvPr/>
        </p:nvSpPr>
        <p:spPr>
          <a:xfrm>
            <a:off x="2286000" y="3657600"/>
            <a:ext cx="9144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63"/>
          <p:cNvSpPr txBox="1"/>
          <p:nvPr/>
        </p:nvSpPr>
        <p:spPr>
          <a:xfrm>
            <a:off x="3352800" y="3733800"/>
            <a:ext cx="914400" cy="83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63"/>
          <p:cNvSpPr txBox="1"/>
          <p:nvPr/>
        </p:nvSpPr>
        <p:spPr>
          <a:xfrm>
            <a:off x="4876800" y="3624262"/>
            <a:ext cx="11430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63"/>
          <p:cNvSpPr txBox="1"/>
          <p:nvPr/>
        </p:nvSpPr>
        <p:spPr>
          <a:xfrm>
            <a:off x="2895600" y="4572000"/>
            <a:ext cx="91440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63"/>
          <p:cNvSpPr txBox="1"/>
          <p:nvPr/>
        </p:nvSpPr>
        <p:spPr>
          <a:xfrm>
            <a:off x="3905250" y="4648200"/>
            <a:ext cx="9144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63"/>
          <p:cNvSpPr txBox="1"/>
          <p:nvPr/>
        </p:nvSpPr>
        <p:spPr>
          <a:xfrm>
            <a:off x="4953000" y="4648200"/>
            <a:ext cx="9144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6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64"/>
          <p:cNvSpPr txBox="1"/>
          <p:nvPr>
            <p:ph type="title"/>
          </p:nvPr>
        </p:nvSpPr>
        <p:spPr>
          <a:xfrm>
            <a:off x="762000" y="-3048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BST Operations</a:t>
            </a:r>
            <a:endParaRPr/>
          </a:p>
        </p:txBody>
      </p:sp>
      <p:sp>
        <p:nvSpPr>
          <p:cNvPr id="1650" name="Google Shape;1650;p64"/>
          <p:cNvSpPr txBox="1"/>
          <p:nvPr>
            <p:ph idx="1" type="body"/>
          </p:nvPr>
        </p:nvSpPr>
        <p:spPr>
          <a:xfrm>
            <a:off x="533400" y="1524000"/>
            <a:ext cx="2286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891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Traversals</a:t>
            </a:r>
            <a:endParaRPr/>
          </a:p>
          <a:p>
            <a:pPr indent="-16891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Searches</a:t>
            </a:r>
            <a:endParaRPr/>
          </a:p>
          <a:p>
            <a:pPr indent="-16891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Insertion</a:t>
            </a:r>
            <a:endParaRPr/>
          </a:p>
          <a:p>
            <a:pPr indent="-16891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14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1" name="Google Shape;165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905000"/>
            <a:ext cx="4791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6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65"/>
          <p:cNvSpPr txBox="1"/>
          <p:nvPr/>
        </p:nvSpPr>
        <p:spPr>
          <a:xfrm>
            <a:off x="685800" y="3276600"/>
            <a:ext cx="7848600" cy="2662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rPr b="1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Preorder 		23  18  12  20  44  35  52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1" i="0" sz="3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rPr b="1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Postorder		 12  20  18  35  52  44  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rPr b="1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Inorder		12  18 20  23  35  44 52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rPr b="1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Right-node-left 	52  44  35  23  20  18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58" name="Google Shape;165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8600"/>
            <a:ext cx="79597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65"/>
          <p:cNvSpPr txBox="1"/>
          <p:nvPr/>
        </p:nvSpPr>
        <p:spPr>
          <a:xfrm>
            <a:off x="3352800" y="3200400"/>
            <a:ext cx="26670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65"/>
          <p:cNvSpPr txBox="1"/>
          <p:nvPr/>
        </p:nvSpPr>
        <p:spPr>
          <a:xfrm>
            <a:off x="3352800" y="3810000"/>
            <a:ext cx="26670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65"/>
          <p:cNvSpPr txBox="1"/>
          <p:nvPr/>
        </p:nvSpPr>
        <p:spPr>
          <a:xfrm>
            <a:off x="3276600" y="4343400"/>
            <a:ext cx="26670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65"/>
          <p:cNvSpPr txBox="1"/>
          <p:nvPr/>
        </p:nvSpPr>
        <p:spPr>
          <a:xfrm>
            <a:off x="3352800" y="4953000"/>
            <a:ext cx="26670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6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66"/>
          <p:cNvSpPr txBox="1"/>
          <p:nvPr/>
        </p:nvSpPr>
        <p:spPr>
          <a:xfrm>
            <a:off x="3352800" y="228600"/>
            <a:ext cx="472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9" name="Google Shape;166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6675"/>
            <a:ext cx="8074025" cy="67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66"/>
          <p:cNvSpPr txBox="1"/>
          <p:nvPr/>
        </p:nvSpPr>
        <p:spPr>
          <a:xfrm>
            <a:off x="990600" y="3810000"/>
            <a:ext cx="6096000" cy="1295400"/>
          </a:xfrm>
          <a:prstGeom prst="rect">
            <a:avLst/>
          </a:prstGeom>
          <a:solidFill>
            <a:srgbClr val="FFCCFF">
              <a:alpha val="21568"/>
            </a:srgbClr>
          </a:solidFill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6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6" name="Google Shape;167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"/>
            <a:ext cx="7956550" cy="6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67"/>
          <p:cNvSpPr txBox="1"/>
          <p:nvPr/>
        </p:nvSpPr>
        <p:spPr>
          <a:xfrm>
            <a:off x="1905000" y="990600"/>
            <a:ext cx="3200400" cy="304800"/>
          </a:xfrm>
          <a:prstGeom prst="rect">
            <a:avLst/>
          </a:prstGeom>
          <a:solidFill>
            <a:srgbClr val="FFCCFF">
              <a:alpha val="21568"/>
            </a:srgbClr>
          </a:solidFill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67"/>
          <p:cNvSpPr txBox="1"/>
          <p:nvPr/>
        </p:nvSpPr>
        <p:spPr>
          <a:xfrm>
            <a:off x="1600200" y="3276600"/>
            <a:ext cx="3200400" cy="304800"/>
          </a:xfrm>
          <a:prstGeom prst="rect">
            <a:avLst/>
          </a:prstGeom>
          <a:solidFill>
            <a:srgbClr val="FFCCFF">
              <a:alpha val="21568"/>
            </a:srgbClr>
          </a:solidFill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67"/>
          <p:cNvSpPr txBox="1"/>
          <p:nvPr/>
        </p:nvSpPr>
        <p:spPr>
          <a:xfrm>
            <a:off x="1295400" y="5638800"/>
            <a:ext cx="3200400" cy="228600"/>
          </a:xfrm>
          <a:prstGeom prst="rect">
            <a:avLst/>
          </a:prstGeom>
          <a:solidFill>
            <a:srgbClr val="FFCCFF">
              <a:alpha val="21568"/>
            </a:srgbClr>
          </a:solidFill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6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68"/>
          <p:cNvSpPr txBox="1"/>
          <p:nvPr>
            <p:ph type="title"/>
          </p:nvPr>
        </p:nvSpPr>
        <p:spPr>
          <a:xfrm>
            <a:off x="762000" y="4572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BST Insertion</a:t>
            </a:r>
            <a:endParaRPr/>
          </a:p>
        </p:txBody>
      </p:sp>
      <p:sp>
        <p:nvSpPr>
          <p:cNvPr id="1686" name="Google Shape;1686;p68"/>
          <p:cNvSpPr txBox="1"/>
          <p:nvPr>
            <p:ph idx="1" type="body"/>
          </p:nvPr>
        </p:nvSpPr>
        <p:spPr>
          <a:xfrm>
            <a:off x="381000" y="1447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insert data all we need to do is </a:t>
            </a:r>
            <a:r>
              <a:rPr b="0" i="0" lang="en-US" sz="2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follow the branches to an empty subtree 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and then insert the new node.</a:t>
            </a:r>
            <a:endParaRPr/>
          </a:p>
          <a:p>
            <a:pPr indent="-273050" lvl="0" marL="273050" rtl="0" algn="just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other words, all inserts </a:t>
            </a:r>
            <a:r>
              <a:rPr b="0" i="0" lang="en-US" sz="2600" u="none">
                <a:solidFill>
                  <a:srgbClr val="0000FF"/>
                </a:solidFill>
                <a:latin typeface="Constantia"/>
                <a:ea typeface="Constantia"/>
                <a:cs typeface="Constantia"/>
                <a:sym typeface="Constantia"/>
              </a:rPr>
              <a:t>take place at a leaf 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OR at a </a:t>
            </a:r>
            <a:r>
              <a:rPr b="0" i="0" lang="en-US" sz="2600" u="none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leaflike node 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– a node that has only one null subtree</a:t>
            </a:r>
            <a:endParaRPr/>
          </a:p>
        </p:txBody>
      </p:sp>
      <p:sp>
        <p:nvSpPr>
          <p:cNvPr id="1687" name="Google Shape;1687;p6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2" name="Google Shape;169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" y="0"/>
            <a:ext cx="89868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6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14997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4227512"/>
            <a:ext cx="3460750" cy="263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8" name="Google Shape;169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800"/>
            <a:ext cx="7315200" cy="624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p70"/>
          <p:cNvSpPr txBox="1"/>
          <p:nvPr/>
        </p:nvSpPr>
        <p:spPr>
          <a:xfrm>
            <a:off x="2667000" y="0"/>
            <a:ext cx="5486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Insert a node in BST</a:t>
            </a:r>
            <a:endParaRPr/>
          </a:p>
        </p:txBody>
      </p:sp>
      <p:sp>
        <p:nvSpPr>
          <p:cNvPr id="1700" name="Google Shape;1700;p7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5" name="Google Shape;170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804275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7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72"/>
          <p:cNvSpPr txBox="1"/>
          <p:nvPr>
            <p:ph idx="1" type="body"/>
          </p:nvPr>
        </p:nvSpPr>
        <p:spPr>
          <a:xfrm>
            <a:off x="304800" y="99060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1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Draw binary search tree for following data --- 5 M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10, 08, 15, 12, 13, 07, 09, 17, 20, 18, 04, 05</a:t>
            </a:r>
            <a:endParaRPr/>
          </a:p>
        </p:txBody>
      </p:sp>
      <p:sp>
        <p:nvSpPr>
          <p:cNvPr id="1712" name="Google Shape;1712;p7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73"/>
          <p:cNvSpPr txBox="1"/>
          <p:nvPr>
            <p:ph type="title"/>
          </p:nvPr>
        </p:nvSpPr>
        <p:spPr>
          <a:xfrm>
            <a:off x="762000" y="4572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BST Deletion</a:t>
            </a:r>
            <a:endParaRPr/>
          </a:p>
        </p:txBody>
      </p:sp>
      <p:sp>
        <p:nvSpPr>
          <p:cNvPr id="1718" name="Google Shape;1718;p73"/>
          <p:cNvSpPr txBox="1"/>
          <p:nvPr>
            <p:ph idx="1" type="body"/>
          </p:nvPr>
        </p:nvSpPr>
        <p:spPr>
          <a:xfrm>
            <a:off x="304800" y="1295400"/>
            <a:ext cx="8610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CASES:</a:t>
            </a:r>
            <a:endParaRPr/>
          </a:p>
          <a:p>
            <a:pPr indent="-246062" lvl="1" marL="639762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When a node is a leaf node</a:t>
            </a:r>
            <a:endParaRPr/>
          </a:p>
          <a:p>
            <a:pPr indent="-246062" lvl="1" marL="639762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When a node has 1 child</a:t>
            </a:r>
            <a:endParaRPr/>
          </a:p>
          <a:p>
            <a:pPr indent="-246062" lvl="1" marL="639762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When a node has 2 children</a:t>
            </a:r>
            <a:endParaRPr/>
          </a:p>
        </p:txBody>
      </p:sp>
      <p:sp>
        <p:nvSpPr>
          <p:cNvPr id="1719" name="Google Shape;1719;p73"/>
          <p:cNvSpPr txBox="1"/>
          <p:nvPr/>
        </p:nvSpPr>
        <p:spPr>
          <a:xfrm>
            <a:off x="228600" y="5943600"/>
            <a:ext cx="8570912" cy="56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0" i="0" lang="en-US" sz="25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https://visualgo.net/bst</a:t>
            </a:r>
            <a:r>
              <a:rPr b="0" i="0" lang="en-US" sz="25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(BST in order insertion deletion)</a:t>
            </a:r>
            <a:endParaRPr/>
          </a:p>
          <a:p>
            <a:pPr indent="-122237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2237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2237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20" name="Google Shape;1720;p7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74"/>
          <p:cNvSpPr txBox="1"/>
          <p:nvPr>
            <p:ph type="title"/>
          </p:nvPr>
        </p:nvSpPr>
        <p:spPr>
          <a:xfrm>
            <a:off x="457200" y="0"/>
            <a:ext cx="82296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Deletion of a leaf node</a:t>
            </a:r>
            <a:endParaRPr/>
          </a:p>
        </p:txBody>
      </p:sp>
      <p:pic>
        <p:nvPicPr>
          <p:cNvPr id="1726" name="Google Shape;1726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276600"/>
            <a:ext cx="73152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74"/>
          <p:cNvSpPr txBox="1"/>
          <p:nvPr/>
        </p:nvSpPr>
        <p:spPr>
          <a:xfrm>
            <a:off x="6019800" y="5943600"/>
            <a:ext cx="2667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→ Left child = NULL</a:t>
            </a:r>
            <a:endParaRPr/>
          </a:p>
        </p:txBody>
      </p:sp>
      <p:sp>
        <p:nvSpPr>
          <p:cNvPr id="1728" name="Google Shape;1728;p74"/>
          <p:cNvSpPr txBox="1"/>
          <p:nvPr/>
        </p:nvSpPr>
        <p:spPr>
          <a:xfrm>
            <a:off x="228600" y="1066800"/>
            <a:ext cx="8610600" cy="184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leaf node is left child</a:t>
            </a:r>
            <a:r>
              <a:rPr b="0" i="0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parent </a:t>
            </a: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Make the </a:t>
            </a:r>
            <a:r>
              <a:rPr b="1" i="0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left pointer of its parent node as NULL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free the space for the node.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-US" sz="19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leaf node is right child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parent  </a:t>
            </a: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Make the </a:t>
            </a:r>
            <a:r>
              <a:rPr b="1" i="0" lang="en-US" sz="19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right pointer of its parent node as NULL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free the space for the node. </a:t>
            </a:r>
            <a:endParaRPr/>
          </a:p>
        </p:txBody>
      </p:sp>
      <p:sp>
        <p:nvSpPr>
          <p:cNvPr id="1729" name="Google Shape;1729;p7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75"/>
          <p:cNvSpPr txBox="1"/>
          <p:nvPr>
            <p:ph type="title"/>
          </p:nvPr>
        </p:nvSpPr>
        <p:spPr>
          <a:xfrm>
            <a:off x="457200" y="1524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 - Deletion of a leaf node</a:t>
            </a:r>
            <a:endParaRPr/>
          </a:p>
        </p:txBody>
      </p:sp>
      <p:pic>
        <p:nvPicPr>
          <p:cNvPr id="1735" name="Google Shape;173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276600"/>
            <a:ext cx="7543800" cy="3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75"/>
          <p:cNvSpPr txBox="1"/>
          <p:nvPr/>
        </p:nvSpPr>
        <p:spPr>
          <a:xfrm>
            <a:off x="3505200" y="6388100"/>
            <a:ext cx="2667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b="0" i="0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→ Left child = NULL</a:t>
            </a:r>
            <a:endParaRPr/>
          </a:p>
        </p:txBody>
      </p:sp>
      <p:sp>
        <p:nvSpPr>
          <p:cNvPr id="1737" name="Google Shape;1737;p75"/>
          <p:cNvSpPr txBox="1"/>
          <p:nvPr>
            <p:ph idx="1" type="body"/>
          </p:nvPr>
        </p:nvSpPr>
        <p:spPr>
          <a:xfrm>
            <a:off x="304800" y="792162"/>
            <a:ext cx="8610600" cy="2408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If(temp  → left == NULL and temp  → right== NULL) </a:t>
            </a:r>
            <a:r>
              <a:rPr b="1" i="0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i.e. Leaf node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if(parent  → left == temp) // </a:t>
            </a:r>
            <a:r>
              <a:rPr b="1" i="0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leaf node is left child</a:t>
            </a:r>
            <a:r>
              <a:rPr b="0" i="0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parent → left = NULL; //</a:t>
            </a:r>
            <a:r>
              <a:rPr b="1" i="0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left pointer of its parent node as NULL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parent → right = NULL; //</a:t>
            </a:r>
            <a:r>
              <a:rPr b="1" i="0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right pointer of its parent node as NULL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52400" lvl="0" marL="27305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7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76"/>
          <p:cNvSpPr txBox="1"/>
          <p:nvPr>
            <p:ph type="title"/>
          </p:nvPr>
        </p:nvSpPr>
        <p:spPr>
          <a:xfrm>
            <a:off x="457200" y="-1524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Deletion of a node with 1 child</a:t>
            </a:r>
            <a:endParaRPr/>
          </a:p>
        </p:txBody>
      </p:sp>
      <p:pic>
        <p:nvPicPr>
          <p:cNvPr id="1744" name="Google Shape;1744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762000"/>
            <a:ext cx="33813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p76"/>
          <p:cNvSpPr txBox="1"/>
          <p:nvPr/>
        </p:nvSpPr>
        <p:spPr>
          <a:xfrm>
            <a:off x="2286000" y="762000"/>
            <a:ext cx="1600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18</a:t>
            </a:r>
            <a:endParaRPr/>
          </a:p>
        </p:txBody>
      </p:sp>
      <p:pic>
        <p:nvPicPr>
          <p:cNvPr id="1746" name="Google Shape;1746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581400"/>
            <a:ext cx="3513137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76"/>
          <p:cNvSpPr txBox="1"/>
          <p:nvPr/>
        </p:nvSpPr>
        <p:spPr>
          <a:xfrm>
            <a:off x="228600" y="4191000"/>
            <a:ext cx="37338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Right child = 18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  → Right child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Right child = 18 → Right child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Right child = 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76"/>
          <p:cNvSpPr txBox="1"/>
          <p:nvPr/>
        </p:nvSpPr>
        <p:spPr>
          <a:xfrm>
            <a:off x="3733800" y="1011237"/>
            <a:ext cx="5257800" cy="9699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to be deleted is a </a:t>
            </a:r>
            <a:r>
              <a:rPr b="1" i="0" lang="en-US" sz="19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left child of its parent?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link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the left pointer of its parent node and the child node to be deleted. </a:t>
            </a:r>
            <a:endParaRPr/>
          </a:p>
        </p:txBody>
      </p:sp>
      <p:sp>
        <p:nvSpPr>
          <p:cNvPr id="1749" name="Google Shape;1749;p76"/>
          <p:cNvSpPr txBox="1"/>
          <p:nvPr/>
        </p:nvSpPr>
        <p:spPr>
          <a:xfrm>
            <a:off x="3733800" y="2306637"/>
            <a:ext cx="5257800" cy="969962"/>
          </a:xfrm>
          <a:prstGeom prst="rect">
            <a:avLst/>
          </a:prstGeom>
          <a:solidFill>
            <a:srgbClr val="FFCCFF">
              <a:alpha val="6745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to be deleted is a </a:t>
            </a:r>
            <a:r>
              <a:rPr b="1" i="0" lang="en-US" sz="1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child of its parent?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link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the right pointer of its parent node and the child node to be deleted. </a:t>
            </a:r>
            <a:endParaRPr/>
          </a:p>
        </p:txBody>
      </p:sp>
      <p:sp>
        <p:nvSpPr>
          <p:cNvPr id="1750" name="Google Shape;1750;p7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77"/>
          <p:cNvSpPr txBox="1"/>
          <p:nvPr>
            <p:ph type="title"/>
          </p:nvPr>
        </p:nvSpPr>
        <p:spPr>
          <a:xfrm>
            <a:off x="457200" y="-1524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Deletion of a node with Right child</a:t>
            </a:r>
            <a:endParaRPr/>
          </a:p>
        </p:txBody>
      </p:sp>
      <p:pic>
        <p:nvPicPr>
          <p:cNvPr id="1756" name="Google Shape;1756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762000"/>
            <a:ext cx="33813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77"/>
          <p:cNvSpPr txBox="1"/>
          <p:nvPr/>
        </p:nvSpPr>
        <p:spPr>
          <a:xfrm>
            <a:off x="2286000" y="762000"/>
            <a:ext cx="1600200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libri"/>
              <a:buNone/>
            </a:pPr>
            <a:r>
              <a:rPr b="1" i="1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18</a:t>
            </a:r>
            <a:endParaRPr/>
          </a:p>
        </p:txBody>
      </p:sp>
      <p:sp>
        <p:nvSpPr>
          <p:cNvPr id="1758" name="Google Shape;1758;p77"/>
          <p:cNvSpPr txBox="1"/>
          <p:nvPr/>
        </p:nvSpPr>
        <p:spPr>
          <a:xfrm>
            <a:off x="3733800" y="914400"/>
            <a:ext cx="5257800" cy="1631950"/>
          </a:xfrm>
          <a:prstGeom prst="rect">
            <a:avLst/>
          </a:prstGeom>
          <a:solidFill>
            <a:srgbClr val="FFCCFF">
              <a:alpha val="6745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to be deleted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only right child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is a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child of its parent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link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the right pointer of its parent node and the right child of node to be deleted. </a:t>
            </a:r>
            <a:endParaRPr/>
          </a:p>
        </p:txBody>
      </p:sp>
      <p:sp>
        <p:nvSpPr>
          <p:cNvPr id="1759" name="Google Shape;1759;p77"/>
          <p:cNvSpPr txBox="1"/>
          <p:nvPr/>
        </p:nvSpPr>
        <p:spPr>
          <a:xfrm>
            <a:off x="160337" y="3249612"/>
            <a:ext cx="8831262" cy="35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If(temp → left == NULL &amp;&amp; temp → right != NULL)  //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node with right child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if(parent → left == temp) 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// node to be deleted is a left child of its parent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parent → left = temp → right;  </a:t>
            </a:r>
            <a:r>
              <a:rPr b="1" i="0" lang="en-US" sz="1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// Link left pointer of parent &amp; right child of node to be deleted</a:t>
            </a:r>
            <a:endParaRPr b="1" i="0" sz="2100" u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// node to be deleted is a right child of its parent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parent → right = temp →right; </a:t>
            </a:r>
            <a:r>
              <a:rPr b="1" i="0" lang="en-US" sz="1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// Link right pointer of parent &amp; right child of node to be deleted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temp=NULL;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delete temp;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60" name="Google Shape;1760;p7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78"/>
          <p:cNvSpPr txBox="1"/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Deletion of a node with Left child</a:t>
            </a:r>
            <a:endParaRPr/>
          </a:p>
        </p:txBody>
      </p:sp>
      <p:sp>
        <p:nvSpPr>
          <p:cNvPr id="1766" name="Google Shape;1766;p78"/>
          <p:cNvSpPr txBox="1"/>
          <p:nvPr/>
        </p:nvSpPr>
        <p:spPr>
          <a:xfrm>
            <a:off x="160337" y="1447800"/>
            <a:ext cx="8831262" cy="403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If(temp → left != NULL &amp;&amp; temp → right == NULL)  //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node with left child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if(parent → left == temp) 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// node to be deleted is a left child of its parent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parent → left = temp → left; </a:t>
            </a:r>
            <a:endParaRPr b="1" i="0" sz="2100" u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// node to be deleted is a right child of its parent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parent → right = temp →left;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temp=NULL;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delete temp;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67" name="Google Shape;1767;p7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2" name="Google Shape;177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38200"/>
            <a:ext cx="8850312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p7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609600" y="57150"/>
            <a:ext cx="67818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Terminology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2" name="Google Shape;182;p8"/>
          <p:cNvSpPr txBox="1"/>
          <p:nvPr/>
        </p:nvSpPr>
        <p:spPr>
          <a:xfrm>
            <a:off x="4953000" y="1143000"/>
            <a:ext cx="350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Subtree</a:t>
            </a:r>
            <a:r>
              <a:rPr b="0" i="0" lang="en-US" sz="1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Tree consisting of a node and its descendants.</a:t>
            </a:r>
            <a:endParaRPr/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67945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8" name="Google Shape;177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75" y="3886200"/>
            <a:ext cx="31464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9" name="Google Shape;1779;p80"/>
          <p:cNvSpPr txBox="1"/>
          <p:nvPr>
            <p:ph type="title"/>
          </p:nvPr>
        </p:nvSpPr>
        <p:spPr>
          <a:xfrm>
            <a:off x="457200" y="0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Deletion of a node having 2 children</a:t>
            </a:r>
            <a:endParaRPr/>
          </a:p>
        </p:txBody>
      </p:sp>
      <p:pic>
        <p:nvPicPr>
          <p:cNvPr id="1780" name="Google Shape;1780;p8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914400"/>
            <a:ext cx="33528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80"/>
          <p:cNvSpPr txBox="1"/>
          <p:nvPr/>
        </p:nvSpPr>
        <p:spPr>
          <a:xfrm>
            <a:off x="304800" y="2667000"/>
            <a:ext cx="1219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None/>
            </a:pPr>
            <a:r>
              <a:rPr b="0" i="1" lang="en-US" sz="2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12</a:t>
            </a:r>
            <a:endParaRPr/>
          </a:p>
        </p:txBody>
      </p:sp>
      <p:sp>
        <p:nvSpPr>
          <p:cNvPr id="1782" name="Google Shape;1782;p80"/>
          <p:cNvSpPr txBox="1"/>
          <p:nvPr/>
        </p:nvSpPr>
        <p:spPr>
          <a:xfrm>
            <a:off x="3200400" y="838200"/>
            <a:ext cx="5638800" cy="272415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i="1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side replacement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1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the node say t with </a:t>
            </a:r>
            <a:r>
              <a:rPr b="1" i="0" lang="en-US" sz="19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maximum value from the left sub-tree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node to be deleted.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node value to be deleted by the node found i.e. 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Calibri"/>
              <a:buNone/>
            </a:pPr>
            <a:r>
              <a:rPr b="1" i="1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Maximum value from left subtree is in-order predecessor of the node to be deleted.</a:t>
            </a:r>
            <a:endParaRPr/>
          </a:p>
        </p:txBody>
      </p:sp>
      <p:sp>
        <p:nvSpPr>
          <p:cNvPr id="1783" name="Google Shape;1783;p80"/>
          <p:cNvSpPr txBox="1"/>
          <p:nvPr/>
        </p:nvSpPr>
        <p:spPr>
          <a:xfrm>
            <a:off x="3200400" y="3981450"/>
            <a:ext cx="5638800" cy="2724150"/>
          </a:xfrm>
          <a:prstGeom prst="rect">
            <a:avLst/>
          </a:prstGeom>
          <a:solidFill>
            <a:srgbClr val="FFCCFF">
              <a:alpha val="6745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i="1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side replacement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the node say t with </a:t>
            </a:r>
            <a:r>
              <a:rPr b="1" i="0" lang="en-US" sz="19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minimum value from the right sub-tree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node to be deleted.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node value to be deleted by the node found i.e. 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Calibri"/>
              <a:buNone/>
            </a:pPr>
            <a:r>
              <a:rPr b="1" i="1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Minimum value from right subtree is in-order successor of the node to be deleted.</a:t>
            </a:r>
            <a:endParaRPr/>
          </a:p>
        </p:txBody>
      </p:sp>
      <p:sp>
        <p:nvSpPr>
          <p:cNvPr id="1784" name="Google Shape;1784;p8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9" name="Google Shape;178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26135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Google Shape;1790;p81"/>
          <p:cNvSpPr txBox="1"/>
          <p:nvPr/>
        </p:nvSpPr>
        <p:spPr>
          <a:xfrm>
            <a:off x="4191000" y="533400"/>
            <a:ext cx="48641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maximum value from the left sub-tree </a:t>
            </a:r>
            <a:endParaRPr/>
          </a:p>
        </p:txBody>
      </p:sp>
      <p:cxnSp>
        <p:nvCxnSpPr>
          <p:cNvPr id="1791" name="Google Shape;1791;p81"/>
          <p:cNvCxnSpPr/>
          <p:nvPr/>
        </p:nvCxnSpPr>
        <p:spPr>
          <a:xfrm rot="10800000">
            <a:off x="7696200" y="1066800"/>
            <a:ext cx="0" cy="1371600"/>
          </a:xfrm>
          <a:prstGeom prst="straightConnector1">
            <a:avLst/>
          </a:prstGeom>
          <a:noFill/>
          <a:ln cap="flat" cmpd="sng" w="28575">
            <a:solidFill>
              <a:srgbClr val="065093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792" name="Google Shape;1792;p8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82"/>
          <p:cNvSpPr txBox="1"/>
          <p:nvPr>
            <p:ph type="title"/>
          </p:nvPr>
        </p:nvSpPr>
        <p:spPr>
          <a:xfrm>
            <a:off x="457200" y="742950"/>
            <a:ext cx="82296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BST operations</a:t>
            </a:r>
            <a:endParaRPr/>
          </a:p>
        </p:txBody>
      </p:sp>
      <p:sp>
        <p:nvSpPr>
          <p:cNvPr id="1798" name="Google Shape;1798;p82"/>
          <p:cNvSpPr txBox="1"/>
          <p:nvPr>
            <p:ph idx="1" type="body"/>
          </p:nvPr>
        </p:nvSpPr>
        <p:spPr>
          <a:xfrm>
            <a:off x="381000" y="175260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= 0;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Count_nodes(node *temp)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if(temp!=NULL)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Count_nodes(temp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leftchild);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count++;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Count_nodes(temp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rightchild);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}</a:t>
            </a:r>
            <a:endParaRPr/>
          </a:p>
        </p:txBody>
      </p:sp>
      <p:sp>
        <p:nvSpPr>
          <p:cNvPr id="1799" name="Google Shape;1799;p82"/>
          <p:cNvSpPr txBox="1"/>
          <p:nvPr/>
        </p:nvSpPr>
        <p:spPr>
          <a:xfrm>
            <a:off x="5715000" y="1066800"/>
            <a:ext cx="3048000" cy="1905000"/>
          </a:xfrm>
          <a:prstGeom prst="rect">
            <a:avLst/>
          </a:prstGeom>
          <a:solidFill>
            <a:srgbClr val="0F6FC6">
              <a:alpha val="34509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Same as inorder;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Instead of print, increment the count</a:t>
            </a:r>
            <a:endParaRPr/>
          </a:p>
        </p:txBody>
      </p:sp>
      <p:sp>
        <p:nvSpPr>
          <p:cNvPr id="1800" name="Google Shape;1800;p8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DBFA">
            <a:alpha val="27450"/>
          </a:srgbClr>
        </a:solidFill>
      </p:bgPr>
    </p:bg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83"/>
          <p:cNvSpPr txBox="1"/>
          <p:nvPr>
            <p:ph idx="4294967295" type="ctrTitle"/>
          </p:nvPr>
        </p:nvSpPr>
        <p:spPr>
          <a:xfrm>
            <a:off x="381000" y="1679575"/>
            <a:ext cx="8243887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Times New Roman"/>
              <a:buNone/>
            </a:pPr>
            <a:r>
              <a:rPr b="1" i="0" lang="en-US" sz="6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sp>
        <p:nvSpPr>
          <p:cNvPr id="1806" name="Google Shape;1806;p83"/>
          <p:cNvSpPr txBox="1"/>
          <p:nvPr/>
        </p:nvSpPr>
        <p:spPr>
          <a:xfrm>
            <a:off x="2514600" y="4267200"/>
            <a:ext cx="38655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Speeding up traversals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84"/>
          <p:cNvSpPr txBox="1"/>
          <p:nvPr>
            <p:ph type="title"/>
          </p:nvPr>
        </p:nvSpPr>
        <p:spPr>
          <a:xfrm>
            <a:off x="457200" y="-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mes New Roman"/>
              <a:buNone/>
            </a:pPr>
            <a:r>
              <a:rPr b="1" i="0" lang="en-US" sz="3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sp>
        <p:nvSpPr>
          <p:cNvPr id="1812" name="Google Shape;1812;p84"/>
          <p:cNvSpPr txBox="1"/>
          <p:nvPr>
            <p:ph idx="1" type="body"/>
          </p:nvPr>
        </p:nvSpPr>
        <p:spPr>
          <a:xfrm>
            <a:off x="304800" y="914400"/>
            <a:ext cx="84550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binary tree, there are many nodes that have an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empty left child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empty right child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linked representation of a binary tree, the number of null links (null pointers) are actually more than non-null pointers.</a:t>
            </a:r>
            <a:endParaRPr/>
          </a:p>
          <a:p>
            <a:pPr indent="-128270" lvl="0" marL="27305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3" name="Google Shape;1813;p84"/>
          <p:cNvGraphicFramePr/>
          <p:nvPr/>
        </p:nvGraphicFramePr>
        <p:xfrm>
          <a:off x="228600" y="2789237"/>
          <a:ext cx="7159625" cy="3687762"/>
        </p:xfrm>
        <a:graphic>
          <a:graphicData uri="http://schemas.openxmlformats.org/presentationml/2006/ole">
            <mc:AlternateContent>
              <mc:Choice Requires="v">
                <p:oleObj r:id="rId4" imgH="3687762" imgW="7159625" progId="PBrush" spid="_x0000_s1">
                  <p:embed/>
                </p:oleObj>
              </mc:Choice>
              <mc:Fallback>
                <p:oleObj r:id="rId5" imgH="3687762" imgW="7159625" progId="PBrush">
                  <p:embed/>
                  <p:pic>
                    <p:nvPicPr>
                      <p:cNvPr id="1813" name="Google Shape;1813;p8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2789237"/>
                        <a:ext cx="71596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4" name="Google Shape;1814;p84"/>
          <p:cNvSpPr txBox="1"/>
          <p:nvPr/>
        </p:nvSpPr>
        <p:spPr>
          <a:xfrm>
            <a:off x="6705600" y="5257800"/>
            <a:ext cx="1995487" cy="126206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12 pointers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null pointers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actual pointers</a:t>
            </a:r>
            <a:endParaRPr/>
          </a:p>
        </p:txBody>
      </p:sp>
      <p:sp>
        <p:nvSpPr>
          <p:cNvPr id="1815" name="Google Shape;1815;p8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8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Times New Roman"/>
              <a:buNone/>
            </a:pPr>
            <a:r>
              <a:rPr b="1" i="0" lang="en-US" sz="3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sp>
        <p:nvSpPr>
          <p:cNvPr id="1821" name="Google Shape;1821;p85"/>
          <p:cNvSpPr txBox="1"/>
          <p:nvPr>
            <p:ph idx="4294967295" type="body"/>
          </p:nvPr>
        </p:nvSpPr>
        <p:spPr>
          <a:xfrm>
            <a:off x="250825" y="1371600"/>
            <a:ext cx="87137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for any binary tree with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nodes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will be -</a:t>
            </a:r>
            <a:endParaRPr/>
          </a:p>
          <a:p>
            <a:pPr indent="-246062" lvl="1" marL="639762" marR="0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(n+1) null pointers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indent="-246062" lvl="1" marL="639762" marR="0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 total pointers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46062" lvl="1" marL="639762" marR="0" rtl="0" algn="just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51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1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0" i="1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make effective use of these null pointers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A. J. perils &amp; C. Thornton )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</a:t>
            </a:r>
            <a:r>
              <a:rPr b="0" i="1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null pointers by the </a:t>
            </a:r>
            <a:r>
              <a:rPr b="0" i="1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appropriate pointer values called threads.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1" lang="en-US" sz="2400" u="none">
                <a:solidFill>
                  <a:srgbClr val="387026"/>
                </a:solidFill>
                <a:latin typeface="Calibri"/>
                <a:ea typeface="Calibri"/>
                <a:cs typeface="Calibri"/>
                <a:sym typeface="Calibri"/>
              </a:rPr>
              <a:t>Binary tree with such pointers are called threaded binary tree.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these fields in such a way so that -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Empty left child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node points to its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inorder predecessor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Empty right child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node points to its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inorder successor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822" name="Google Shape;1822;p8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8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Times New Roman"/>
              <a:buNone/>
            </a:pPr>
            <a:r>
              <a:rPr b="1" i="0" lang="en-US" sz="3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sp>
        <p:nvSpPr>
          <p:cNvPr id="1828" name="Google Shape;1828;p86"/>
          <p:cNvSpPr txBox="1"/>
          <p:nvPr>
            <p:ph idx="4294967295" type="body"/>
          </p:nvPr>
        </p:nvSpPr>
        <p:spPr>
          <a:xfrm>
            <a:off x="250825" y="1371600"/>
            <a:ext cx="8713787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1" i="0" lang="en-US" sz="2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One way threading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</a:t>
            </a:r>
            <a:endParaRPr/>
          </a:p>
          <a:p>
            <a:pPr indent="-246062" lvl="1" marL="639762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⚫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thread appears in a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field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(empty right child) of a node and points to the next node in the inorder traversal (inorder successor).</a:t>
            </a:r>
            <a:endParaRPr/>
          </a:p>
          <a:p>
            <a:pPr indent="-246062" lvl="1" marL="639762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BD0D9"/>
              </a:buClr>
              <a:buSzPts val="2375"/>
              <a:buFont typeface="Noto Sans Symbols"/>
              <a:buChar char="⚫"/>
            </a:pPr>
            <a:r>
              <a:rPr b="1" i="0" lang="en-US" sz="2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Two way threading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</a:t>
            </a:r>
            <a:endParaRPr/>
          </a:p>
          <a:p>
            <a:pPr indent="-246062" lvl="1" marL="639762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⚫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thread </a:t>
            </a:r>
            <a:r>
              <a:rPr b="1" i="0" lang="en-US" sz="25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ALSO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appears in the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field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node and points to the preceding node in the inorder traversal (inorder predecessor).</a:t>
            </a:r>
            <a:endParaRPr/>
          </a:p>
        </p:txBody>
      </p:sp>
      <p:sp>
        <p:nvSpPr>
          <p:cNvPr id="1829" name="Google Shape;1829;p8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8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Times New Roman"/>
              <a:buNone/>
            </a:pPr>
            <a:r>
              <a:rPr b="1" i="0" lang="en-US" sz="3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pic>
        <p:nvPicPr>
          <p:cNvPr id="1835" name="Google Shape;183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447800"/>
            <a:ext cx="658336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p87"/>
          <p:cNvSpPr txBox="1"/>
          <p:nvPr/>
        </p:nvSpPr>
        <p:spPr>
          <a:xfrm>
            <a:off x="6248400" y="4953000"/>
            <a:ext cx="2209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NULL pointers</a:t>
            </a:r>
            <a:endParaRPr/>
          </a:p>
        </p:txBody>
      </p:sp>
      <p:sp>
        <p:nvSpPr>
          <p:cNvPr id="1837" name="Google Shape;1837;p87"/>
          <p:cNvSpPr txBox="1"/>
          <p:nvPr/>
        </p:nvSpPr>
        <p:spPr>
          <a:xfrm>
            <a:off x="1905000" y="6019800"/>
            <a:ext cx="5867400" cy="46196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 :- 30  40  50  60  65  69  72  80</a:t>
            </a:r>
            <a:endParaRPr/>
          </a:p>
        </p:txBody>
      </p:sp>
      <p:sp>
        <p:nvSpPr>
          <p:cNvPr id="1838" name="Google Shape;1838;p8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8"/>
          <p:cNvSpPr txBox="1"/>
          <p:nvPr>
            <p:ph idx="4294967295"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Times New Roman"/>
              <a:buNone/>
            </a:pPr>
            <a:r>
              <a:rPr b="1" i="0" lang="en-US" sz="3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 Threaded Binary Tree</a:t>
            </a:r>
            <a:endParaRPr/>
          </a:p>
        </p:txBody>
      </p:sp>
      <p:sp>
        <p:nvSpPr>
          <p:cNvPr id="1844" name="Google Shape;1844;p88"/>
          <p:cNvSpPr txBox="1"/>
          <p:nvPr/>
        </p:nvSpPr>
        <p:spPr>
          <a:xfrm>
            <a:off x="250825" y="990600"/>
            <a:ext cx="87137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empty left child field of a node </a:t>
            </a:r>
            <a:r>
              <a:rPr b="1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point to its inorder predecessor.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empty right child field of a node </a:t>
            </a:r>
            <a:r>
              <a:rPr b="1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point to its in-order successor.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field holding the address of its in-order successor is known as thread.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5" name="Google Shape;184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819400"/>
            <a:ext cx="570865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6" name="Google Shape;1846;p88"/>
          <p:cNvSpPr txBox="1"/>
          <p:nvPr/>
        </p:nvSpPr>
        <p:spPr>
          <a:xfrm>
            <a:off x="4648200" y="6107112"/>
            <a:ext cx="4191000" cy="369887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 :- 30  40  50  60  65  69  72  80</a:t>
            </a:r>
            <a:endParaRPr/>
          </a:p>
        </p:txBody>
      </p:sp>
      <p:sp>
        <p:nvSpPr>
          <p:cNvPr id="1847" name="Google Shape;1847;p88"/>
          <p:cNvSpPr txBox="1"/>
          <p:nvPr/>
        </p:nvSpPr>
        <p:spPr>
          <a:xfrm>
            <a:off x="6705600" y="3429000"/>
            <a:ext cx="1752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Threaded Binary Tree</a:t>
            </a:r>
            <a:endParaRPr/>
          </a:p>
        </p:txBody>
      </p:sp>
      <p:sp>
        <p:nvSpPr>
          <p:cNvPr id="1848" name="Google Shape;1848;p8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" name="Google Shape;1853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7" y="2457450"/>
            <a:ext cx="6065837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89"/>
          <p:cNvSpPr txBox="1"/>
          <p:nvPr>
            <p:ph idx="4294967295"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Times New Roman"/>
              <a:buNone/>
            </a:pPr>
            <a:r>
              <a:rPr b="1" i="0" lang="en-US" sz="3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Threaded Binary Tree</a:t>
            </a:r>
            <a:endParaRPr/>
          </a:p>
        </p:txBody>
      </p:sp>
      <p:sp>
        <p:nvSpPr>
          <p:cNvPr id="1855" name="Google Shape;1855;p89"/>
          <p:cNvSpPr txBox="1"/>
          <p:nvPr/>
        </p:nvSpPr>
        <p:spPr>
          <a:xfrm>
            <a:off x="250825" y="990600"/>
            <a:ext cx="871378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empty left child field of a node </a:t>
            </a:r>
            <a:r>
              <a:rPr b="1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point to its inorder predecessor. 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empty right child field of a node </a:t>
            </a:r>
            <a:r>
              <a:rPr b="1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point to its in-order successor.</a:t>
            </a:r>
            <a:endParaRPr b="0" i="1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89"/>
          <p:cNvSpPr txBox="1"/>
          <p:nvPr/>
        </p:nvSpPr>
        <p:spPr>
          <a:xfrm>
            <a:off x="4800600" y="6172200"/>
            <a:ext cx="4191000" cy="369887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 :- 30  40  50  60  65  69  72  80</a:t>
            </a:r>
            <a:endParaRPr/>
          </a:p>
        </p:txBody>
      </p:sp>
      <p:sp>
        <p:nvSpPr>
          <p:cNvPr id="1857" name="Google Shape;1857;p8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609600" y="57150"/>
            <a:ext cx="67818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Recursive definition of a tree</a:t>
            </a:r>
            <a:endParaRPr/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228600" y="1349375"/>
            <a:ext cx="8686800" cy="20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</a:t>
            </a:r>
            <a:r>
              <a:rPr b="0" i="0" lang="en-US" sz="2600" u="non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tree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a set of nodes that either:</a:t>
            </a:r>
            <a:endParaRPr/>
          </a:p>
          <a:p>
            <a:pPr indent="-246062" lvl="1" marL="6397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 empty or</a:t>
            </a:r>
            <a:endParaRPr/>
          </a:p>
          <a:p>
            <a:pPr indent="-246062" lvl="1" marL="639762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has a designated node, called the root, from which hierarchically descend zero or more subtrees, which are also trees.</a:t>
            </a:r>
            <a:endParaRPr/>
          </a:p>
          <a:p>
            <a:pPr indent="-128270" lvl="0" marL="27305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228600" y="3429000"/>
            <a:ext cx="8686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3420"/>
              <a:buFont typeface="Noto Sans Symbols"/>
              <a:buChar char="⚫"/>
            </a:pPr>
            <a:r>
              <a:rPr b="0" i="0" lang="en-US" sz="36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Tree representation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General Tree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organization chart format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rgbClr val="660066"/>
                </a:solidFill>
                <a:latin typeface="Constantia"/>
                <a:ea typeface="Constantia"/>
                <a:cs typeface="Constantia"/>
                <a:sym typeface="Constantia"/>
              </a:rPr>
              <a:t>Indented list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–the assembly structure of an item</a:t>
            </a:r>
            <a:endParaRPr/>
          </a:p>
          <a:p>
            <a:pPr indent="-246062" lvl="1" marL="63976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Parenthetical Listing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 where each open parenthesis indicates the start of a new level and each closing parenthesis completes the current level and moves up one level in the tree.</a:t>
            </a:r>
            <a:endParaRPr/>
          </a:p>
          <a:p>
            <a:pPr indent="-152717" lvl="2" marL="914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90"/>
          <p:cNvSpPr txBox="1"/>
          <p:nvPr>
            <p:ph idx="4294967295"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Times New Roman"/>
              <a:buNone/>
            </a:pPr>
            <a:r>
              <a:rPr b="1" i="0" lang="en-US" sz="3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pic>
        <p:nvPicPr>
          <p:cNvPr id="1863" name="Google Shape;186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8153400" cy="56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Google Shape;1864;p90"/>
          <p:cNvSpPr txBox="1"/>
          <p:nvPr/>
        </p:nvSpPr>
        <p:spPr>
          <a:xfrm>
            <a:off x="4911725" y="2590800"/>
            <a:ext cx="4191000" cy="35401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 :- 30  40  50  60  65  69  72  80</a:t>
            </a:r>
            <a:endParaRPr/>
          </a:p>
        </p:txBody>
      </p:sp>
      <p:sp>
        <p:nvSpPr>
          <p:cNvPr id="1865" name="Google Shape;1865;p9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" name="Google Shape;1870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37" y="119062"/>
            <a:ext cx="8153400" cy="66468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p9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92"/>
          <p:cNvSpPr txBox="1"/>
          <p:nvPr>
            <p:ph idx="4294967295"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Times New Roman"/>
              <a:buNone/>
            </a:pPr>
            <a:r>
              <a:rPr b="1" i="0" lang="en-US" sz="3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sp>
        <p:nvSpPr>
          <p:cNvPr id="1877" name="Google Shape;1877;p92"/>
          <p:cNvSpPr txBox="1"/>
          <p:nvPr/>
        </p:nvSpPr>
        <p:spPr>
          <a:xfrm>
            <a:off x="250825" y="990600"/>
            <a:ext cx="87137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95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threaded binary tree is represented as the </a:t>
            </a:r>
            <a:r>
              <a:rPr b="1" i="1" lang="en-US" sz="21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left child of the header node</a:t>
            </a:r>
            <a:r>
              <a:rPr b="1" i="1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100" u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8" name="Google Shape;1878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550" y="1519237"/>
            <a:ext cx="6445250" cy="5338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p92"/>
          <p:cNvSpPr/>
          <p:nvPr/>
        </p:nvSpPr>
        <p:spPr>
          <a:xfrm>
            <a:off x="4724400" y="2209800"/>
            <a:ext cx="762000" cy="304800"/>
          </a:xfrm>
          <a:prstGeom prst="roundRect">
            <a:avLst>
              <a:gd fmla="val 16667" name="adj"/>
            </a:avLst>
          </a:prstGeom>
          <a:solidFill>
            <a:srgbClr val="5FF3CA">
              <a:alpha val="50588"/>
            </a:srgbClr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92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93"/>
          <p:cNvSpPr txBox="1"/>
          <p:nvPr>
            <p:ph idx="4294967295"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Times New Roman"/>
              <a:buNone/>
            </a:pPr>
            <a:r>
              <a:rPr b="1" i="0" lang="en-US" sz="3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 - Representation</a:t>
            </a:r>
            <a:endParaRPr/>
          </a:p>
        </p:txBody>
      </p:sp>
      <p:sp>
        <p:nvSpPr>
          <p:cNvPr id="1886" name="Google Shape;1886;p93"/>
          <p:cNvSpPr txBox="1"/>
          <p:nvPr/>
        </p:nvSpPr>
        <p:spPr>
          <a:xfrm>
            <a:off x="228600" y="1219200"/>
            <a:ext cx="871378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memory representation of a threaded binary tree, it is necessary to </a:t>
            </a:r>
            <a:r>
              <a:rPr b="0" i="1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distinguish between a normal pointer and a thread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structure of a node in a threaded binary tree is a bit different from that of a normal binary tree.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of a threaded binary tree contains </a:t>
            </a:r>
            <a:r>
              <a:rPr b="1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two extra pieces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information, namely left thread and right thread.</a:t>
            </a:r>
            <a:endParaRPr/>
          </a:p>
        </p:txBody>
      </p:sp>
      <p:pic>
        <p:nvPicPr>
          <p:cNvPr id="1887" name="Google Shape;188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657600"/>
            <a:ext cx="44767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8" name="Google Shape;1888;p93"/>
          <p:cNvSpPr txBox="1"/>
          <p:nvPr/>
        </p:nvSpPr>
        <p:spPr>
          <a:xfrm>
            <a:off x="228600" y="5410200"/>
            <a:ext cx="86868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left and right thread fields of a node can have two values: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Indicates a </a:t>
            </a:r>
            <a:r>
              <a:rPr b="1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normal link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child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Indicates a </a:t>
            </a: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pointing to the inorder predecessor or inorder successor</a:t>
            </a:r>
            <a:endParaRPr/>
          </a:p>
        </p:txBody>
      </p:sp>
      <p:sp>
        <p:nvSpPr>
          <p:cNvPr id="1889" name="Google Shape;1889;p9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94"/>
          <p:cNvSpPr txBox="1"/>
          <p:nvPr>
            <p:ph idx="4294967295"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br>
              <a:rPr b="1" i="0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Tree:  One-Way (Inorder threading)</a:t>
            </a:r>
            <a:endParaRPr/>
          </a:p>
        </p:txBody>
      </p:sp>
      <p:graphicFrame>
        <p:nvGraphicFramePr>
          <p:cNvPr id="1895" name="Google Shape;1895;p94"/>
          <p:cNvGraphicFramePr/>
          <p:nvPr/>
        </p:nvGraphicFramePr>
        <p:xfrm>
          <a:off x="381000" y="1905000"/>
          <a:ext cx="6172200" cy="4495800"/>
        </p:xfrm>
        <a:graphic>
          <a:graphicData uri="http://schemas.openxmlformats.org/presentationml/2006/ole">
            <mc:AlternateContent>
              <mc:Choice Requires="v">
                <p:oleObj r:id="rId4" imgH="4495800" imgW="6172200" progId="Paint.Picture" spid="_x0000_s1">
                  <p:embed/>
                </p:oleObj>
              </mc:Choice>
              <mc:Fallback>
                <p:oleObj r:id="rId5" imgH="4495800" imgW="6172200" progId="Paint.Picture">
                  <p:embed/>
                  <p:pic>
                    <p:nvPicPr>
                      <p:cNvPr id="1895" name="Google Shape;1895;p94"/>
                      <p:cNvPicPr preferRelativeResize="0"/>
                      <p:nvPr>
                        <p:ph idx="4294967295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1905000"/>
                        <a:ext cx="61722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6" name="Google Shape;1896;p94"/>
          <p:cNvSpPr txBox="1"/>
          <p:nvPr/>
        </p:nvSpPr>
        <p:spPr>
          <a:xfrm>
            <a:off x="4953000" y="1905000"/>
            <a:ext cx="300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Inorder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D,B,F,E,A,G,C,L,J,H,K</a:t>
            </a:r>
            <a:endParaRPr/>
          </a:p>
        </p:txBody>
      </p:sp>
      <p:grpSp>
        <p:nvGrpSpPr>
          <p:cNvPr id="1897" name="Google Shape;1897;p94"/>
          <p:cNvGrpSpPr/>
          <p:nvPr/>
        </p:nvGrpSpPr>
        <p:grpSpPr>
          <a:xfrm>
            <a:off x="1143000" y="3276600"/>
            <a:ext cx="614362" cy="685800"/>
            <a:chOff x="1143000" y="3276600"/>
            <a:chExt cx="614360" cy="685800"/>
          </a:xfrm>
        </p:grpSpPr>
        <p:cxnSp>
          <p:nvCxnSpPr>
            <p:cNvPr id="1898" name="Google Shape;1898;p94"/>
            <p:cNvCxnSpPr/>
            <p:nvPr/>
          </p:nvCxnSpPr>
          <p:spPr>
            <a:xfrm>
              <a:off x="1143000" y="3962400"/>
              <a:ext cx="609597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9" name="Google Shape;1899;p94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00" name="Google Shape;1900;p94"/>
          <p:cNvGrpSpPr/>
          <p:nvPr/>
        </p:nvGrpSpPr>
        <p:grpSpPr>
          <a:xfrm>
            <a:off x="2209800" y="4191000"/>
            <a:ext cx="614362" cy="685800"/>
            <a:chOff x="1143000" y="3276600"/>
            <a:chExt cx="614360" cy="685800"/>
          </a:xfrm>
        </p:grpSpPr>
        <p:cxnSp>
          <p:nvCxnSpPr>
            <p:cNvPr id="1901" name="Google Shape;1901;p94"/>
            <p:cNvCxnSpPr/>
            <p:nvPr/>
          </p:nvCxnSpPr>
          <p:spPr>
            <a:xfrm>
              <a:off x="1143000" y="3962400"/>
              <a:ext cx="609597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2" name="Google Shape;1902;p94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03" name="Google Shape;1903;p94"/>
          <p:cNvGrpSpPr/>
          <p:nvPr/>
        </p:nvGrpSpPr>
        <p:grpSpPr>
          <a:xfrm>
            <a:off x="4191000" y="5105400"/>
            <a:ext cx="614362" cy="1066800"/>
            <a:chOff x="1143000" y="3124200"/>
            <a:chExt cx="614360" cy="838200"/>
          </a:xfrm>
        </p:grpSpPr>
        <p:cxnSp>
          <p:nvCxnSpPr>
            <p:cNvPr id="1904" name="Google Shape;1904;p94"/>
            <p:cNvCxnSpPr/>
            <p:nvPr/>
          </p:nvCxnSpPr>
          <p:spPr>
            <a:xfrm>
              <a:off x="1143000" y="3962400"/>
              <a:ext cx="609597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5" name="Google Shape;1905;p94"/>
            <p:cNvCxnSpPr/>
            <p:nvPr/>
          </p:nvCxnSpPr>
          <p:spPr>
            <a:xfrm rot="10800000">
              <a:off x="1752597" y="3124200"/>
              <a:ext cx="4763" cy="8382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06" name="Google Shape;1906;p94"/>
          <p:cNvGrpSpPr/>
          <p:nvPr/>
        </p:nvGrpSpPr>
        <p:grpSpPr>
          <a:xfrm>
            <a:off x="2895600" y="2438401"/>
            <a:ext cx="381000" cy="1524000"/>
            <a:chOff x="1143000" y="3276600"/>
            <a:chExt cx="614360" cy="685800"/>
          </a:xfrm>
        </p:grpSpPr>
        <p:cxnSp>
          <p:nvCxnSpPr>
            <p:cNvPr id="1907" name="Google Shape;1907;p94"/>
            <p:cNvCxnSpPr/>
            <p:nvPr/>
          </p:nvCxnSpPr>
          <p:spPr>
            <a:xfrm>
              <a:off x="1143000" y="3962400"/>
              <a:ext cx="60924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8" name="Google Shape;1908;p94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09" name="Google Shape;1909;p94"/>
          <p:cNvGrpSpPr/>
          <p:nvPr/>
        </p:nvGrpSpPr>
        <p:grpSpPr>
          <a:xfrm>
            <a:off x="4038600" y="3200400"/>
            <a:ext cx="457200" cy="685800"/>
            <a:chOff x="1143000" y="3276600"/>
            <a:chExt cx="614360" cy="685800"/>
          </a:xfrm>
        </p:grpSpPr>
        <p:cxnSp>
          <p:nvCxnSpPr>
            <p:cNvPr id="1910" name="Google Shape;1910;p94"/>
            <p:cNvCxnSpPr/>
            <p:nvPr/>
          </p:nvCxnSpPr>
          <p:spPr>
            <a:xfrm>
              <a:off x="1143000" y="3962400"/>
              <a:ext cx="610094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1" name="Google Shape;1911;p94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12" name="Google Shape;1912;p94"/>
          <p:cNvGrpSpPr/>
          <p:nvPr/>
        </p:nvGrpSpPr>
        <p:grpSpPr>
          <a:xfrm>
            <a:off x="4953000" y="4114800"/>
            <a:ext cx="457200" cy="685800"/>
            <a:chOff x="1143000" y="3276600"/>
            <a:chExt cx="614360" cy="685800"/>
          </a:xfrm>
        </p:grpSpPr>
        <p:cxnSp>
          <p:nvCxnSpPr>
            <p:cNvPr id="1913" name="Google Shape;1913;p94"/>
            <p:cNvCxnSpPr/>
            <p:nvPr/>
          </p:nvCxnSpPr>
          <p:spPr>
            <a:xfrm>
              <a:off x="1143000" y="3962400"/>
              <a:ext cx="610094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4" name="Google Shape;1914;p94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1915" name="Google Shape;1915;p9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0" name="Google Shape;1920;p95"/>
          <p:cNvGraphicFramePr/>
          <p:nvPr/>
        </p:nvGraphicFramePr>
        <p:xfrm>
          <a:off x="381000" y="2362200"/>
          <a:ext cx="6172200" cy="4495800"/>
        </p:xfrm>
        <a:graphic>
          <a:graphicData uri="http://schemas.openxmlformats.org/presentationml/2006/ole">
            <mc:AlternateContent>
              <mc:Choice Requires="v">
                <p:oleObj r:id="rId4" imgH="4495800" imgW="6172200" progId="Paint.Picture" spid="_x0000_s1">
                  <p:embed/>
                </p:oleObj>
              </mc:Choice>
              <mc:Fallback>
                <p:oleObj r:id="rId5" imgH="4495800" imgW="6172200" progId="Paint.Picture">
                  <p:embed/>
                  <p:pic>
                    <p:nvPicPr>
                      <p:cNvPr id="1920" name="Google Shape;1920;p9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2362200"/>
                        <a:ext cx="61722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1" name="Google Shape;1921;p95"/>
          <p:cNvSpPr txBox="1"/>
          <p:nvPr/>
        </p:nvSpPr>
        <p:spPr>
          <a:xfrm>
            <a:off x="6224587" y="2286000"/>
            <a:ext cx="2538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Inorder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D,B,F,E,A,G,C,L,J,H,K</a:t>
            </a:r>
            <a:endParaRPr/>
          </a:p>
        </p:txBody>
      </p:sp>
      <p:sp>
        <p:nvSpPr>
          <p:cNvPr id="1922" name="Google Shape;1922;p95"/>
          <p:cNvSpPr txBox="1"/>
          <p:nvPr>
            <p:ph idx="4294967295" type="title"/>
          </p:nvPr>
        </p:nvSpPr>
        <p:spPr>
          <a:xfrm>
            <a:off x="3810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Threaded Binary Tree -</a:t>
            </a:r>
            <a:endParaRPr/>
          </a:p>
        </p:txBody>
      </p:sp>
      <p:sp>
        <p:nvSpPr>
          <p:cNvPr id="1923" name="Google Shape;1923;p95"/>
          <p:cNvSpPr txBox="1"/>
          <p:nvPr>
            <p:ph idx="4294967295" type="body"/>
          </p:nvPr>
        </p:nvSpPr>
        <p:spPr>
          <a:xfrm>
            <a:off x="228600" y="798512"/>
            <a:ext cx="8455025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thread will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appear in the left field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node and will point to the preceding node in the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traversal of  tree T.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left pointer of the first node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right pointer of the last node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contain the null value. </a:t>
            </a:r>
            <a:endParaRPr/>
          </a:p>
          <a:p>
            <a:pPr indent="-140335" lvl="0" marL="273050" marR="0" rtl="0" algn="l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4" name="Google Shape;1924;p95"/>
          <p:cNvGrpSpPr/>
          <p:nvPr/>
        </p:nvGrpSpPr>
        <p:grpSpPr>
          <a:xfrm>
            <a:off x="1143000" y="3733800"/>
            <a:ext cx="381000" cy="685800"/>
            <a:chOff x="1143000" y="3276600"/>
            <a:chExt cx="614360" cy="685800"/>
          </a:xfrm>
        </p:grpSpPr>
        <p:cxnSp>
          <p:nvCxnSpPr>
            <p:cNvPr id="1925" name="Google Shape;1925;p95"/>
            <p:cNvCxnSpPr/>
            <p:nvPr/>
          </p:nvCxnSpPr>
          <p:spPr>
            <a:xfrm>
              <a:off x="1143000" y="3962400"/>
              <a:ext cx="60924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6" name="Google Shape;1926;p95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27" name="Google Shape;1927;p95"/>
          <p:cNvGrpSpPr/>
          <p:nvPr/>
        </p:nvGrpSpPr>
        <p:grpSpPr>
          <a:xfrm>
            <a:off x="2209800" y="4648200"/>
            <a:ext cx="614362" cy="685800"/>
            <a:chOff x="1143000" y="3276600"/>
            <a:chExt cx="614360" cy="685800"/>
          </a:xfrm>
        </p:grpSpPr>
        <p:cxnSp>
          <p:nvCxnSpPr>
            <p:cNvPr id="1928" name="Google Shape;1928;p95"/>
            <p:cNvCxnSpPr/>
            <p:nvPr/>
          </p:nvCxnSpPr>
          <p:spPr>
            <a:xfrm>
              <a:off x="1143000" y="3962400"/>
              <a:ext cx="609597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9" name="Google Shape;1929;p95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30" name="Google Shape;1930;p95"/>
          <p:cNvGrpSpPr/>
          <p:nvPr/>
        </p:nvGrpSpPr>
        <p:grpSpPr>
          <a:xfrm>
            <a:off x="4191000" y="5562600"/>
            <a:ext cx="533400" cy="1066800"/>
            <a:chOff x="1143000" y="3124200"/>
            <a:chExt cx="614360" cy="838200"/>
          </a:xfrm>
        </p:grpSpPr>
        <p:cxnSp>
          <p:nvCxnSpPr>
            <p:cNvPr id="1931" name="Google Shape;1931;p95"/>
            <p:cNvCxnSpPr/>
            <p:nvPr/>
          </p:nvCxnSpPr>
          <p:spPr>
            <a:xfrm>
              <a:off x="1143000" y="3962400"/>
              <a:ext cx="608875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2" name="Google Shape;1932;p95"/>
            <p:cNvCxnSpPr/>
            <p:nvPr/>
          </p:nvCxnSpPr>
          <p:spPr>
            <a:xfrm rot="10800000">
              <a:off x="1751875" y="3124200"/>
              <a:ext cx="5485" cy="8382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33" name="Google Shape;1933;p95"/>
          <p:cNvGrpSpPr/>
          <p:nvPr/>
        </p:nvGrpSpPr>
        <p:grpSpPr>
          <a:xfrm>
            <a:off x="2895600" y="2895601"/>
            <a:ext cx="228600" cy="1524000"/>
            <a:chOff x="1143000" y="3276600"/>
            <a:chExt cx="614360" cy="685800"/>
          </a:xfrm>
        </p:grpSpPr>
        <p:cxnSp>
          <p:nvCxnSpPr>
            <p:cNvPr id="1934" name="Google Shape;1934;p95"/>
            <p:cNvCxnSpPr/>
            <p:nvPr/>
          </p:nvCxnSpPr>
          <p:spPr>
            <a:xfrm>
              <a:off x="1143000" y="3962400"/>
              <a:ext cx="610095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5" name="Google Shape;1935;p95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36" name="Google Shape;1936;p95"/>
          <p:cNvGrpSpPr/>
          <p:nvPr/>
        </p:nvGrpSpPr>
        <p:grpSpPr>
          <a:xfrm>
            <a:off x="4038600" y="3657600"/>
            <a:ext cx="304800" cy="685800"/>
            <a:chOff x="1143000" y="3276600"/>
            <a:chExt cx="614360" cy="685800"/>
          </a:xfrm>
        </p:grpSpPr>
        <p:cxnSp>
          <p:nvCxnSpPr>
            <p:cNvPr id="1937" name="Google Shape;1937;p95"/>
            <p:cNvCxnSpPr/>
            <p:nvPr/>
          </p:nvCxnSpPr>
          <p:spPr>
            <a:xfrm>
              <a:off x="1143000" y="3962400"/>
              <a:ext cx="611161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8" name="Google Shape;1938;p95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39" name="Google Shape;1939;p95"/>
          <p:cNvGrpSpPr/>
          <p:nvPr/>
        </p:nvGrpSpPr>
        <p:grpSpPr>
          <a:xfrm>
            <a:off x="1600200" y="3733800"/>
            <a:ext cx="228600" cy="1600200"/>
            <a:chOff x="685800" y="5410200"/>
            <a:chExt cx="609600" cy="685800"/>
          </a:xfrm>
        </p:grpSpPr>
        <p:cxnSp>
          <p:nvCxnSpPr>
            <p:cNvPr id="1940" name="Google Shape;1940;p95"/>
            <p:cNvCxnSpPr/>
            <p:nvPr/>
          </p:nvCxnSpPr>
          <p:spPr>
            <a:xfrm>
              <a:off x="685800" y="60960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1" name="Google Shape;1941;p95"/>
            <p:cNvCxnSpPr/>
            <p:nvPr/>
          </p:nvCxnSpPr>
          <p:spPr>
            <a:xfrm rot="10800000">
              <a:off x="685800" y="5410200"/>
              <a:ext cx="0" cy="6858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42" name="Google Shape;1942;p95"/>
          <p:cNvGrpSpPr/>
          <p:nvPr/>
        </p:nvGrpSpPr>
        <p:grpSpPr>
          <a:xfrm>
            <a:off x="3276600" y="2895600"/>
            <a:ext cx="228600" cy="1371600"/>
            <a:chOff x="685800" y="5410200"/>
            <a:chExt cx="609600" cy="685800"/>
          </a:xfrm>
        </p:grpSpPr>
        <p:cxnSp>
          <p:nvCxnSpPr>
            <p:cNvPr id="1943" name="Google Shape;1943;p95"/>
            <p:cNvCxnSpPr/>
            <p:nvPr/>
          </p:nvCxnSpPr>
          <p:spPr>
            <a:xfrm>
              <a:off x="685800" y="60960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4" name="Google Shape;1944;p95"/>
            <p:cNvCxnSpPr/>
            <p:nvPr/>
          </p:nvCxnSpPr>
          <p:spPr>
            <a:xfrm rot="10800000">
              <a:off x="685800" y="5410200"/>
              <a:ext cx="0" cy="6858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45" name="Google Shape;1945;p95"/>
          <p:cNvGrpSpPr/>
          <p:nvPr/>
        </p:nvGrpSpPr>
        <p:grpSpPr>
          <a:xfrm>
            <a:off x="5486400" y="4495800"/>
            <a:ext cx="457200" cy="914400"/>
            <a:chOff x="685800" y="5410200"/>
            <a:chExt cx="609600" cy="685800"/>
          </a:xfrm>
        </p:grpSpPr>
        <p:cxnSp>
          <p:nvCxnSpPr>
            <p:cNvPr id="1946" name="Google Shape;1946;p95"/>
            <p:cNvCxnSpPr/>
            <p:nvPr/>
          </p:nvCxnSpPr>
          <p:spPr>
            <a:xfrm>
              <a:off x="685800" y="60960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7" name="Google Shape;1947;p95"/>
            <p:cNvCxnSpPr/>
            <p:nvPr/>
          </p:nvCxnSpPr>
          <p:spPr>
            <a:xfrm rot="10800000">
              <a:off x="685800" y="5410200"/>
              <a:ext cx="0" cy="6858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48" name="Google Shape;1948;p95"/>
          <p:cNvGrpSpPr/>
          <p:nvPr/>
        </p:nvGrpSpPr>
        <p:grpSpPr>
          <a:xfrm>
            <a:off x="3429000" y="3698875"/>
            <a:ext cx="1066800" cy="2854326"/>
            <a:chOff x="3429000" y="3698544"/>
            <a:chExt cx="1066800" cy="2854656"/>
          </a:xfrm>
        </p:grpSpPr>
        <p:grpSp>
          <p:nvGrpSpPr>
            <p:cNvPr id="1949" name="Google Shape;1949;p95"/>
            <p:cNvGrpSpPr/>
            <p:nvPr/>
          </p:nvGrpSpPr>
          <p:grpSpPr>
            <a:xfrm>
              <a:off x="3429000" y="4800398"/>
              <a:ext cx="304800" cy="1752802"/>
              <a:chOff x="685800" y="5410121"/>
              <a:chExt cx="609600" cy="685879"/>
            </a:xfrm>
          </p:grpSpPr>
          <p:cxnSp>
            <p:nvCxnSpPr>
              <p:cNvPr id="1950" name="Google Shape;1950;p95"/>
              <p:cNvCxnSpPr/>
              <p:nvPr/>
            </p:nvCxnSpPr>
            <p:spPr>
              <a:xfrm>
                <a:off x="685800" y="6096000"/>
                <a:ext cx="609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51" name="Google Shape;1951;p95"/>
              <p:cNvCxnSpPr/>
              <p:nvPr/>
            </p:nvCxnSpPr>
            <p:spPr>
              <a:xfrm rot="10800000">
                <a:off x="685800" y="5410121"/>
                <a:ext cx="0" cy="68587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952" name="Google Shape;1952;p95"/>
            <p:cNvCxnSpPr/>
            <p:nvPr/>
          </p:nvCxnSpPr>
          <p:spPr>
            <a:xfrm rot="10800000">
              <a:off x="4495800" y="3698544"/>
              <a:ext cx="0" cy="1066924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953" name="Google Shape;1953;p95"/>
            <p:cNvCxnSpPr/>
            <p:nvPr/>
          </p:nvCxnSpPr>
          <p:spPr>
            <a:xfrm>
              <a:off x="3429000" y="4800397"/>
              <a:ext cx="10668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54" name="Google Shape;1954;p95"/>
          <p:cNvGrpSpPr/>
          <p:nvPr/>
        </p:nvGrpSpPr>
        <p:grpSpPr>
          <a:xfrm>
            <a:off x="4911725" y="4495800"/>
            <a:ext cx="457200" cy="838200"/>
            <a:chOff x="1143000" y="3276600"/>
            <a:chExt cx="614360" cy="685800"/>
          </a:xfrm>
        </p:grpSpPr>
        <p:cxnSp>
          <p:nvCxnSpPr>
            <p:cNvPr id="1955" name="Google Shape;1955;p95"/>
            <p:cNvCxnSpPr/>
            <p:nvPr/>
          </p:nvCxnSpPr>
          <p:spPr>
            <a:xfrm>
              <a:off x="1143000" y="3962400"/>
              <a:ext cx="610094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6" name="Google Shape;1956;p95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1957" name="Google Shape;1957;p9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2" name="Google Shape;1962;p96"/>
          <p:cNvGraphicFramePr/>
          <p:nvPr/>
        </p:nvGraphicFramePr>
        <p:xfrm>
          <a:off x="381000" y="2362200"/>
          <a:ext cx="6172200" cy="4495800"/>
        </p:xfrm>
        <a:graphic>
          <a:graphicData uri="http://schemas.openxmlformats.org/presentationml/2006/ole">
            <mc:AlternateContent>
              <mc:Choice Requires="v">
                <p:oleObj r:id="rId4" imgH="4495800" imgW="6172200" progId="Paint.Picture" spid="_x0000_s1">
                  <p:embed/>
                </p:oleObj>
              </mc:Choice>
              <mc:Fallback>
                <p:oleObj r:id="rId5" imgH="4495800" imgW="6172200" progId="Paint.Picture">
                  <p:embed/>
                  <p:pic>
                    <p:nvPicPr>
                      <p:cNvPr id="1962" name="Google Shape;1962;p9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2362200"/>
                        <a:ext cx="61722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3" name="Google Shape;1963;p96"/>
          <p:cNvSpPr txBox="1"/>
          <p:nvPr/>
        </p:nvSpPr>
        <p:spPr>
          <a:xfrm>
            <a:off x="6400800" y="5791200"/>
            <a:ext cx="25384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Inorder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rPr b="0" i="0" lang="en-US" sz="20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D,B,F,E,A,G,C,L,J,H,K</a:t>
            </a:r>
            <a:endParaRPr/>
          </a:p>
        </p:txBody>
      </p:sp>
      <p:sp>
        <p:nvSpPr>
          <p:cNvPr id="1964" name="Google Shape;1964;p96"/>
          <p:cNvSpPr txBox="1"/>
          <p:nvPr>
            <p:ph idx="4294967295" type="title"/>
          </p:nvPr>
        </p:nvSpPr>
        <p:spPr>
          <a:xfrm>
            <a:off x="3810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Threaded Binary Tree with Header Node</a:t>
            </a:r>
            <a:endParaRPr/>
          </a:p>
        </p:txBody>
      </p:sp>
      <p:sp>
        <p:nvSpPr>
          <p:cNvPr id="1965" name="Google Shape;1965;p96"/>
          <p:cNvSpPr txBox="1"/>
          <p:nvPr>
            <p:ph idx="4294967295" type="body"/>
          </p:nvPr>
        </p:nvSpPr>
        <p:spPr>
          <a:xfrm>
            <a:off x="228600" y="722312"/>
            <a:ext cx="8455025" cy="8016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NULL left pointer of the first node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</a:t>
            </a:r>
            <a:r>
              <a:rPr b="0" i="0" lang="en-US" sz="22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NULL right pointer of the last node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to the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Node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0335" lvl="0" marL="273050" marR="0" rtl="0" algn="l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6" name="Google Shape;1966;p96"/>
          <p:cNvGrpSpPr/>
          <p:nvPr/>
        </p:nvGrpSpPr>
        <p:grpSpPr>
          <a:xfrm>
            <a:off x="1143000" y="3733800"/>
            <a:ext cx="381000" cy="685800"/>
            <a:chOff x="1143000" y="3276600"/>
            <a:chExt cx="614360" cy="685800"/>
          </a:xfrm>
        </p:grpSpPr>
        <p:cxnSp>
          <p:nvCxnSpPr>
            <p:cNvPr id="1967" name="Google Shape;1967;p96"/>
            <p:cNvCxnSpPr/>
            <p:nvPr/>
          </p:nvCxnSpPr>
          <p:spPr>
            <a:xfrm>
              <a:off x="1143000" y="3962400"/>
              <a:ext cx="60924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8" name="Google Shape;1968;p96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69" name="Google Shape;1969;p96"/>
          <p:cNvGrpSpPr/>
          <p:nvPr/>
        </p:nvGrpSpPr>
        <p:grpSpPr>
          <a:xfrm>
            <a:off x="2209800" y="4648200"/>
            <a:ext cx="614362" cy="685800"/>
            <a:chOff x="1143000" y="3276600"/>
            <a:chExt cx="614360" cy="685800"/>
          </a:xfrm>
        </p:grpSpPr>
        <p:cxnSp>
          <p:nvCxnSpPr>
            <p:cNvPr id="1970" name="Google Shape;1970;p96"/>
            <p:cNvCxnSpPr/>
            <p:nvPr/>
          </p:nvCxnSpPr>
          <p:spPr>
            <a:xfrm>
              <a:off x="1143000" y="3962400"/>
              <a:ext cx="609597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1" name="Google Shape;1971;p96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72" name="Google Shape;1972;p96"/>
          <p:cNvGrpSpPr/>
          <p:nvPr/>
        </p:nvGrpSpPr>
        <p:grpSpPr>
          <a:xfrm>
            <a:off x="4191000" y="5562600"/>
            <a:ext cx="533400" cy="1066800"/>
            <a:chOff x="1143000" y="3124200"/>
            <a:chExt cx="614360" cy="838200"/>
          </a:xfrm>
        </p:grpSpPr>
        <p:cxnSp>
          <p:nvCxnSpPr>
            <p:cNvPr id="1973" name="Google Shape;1973;p96"/>
            <p:cNvCxnSpPr/>
            <p:nvPr/>
          </p:nvCxnSpPr>
          <p:spPr>
            <a:xfrm>
              <a:off x="1143000" y="3962400"/>
              <a:ext cx="608875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4" name="Google Shape;1974;p96"/>
            <p:cNvCxnSpPr/>
            <p:nvPr/>
          </p:nvCxnSpPr>
          <p:spPr>
            <a:xfrm rot="10800000">
              <a:off x="1751875" y="3124200"/>
              <a:ext cx="5485" cy="8382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75" name="Google Shape;1975;p96"/>
          <p:cNvGrpSpPr/>
          <p:nvPr/>
        </p:nvGrpSpPr>
        <p:grpSpPr>
          <a:xfrm>
            <a:off x="2895600" y="2895601"/>
            <a:ext cx="228600" cy="1524000"/>
            <a:chOff x="1143000" y="3276600"/>
            <a:chExt cx="614360" cy="685800"/>
          </a:xfrm>
        </p:grpSpPr>
        <p:cxnSp>
          <p:nvCxnSpPr>
            <p:cNvPr id="1976" name="Google Shape;1976;p96"/>
            <p:cNvCxnSpPr/>
            <p:nvPr/>
          </p:nvCxnSpPr>
          <p:spPr>
            <a:xfrm>
              <a:off x="1143000" y="3962400"/>
              <a:ext cx="610095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7" name="Google Shape;1977;p96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78" name="Google Shape;1978;p96"/>
          <p:cNvGrpSpPr/>
          <p:nvPr/>
        </p:nvGrpSpPr>
        <p:grpSpPr>
          <a:xfrm>
            <a:off x="4038600" y="3657600"/>
            <a:ext cx="304800" cy="685800"/>
            <a:chOff x="1143000" y="3276600"/>
            <a:chExt cx="614360" cy="685800"/>
          </a:xfrm>
        </p:grpSpPr>
        <p:cxnSp>
          <p:nvCxnSpPr>
            <p:cNvPr id="1979" name="Google Shape;1979;p96"/>
            <p:cNvCxnSpPr/>
            <p:nvPr/>
          </p:nvCxnSpPr>
          <p:spPr>
            <a:xfrm>
              <a:off x="1143000" y="3962400"/>
              <a:ext cx="611161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0" name="Google Shape;1980;p96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81" name="Google Shape;1981;p96"/>
          <p:cNvGrpSpPr/>
          <p:nvPr/>
        </p:nvGrpSpPr>
        <p:grpSpPr>
          <a:xfrm>
            <a:off x="1600200" y="3733800"/>
            <a:ext cx="228600" cy="1600200"/>
            <a:chOff x="685800" y="5410200"/>
            <a:chExt cx="609600" cy="685800"/>
          </a:xfrm>
        </p:grpSpPr>
        <p:cxnSp>
          <p:nvCxnSpPr>
            <p:cNvPr id="1982" name="Google Shape;1982;p96"/>
            <p:cNvCxnSpPr/>
            <p:nvPr/>
          </p:nvCxnSpPr>
          <p:spPr>
            <a:xfrm>
              <a:off x="685800" y="60960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3" name="Google Shape;1983;p96"/>
            <p:cNvCxnSpPr/>
            <p:nvPr/>
          </p:nvCxnSpPr>
          <p:spPr>
            <a:xfrm rot="10800000">
              <a:off x="685800" y="5410200"/>
              <a:ext cx="0" cy="6858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84" name="Google Shape;1984;p96"/>
          <p:cNvGrpSpPr/>
          <p:nvPr/>
        </p:nvGrpSpPr>
        <p:grpSpPr>
          <a:xfrm>
            <a:off x="3276600" y="2895600"/>
            <a:ext cx="228600" cy="1371600"/>
            <a:chOff x="685800" y="5410200"/>
            <a:chExt cx="609600" cy="685800"/>
          </a:xfrm>
        </p:grpSpPr>
        <p:cxnSp>
          <p:nvCxnSpPr>
            <p:cNvPr id="1985" name="Google Shape;1985;p96"/>
            <p:cNvCxnSpPr/>
            <p:nvPr/>
          </p:nvCxnSpPr>
          <p:spPr>
            <a:xfrm>
              <a:off x="685800" y="60960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6" name="Google Shape;1986;p96"/>
            <p:cNvCxnSpPr/>
            <p:nvPr/>
          </p:nvCxnSpPr>
          <p:spPr>
            <a:xfrm rot="10800000">
              <a:off x="685800" y="5410200"/>
              <a:ext cx="0" cy="6858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87" name="Google Shape;1987;p96"/>
          <p:cNvGrpSpPr/>
          <p:nvPr/>
        </p:nvGrpSpPr>
        <p:grpSpPr>
          <a:xfrm>
            <a:off x="5486400" y="4495800"/>
            <a:ext cx="457200" cy="914400"/>
            <a:chOff x="685800" y="5410200"/>
            <a:chExt cx="609600" cy="685800"/>
          </a:xfrm>
        </p:grpSpPr>
        <p:cxnSp>
          <p:nvCxnSpPr>
            <p:cNvPr id="1988" name="Google Shape;1988;p96"/>
            <p:cNvCxnSpPr/>
            <p:nvPr/>
          </p:nvCxnSpPr>
          <p:spPr>
            <a:xfrm>
              <a:off x="685800" y="60960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9" name="Google Shape;1989;p96"/>
            <p:cNvCxnSpPr/>
            <p:nvPr/>
          </p:nvCxnSpPr>
          <p:spPr>
            <a:xfrm rot="10800000">
              <a:off x="685800" y="5410200"/>
              <a:ext cx="0" cy="6858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1990" name="Google Shape;1990;p96"/>
          <p:cNvGrpSpPr/>
          <p:nvPr/>
        </p:nvGrpSpPr>
        <p:grpSpPr>
          <a:xfrm>
            <a:off x="3429000" y="3698875"/>
            <a:ext cx="1066800" cy="2854326"/>
            <a:chOff x="3429000" y="3698544"/>
            <a:chExt cx="1066800" cy="2854656"/>
          </a:xfrm>
        </p:grpSpPr>
        <p:grpSp>
          <p:nvGrpSpPr>
            <p:cNvPr id="1991" name="Google Shape;1991;p96"/>
            <p:cNvGrpSpPr/>
            <p:nvPr/>
          </p:nvGrpSpPr>
          <p:grpSpPr>
            <a:xfrm>
              <a:off x="3429000" y="4800398"/>
              <a:ext cx="304800" cy="1752802"/>
              <a:chOff x="685800" y="5410121"/>
              <a:chExt cx="609600" cy="685879"/>
            </a:xfrm>
          </p:grpSpPr>
          <p:cxnSp>
            <p:nvCxnSpPr>
              <p:cNvPr id="1992" name="Google Shape;1992;p96"/>
              <p:cNvCxnSpPr/>
              <p:nvPr/>
            </p:nvCxnSpPr>
            <p:spPr>
              <a:xfrm>
                <a:off x="685800" y="6096000"/>
                <a:ext cx="609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93" name="Google Shape;1993;p96"/>
              <p:cNvCxnSpPr/>
              <p:nvPr/>
            </p:nvCxnSpPr>
            <p:spPr>
              <a:xfrm rot="10800000">
                <a:off x="685800" y="5410121"/>
                <a:ext cx="0" cy="68587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994" name="Google Shape;1994;p96"/>
            <p:cNvCxnSpPr/>
            <p:nvPr/>
          </p:nvCxnSpPr>
          <p:spPr>
            <a:xfrm rot="10800000">
              <a:off x="4495800" y="3698544"/>
              <a:ext cx="0" cy="1066924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995" name="Google Shape;1995;p96"/>
            <p:cNvCxnSpPr/>
            <p:nvPr/>
          </p:nvCxnSpPr>
          <p:spPr>
            <a:xfrm>
              <a:off x="3429000" y="4800397"/>
              <a:ext cx="10668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96" name="Google Shape;1996;p96"/>
          <p:cNvGrpSpPr/>
          <p:nvPr/>
        </p:nvGrpSpPr>
        <p:grpSpPr>
          <a:xfrm>
            <a:off x="4911725" y="4495800"/>
            <a:ext cx="457200" cy="838200"/>
            <a:chOff x="1143000" y="3276600"/>
            <a:chExt cx="614360" cy="685800"/>
          </a:xfrm>
        </p:grpSpPr>
        <p:cxnSp>
          <p:nvCxnSpPr>
            <p:cNvPr id="1997" name="Google Shape;1997;p96"/>
            <p:cNvCxnSpPr/>
            <p:nvPr/>
          </p:nvCxnSpPr>
          <p:spPr>
            <a:xfrm>
              <a:off x="1143000" y="3962400"/>
              <a:ext cx="610094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8" name="Google Shape;1998;p96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pic>
        <p:nvPicPr>
          <p:cNvPr id="1999" name="Google Shape;1999;p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86275" y="1743075"/>
            <a:ext cx="3073400" cy="573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0" name="Google Shape;2000;p96"/>
          <p:cNvCxnSpPr/>
          <p:nvPr/>
        </p:nvCxnSpPr>
        <p:spPr>
          <a:xfrm flipH="1">
            <a:off x="3505200" y="1981200"/>
            <a:ext cx="1295400" cy="457200"/>
          </a:xfrm>
          <a:prstGeom prst="straightConnector1">
            <a:avLst/>
          </a:prstGeom>
          <a:noFill/>
          <a:ln cap="flat" cmpd="sng" w="28575">
            <a:solidFill>
              <a:srgbClr val="07242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2001" name="Google Shape;2001;p96"/>
          <p:cNvGrpSpPr/>
          <p:nvPr/>
        </p:nvGrpSpPr>
        <p:grpSpPr>
          <a:xfrm>
            <a:off x="7239000" y="2057400"/>
            <a:ext cx="685800" cy="609600"/>
            <a:chOff x="6248400" y="1905000"/>
            <a:chExt cx="685800" cy="609600"/>
          </a:xfrm>
        </p:grpSpPr>
        <p:cxnSp>
          <p:nvCxnSpPr>
            <p:cNvPr id="2002" name="Google Shape;2002;p96"/>
            <p:cNvCxnSpPr/>
            <p:nvPr/>
          </p:nvCxnSpPr>
          <p:spPr>
            <a:xfrm>
              <a:off x="6248400" y="1905000"/>
              <a:ext cx="685800" cy="0"/>
            </a:xfrm>
            <a:prstGeom prst="straightConnector1">
              <a:avLst/>
            </a:prstGeom>
            <a:noFill/>
            <a:ln cap="flat" cmpd="sng" w="28575">
              <a:solidFill>
                <a:srgbClr val="07242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3" name="Google Shape;2003;p96"/>
            <p:cNvCxnSpPr/>
            <p:nvPr/>
          </p:nvCxnSpPr>
          <p:spPr>
            <a:xfrm>
              <a:off x="6934200" y="1905000"/>
              <a:ext cx="0" cy="609600"/>
            </a:xfrm>
            <a:prstGeom prst="straightConnector1">
              <a:avLst/>
            </a:prstGeom>
            <a:noFill/>
            <a:ln cap="flat" cmpd="sng" w="28575">
              <a:solidFill>
                <a:srgbClr val="07242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4" name="Google Shape;2004;p96"/>
            <p:cNvCxnSpPr/>
            <p:nvPr/>
          </p:nvCxnSpPr>
          <p:spPr>
            <a:xfrm>
              <a:off x="6248400" y="2133600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072428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005" name="Google Shape;2005;p96"/>
            <p:cNvCxnSpPr/>
            <p:nvPr/>
          </p:nvCxnSpPr>
          <p:spPr>
            <a:xfrm>
              <a:off x="6248400" y="2514600"/>
              <a:ext cx="685800" cy="0"/>
            </a:xfrm>
            <a:prstGeom prst="straightConnector1">
              <a:avLst/>
            </a:prstGeom>
            <a:noFill/>
            <a:ln cap="flat" cmpd="sng" w="28575">
              <a:solidFill>
                <a:srgbClr val="07242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06" name="Google Shape;2006;p96"/>
          <p:cNvGrpSpPr/>
          <p:nvPr/>
        </p:nvGrpSpPr>
        <p:grpSpPr>
          <a:xfrm>
            <a:off x="6477000" y="2362201"/>
            <a:ext cx="381000" cy="2971800"/>
            <a:chOff x="1143000" y="3276600"/>
            <a:chExt cx="614360" cy="685800"/>
          </a:xfrm>
        </p:grpSpPr>
        <p:cxnSp>
          <p:nvCxnSpPr>
            <p:cNvPr id="2007" name="Google Shape;2007;p96"/>
            <p:cNvCxnSpPr/>
            <p:nvPr/>
          </p:nvCxnSpPr>
          <p:spPr>
            <a:xfrm>
              <a:off x="1143000" y="3962400"/>
              <a:ext cx="60924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8" name="Google Shape;2008;p96"/>
            <p:cNvCxnSpPr/>
            <p:nvPr/>
          </p:nvCxnSpPr>
          <p:spPr>
            <a:xfrm rot="10800000">
              <a:off x="1757360" y="3276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2009" name="Google Shape;2009;p96"/>
          <p:cNvGrpSpPr/>
          <p:nvPr/>
        </p:nvGrpSpPr>
        <p:grpSpPr>
          <a:xfrm>
            <a:off x="381000" y="1905000"/>
            <a:ext cx="3657600" cy="2514600"/>
            <a:chOff x="381000" y="1905000"/>
            <a:chExt cx="3657600" cy="2514600"/>
          </a:xfrm>
        </p:grpSpPr>
        <p:grpSp>
          <p:nvGrpSpPr>
            <p:cNvPr id="2010" name="Google Shape;2010;p96"/>
            <p:cNvGrpSpPr/>
            <p:nvPr/>
          </p:nvGrpSpPr>
          <p:grpSpPr>
            <a:xfrm>
              <a:off x="381000" y="1905000"/>
              <a:ext cx="228600" cy="2514600"/>
              <a:chOff x="685800" y="5410200"/>
              <a:chExt cx="609600" cy="685800"/>
            </a:xfrm>
          </p:grpSpPr>
          <p:cxnSp>
            <p:nvCxnSpPr>
              <p:cNvPr id="2011" name="Google Shape;2011;p96"/>
              <p:cNvCxnSpPr/>
              <p:nvPr/>
            </p:nvCxnSpPr>
            <p:spPr>
              <a:xfrm>
                <a:off x="685800" y="6096000"/>
                <a:ext cx="609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12" name="Google Shape;2012;p96"/>
              <p:cNvCxnSpPr/>
              <p:nvPr/>
            </p:nvCxnSpPr>
            <p:spPr>
              <a:xfrm rot="10800000">
                <a:off x="685800" y="5410200"/>
                <a:ext cx="0" cy="68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013" name="Google Shape;2013;p96"/>
            <p:cNvCxnSpPr/>
            <p:nvPr/>
          </p:nvCxnSpPr>
          <p:spPr>
            <a:xfrm>
              <a:off x="381000" y="1905000"/>
              <a:ext cx="36576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014" name="Google Shape;2014;p96"/>
          <p:cNvGrpSpPr/>
          <p:nvPr/>
        </p:nvGrpSpPr>
        <p:grpSpPr>
          <a:xfrm>
            <a:off x="7239000" y="3733800"/>
            <a:ext cx="1676400" cy="990600"/>
            <a:chOff x="7239000" y="3733800"/>
            <a:chExt cx="1676400" cy="990600"/>
          </a:xfrm>
        </p:grpSpPr>
        <p:sp>
          <p:nvSpPr>
            <p:cNvPr id="2015" name="Google Shape;2015;p96"/>
            <p:cNvSpPr txBox="1"/>
            <p:nvPr/>
          </p:nvSpPr>
          <p:spPr>
            <a:xfrm>
              <a:off x="7239000" y="3733800"/>
              <a:ext cx="1676400" cy="990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850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rgbClr val="C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</a:t>
              </a:r>
              <a:endParaRPr/>
            </a:p>
          </p:txBody>
        </p:sp>
        <p:cxnSp>
          <p:nvCxnSpPr>
            <p:cNvPr id="2016" name="Google Shape;2016;p96"/>
            <p:cNvCxnSpPr/>
            <p:nvPr/>
          </p:nvCxnSpPr>
          <p:spPr>
            <a:xfrm>
              <a:off x="7391400" y="3962400"/>
              <a:ext cx="457200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7" name="Google Shape;2017;p96"/>
            <p:cNvCxnSpPr/>
            <p:nvPr/>
          </p:nvCxnSpPr>
          <p:spPr>
            <a:xfrm>
              <a:off x="7391400" y="4343400"/>
              <a:ext cx="4572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18" name="Google Shape;2018;p96"/>
            <p:cNvSpPr txBox="1"/>
            <p:nvPr/>
          </p:nvSpPr>
          <p:spPr>
            <a:xfrm>
              <a:off x="7772400" y="3748088"/>
              <a:ext cx="7620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Left </a:t>
              </a:r>
              <a:endParaRPr/>
            </a:p>
          </p:txBody>
        </p:sp>
        <p:sp>
          <p:nvSpPr>
            <p:cNvPr id="2019" name="Google Shape;2019;p96"/>
            <p:cNvSpPr txBox="1"/>
            <p:nvPr/>
          </p:nvSpPr>
          <p:spPr>
            <a:xfrm>
              <a:off x="7848600" y="4114800"/>
              <a:ext cx="7620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Right</a:t>
              </a:r>
              <a:endParaRPr/>
            </a:p>
          </p:txBody>
        </p:sp>
      </p:grpSp>
      <p:sp>
        <p:nvSpPr>
          <p:cNvPr id="2020" name="Google Shape;2020;p9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97"/>
          <p:cNvSpPr txBox="1"/>
          <p:nvPr>
            <p:ph idx="4294967295"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sp>
        <p:nvSpPr>
          <p:cNvPr id="2026" name="Google Shape;2026;p97"/>
          <p:cNvSpPr txBox="1"/>
          <p:nvPr>
            <p:ph idx="4294967295" type="body"/>
          </p:nvPr>
        </p:nvSpPr>
        <p:spPr>
          <a:xfrm>
            <a:off x="304800" y="798512"/>
            <a:ext cx="8455025" cy="110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 Give Linked representation with the threads.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In-order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traversal -G,F,B,A,D,C,E</a:t>
            </a:r>
            <a:endParaRPr/>
          </a:p>
        </p:txBody>
      </p:sp>
      <p:grpSp>
        <p:nvGrpSpPr>
          <p:cNvPr id="2027" name="Google Shape;2027;p97"/>
          <p:cNvGrpSpPr/>
          <p:nvPr/>
        </p:nvGrpSpPr>
        <p:grpSpPr>
          <a:xfrm>
            <a:off x="1066800" y="2286000"/>
            <a:ext cx="6324600" cy="3810000"/>
            <a:chOff x="381000" y="2209800"/>
            <a:chExt cx="6324600" cy="3810000"/>
          </a:xfrm>
        </p:grpSpPr>
        <p:sp>
          <p:nvSpPr>
            <p:cNvPr id="2028" name="Google Shape;2028;p97"/>
            <p:cNvSpPr/>
            <p:nvPr/>
          </p:nvSpPr>
          <p:spPr>
            <a:xfrm>
              <a:off x="3657600" y="22098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</a:t>
              </a:r>
              <a:endParaRPr/>
            </a:p>
          </p:txBody>
        </p:sp>
        <p:sp>
          <p:nvSpPr>
            <p:cNvPr id="2029" name="Google Shape;2029;p97"/>
            <p:cNvSpPr/>
            <p:nvPr/>
          </p:nvSpPr>
          <p:spPr>
            <a:xfrm>
              <a:off x="2133600" y="32766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</a:t>
              </a:r>
              <a:endParaRPr/>
            </a:p>
          </p:txBody>
        </p:sp>
        <p:sp>
          <p:nvSpPr>
            <p:cNvPr id="2030" name="Google Shape;2030;p97"/>
            <p:cNvSpPr/>
            <p:nvPr/>
          </p:nvSpPr>
          <p:spPr>
            <a:xfrm>
              <a:off x="1143000" y="42672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</a:t>
              </a:r>
              <a:endParaRPr/>
            </a:p>
          </p:txBody>
        </p:sp>
        <p:sp>
          <p:nvSpPr>
            <p:cNvPr id="2031" name="Google Shape;2031;p97"/>
            <p:cNvSpPr/>
            <p:nvPr/>
          </p:nvSpPr>
          <p:spPr>
            <a:xfrm>
              <a:off x="4953000" y="3343275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</a:t>
              </a:r>
              <a:endParaRPr/>
            </a:p>
          </p:txBody>
        </p:sp>
        <p:sp>
          <p:nvSpPr>
            <p:cNvPr id="2032" name="Google Shape;2032;p97"/>
            <p:cNvSpPr/>
            <p:nvPr/>
          </p:nvSpPr>
          <p:spPr>
            <a:xfrm>
              <a:off x="381000" y="53340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G</a:t>
              </a:r>
              <a:endParaRPr/>
            </a:p>
          </p:txBody>
        </p:sp>
        <p:sp>
          <p:nvSpPr>
            <p:cNvPr id="2033" name="Google Shape;2033;p97"/>
            <p:cNvSpPr/>
            <p:nvPr/>
          </p:nvSpPr>
          <p:spPr>
            <a:xfrm>
              <a:off x="3810000" y="4429125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</a:t>
              </a:r>
              <a:endParaRPr/>
            </a:p>
          </p:txBody>
        </p:sp>
        <p:sp>
          <p:nvSpPr>
            <p:cNvPr id="2034" name="Google Shape;2034;p97"/>
            <p:cNvSpPr/>
            <p:nvPr/>
          </p:nvSpPr>
          <p:spPr>
            <a:xfrm>
              <a:off x="5943600" y="4419600"/>
              <a:ext cx="762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onstantia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</a:t>
              </a:r>
              <a:endParaRPr/>
            </a:p>
          </p:txBody>
        </p:sp>
        <p:cxnSp>
          <p:nvCxnSpPr>
            <p:cNvPr id="2035" name="Google Shape;2035;p97"/>
            <p:cNvCxnSpPr/>
            <p:nvPr/>
          </p:nvCxnSpPr>
          <p:spPr>
            <a:xfrm flipH="1">
              <a:off x="2784475" y="2795588"/>
              <a:ext cx="984250" cy="581025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036" name="Google Shape;2036;p97"/>
            <p:cNvCxnSpPr/>
            <p:nvPr/>
          </p:nvCxnSpPr>
          <p:spPr>
            <a:xfrm flipH="1">
              <a:off x="1793875" y="3862388"/>
              <a:ext cx="450850" cy="504825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037" name="Google Shape;2037;p97"/>
            <p:cNvCxnSpPr/>
            <p:nvPr/>
          </p:nvCxnSpPr>
          <p:spPr>
            <a:xfrm flipH="1">
              <a:off x="914400" y="4876800"/>
              <a:ext cx="452438" cy="506413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038" name="Google Shape;2038;p97"/>
            <p:cNvCxnSpPr/>
            <p:nvPr/>
          </p:nvCxnSpPr>
          <p:spPr>
            <a:xfrm flipH="1">
              <a:off x="4343400" y="3886200"/>
              <a:ext cx="609600" cy="5334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039" name="Google Shape;2039;p97"/>
            <p:cNvCxnSpPr/>
            <p:nvPr/>
          </p:nvCxnSpPr>
          <p:spPr>
            <a:xfrm>
              <a:off x="4308475" y="2795588"/>
              <a:ext cx="755650" cy="6477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040" name="Google Shape;2040;p97"/>
            <p:cNvCxnSpPr/>
            <p:nvPr/>
          </p:nvCxnSpPr>
          <p:spPr>
            <a:xfrm>
              <a:off x="5562600" y="3962400"/>
              <a:ext cx="492125" cy="557213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2041" name="Google Shape;2041;p9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98"/>
          <p:cNvSpPr txBox="1"/>
          <p:nvPr>
            <p:ph idx="4294967295"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Threaded Binary Tree</a:t>
            </a:r>
            <a:endParaRPr/>
          </a:p>
        </p:txBody>
      </p:sp>
      <p:sp>
        <p:nvSpPr>
          <p:cNvPr id="2047" name="Google Shape;2047;p98"/>
          <p:cNvSpPr txBox="1"/>
          <p:nvPr>
            <p:ph idx="4294967295" type="body"/>
          </p:nvPr>
        </p:nvSpPr>
        <p:spPr>
          <a:xfrm>
            <a:off x="304800" y="798512"/>
            <a:ext cx="8455025" cy="110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representation with the threads.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In-order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traversal -G,F,B,A,D,C,E</a:t>
            </a:r>
            <a:endParaRPr/>
          </a:p>
        </p:txBody>
      </p:sp>
      <p:pic>
        <p:nvPicPr>
          <p:cNvPr id="2048" name="Google Shape;2048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25" y="1857375"/>
            <a:ext cx="8318500" cy="4840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9" name="Google Shape;2049;p98"/>
          <p:cNvCxnSpPr/>
          <p:nvPr/>
        </p:nvCxnSpPr>
        <p:spPr>
          <a:xfrm flipH="1">
            <a:off x="4953000" y="2209800"/>
            <a:ext cx="1143000" cy="685800"/>
          </a:xfrm>
          <a:prstGeom prst="straightConnector1">
            <a:avLst/>
          </a:prstGeom>
          <a:noFill/>
          <a:ln cap="flat" cmpd="sng" w="28575">
            <a:solidFill>
              <a:srgbClr val="07242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2050" name="Google Shape;2050;p98"/>
          <p:cNvGrpSpPr/>
          <p:nvPr/>
        </p:nvGrpSpPr>
        <p:grpSpPr>
          <a:xfrm>
            <a:off x="7467600" y="2209800"/>
            <a:ext cx="685800" cy="609600"/>
            <a:chOff x="6248400" y="1905000"/>
            <a:chExt cx="685800" cy="609600"/>
          </a:xfrm>
        </p:grpSpPr>
        <p:cxnSp>
          <p:nvCxnSpPr>
            <p:cNvPr id="2051" name="Google Shape;2051;p98"/>
            <p:cNvCxnSpPr/>
            <p:nvPr/>
          </p:nvCxnSpPr>
          <p:spPr>
            <a:xfrm>
              <a:off x="6248400" y="1905000"/>
              <a:ext cx="685800" cy="0"/>
            </a:xfrm>
            <a:prstGeom prst="straightConnector1">
              <a:avLst/>
            </a:prstGeom>
            <a:noFill/>
            <a:ln cap="flat" cmpd="sng" w="28575">
              <a:solidFill>
                <a:srgbClr val="07242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2" name="Google Shape;2052;p98"/>
            <p:cNvCxnSpPr/>
            <p:nvPr/>
          </p:nvCxnSpPr>
          <p:spPr>
            <a:xfrm>
              <a:off x="6934200" y="1905000"/>
              <a:ext cx="0" cy="609600"/>
            </a:xfrm>
            <a:prstGeom prst="straightConnector1">
              <a:avLst/>
            </a:prstGeom>
            <a:noFill/>
            <a:ln cap="flat" cmpd="sng" w="28575">
              <a:solidFill>
                <a:srgbClr val="07242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3" name="Google Shape;2053;p98"/>
            <p:cNvCxnSpPr/>
            <p:nvPr/>
          </p:nvCxnSpPr>
          <p:spPr>
            <a:xfrm>
              <a:off x="6248400" y="2133600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072428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054" name="Google Shape;2054;p98"/>
            <p:cNvCxnSpPr/>
            <p:nvPr/>
          </p:nvCxnSpPr>
          <p:spPr>
            <a:xfrm>
              <a:off x="6248400" y="2514600"/>
              <a:ext cx="685800" cy="0"/>
            </a:xfrm>
            <a:prstGeom prst="straightConnector1">
              <a:avLst/>
            </a:prstGeom>
            <a:noFill/>
            <a:ln cap="flat" cmpd="sng" w="28575">
              <a:solidFill>
                <a:srgbClr val="07242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055" name="Google Shape;2055;p98"/>
          <p:cNvCxnSpPr/>
          <p:nvPr/>
        </p:nvCxnSpPr>
        <p:spPr>
          <a:xfrm flipH="1" rot="10800000">
            <a:off x="3505200" y="3505200"/>
            <a:ext cx="1143000" cy="6858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56" name="Google Shape;2056;p98"/>
          <p:cNvCxnSpPr/>
          <p:nvPr/>
        </p:nvCxnSpPr>
        <p:spPr>
          <a:xfrm flipH="1" rot="10800000">
            <a:off x="6096000" y="4343400"/>
            <a:ext cx="533400" cy="9906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57" name="Google Shape;2057;p98"/>
          <p:cNvCxnSpPr/>
          <p:nvPr/>
        </p:nvCxnSpPr>
        <p:spPr>
          <a:xfrm rot="10800000">
            <a:off x="7086600" y="2438400"/>
            <a:ext cx="1219200" cy="28194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58" name="Google Shape;2058;p98"/>
          <p:cNvCxnSpPr/>
          <p:nvPr/>
        </p:nvCxnSpPr>
        <p:spPr>
          <a:xfrm flipH="1" rot="10800000">
            <a:off x="2667000" y="4572000"/>
            <a:ext cx="609600" cy="6858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59" name="Google Shape;2059;p98"/>
          <p:cNvCxnSpPr/>
          <p:nvPr/>
        </p:nvCxnSpPr>
        <p:spPr>
          <a:xfrm flipH="1" rot="10800000">
            <a:off x="1905000" y="5562600"/>
            <a:ext cx="457200" cy="6858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60" name="Google Shape;2060;p98"/>
          <p:cNvCxnSpPr/>
          <p:nvPr/>
        </p:nvCxnSpPr>
        <p:spPr>
          <a:xfrm rot="10800000">
            <a:off x="4953000" y="3505200"/>
            <a:ext cx="381000" cy="18288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61" name="Google Shape;2061;p98"/>
          <p:cNvCxnSpPr/>
          <p:nvPr/>
        </p:nvCxnSpPr>
        <p:spPr>
          <a:xfrm rot="10800000">
            <a:off x="7010400" y="4343400"/>
            <a:ext cx="533400" cy="10668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2062" name="Google Shape;2062;p98"/>
          <p:cNvGrpSpPr/>
          <p:nvPr/>
        </p:nvGrpSpPr>
        <p:grpSpPr>
          <a:xfrm>
            <a:off x="1143000" y="2133600"/>
            <a:ext cx="4572000" cy="4114800"/>
            <a:chOff x="1143000" y="2133600"/>
            <a:chExt cx="4572000" cy="4114800"/>
          </a:xfrm>
        </p:grpSpPr>
        <p:cxnSp>
          <p:nvCxnSpPr>
            <p:cNvPr id="2063" name="Google Shape;2063;p98"/>
            <p:cNvCxnSpPr/>
            <p:nvPr/>
          </p:nvCxnSpPr>
          <p:spPr>
            <a:xfrm rot="10800000">
              <a:off x="1143000" y="2133600"/>
              <a:ext cx="0" cy="4114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4" name="Google Shape;2064;p98"/>
            <p:cNvCxnSpPr/>
            <p:nvPr/>
          </p:nvCxnSpPr>
          <p:spPr>
            <a:xfrm>
              <a:off x="1143000" y="2168525"/>
              <a:ext cx="4572000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2065" name="Google Shape;2065;p9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99"/>
          <p:cNvSpPr txBox="1"/>
          <p:nvPr>
            <p:ph type="title"/>
          </p:nvPr>
        </p:nvSpPr>
        <p:spPr>
          <a:xfrm>
            <a:off x="228600" y="-2286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 Threaded Binary Search Tree</a:t>
            </a:r>
            <a:endParaRPr/>
          </a:p>
        </p:txBody>
      </p:sp>
      <p:pic>
        <p:nvPicPr>
          <p:cNvPr id="2071" name="Google Shape;2071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09662"/>
            <a:ext cx="8382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2" name="Google Shape;2072;p99"/>
          <p:cNvSpPr txBox="1"/>
          <p:nvPr/>
        </p:nvSpPr>
        <p:spPr>
          <a:xfrm>
            <a:off x="5334000" y="4572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1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Root</a:t>
            </a:r>
            <a:endParaRPr/>
          </a:p>
        </p:txBody>
      </p:sp>
      <p:cxnSp>
        <p:nvCxnSpPr>
          <p:cNvPr id="2073" name="Google Shape;2073;p99"/>
          <p:cNvCxnSpPr/>
          <p:nvPr/>
        </p:nvCxnSpPr>
        <p:spPr>
          <a:xfrm flipH="1">
            <a:off x="4876800" y="641350"/>
            <a:ext cx="457200" cy="50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38100">
              <a:srgbClr val="000000">
                <a:alpha val="47843"/>
              </a:srgbClr>
            </a:outerShdw>
          </a:effectLst>
        </p:spPr>
      </p:cxnSp>
      <p:sp>
        <p:nvSpPr>
          <p:cNvPr id="2074" name="Google Shape;2074;p9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2016-12-21T10:56:54Z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