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57" r:id="rId3"/>
    <p:sldId id="259" r:id="rId4"/>
    <p:sldId id="260" r:id="rId5"/>
    <p:sldId id="285" r:id="rId6"/>
    <p:sldId id="286" r:id="rId7"/>
    <p:sldId id="287" r:id="rId8"/>
    <p:sldId id="278" r:id="rId9"/>
    <p:sldId id="281" r:id="rId10"/>
    <p:sldId id="279" r:id="rId11"/>
    <p:sldId id="274" r:id="rId12"/>
    <p:sldId id="261" r:id="rId13"/>
    <p:sldId id="262" r:id="rId14"/>
    <p:sldId id="263" r:id="rId15"/>
    <p:sldId id="264" r:id="rId16"/>
    <p:sldId id="289" r:id="rId17"/>
    <p:sldId id="275" r:id="rId18"/>
    <p:sldId id="276" r:id="rId19"/>
    <p:sldId id="284"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51" autoAdjust="0"/>
    <p:restoredTop sz="94660"/>
  </p:normalViewPr>
  <p:slideViewPr>
    <p:cSldViewPr snapToGrid="0">
      <p:cViewPr varScale="1">
        <p:scale>
          <a:sx n="115" d="100"/>
          <a:sy n="115" d="100"/>
        </p:scale>
        <p:origin x="55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31"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DA4C1-A925-254D-ABF4-B9E543DE15D6}" type="datetimeFigureOut">
              <a:rPr lang="en-US" smtClean="0"/>
              <a:t>1/23/18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8201A-F7CC-0F4A-B9C3-FC2DDA23CB43}" type="slidenum">
              <a:rPr lang="en-US" smtClean="0"/>
              <a:t>‹#›</a:t>
            </a:fld>
            <a:endParaRPr lang="en-US"/>
          </a:p>
        </p:txBody>
      </p:sp>
    </p:spTree>
    <p:extLst>
      <p:ext uri="{BB962C8B-B14F-4D97-AF65-F5344CB8AC3E}">
        <p14:creationId xmlns:p14="http://schemas.microsoft.com/office/powerpoint/2010/main" val="78175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39704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08369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463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399735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9557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966069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3004608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34275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50042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05C3A-3131-4F15-9A89-736AA1644A64}" type="datetimeFigureOut">
              <a:rPr lang="en-US" smtClean="0"/>
              <a:pPr/>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60412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05C3A-3131-4F15-9A89-736AA1644A64}" type="datetimeFigureOut">
              <a:rPr lang="en-US" smtClean="0"/>
              <a:pPr/>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278191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05C3A-3131-4F15-9A89-736AA1644A64}" type="datetimeFigureOut">
              <a:rPr lang="en-US" smtClean="0"/>
              <a:pPr/>
              <a:t>1/23/18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308574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05C3A-3131-4F15-9A89-736AA1644A64}" type="datetimeFigureOut">
              <a:rPr lang="en-US" smtClean="0"/>
              <a:pPr/>
              <a:t>1/23/18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393518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05C3A-3131-4F15-9A89-736AA1644A64}" type="datetimeFigureOut">
              <a:rPr lang="en-US" smtClean="0"/>
              <a:pPr/>
              <a:t>1/23/18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90934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E05C3A-3131-4F15-9A89-736AA1644A64}" type="datetimeFigureOut">
              <a:rPr lang="en-US" smtClean="0"/>
              <a:pPr/>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9009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E05C3A-3131-4F15-9A89-736AA1644A64}" type="datetimeFigureOut">
              <a:rPr lang="en-US" smtClean="0"/>
              <a:pPr/>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FAC4F5-C750-460B-A182-CF877B62BAA6}" type="slidenum">
              <a:rPr lang="en-US" smtClean="0"/>
              <a:pPr/>
              <a:t>‹#›</a:t>
            </a:fld>
            <a:endParaRPr lang="en-US"/>
          </a:p>
        </p:txBody>
      </p:sp>
    </p:spTree>
    <p:extLst>
      <p:ext uri="{BB962C8B-B14F-4D97-AF65-F5344CB8AC3E}">
        <p14:creationId xmlns:p14="http://schemas.microsoft.com/office/powerpoint/2010/main" val="19917721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E05C3A-3131-4F15-9A89-736AA1644A64}" type="datetimeFigureOut">
              <a:rPr lang="en-US" smtClean="0"/>
              <a:pPr/>
              <a:t>1/23/18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FAC4F5-C750-460B-A182-CF877B62BAA6}" type="slidenum">
              <a:rPr lang="en-US" smtClean="0"/>
              <a:pPr/>
              <a:t>‹#›</a:t>
            </a:fld>
            <a:endParaRPr lang="en-US"/>
          </a:p>
        </p:txBody>
      </p:sp>
    </p:spTree>
    <p:extLst>
      <p:ext uri="{BB962C8B-B14F-4D97-AF65-F5344CB8AC3E}">
        <p14:creationId xmlns:p14="http://schemas.microsoft.com/office/powerpoint/2010/main" val="261977036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it-scm.com/download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5D8BB80E-D4A6-4DAD-AF5C-C8F9191E5853}"/>
              </a:ext>
            </a:extLst>
          </p:cNvPr>
          <p:cNvSpPr>
            <a:spLocks noGrp="1"/>
          </p:cNvSpPr>
          <p:nvPr>
            <p:ph type="ctrTitle"/>
          </p:nvPr>
        </p:nvSpPr>
        <p:spPr/>
        <p:txBody>
          <a:bodyPr/>
          <a:lstStyle/>
          <a:p>
            <a:r>
              <a:rPr lang="en-US" b="1" dirty="0"/>
              <a:t>                           </a:t>
            </a:r>
          </a:p>
        </p:txBody>
      </p:sp>
      <p:sp>
        <p:nvSpPr>
          <p:cNvPr id="2" name="Subtitle 1"/>
          <p:cNvSpPr>
            <a:spLocks noGrp="1"/>
          </p:cNvSpPr>
          <p:nvPr>
            <p:ph type="subTitle" idx="1"/>
          </p:nvPr>
        </p:nvSpPr>
        <p:spPr>
          <a:xfrm>
            <a:off x="6250073" y="4524640"/>
            <a:ext cx="2873203" cy="1618719"/>
          </a:xfrm>
        </p:spPr>
        <p:txBody>
          <a:bodyPr/>
          <a:lstStyle/>
          <a:p>
            <a:r>
              <a:rPr lang="en-US" sz="2800" dirty="0" smtClean="0"/>
              <a:t>Presented by-</a:t>
            </a:r>
          </a:p>
          <a:p>
            <a:r>
              <a:rPr lang="en-US" sz="2800" dirty="0" smtClean="0"/>
              <a:t>Nancy Malhotra</a:t>
            </a:r>
          </a:p>
          <a:p>
            <a:endParaRPr lang="en-US" dirty="0"/>
          </a:p>
        </p:txBody>
      </p:sp>
      <p:sp>
        <p:nvSpPr>
          <p:cNvPr id="3" name="SlaytBaşlığı1"/>
          <p:cNvSpPr txBox="1">
            <a:spLocks noChangeArrowheads="1"/>
          </p:cNvSpPr>
          <p:nvPr/>
        </p:nvSpPr>
        <p:spPr>
          <a:xfrm>
            <a:off x="654050" y="2165350"/>
            <a:ext cx="7750175" cy="1363663"/>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accent1"/>
                </a:solidFill>
                <a:effectLst/>
                <a:uLnTx/>
                <a:uFillTx/>
                <a:latin typeface="+mj-lt"/>
                <a:ea typeface="+mj-ea"/>
                <a:cs typeface="+mj-cs"/>
              </a:rPr>
              <a:t>Git-Github</a:t>
            </a:r>
          </a:p>
        </p:txBody>
      </p:sp>
      <p:sp>
        <p:nvSpPr>
          <p:cNvPr id="5" name="SlaydAltbaşlığı1"/>
          <p:cNvSpPr txBox="1">
            <a:spLocks noChangeArrowheads="1"/>
          </p:cNvSpPr>
          <p:nvPr/>
        </p:nvSpPr>
        <p:spPr>
          <a:xfrm>
            <a:off x="1300163" y="3887788"/>
            <a:ext cx="6386512" cy="1793875"/>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tabLst/>
              <a:defRPr/>
            </a:pPr>
            <a:endParaRPr kumimoji="0" lang="en-US" altLang="en-US" sz="32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pic>
        <p:nvPicPr>
          <p:cNvPr id="6" name="Resim1" descr="C:\Users\Kara\Desktop\git.png"/>
          <p:cNvPicPr>
            <a:picLocks noRot="1" noChangeArrowheads="1"/>
          </p:cNvPicPr>
          <p:nvPr/>
        </p:nvPicPr>
        <p:blipFill>
          <a:blip r:embed="rId2"/>
          <a:srcRect/>
          <a:stretch>
            <a:fillRect/>
          </a:stretch>
        </p:blipFill>
        <p:spPr bwMode="auto">
          <a:xfrm>
            <a:off x="258763" y="360363"/>
            <a:ext cx="3013075" cy="2008187"/>
          </a:xfrm>
          <a:prstGeom prst="rect">
            <a:avLst/>
          </a:prstGeom>
          <a:noFill/>
          <a:ln w="9525">
            <a:noFill/>
            <a:miter lim="800000"/>
            <a:headEnd/>
            <a:tailEnd/>
          </a:ln>
          <a:effectLst/>
        </p:spPr>
      </p:pic>
    </p:spTree>
    <p:extLst>
      <p:ext uri="{BB962C8B-B14F-4D97-AF65-F5344CB8AC3E}">
        <p14:creationId xmlns:p14="http://schemas.microsoft.com/office/powerpoint/2010/main" val="1403368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diaram.PNG"/>
          <p:cNvPicPr>
            <a:picLocks noGrp="1" noChangeAspect="1"/>
          </p:cNvPicPr>
          <p:nvPr>
            <p:ph idx="1"/>
          </p:nvPr>
        </p:nvPicPr>
        <p:blipFill>
          <a:blip r:embed="rId2"/>
          <a:stretch>
            <a:fillRect/>
          </a:stretch>
        </p:blipFill>
        <p:spPr>
          <a:xfrm>
            <a:off x="2308646" y="2510409"/>
            <a:ext cx="5334745" cy="318179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What Has Changed</a:t>
            </a:r>
            <a:endParaRPr lang="en-IN" dirty="0"/>
          </a:p>
        </p:txBody>
      </p:sp>
      <p:sp>
        <p:nvSpPr>
          <p:cNvPr id="3" name="Content Placeholder 2"/>
          <p:cNvSpPr>
            <a:spLocks noGrp="1"/>
          </p:cNvSpPr>
          <p:nvPr>
            <p:ph idx="1"/>
          </p:nvPr>
        </p:nvSpPr>
        <p:spPr/>
        <p:txBody>
          <a:bodyPr/>
          <a:lstStyle/>
          <a:p>
            <a:r>
              <a:rPr lang="en-US" i="1" dirty="0" err="1" smtClean="0">
                <a:latin typeface="Courier" charset="0"/>
              </a:rPr>
              <a:t>git</a:t>
            </a:r>
            <a:r>
              <a:rPr lang="en-US" i="1" dirty="0" smtClean="0">
                <a:latin typeface="Courier" charset="0"/>
              </a:rPr>
              <a:t> log</a:t>
            </a:r>
            <a:endParaRPr lang="en-US" dirty="0" smtClean="0"/>
          </a:p>
          <a:p>
            <a:pPr lvl="1"/>
            <a:r>
              <a:rPr lang="en-US" dirty="0" smtClean="0"/>
              <a:t>Note the hash code for each commit.</a:t>
            </a:r>
          </a:p>
          <a:p>
            <a:r>
              <a:rPr lang="en-US" i="1" dirty="0" err="1" smtClean="0">
                <a:latin typeface="Courier" charset="0"/>
              </a:rPr>
              <a:t>git</a:t>
            </a:r>
            <a:r>
              <a:rPr lang="en-US" i="1" dirty="0" smtClean="0">
                <a:latin typeface="Courier" charset="0"/>
              </a:rPr>
              <a:t> show &lt;OBJECT&gt;</a:t>
            </a:r>
            <a:endParaRPr lang="en-US" dirty="0" smtClean="0"/>
          </a:p>
          <a:p>
            <a:pPr lvl="1"/>
            <a:r>
              <a:rPr lang="en-US" dirty="0" smtClean="0"/>
              <a:t>Can use full or shortened hash</a:t>
            </a:r>
          </a:p>
          <a:p>
            <a:r>
              <a:rPr lang="en-US" i="1" dirty="0" err="1" smtClean="0">
                <a:latin typeface="Courier" charset="0"/>
              </a:rPr>
              <a:t>git</a:t>
            </a:r>
            <a:r>
              <a:rPr lang="en-US" i="1" dirty="0" smtClean="0">
                <a:latin typeface="Courier" charset="0"/>
              </a:rPr>
              <a:t> </a:t>
            </a:r>
            <a:r>
              <a:rPr lang="en-US" i="1" dirty="0" err="1" smtClean="0">
                <a:latin typeface="Courier" charset="0"/>
              </a:rPr>
              <a:t>reflog</a:t>
            </a:r>
            <a:r>
              <a:rPr lang="en-US" dirty="0" smtClean="0"/>
              <a:t>  to see all changes that have occurred</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CB3365-197E-4FD0-86BD-1D3CF9BB4814}"/>
              </a:ext>
            </a:extLst>
          </p:cNvPr>
          <p:cNvSpPr>
            <a:spLocks noGrp="1"/>
          </p:cNvSpPr>
          <p:nvPr>
            <p:ph type="title"/>
          </p:nvPr>
        </p:nvSpPr>
        <p:spPr/>
        <p:txBody>
          <a:bodyPr>
            <a:normAutofit/>
          </a:bodyPr>
          <a:lstStyle/>
          <a:p>
            <a:r>
              <a:rPr lang="en-US" sz="2800" b="1" u="sng" dirty="0">
                <a:latin typeface="Arial" panose="020B0604020202020204" pitchFamily="34" charset="0"/>
                <a:cs typeface="Arial" panose="020B0604020202020204" pitchFamily="34" charset="0"/>
              </a:rPr>
              <a:t>GIT COMMANDS :</a:t>
            </a:r>
          </a:p>
        </p:txBody>
      </p:sp>
      <p:sp>
        <p:nvSpPr>
          <p:cNvPr id="3" name="Content Placeholder 2">
            <a:extLst>
              <a:ext uri="{FF2B5EF4-FFF2-40B4-BE49-F238E27FC236}">
                <a16:creationId xmlns="" xmlns:a16="http://schemas.microsoft.com/office/drawing/2014/main" id="{586E6E7B-E89A-4E4D-B0D1-8D1C7B5F9253}"/>
              </a:ext>
            </a:extLst>
          </p:cNvPr>
          <p:cNvSpPr>
            <a:spLocks noGrp="1"/>
          </p:cNvSpPr>
          <p:nvPr>
            <p:ph idx="1"/>
          </p:nvPr>
        </p:nvSpPr>
        <p:spPr/>
        <p:txBody>
          <a:bodyPr>
            <a:normAutofit fontScale="92500" lnSpcReduction="20000"/>
          </a:bodyPr>
          <a:lstStyle/>
          <a:p>
            <a:r>
              <a:rPr lang="en-US" sz="2000" b="1" dirty="0">
                <a:latin typeface="Arial" panose="020B0604020202020204" pitchFamily="34" charset="0"/>
                <a:cs typeface="Arial" panose="020B0604020202020204" pitchFamily="34" charset="0"/>
              </a:rPr>
              <a:t>git config</a:t>
            </a:r>
            <a:endParaRPr lang="en-US" sz="20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Sets configuration values for your user name, email, </a:t>
            </a:r>
            <a:r>
              <a:rPr lang="en-US" sz="1400" dirty="0" err="1">
                <a:latin typeface="Arial" panose="020B0604020202020204" pitchFamily="34" charset="0"/>
                <a:cs typeface="Arial" panose="020B0604020202020204" pitchFamily="34" charset="0"/>
              </a:rPr>
              <a:t>gpg</a:t>
            </a:r>
            <a:r>
              <a:rPr lang="en-US" sz="1400" dirty="0">
                <a:latin typeface="Arial" panose="020B0604020202020204" pitchFamily="34" charset="0"/>
                <a:cs typeface="Arial" panose="020B0604020202020204" pitchFamily="34" charset="0"/>
              </a:rPr>
              <a:t> key, preferred diff algorithm, file formats and more.</a:t>
            </a:r>
          </a:p>
          <a:p>
            <a:r>
              <a:rPr lang="en-US" sz="1800" b="1" dirty="0">
                <a:latin typeface="Arial" panose="020B0604020202020204" pitchFamily="34" charset="0"/>
                <a:cs typeface="Arial" panose="020B0604020202020204" pitchFamily="34" charset="0"/>
              </a:rPr>
              <a:t> Examples </a:t>
            </a:r>
            <a:r>
              <a:rPr lang="en-US" sz="18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git config --global user.name "My Name"</a:t>
            </a:r>
          </a:p>
          <a:p>
            <a:pPr latinLnBrk="1"/>
            <a:r>
              <a:rPr lang="en-US" sz="1400" dirty="0">
                <a:latin typeface="Arial" panose="020B0604020202020204" pitchFamily="34" charset="0"/>
                <a:cs typeface="Arial" panose="020B0604020202020204" pitchFamily="34" charset="0"/>
              </a:rPr>
              <a:t>git config --global </a:t>
            </a:r>
            <a:r>
              <a:rPr lang="en-US" sz="1400" dirty="0" err="1">
                <a:latin typeface="Arial" panose="020B0604020202020204" pitchFamily="34" charset="0"/>
                <a:cs typeface="Arial" panose="020B0604020202020204" pitchFamily="34" charset="0"/>
              </a:rPr>
              <a:t>user.email</a:t>
            </a:r>
            <a:r>
              <a:rPr lang="en-US" sz="1400" dirty="0">
                <a:latin typeface="Arial" panose="020B0604020202020204" pitchFamily="34" charset="0"/>
                <a:cs typeface="Arial" panose="020B0604020202020204" pitchFamily="34" charset="0"/>
              </a:rPr>
              <a:t> "user@domain.com"</a:t>
            </a:r>
          </a:p>
          <a:p>
            <a:r>
              <a:rPr lang="en-US" sz="1800" b="1" dirty="0">
                <a:latin typeface="Arial" panose="020B0604020202020204" pitchFamily="34" charset="0"/>
                <a:cs typeface="Arial" panose="020B0604020202020204" pitchFamily="34" charset="0"/>
              </a:rPr>
              <a:t>git </a:t>
            </a:r>
            <a:r>
              <a:rPr lang="en-US" sz="1800" b="1" dirty="0" err="1">
                <a:latin typeface="Arial" panose="020B0604020202020204" pitchFamily="34" charset="0"/>
                <a:cs typeface="Arial" panose="020B0604020202020204" pitchFamily="34" charset="0"/>
              </a:rPr>
              <a:t>init</a:t>
            </a:r>
            <a:endParaRPr lang="en-US" sz="18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Initializes a git repository – creates the initial </a:t>
            </a:r>
            <a:r>
              <a:rPr lang="en-US" sz="1400" i="1" dirty="0">
                <a:latin typeface="Arial" panose="020B0604020202020204" pitchFamily="34" charset="0"/>
                <a:cs typeface="Arial" panose="020B0604020202020204" pitchFamily="34" charset="0"/>
              </a:rPr>
              <a:t>.git</a:t>
            </a:r>
            <a:r>
              <a:rPr lang="en-US" sz="1400" dirty="0">
                <a:latin typeface="Arial" panose="020B0604020202020204" pitchFamily="34" charset="0"/>
                <a:cs typeface="Arial" panose="020B0604020202020204" pitchFamily="34" charset="0"/>
              </a:rPr>
              <a:t> directory in a new or in an existing project.</a:t>
            </a:r>
          </a:p>
          <a:p>
            <a:r>
              <a:rPr lang="en-US" sz="14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Example</a:t>
            </a:r>
            <a:r>
              <a:rPr lang="en-US" sz="18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git </a:t>
            </a:r>
            <a:r>
              <a:rPr lang="en-US" sz="1400" dirty="0" err="1">
                <a:latin typeface="Arial" panose="020B0604020202020204" pitchFamily="34" charset="0"/>
                <a:cs typeface="Arial" panose="020B0604020202020204" pitchFamily="34" charset="0"/>
              </a:rPr>
              <a:t>init</a:t>
            </a:r>
            <a:endParaRPr lang="en-US" sz="1400" dirty="0">
              <a:latin typeface="Arial" panose="020B0604020202020204" pitchFamily="34" charset="0"/>
              <a:cs typeface="Arial" panose="020B0604020202020204" pitchFamily="34" charset="0"/>
            </a:endParaRPr>
          </a:p>
          <a:p>
            <a:pPr latinLnBrk="1"/>
            <a:r>
              <a:rPr lang="en-US" sz="1400" dirty="0">
                <a:latin typeface="Arial" panose="020B0604020202020204" pitchFamily="34" charset="0"/>
                <a:cs typeface="Arial" panose="020B0604020202020204" pitchFamily="34" charset="0"/>
              </a:rPr>
              <a:t>Initialized empty Git repository </a:t>
            </a:r>
            <a:r>
              <a:rPr lang="en-US" sz="1400" b="1" dirty="0">
                <a:latin typeface="Arial" panose="020B0604020202020204" pitchFamily="34" charset="0"/>
                <a:cs typeface="Arial" panose="020B0604020202020204" pitchFamily="34" charset="0"/>
              </a:rPr>
              <a:t>in</a:t>
            </a:r>
            <a:r>
              <a:rPr lang="en-US" sz="1400" dirty="0">
                <a:latin typeface="Arial" panose="020B0604020202020204" pitchFamily="34" charset="0"/>
                <a:cs typeface="Arial" panose="020B0604020202020204" pitchFamily="34" charset="0"/>
              </a:rPr>
              <a:t> /home/username/GIT/.git/</a:t>
            </a:r>
          </a:p>
          <a:p>
            <a:r>
              <a:rPr lang="en-US" sz="2000" b="1" dirty="0">
                <a:latin typeface="Arial" panose="020B0604020202020204" pitchFamily="34" charset="0"/>
                <a:cs typeface="Arial" panose="020B0604020202020204" pitchFamily="34" charset="0"/>
              </a:rPr>
              <a:t>git clone</a:t>
            </a:r>
            <a:endParaRPr lang="en-US" sz="20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Creates a GIT repository copy from a remote source. Also adds the original location as a remote so you can fetch from it again and push to it if you have permissions.</a:t>
            </a:r>
          </a:p>
          <a:p>
            <a:r>
              <a:rPr lang="en-US" sz="1400" b="1"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Example</a:t>
            </a:r>
            <a:r>
              <a:rPr lang="en-US" sz="1800" dirty="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 git </a:t>
            </a:r>
            <a:r>
              <a:rPr lang="en-US" sz="1400" b="1" dirty="0">
                <a:latin typeface="Arial" panose="020B0604020202020204" pitchFamily="34" charset="0"/>
                <a:cs typeface="Arial" panose="020B0604020202020204" pitchFamily="34" charset="0"/>
              </a:rPr>
              <a:t>clone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git@github.com:user</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test.git</a:t>
            </a:r>
            <a:endParaRPr lang="en-US" sz="1400" dirty="0">
              <a:latin typeface="Arial" panose="020B0604020202020204" pitchFamily="34" charset="0"/>
              <a:cs typeface="Arial" panose="020B0604020202020204" pitchFamily="34" charset="0"/>
            </a:endParaRPr>
          </a:p>
          <a:p>
            <a:pPr latinLnBrk="1"/>
            <a:endParaRPr lang="en-US" sz="1600" dirty="0"/>
          </a:p>
          <a:p>
            <a:endParaRPr lang="en-US" sz="1800" dirty="0"/>
          </a:p>
          <a:p>
            <a:endParaRPr lang="en-US" sz="1800" dirty="0"/>
          </a:p>
        </p:txBody>
      </p:sp>
    </p:spTree>
    <p:extLst>
      <p:ext uri="{BB962C8B-B14F-4D97-AF65-F5344CB8AC3E}">
        <p14:creationId xmlns:p14="http://schemas.microsoft.com/office/powerpoint/2010/main" val="2974296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59C6B20-84E4-4B0C-9DC4-2007C3D81BE5}"/>
              </a:ext>
            </a:extLst>
          </p:cNvPr>
          <p:cNvSpPr txBox="1"/>
          <p:nvPr/>
        </p:nvSpPr>
        <p:spPr>
          <a:xfrm>
            <a:off x="410817" y="1126436"/>
            <a:ext cx="11357113" cy="686341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git add</a:t>
            </a:r>
          </a:p>
          <a:p>
            <a:r>
              <a:rPr lang="en-US" sz="1400" dirty="0">
                <a:latin typeface="Arial" panose="020B0604020202020204" pitchFamily="34" charset="0"/>
                <a:cs typeface="Arial" panose="020B0604020202020204" pitchFamily="34" charset="0"/>
              </a:rPr>
              <a:t>Adds files changes in your working directory to your index. Example:</a:t>
            </a:r>
          </a:p>
          <a:p>
            <a:r>
              <a:rPr lang="en-US" sz="1400" dirty="0">
                <a:latin typeface="Arial" panose="020B0604020202020204" pitchFamily="34" charset="0"/>
                <a:cs typeface="Arial" panose="020B0604020202020204" pitchFamily="34" charset="0"/>
              </a:rPr>
              <a:t>git add .</a:t>
            </a:r>
          </a:p>
          <a:p>
            <a:r>
              <a:rPr lang="en-US" b="1" dirty="0">
                <a:latin typeface="Arial" panose="020B0604020202020204" pitchFamily="34" charset="0"/>
                <a:cs typeface="Arial" panose="020B0604020202020204" pitchFamily="34" charset="0"/>
              </a:rPr>
              <a:t>git </a:t>
            </a:r>
            <a:r>
              <a:rPr lang="en-US" b="1" dirty="0" err="1">
                <a:latin typeface="Arial" panose="020B0604020202020204" pitchFamily="34" charset="0"/>
                <a:cs typeface="Arial" panose="020B0604020202020204" pitchFamily="34" charset="0"/>
              </a:rPr>
              <a:t>rm</a:t>
            </a:r>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Adds files changes in your working directory to your index. Example:</a:t>
            </a:r>
          </a:p>
          <a:p>
            <a:r>
              <a:rPr lang="en-US" sz="1400" dirty="0">
                <a:latin typeface="Arial" panose="020B0604020202020204" pitchFamily="34" charset="0"/>
                <a:cs typeface="Arial" panose="020B0604020202020204" pitchFamily="34" charset="0"/>
              </a:rPr>
              <a:t>git </a:t>
            </a:r>
            <a:r>
              <a:rPr lang="en-US" sz="1400" dirty="0" err="1">
                <a:latin typeface="Arial" panose="020B0604020202020204" pitchFamily="34" charset="0"/>
                <a:cs typeface="Arial" panose="020B0604020202020204" pitchFamily="34" charset="0"/>
              </a:rPr>
              <a:t>rm</a:t>
            </a:r>
            <a:r>
              <a:rPr lang="en-US" sz="1400" dirty="0">
                <a:latin typeface="Arial" panose="020B0604020202020204" pitchFamily="34" charset="0"/>
                <a:cs typeface="Arial" panose="020B0604020202020204" pitchFamily="34" charset="0"/>
              </a:rPr>
              <a:t> filename</a:t>
            </a:r>
          </a:p>
          <a:p>
            <a:r>
              <a:rPr lang="en-US" b="1" dirty="0">
                <a:latin typeface="Arial" panose="020B0604020202020204" pitchFamily="34" charset="0"/>
                <a:cs typeface="Arial" panose="020B0604020202020204" pitchFamily="34" charset="0"/>
              </a:rPr>
              <a:t>git commit</a:t>
            </a:r>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Takes all of the changes written in the index, creates a new commit object pointing to it and sets the branch to point to that new commit. Examples:</a:t>
            </a:r>
          </a:p>
          <a:p>
            <a:pPr latinLnBrk="1"/>
            <a:r>
              <a:rPr lang="en-US" sz="1400" dirty="0">
                <a:latin typeface="Arial" panose="020B0604020202020204" pitchFamily="34" charset="0"/>
                <a:cs typeface="Arial" panose="020B0604020202020204" pitchFamily="34" charset="0"/>
              </a:rPr>
              <a:t>git commit -m ‘committing added changes’</a:t>
            </a:r>
          </a:p>
          <a:p>
            <a:pPr latinLnBrk="1"/>
            <a:r>
              <a:rPr lang="en-US" sz="1400" dirty="0">
                <a:latin typeface="Arial" panose="020B0604020202020204" pitchFamily="34" charset="0"/>
                <a:cs typeface="Arial" panose="020B0604020202020204" pitchFamily="34" charset="0"/>
              </a:rPr>
              <a:t>git commit -a -m ‘committing all changes, equals </a:t>
            </a:r>
            <a:r>
              <a:rPr lang="en-US" sz="1400" b="1" dirty="0">
                <a:latin typeface="Arial" panose="020B0604020202020204" pitchFamily="34" charset="0"/>
                <a:cs typeface="Arial" panose="020B0604020202020204" pitchFamily="34" charset="0"/>
              </a:rPr>
              <a:t>to</a:t>
            </a:r>
            <a:r>
              <a:rPr lang="en-US" sz="1400" dirty="0">
                <a:latin typeface="Arial" panose="020B0604020202020204" pitchFamily="34" charset="0"/>
                <a:cs typeface="Arial" panose="020B0604020202020204" pitchFamily="34" charset="0"/>
              </a:rPr>
              <a:t> git add </a:t>
            </a:r>
            <a:r>
              <a:rPr lang="en-US" sz="1400" b="1" dirty="0">
                <a:latin typeface="Arial" panose="020B0604020202020204" pitchFamily="34" charset="0"/>
                <a:cs typeface="Arial" panose="020B0604020202020204" pitchFamily="34" charset="0"/>
              </a:rPr>
              <a:t>and</a:t>
            </a:r>
            <a:r>
              <a:rPr lang="en-US" sz="1400" dirty="0">
                <a:latin typeface="Arial" panose="020B0604020202020204" pitchFamily="34" charset="0"/>
                <a:cs typeface="Arial" panose="020B0604020202020204" pitchFamily="34" charset="0"/>
              </a:rPr>
              <a:t> git commit’</a:t>
            </a:r>
          </a:p>
          <a:p>
            <a:r>
              <a:rPr lang="en-US" b="1" dirty="0">
                <a:latin typeface="Arial" panose="020B0604020202020204" pitchFamily="34" charset="0"/>
                <a:cs typeface="Arial" panose="020B0604020202020204" pitchFamily="34" charset="0"/>
              </a:rPr>
              <a:t>git status</a:t>
            </a:r>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Shows you the status of files in the index versus the working directory. It will list out files that are untracked (only in your working directory), modified (tracked but not yet updated in your index), and staged (added to your index and ready for committing). Example:</a:t>
            </a:r>
          </a:p>
          <a:p>
            <a:pPr latinLnBrk="1"/>
            <a:r>
              <a:rPr lang="en-US" sz="1400" dirty="0">
                <a:latin typeface="Arial" panose="020B0604020202020204" pitchFamily="34" charset="0"/>
                <a:cs typeface="Arial" panose="020B0604020202020204" pitchFamily="34" charset="0"/>
              </a:rPr>
              <a:t>git status</a:t>
            </a:r>
          </a:p>
          <a:p>
            <a:pPr latinLnBrk="1"/>
            <a:r>
              <a:rPr lang="en-US" sz="1400" dirty="0">
                <a:latin typeface="Arial" panose="020B0604020202020204" pitchFamily="34" charset="0"/>
                <a:cs typeface="Arial" panose="020B0604020202020204" pitchFamily="34" charset="0"/>
              </a:rPr>
              <a:t> # On branch master #</a:t>
            </a:r>
          </a:p>
          <a:p>
            <a:pPr latinLnBrk="1"/>
            <a:r>
              <a:rPr lang="en-US" sz="1400" dirty="0">
                <a:latin typeface="Arial" panose="020B0604020202020204" pitchFamily="34" charset="0"/>
                <a:cs typeface="Arial" panose="020B0604020202020204" pitchFamily="34" charset="0"/>
              </a:rPr>
              <a:t># Initial commit #</a:t>
            </a:r>
          </a:p>
          <a:p>
            <a:pPr latinLnBrk="1"/>
            <a:r>
              <a:rPr lang="en-US" sz="1400" dirty="0">
                <a:latin typeface="Arial" panose="020B0604020202020204" pitchFamily="34" charset="0"/>
                <a:cs typeface="Arial" panose="020B0604020202020204" pitchFamily="34" charset="0"/>
              </a:rPr>
              <a:t># Untracked files: #</a:t>
            </a:r>
          </a:p>
          <a:p>
            <a:pPr latinLnBrk="1"/>
            <a:r>
              <a:rPr lang="en-US" sz="1400" dirty="0">
                <a:latin typeface="Arial" panose="020B0604020202020204" pitchFamily="34" charset="0"/>
                <a:cs typeface="Arial" panose="020B0604020202020204" pitchFamily="34" charset="0"/>
              </a:rPr>
              <a:t># (use "git add &lt;file&gt;..." to include in what will be committed) #</a:t>
            </a:r>
          </a:p>
          <a:p>
            <a:pPr latinLnBrk="1"/>
            <a:r>
              <a:rPr lang="en-US" sz="1400" dirty="0">
                <a:latin typeface="Arial" panose="020B0604020202020204" pitchFamily="34" charset="0"/>
                <a:cs typeface="Arial" panose="020B0604020202020204" pitchFamily="34" charset="0"/>
              </a:rPr>
              <a:t> README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1447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C7E357C-204D-40F1-8794-C15064880F54}"/>
              </a:ext>
            </a:extLst>
          </p:cNvPr>
          <p:cNvSpPr txBox="1"/>
          <p:nvPr/>
        </p:nvSpPr>
        <p:spPr>
          <a:xfrm>
            <a:off x="556591" y="543339"/>
            <a:ext cx="11025809" cy="8402300"/>
          </a:xfrm>
          <a:prstGeom prst="rect">
            <a:avLst/>
          </a:prstGeom>
          <a:noFill/>
        </p:spPr>
        <p:txBody>
          <a:bodyPr wrap="square" rtlCol="0">
            <a:spAutoFit/>
          </a:bodyPr>
          <a:lstStyle/>
          <a:p>
            <a:r>
              <a:rPr lang="en-US" b="1" dirty="0"/>
              <a:t>git branch</a:t>
            </a:r>
            <a:endParaRPr lang="en-US" dirty="0"/>
          </a:p>
          <a:p>
            <a:r>
              <a:rPr lang="en-US" dirty="0"/>
              <a:t>Lists existing branches, including remote branches if ‘-a’ is provided. Creates a new branch if a branch name is provided.</a:t>
            </a:r>
          </a:p>
          <a:p>
            <a:r>
              <a:rPr lang="en-US" dirty="0"/>
              <a:t> Example:  git branch -a * master remotes/origin/master</a:t>
            </a:r>
          </a:p>
          <a:p>
            <a:r>
              <a:rPr lang="en-US" b="1" dirty="0"/>
              <a:t>git merge</a:t>
            </a:r>
            <a:endParaRPr lang="en-US" dirty="0"/>
          </a:p>
          <a:p>
            <a:r>
              <a:rPr lang="en-US" dirty="0"/>
              <a:t>Merges one or more branches into your current branch and automatically creates a new commit if there are no conflicts. Example:  git merge </a:t>
            </a:r>
            <a:r>
              <a:rPr lang="en-US" dirty="0" err="1"/>
              <a:t>newbranchversion</a:t>
            </a:r>
            <a:endParaRPr lang="en-US" dirty="0"/>
          </a:p>
          <a:p>
            <a:r>
              <a:rPr lang="en-US" b="1" dirty="0"/>
              <a:t>git reset</a:t>
            </a:r>
            <a:endParaRPr lang="en-US" dirty="0"/>
          </a:p>
          <a:p>
            <a:r>
              <a:rPr lang="en-US" dirty="0"/>
              <a:t>Resets your index and working directory to the state of your last commit.</a:t>
            </a:r>
          </a:p>
          <a:p>
            <a:r>
              <a:rPr lang="en-US" dirty="0"/>
              <a:t> Example: git reset --hard HEAD</a:t>
            </a:r>
          </a:p>
          <a:p>
            <a:r>
              <a:rPr lang="en-US" b="1" dirty="0"/>
              <a:t>git tag</a:t>
            </a:r>
            <a:endParaRPr lang="en-US" dirty="0"/>
          </a:p>
          <a:p>
            <a:r>
              <a:rPr lang="en-US" dirty="0"/>
              <a:t>Tags a specific commit with a simple, human readable handle that never moves. </a:t>
            </a:r>
          </a:p>
          <a:p>
            <a:r>
              <a:rPr lang="en-US" dirty="0"/>
              <a:t>Example: git tag -a v1.0 -m 'this is version 1.0 tag’</a:t>
            </a:r>
          </a:p>
          <a:p>
            <a:r>
              <a:rPr lang="en-US" b="1" dirty="0"/>
              <a:t>git pull</a:t>
            </a:r>
            <a:endParaRPr lang="en-US" dirty="0"/>
          </a:p>
          <a:p>
            <a:r>
              <a:rPr lang="en-US" dirty="0"/>
              <a:t>Fetches the files from the remote repository and merges it with your local one.</a:t>
            </a:r>
          </a:p>
          <a:p>
            <a:r>
              <a:rPr lang="en-US" dirty="0"/>
              <a:t> Example: git pull origin</a:t>
            </a:r>
          </a:p>
          <a:p>
            <a:r>
              <a:rPr lang="en-US" b="1" dirty="0"/>
              <a:t>git push</a:t>
            </a:r>
            <a:endParaRPr lang="en-US" dirty="0"/>
          </a:p>
          <a:p>
            <a:r>
              <a:rPr lang="en-US" dirty="0"/>
              <a:t>Pushes all the modified local objects to the remote repository and advances its branches.</a:t>
            </a:r>
          </a:p>
          <a:p>
            <a:r>
              <a:rPr lang="en-US" dirty="0"/>
              <a:t> Example: git push origin master</a:t>
            </a:r>
          </a:p>
          <a:p>
            <a:r>
              <a:rPr lang="en-US" b="1" dirty="0"/>
              <a:t>git remote</a:t>
            </a:r>
            <a:endParaRPr lang="en-US" dirty="0"/>
          </a:p>
          <a:p>
            <a:r>
              <a:rPr lang="en-US" dirty="0"/>
              <a:t>Shows all the remote versions of your repository.</a:t>
            </a:r>
          </a:p>
          <a:p>
            <a:r>
              <a:rPr lang="en-US" dirty="0"/>
              <a:t> Example: git remote origin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04064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B056FDF-8E95-49DA-AAA4-2802B3ADDFCD}"/>
              </a:ext>
            </a:extLst>
          </p:cNvPr>
          <p:cNvSpPr txBox="1"/>
          <p:nvPr/>
        </p:nvSpPr>
        <p:spPr>
          <a:xfrm>
            <a:off x="357809" y="636105"/>
            <a:ext cx="11516139" cy="7294305"/>
          </a:xfrm>
          <a:prstGeom prst="rect">
            <a:avLst/>
          </a:prstGeom>
          <a:noFill/>
        </p:spPr>
        <p:txBody>
          <a:bodyPr wrap="square" rtlCol="0">
            <a:spAutoFit/>
          </a:bodyPr>
          <a:lstStyle/>
          <a:p>
            <a:r>
              <a:rPr lang="en-US" b="1" dirty="0"/>
              <a:t>git log</a:t>
            </a:r>
            <a:endParaRPr lang="en-US" dirty="0"/>
          </a:p>
          <a:p>
            <a:r>
              <a:rPr lang="en-US" dirty="0"/>
              <a:t>Shows a listing of commits on a branch including the corresponding details. </a:t>
            </a:r>
          </a:p>
          <a:p>
            <a:r>
              <a:rPr lang="en-US" b="1" dirty="0">
                <a:latin typeface="Arial" panose="020B0604020202020204" pitchFamily="34" charset="0"/>
                <a:cs typeface="Arial" panose="020B0604020202020204" pitchFamily="34" charset="0"/>
              </a:rPr>
              <a:t>Example:</a:t>
            </a:r>
          </a:p>
          <a:p>
            <a:pPr latinLnBrk="1"/>
            <a:r>
              <a:rPr lang="en-US" dirty="0"/>
              <a:t>git log commit</a:t>
            </a:r>
          </a:p>
          <a:p>
            <a:pPr latinLnBrk="1"/>
            <a:r>
              <a:rPr lang="en-US" dirty="0"/>
              <a:t> 84f241e8a0d768fb37ff7ad40e294b61a99a0abe Author: User &lt;user@domain.com&gt; Date: Mon May 3 09:24:05 2010 +0300 first commit</a:t>
            </a:r>
          </a:p>
          <a:p>
            <a:r>
              <a:rPr lang="en-US" b="1" dirty="0"/>
              <a:t>git diff</a:t>
            </a:r>
            <a:endParaRPr lang="en-US" dirty="0"/>
          </a:p>
          <a:p>
            <a:r>
              <a:rPr lang="en-US" dirty="0"/>
              <a:t>Generates patch files or statistics of differences between paths or files in your git repository, or your index or your working directory.</a:t>
            </a:r>
          </a:p>
          <a:p>
            <a:r>
              <a:rPr lang="en-US" dirty="0"/>
              <a:t> </a:t>
            </a:r>
            <a:r>
              <a:rPr lang="en-US" b="1" dirty="0">
                <a:latin typeface="Arial" panose="020B0604020202020204" pitchFamily="34" charset="0"/>
                <a:cs typeface="Arial" panose="020B0604020202020204" pitchFamily="34" charset="0"/>
              </a:rPr>
              <a:t>Example: </a:t>
            </a:r>
            <a:r>
              <a:rPr lang="en-US" dirty="0"/>
              <a:t>git diff</a:t>
            </a:r>
          </a:p>
          <a:p>
            <a:r>
              <a:rPr lang="en-US" b="1" dirty="0"/>
              <a:t>git archive</a:t>
            </a:r>
            <a:endParaRPr lang="en-US" dirty="0"/>
          </a:p>
          <a:p>
            <a:r>
              <a:rPr lang="en-US" dirty="0"/>
              <a:t>Creates a tar or zip file including the contents of a single tree from your repository.</a:t>
            </a:r>
          </a:p>
          <a:p>
            <a:r>
              <a:rPr lang="en-US" dirty="0"/>
              <a:t> </a:t>
            </a:r>
            <a:r>
              <a:rPr lang="en-US" b="1" dirty="0">
                <a:latin typeface="Arial" panose="020B0604020202020204" pitchFamily="34" charset="0"/>
                <a:cs typeface="Arial" panose="020B0604020202020204" pitchFamily="34" charset="0"/>
              </a:rPr>
              <a:t>Example : </a:t>
            </a:r>
            <a:r>
              <a:rPr lang="en-US" dirty="0"/>
              <a:t>git archive --format=zip master^ README &gt;file.zip</a:t>
            </a:r>
          </a:p>
          <a:p>
            <a:r>
              <a:rPr lang="en-US" b="1" dirty="0"/>
              <a:t>git </a:t>
            </a:r>
            <a:r>
              <a:rPr lang="en-US" b="1" dirty="0" err="1"/>
              <a:t>gc</a:t>
            </a:r>
            <a:endParaRPr lang="en-US" dirty="0"/>
          </a:p>
          <a:p>
            <a:r>
              <a:rPr lang="en-US" dirty="0"/>
              <a:t>Garbage collector for your repository. Optimizes your repository. Should be run occasionally. </a:t>
            </a:r>
          </a:p>
          <a:p>
            <a:r>
              <a:rPr lang="en-US" b="1" dirty="0">
                <a:latin typeface="Arial" panose="020B0604020202020204" pitchFamily="34" charset="0"/>
                <a:cs typeface="Arial" panose="020B0604020202020204" pitchFamily="34" charset="0"/>
              </a:rPr>
              <a:t>Example:  </a:t>
            </a:r>
            <a:r>
              <a:rPr lang="en-US" dirty="0"/>
              <a:t>git </a:t>
            </a:r>
            <a:r>
              <a:rPr lang="en-US" dirty="0" err="1"/>
              <a:t>gc</a:t>
            </a:r>
            <a:endParaRPr lang="en-US" dirty="0"/>
          </a:p>
          <a:p>
            <a:pPr latinLnBrk="1"/>
            <a:r>
              <a:rPr lang="en-US" dirty="0"/>
              <a:t> Counting objects: 7, done.</a:t>
            </a:r>
          </a:p>
          <a:p>
            <a:pPr latinLnBrk="1"/>
            <a:r>
              <a:rPr lang="en-US" dirty="0"/>
              <a:t>Delta compression using up </a:t>
            </a:r>
            <a:r>
              <a:rPr lang="en-US" b="1" dirty="0"/>
              <a:t>to</a:t>
            </a:r>
            <a:r>
              <a:rPr lang="en-US" dirty="0"/>
              <a:t> 2 threads.</a:t>
            </a:r>
          </a:p>
          <a:p>
            <a:pPr latinLnBrk="1"/>
            <a:r>
              <a:rPr lang="en-US" dirty="0"/>
              <a:t>Compressing objects: 100% (5/5), done.</a:t>
            </a:r>
          </a:p>
          <a:p>
            <a:pPr latinLnBrk="1"/>
            <a:r>
              <a:rPr lang="en-US" dirty="0"/>
              <a:t>Writing objects: 100% (7/7), done.</a:t>
            </a:r>
          </a:p>
          <a:p>
            <a:pPr latinLnBrk="1"/>
            <a:r>
              <a:rPr lang="en-US" dirty="0"/>
              <a:t>Total 7 (delta 1), reused 0 (delta 0)</a:t>
            </a:r>
          </a:p>
          <a:p>
            <a:endParaRPr lang="en-US" dirty="0"/>
          </a:p>
          <a:p>
            <a:endParaRPr lang="en-US" dirty="0"/>
          </a:p>
          <a:p>
            <a:endParaRPr lang="en-US" dirty="0"/>
          </a:p>
          <a:p>
            <a:pPr latinLnBrk="1"/>
            <a:endParaRPr lang="en-US" dirty="0"/>
          </a:p>
          <a:p>
            <a:endParaRPr lang="en-US" dirty="0"/>
          </a:p>
        </p:txBody>
      </p:sp>
    </p:spTree>
    <p:extLst>
      <p:ext uri="{BB962C8B-B14F-4D97-AF65-F5344CB8AC3E}">
        <p14:creationId xmlns:p14="http://schemas.microsoft.com/office/powerpoint/2010/main" val="1408879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git ini.PNG"/>
          <p:cNvPicPr>
            <a:picLocks noGrp="1" noChangeAspect="1"/>
          </p:cNvPicPr>
          <p:nvPr>
            <p:ph idx="1"/>
          </p:nvPr>
        </p:nvPicPr>
        <p:blipFill>
          <a:blip r:embed="rId2"/>
          <a:stretch>
            <a:fillRect/>
          </a:stretch>
        </p:blipFill>
        <p:spPr>
          <a:xfrm>
            <a:off x="571500" y="787400"/>
            <a:ext cx="10541000" cy="4809535"/>
          </a:xfrm>
        </p:spPr>
      </p:pic>
    </p:spTree>
    <p:extLst>
      <p:ext uri="{BB962C8B-B14F-4D97-AF65-F5344CB8AC3E}">
        <p14:creationId xmlns:p14="http://schemas.microsoft.com/office/powerpoint/2010/main" val="1815169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Branching</a:t>
            </a:r>
            <a:endParaRPr lang="en-IN" dirty="0"/>
          </a:p>
        </p:txBody>
      </p:sp>
      <p:sp>
        <p:nvSpPr>
          <p:cNvPr id="3" name="Content Placeholder 2"/>
          <p:cNvSpPr>
            <a:spLocks noGrp="1"/>
          </p:cNvSpPr>
          <p:nvPr>
            <p:ph idx="1"/>
          </p:nvPr>
        </p:nvSpPr>
        <p:spPr/>
        <p:txBody>
          <a:bodyPr>
            <a:normAutofit fontScale="92500" lnSpcReduction="20000"/>
          </a:bodyPr>
          <a:lstStyle/>
          <a:p>
            <a:pPr>
              <a:lnSpc>
                <a:spcPct val="90000"/>
              </a:lnSpc>
            </a:pPr>
            <a:r>
              <a:rPr lang="en-US" sz="2800" dirty="0" err="1" smtClean="0"/>
              <a:t>Git</a:t>
            </a:r>
            <a:r>
              <a:rPr lang="en-US" sz="2800" dirty="0" smtClean="0"/>
              <a:t> branching is lightweight</a:t>
            </a:r>
            <a:endParaRPr lang="en-US" sz="2400" dirty="0" smtClean="0"/>
          </a:p>
          <a:p>
            <a:pPr lvl="1">
              <a:lnSpc>
                <a:spcPct val="90000"/>
              </a:lnSpc>
            </a:pPr>
            <a:r>
              <a:rPr lang="en-US" sz="2400" dirty="0" smtClean="0"/>
              <a:t>Tools for helping merge branches and changes easily</a:t>
            </a:r>
          </a:p>
          <a:p>
            <a:pPr>
              <a:lnSpc>
                <a:spcPct val="90000"/>
              </a:lnSpc>
            </a:pPr>
            <a:r>
              <a:rPr lang="en-US" sz="2800" dirty="0" smtClean="0"/>
              <a:t>You are ALWAYS on a branch</a:t>
            </a:r>
          </a:p>
          <a:p>
            <a:pPr>
              <a:lnSpc>
                <a:spcPct val="90000"/>
              </a:lnSpc>
            </a:pPr>
            <a:r>
              <a:rPr lang="en-US" sz="2800" dirty="0" smtClean="0"/>
              <a:t>Branches can be local or remote</a:t>
            </a:r>
          </a:p>
          <a:p>
            <a:pPr>
              <a:lnSpc>
                <a:spcPct val="90000"/>
              </a:lnSpc>
            </a:pPr>
            <a:r>
              <a:rPr lang="en-US" sz="2800" dirty="0" smtClean="0"/>
              <a:t>Key commands</a:t>
            </a:r>
          </a:p>
          <a:p>
            <a:pPr lvl="1">
              <a:lnSpc>
                <a:spcPct val="90000"/>
              </a:lnSpc>
            </a:pPr>
            <a:r>
              <a:rPr lang="en-US" sz="2400" dirty="0" err="1" smtClean="0"/>
              <a:t>git</a:t>
            </a:r>
            <a:r>
              <a:rPr lang="en-US" sz="2400" dirty="0" smtClean="0"/>
              <a:t> branch</a:t>
            </a:r>
          </a:p>
          <a:p>
            <a:pPr lvl="1">
              <a:lnSpc>
                <a:spcPct val="90000"/>
              </a:lnSpc>
            </a:pPr>
            <a:r>
              <a:rPr lang="en-US" sz="2400" dirty="0" err="1" smtClean="0"/>
              <a:t>git</a:t>
            </a:r>
            <a:r>
              <a:rPr lang="en-US" sz="2400" dirty="0" smtClean="0"/>
              <a:t> merge</a:t>
            </a:r>
          </a:p>
          <a:p>
            <a:pPr lvl="1">
              <a:lnSpc>
                <a:spcPct val="90000"/>
              </a:lnSpc>
            </a:pPr>
            <a:r>
              <a:rPr lang="en-US" sz="2400" dirty="0" err="1" smtClean="0"/>
              <a:t>git</a:t>
            </a:r>
            <a:r>
              <a:rPr lang="en-US" sz="2400" dirty="0" smtClean="0"/>
              <a:t> cherry-pick</a:t>
            </a:r>
          </a:p>
          <a:p>
            <a:pPr lvl="2">
              <a:lnSpc>
                <a:spcPct val="90000"/>
              </a:lnSpc>
            </a:pPr>
            <a:r>
              <a:rPr lang="en-US" sz="2000" dirty="0" smtClean="0"/>
              <a:t>Allows you to choose specific commits to apply</a:t>
            </a:r>
          </a:p>
          <a:p>
            <a:pPr lvl="2">
              <a:lnSpc>
                <a:spcPct val="90000"/>
              </a:lnSpc>
            </a:pPr>
            <a:r>
              <a:rPr lang="en-US" sz="2000" dirty="0" smtClean="0"/>
              <a:t>You can edit the commits while cherry picking</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Using Branches</a:t>
            </a:r>
            <a:endParaRPr lang="en-IN" dirty="0"/>
          </a:p>
        </p:txBody>
      </p:sp>
      <p:sp>
        <p:nvSpPr>
          <p:cNvPr id="3" name="Content Placeholder 2"/>
          <p:cNvSpPr>
            <a:spLocks noGrp="1"/>
          </p:cNvSpPr>
          <p:nvPr>
            <p:ph idx="1"/>
          </p:nvPr>
        </p:nvSpPr>
        <p:spPr/>
        <p:txBody>
          <a:bodyPr/>
          <a:lstStyle/>
          <a:p>
            <a:pPr>
              <a:lnSpc>
                <a:spcPct val="90000"/>
              </a:lnSpc>
            </a:pPr>
            <a:r>
              <a:rPr lang="en-US" i="1" dirty="0" err="1" smtClean="0">
                <a:latin typeface="Courier" charset="0"/>
              </a:rPr>
              <a:t>git</a:t>
            </a:r>
            <a:r>
              <a:rPr lang="en-US" i="1" dirty="0" smtClean="0">
                <a:latin typeface="Courier" charset="0"/>
              </a:rPr>
              <a:t> checkout -b branch</a:t>
            </a:r>
          </a:p>
          <a:p>
            <a:pPr>
              <a:lnSpc>
                <a:spcPct val="90000"/>
              </a:lnSpc>
            </a:pPr>
            <a:r>
              <a:rPr lang="en-US" i="1" dirty="0" err="1" smtClean="0">
                <a:latin typeface="Courier" charset="0"/>
              </a:rPr>
              <a:t>git</a:t>
            </a:r>
            <a:r>
              <a:rPr lang="en-US" i="1" dirty="0" smtClean="0">
                <a:latin typeface="Courier" charset="0"/>
              </a:rPr>
              <a:t> checkout -b </a:t>
            </a:r>
            <a:r>
              <a:rPr lang="en-US" i="1" dirty="0" err="1" smtClean="0">
                <a:latin typeface="Courier" charset="0"/>
              </a:rPr>
              <a:t>devel</a:t>
            </a:r>
            <a:r>
              <a:rPr lang="en-US" i="1" dirty="0" smtClean="0">
                <a:latin typeface="Courier" charset="0"/>
              </a:rPr>
              <a:t>/branch</a:t>
            </a:r>
          </a:p>
          <a:p>
            <a:pPr>
              <a:lnSpc>
                <a:spcPct val="90000"/>
              </a:lnSpc>
            </a:pPr>
            <a:r>
              <a:rPr lang="en-US" i="1" dirty="0" err="1" smtClean="0">
                <a:latin typeface="Courier" charset="0"/>
              </a:rPr>
              <a:t>git</a:t>
            </a:r>
            <a:r>
              <a:rPr lang="en-US" i="1" dirty="0" smtClean="0">
                <a:latin typeface="Courier" charset="0"/>
              </a:rPr>
              <a:t> branch</a:t>
            </a:r>
            <a:endParaRPr lang="en-US" dirty="0" smtClean="0"/>
          </a:p>
          <a:p>
            <a:pPr lvl="1">
              <a:lnSpc>
                <a:spcPct val="90000"/>
              </a:lnSpc>
            </a:pPr>
            <a:r>
              <a:rPr lang="en-US" dirty="0" smtClean="0"/>
              <a:t>Lists all local branches available</a:t>
            </a:r>
          </a:p>
          <a:p>
            <a:pPr>
              <a:lnSpc>
                <a:spcPct val="90000"/>
              </a:lnSpc>
            </a:pPr>
            <a:r>
              <a:rPr lang="en-US" dirty="0" smtClean="0"/>
              <a:t>We can now make changes in one branch and propagate change using</a:t>
            </a:r>
          </a:p>
          <a:p>
            <a:pPr lvl="1">
              <a:lnSpc>
                <a:spcPct val="90000"/>
              </a:lnSpc>
            </a:pPr>
            <a:r>
              <a:rPr lang="en-US" dirty="0" err="1" smtClean="0"/>
              <a:t>git</a:t>
            </a:r>
            <a:r>
              <a:rPr lang="en-US" dirty="0" smtClean="0"/>
              <a:t> merge</a:t>
            </a:r>
          </a:p>
          <a:p>
            <a:pPr lvl="1">
              <a:lnSpc>
                <a:spcPct val="90000"/>
              </a:lnSpc>
            </a:pPr>
            <a:r>
              <a:rPr lang="en-US" dirty="0" err="1" smtClean="0"/>
              <a:t>git</a:t>
            </a:r>
            <a:r>
              <a:rPr lang="en-US" dirty="0" smtClean="0"/>
              <a:t> cherry-pick</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618" y="457200"/>
            <a:ext cx="10224655" cy="5584825"/>
          </a:xfrm>
        </p:spPr>
      </p:pic>
    </p:spTree>
    <p:extLst>
      <p:ext uri="{BB962C8B-B14F-4D97-AF65-F5344CB8AC3E}">
        <p14:creationId xmlns:p14="http://schemas.microsoft.com/office/powerpoint/2010/main" val="58281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2B6FF21-93CF-433D-BBFE-086261FB899F}"/>
              </a:ext>
            </a:extLst>
          </p:cNvPr>
          <p:cNvSpPr>
            <a:spLocks noGrp="1"/>
          </p:cNvSpPr>
          <p:nvPr>
            <p:ph type="title"/>
          </p:nvPr>
        </p:nvSpPr>
        <p:spPr/>
        <p:txBody>
          <a:bodyPr>
            <a:normAutofit/>
          </a:bodyPr>
          <a:lstStyle/>
          <a:p>
            <a:r>
              <a:rPr lang="en-US" sz="2800" b="1" u="sng" dirty="0" smtClean="0">
                <a:latin typeface="Arial" panose="020B0604020202020204" pitchFamily="34" charset="0"/>
                <a:cs typeface="Arial" panose="020B0604020202020204" pitchFamily="34" charset="0"/>
              </a:rPr>
              <a:t>INTRODUCTION </a:t>
            </a:r>
            <a:endParaRPr lang="en-US" sz="2800" b="1" u="sng"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 xmlns:a16="http://schemas.microsoft.com/office/drawing/2014/main" id="{93F72371-3EFE-4F34-9302-B69DCC35447D}"/>
              </a:ext>
            </a:extLst>
          </p:cNvPr>
          <p:cNvSpPr>
            <a:spLocks noGrp="1"/>
          </p:cNvSpPr>
          <p:nvPr>
            <p:ph idx="1"/>
          </p:nvPr>
        </p:nvSpPr>
        <p:spPr/>
        <p:txBody>
          <a:bodyPr>
            <a:normAutofit/>
          </a:bodyPr>
          <a:lstStyle/>
          <a:p>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is a free and open source distributed version control system designed to handle everything from small to very large projects with speed and efficiency</a:t>
            </a:r>
          </a:p>
          <a:p>
            <a:r>
              <a:rPr lang="en-US" sz="2200" dirty="0" smtClean="0">
                <a:latin typeface="Arial" panose="020B0604020202020204" pitchFamily="34" charset="0"/>
                <a:cs typeface="Arial" panose="020B0604020202020204" pitchFamily="34" charset="0"/>
              </a:rPr>
              <a:t>Unlike other client server system, every </a:t>
            </a:r>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directory is a full fledged repository on every computer with complete history and tracking abilities</a:t>
            </a:r>
          </a:p>
          <a:p>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is independent of network access or a central server</a:t>
            </a:r>
          </a:p>
          <a:p>
            <a:r>
              <a:rPr lang="en-US" sz="2200" dirty="0" err="1" smtClean="0">
                <a:latin typeface="Arial" panose="020B0604020202020204" pitchFamily="34" charset="0"/>
                <a:cs typeface="Arial" panose="020B0604020202020204" pitchFamily="34" charset="0"/>
              </a:rPr>
              <a:t>Git</a:t>
            </a:r>
            <a:r>
              <a:rPr lang="en-US" sz="2200" dirty="0" smtClean="0">
                <a:latin typeface="Arial" panose="020B0604020202020204" pitchFamily="34" charset="0"/>
                <a:cs typeface="Arial" panose="020B0604020202020204" pitchFamily="34" charset="0"/>
              </a:rPr>
              <a:t> is a free software which can be downloaded from following </a:t>
            </a:r>
            <a:r>
              <a:rPr lang="en-US" sz="2200" dirty="0" err="1" smtClean="0">
                <a:latin typeface="Arial" panose="020B0604020202020204" pitchFamily="34" charset="0"/>
                <a:cs typeface="Arial" panose="020B0604020202020204" pitchFamily="34" charset="0"/>
              </a:rPr>
              <a:t>Url</a:t>
            </a:r>
            <a:r>
              <a:rPr lang="en-US" sz="2200" dirty="0" smtClean="0">
                <a:latin typeface="Arial" panose="020B0604020202020204" pitchFamily="34" charset="0"/>
                <a:cs typeface="Arial" panose="020B0604020202020204" pitchFamily="34" charset="0"/>
              </a:rPr>
              <a:t>: </a:t>
            </a:r>
            <a:r>
              <a:rPr lang="en-US" sz="2400" dirty="0">
                <a:hlinkClick r:id="rId2"/>
              </a:rPr>
              <a:t>http://git-scm.com/downloads</a:t>
            </a:r>
            <a:endParaRPr lang="en-US" sz="22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35082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5BD6C-5E78-436D-B5F9-81080162E110}"/>
              </a:ext>
            </a:extLst>
          </p:cNvPr>
          <p:cNvSpPr>
            <a:spLocks noGrp="1"/>
          </p:cNvSpPr>
          <p:nvPr>
            <p:ph type="title"/>
          </p:nvPr>
        </p:nvSpPr>
        <p:spPr>
          <a:xfrm>
            <a:off x="838200" y="365125"/>
            <a:ext cx="10515600" cy="5571849"/>
          </a:xfrm>
        </p:spPr>
        <p:txBody>
          <a:bodyPr/>
          <a:lstStyle/>
          <a:p>
            <a:r>
              <a:rPr lang="en-US" dirty="0"/>
              <a:t>                                   Thanks</a:t>
            </a:r>
          </a:p>
        </p:txBody>
      </p:sp>
    </p:spTree>
    <p:extLst>
      <p:ext uri="{BB962C8B-B14F-4D97-AF65-F5344CB8AC3E}">
        <p14:creationId xmlns:p14="http://schemas.microsoft.com/office/powerpoint/2010/main" val="472743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CBEBE-4116-4729-91D3-3FDC865334B8}"/>
              </a:ext>
            </a:extLst>
          </p:cNvPr>
          <p:cNvSpPr>
            <a:spLocks noGrp="1"/>
          </p:cNvSpPr>
          <p:nvPr>
            <p:ph type="title"/>
          </p:nvPr>
        </p:nvSpPr>
        <p:spPr/>
        <p:txBody>
          <a:bodyPr>
            <a:normAutofit/>
          </a:bodyPr>
          <a:lstStyle/>
          <a:p>
            <a:r>
              <a:rPr lang="en-US" sz="2800" b="1" u="sng" dirty="0" smtClean="0">
                <a:latin typeface="Arial" panose="020B0604020202020204" pitchFamily="34" charset="0"/>
                <a:cs typeface="Arial" panose="020B0604020202020204" pitchFamily="34" charset="0"/>
              </a:rPr>
              <a:t>GOALS</a:t>
            </a:r>
            <a:br>
              <a:rPr lang="en-US" sz="2800" b="1" u="sng" dirty="0" smtClean="0">
                <a:latin typeface="Arial" panose="020B0604020202020204" pitchFamily="34" charset="0"/>
                <a:cs typeface="Arial" panose="020B0604020202020204" pitchFamily="34" charset="0"/>
              </a:rPr>
            </a:br>
            <a:r>
              <a:rPr lang="en-US" sz="2400" b="1" u="sng" dirty="0" smtClean="0">
                <a:latin typeface="Arial" panose="020B0604020202020204" pitchFamily="34" charset="0"/>
                <a:cs typeface="Arial" panose="020B0604020202020204" pitchFamily="34" charset="0"/>
              </a:rPr>
              <a:t> </a:t>
            </a:r>
            <a:endParaRPr lang="en-US" sz="24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0F3E6B8E-F85F-4D2A-A215-926A4DBD4EC3}"/>
              </a:ext>
            </a:extLst>
          </p:cNvPr>
          <p:cNvSpPr>
            <a:spLocks noGrp="1"/>
          </p:cNvSpPr>
          <p:nvPr>
            <p:ph idx="1"/>
          </p:nvPr>
        </p:nvSpPr>
        <p:spPr/>
        <p:txBody>
          <a:bodyPr>
            <a:normAutofit/>
          </a:bodyPr>
          <a:lstStyle/>
          <a:p>
            <a:r>
              <a:rPr lang="en-US" sz="2400" dirty="0" smtClean="0">
                <a:latin typeface="Arial" charset="0"/>
                <a:ea typeface="Arial" charset="0"/>
                <a:cs typeface="Arial" charset="0"/>
              </a:rPr>
              <a:t>Share Code easily</a:t>
            </a:r>
          </a:p>
          <a:p>
            <a:r>
              <a:rPr lang="en-US" sz="2400" dirty="0" smtClean="0">
                <a:latin typeface="Arial" charset="0"/>
                <a:ea typeface="Arial" charset="0"/>
                <a:cs typeface="Arial" charset="0"/>
              </a:rPr>
              <a:t>Keep track of any changes we make</a:t>
            </a:r>
          </a:p>
          <a:p>
            <a:r>
              <a:rPr lang="en-US" sz="2400" dirty="0" smtClean="0">
                <a:latin typeface="Arial" charset="0"/>
                <a:ea typeface="Arial" charset="0"/>
                <a:cs typeface="Arial" charset="0"/>
              </a:rPr>
              <a:t>Maintain multiple version of the same project/code base</a:t>
            </a:r>
          </a:p>
          <a:p>
            <a:r>
              <a:rPr lang="en-US" sz="2400" dirty="0" smtClean="0">
                <a:latin typeface="Arial" charset="0"/>
                <a:ea typeface="Arial" charset="0"/>
                <a:cs typeface="Arial" charset="0"/>
              </a:rPr>
              <a:t>Clearly communicate what changes have been made</a:t>
            </a:r>
          </a:p>
          <a:p>
            <a:endParaRPr lang="en-US" sz="2400" dirty="0">
              <a:latin typeface="Arial" charset="0"/>
              <a:ea typeface="Arial" charset="0"/>
              <a:cs typeface="Arial" charset="0"/>
            </a:endParaRPr>
          </a:p>
        </p:txBody>
      </p:sp>
    </p:spTree>
    <p:extLst>
      <p:ext uri="{BB962C8B-B14F-4D97-AF65-F5344CB8AC3E}">
        <p14:creationId xmlns:p14="http://schemas.microsoft.com/office/powerpoint/2010/main" val="630619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C553D-A6AE-4815-9F14-E12410983117}"/>
              </a:ext>
            </a:extLst>
          </p:cNvPr>
          <p:cNvSpPr>
            <a:spLocks noGrp="1"/>
          </p:cNvSpPr>
          <p:nvPr>
            <p:ph type="title"/>
          </p:nvPr>
        </p:nvSpPr>
        <p:spPr/>
        <p:txBody>
          <a:bodyPr/>
          <a:lstStyle/>
          <a:p>
            <a:r>
              <a:rPr lang="en-US" dirty="0" smtClean="0"/>
              <a:t>ADVANTAGES</a:t>
            </a:r>
            <a:endParaRPr lang="en-US" dirty="0"/>
          </a:p>
        </p:txBody>
      </p:sp>
      <p:sp>
        <p:nvSpPr>
          <p:cNvPr id="3" name="Content Placeholder 2">
            <a:extLst>
              <a:ext uri="{FF2B5EF4-FFF2-40B4-BE49-F238E27FC236}">
                <a16:creationId xmlns="" xmlns:a16="http://schemas.microsoft.com/office/drawing/2014/main" id="{709A5807-6C78-4F6C-9418-A7D984EA4A30}"/>
              </a:ext>
            </a:extLst>
          </p:cNvPr>
          <p:cNvSpPr>
            <a:spLocks noGrp="1"/>
          </p:cNvSpPr>
          <p:nvPr>
            <p:ph idx="1"/>
          </p:nvPr>
        </p:nvSpPr>
        <p:spPr/>
        <p:txBody>
          <a:bodyPr>
            <a:normAutofit/>
          </a:bodyPr>
          <a:lstStyle/>
          <a:p>
            <a:r>
              <a:rPr lang="en-US" altLang="en-US" sz="2000" b="1" dirty="0">
                <a:latin typeface="Arial" panose="020B0604020202020204" pitchFamily="34" charset="0"/>
                <a:cs typeface="Arial" panose="020B0604020202020204" pitchFamily="34" charset="0"/>
              </a:rPr>
              <a:t>Resilience</a:t>
            </a:r>
          </a:p>
          <a:p>
            <a:pPr lvl="1"/>
            <a:r>
              <a:rPr lang="en-US" altLang="en-US" sz="2000" dirty="0">
                <a:latin typeface="Arial" panose="020B0604020202020204" pitchFamily="34" charset="0"/>
                <a:cs typeface="Arial" panose="020B0604020202020204" pitchFamily="34" charset="0"/>
              </a:rPr>
              <a:t>No one repository has more data than any other</a:t>
            </a:r>
          </a:p>
          <a:p>
            <a:r>
              <a:rPr lang="en-US" altLang="en-US" sz="2000" b="1" dirty="0">
                <a:latin typeface="Arial" panose="020B0604020202020204" pitchFamily="34" charset="0"/>
                <a:cs typeface="Arial" panose="020B0604020202020204" pitchFamily="34" charset="0"/>
              </a:rPr>
              <a:t>Speed</a:t>
            </a:r>
          </a:p>
          <a:p>
            <a:pPr lvl="1"/>
            <a:r>
              <a:rPr lang="en-US" altLang="en-US" sz="2000" dirty="0">
                <a:latin typeface="Arial" panose="020B0604020202020204" pitchFamily="34" charset="0"/>
                <a:cs typeface="Arial" panose="020B0604020202020204" pitchFamily="34" charset="0"/>
              </a:rPr>
              <a:t>Very fast operations compared to other VCS </a:t>
            </a:r>
            <a:endParaRPr lang="en-US" altLang="ja-JP" sz="2000" dirty="0">
              <a:latin typeface="Arial" panose="020B0604020202020204" pitchFamily="34" charset="0"/>
              <a:cs typeface="Arial" panose="020B0604020202020204" pitchFamily="34" charset="0"/>
            </a:endParaRPr>
          </a:p>
          <a:p>
            <a:r>
              <a:rPr lang="en-US" altLang="en-US" sz="2000" b="1" dirty="0">
                <a:latin typeface="Arial" panose="020B0604020202020204" pitchFamily="34" charset="0"/>
                <a:cs typeface="Arial" panose="020B0604020202020204" pitchFamily="34" charset="0"/>
              </a:rPr>
              <a:t>Space</a:t>
            </a:r>
          </a:p>
          <a:p>
            <a:pPr lvl="1"/>
            <a:r>
              <a:rPr lang="en-US" altLang="en-US" sz="2000" dirty="0">
                <a:latin typeface="Arial" panose="020B0604020202020204" pitchFamily="34" charset="0"/>
                <a:cs typeface="Arial" panose="020B0604020202020204" pitchFamily="34" charset="0"/>
              </a:rPr>
              <a:t>Compression can be done across repository not just per file</a:t>
            </a:r>
          </a:p>
          <a:p>
            <a:pPr lvl="1"/>
            <a:r>
              <a:rPr lang="en-US" altLang="en-US" sz="2000" dirty="0">
                <a:latin typeface="Arial" panose="020B0604020202020204" pitchFamily="34" charset="0"/>
                <a:cs typeface="Arial" panose="020B0604020202020204" pitchFamily="34" charset="0"/>
              </a:rPr>
              <a:t>Minimizes local size as well as push/pull data transfers</a:t>
            </a:r>
          </a:p>
          <a:p>
            <a:r>
              <a:rPr lang="en-US" altLang="en-US" sz="2000" b="1" dirty="0">
                <a:latin typeface="Arial" panose="020B0604020202020204" pitchFamily="34" charset="0"/>
                <a:cs typeface="Arial" panose="020B0604020202020204" pitchFamily="34" charset="0"/>
              </a:rPr>
              <a:t>Simplicity</a:t>
            </a:r>
          </a:p>
          <a:p>
            <a:pPr lvl="1"/>
            <a:r>
              <a:rPr lang="en-US" altLang="en-US" sz="2000" dirty="0">
                <a:latin typeface="Arial" panose="020B0604020202020204" pitchFamily="34" charset="0"/>
                <a:cs typeface="Arial" panose="020B0604020202020204" pitchFamily="34" charset="0"/>
              </a:rPr>
              <a:t>Object model is very simple</a:t>
            </a:r>
          </a:p>
          <a:p>
            <a:pPr>
              <a:buNone/>
            </a:pPr>
            <a:endParaRPr lang="en-US" dirty="0"/>
          </a:p>
        </p:txBody>
      </p:sp>
    </p:spTree>
    <p:extLst>
      <p:ext uri="{BB962C8B-B14F-4D97-AF65-F5344CB8AC3E}">
        <p14:creationId xmlns:p14="http://schemas.microsoft.com/office/powerpoint/2010/main" val="2535377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HUB</a:t>
            </a:r>
            <a:endParaRPr lang="en-US" dirty="0"/>
          </a:p>
        </p:txBody>
      </p:sp>
      <p:sp>
        <p:nvSpPr>
          <p:cNvPr id="3" name="Content Placeholder 2"/>
          <p:cNvSpPr>
            <a:spLocks noGrp="1"/>
          </p:cNvSpPr>
          <p:nvPr>
            <p:ph idx="1"/>
          </p:nvPr>
        </p:nvSpPr>
        <p:spPr/>
        <p:txBody>
          <a:bodyPr/>
          <a:lstStyle/>
          <a:p>
            <a:r>
              <a:rPr lang="en-US" b="1" dirty="0">
                <a:latin typeface="Arial" panose="020B0604020202020204" pitchFamily="34" charset="0"/>
                <a:cs typeface="Arial" panose="020B0604020202020204" pitchFamily="34" charset="0"/>
              </a:rPr>
              <a:t>GitHub</a:t>
            </a:r>
            <a:r>
              <a:rPr lang="en-US" dirty="0">
                <a:latin typeface="Arial" panose="020B0604020202020204" pitchFamily="34" charset="0"/>
                <a:cs typeface="Arial" panose="020B0604020202020204" pitchFamily="34" charset="0"/>
              </a:rPr>
              <a:t> is a web-based </a:t>
            </a:r>
            <a:r>
              <a:rPr lang="en-US" dirty="0" err="1">
                <a:latin typeface="Arial" panose="020B0604020202020204" pitchFamily="34" charset="0"/>
                <a:cs typeface="Arial" panose="020B0604020202020204" pitchFamily="34" charset="0"/>
              </a:rPr>
              <a:t>Git</a:t>
            </a:r>
            <a:r>
              <a:rPr lang="en-US" dirty="0">
                <a:latin typeface="Arial" panose="020B0604020202020204" pitchFamily="34" charset="0"/>
                <a:cs typeface="Arial" panose="020B0604020202020204" pitchFamily="34" charset="0"/>
              </a:rPr>
              <a:t> or version control repository and Internet hosting service. It is mostly used for code. </a:t>
            </a:r>
            <a:r>
              <a:rPr lang="en-US" dirty="0" err="1" smtClean="0">
                <a:latin typeface="Arial" panose="020B0604020202020204" pitchFamily="34" charset="0"/>
                <a:cs typeface="Arial" panose="020B0604020202020204" pitchFamily="34" charset="0"/>
              </a:rPr>
              <a:t>Git</a:t>
            </a:r>
            <a:r>
              <a:rPr lang="en-US" dirty="0" smtClean="0">
                <a:latin typeface="Arial" panose="020B0604020202020204" pitchFamily="34" charset="0"/>
                <a:cs typeface="Arial" panose="020B0604020202020204" pitchFamily="34" charset="0"/>
              </a:rPr>
              <a:t> hub is webhosting service where source code project is uploaded. It </a:t>
            </a:r>
            <a:r>
              <a:rPr lang="en-US" dirty="0">
                <a:latin typeface="Arial" panose="020B0604020202020204" pitchFamily="34" charset="0"/>
                <a:cs typeface="Arial" panose="020B0604020202020204" pitchFamily="34" charset="0"/>
              </a:rPr>
              <a:t>offers all of the distributed version control and source code management (SCM) functionality of </a:t>
            </a:r>
            <a:r>
              <a:rPr lang="en-US" dirty="0" err="1">
                <a:latin typeface="Arial" panose="020B0604020202020204" pitchFamily="34" charset="0"/>
                <a:cs typeface="Arial" panose="020B0604020202020204" pitchFamily="34" charset="0"/>
              </a:rPr>
              <a:t>Git</a:t>
            </a:r>
            <a:r>
              <a:rPr lang="en-US" dirty="0">
                <a:latin typeface="Arial" panose="020B0604020202020204" pitchFamily="34" charset="0"/>
                <a:cs typeface="Arial" panose="020B0604020202020204" pitchFamily="34" charset="0"/>
              </a:rPr>
              <a:t> as well as adding its own features. It provides access control and several collaboration features such as bug tracking, feature requests, task management, and wikis for every project.</a:t>
            </a:r>
          </a:p>
          <a:p>
            <a:r>
              <a:rPr lang="en-US" dirty="0">
                <a:latin typeface="Arial" panose="020B0604020202020204" pitchFamily="34" charset="0"/>
                <a:cs typeface="Arial" panose="020B0604020202020204" pitchFamily="34" charset="0"/>
              </a:rPr>
              <a:t>GitHub offers both plans for private and free repositories on the same account</a:t>
            </a:r>
            <a:r>
              <a:rPr lang="en-US" baseline="30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which are commonly used to host open-source software projects. As of April 2017, GitHub reports having almost 20 million users and 57 million repositories,</a:t>
            </a:r>
            <a:r>
              <a:rPr lang="en-US" baseline="30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making it the largest host of source code in the world.</a:t>
            </a:r>
          </a:p>
          <a:p>
            <a:endParaRPr lang="en-US" dirty="0"/>
          </a:p>
        </p:txBody>
      </p:sp>
    </p:spTree>
    <p:extLst>
      <p:ext uri="{BB962C8B-B14F-4D97-AF65-F5344CB8AC3E}">
        <p14:creationId xmlns:p14="http://schemas.microsoft.com/office/powerpoint/2010/main" val="71073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227" y="2160588"/>
            <a:ext cx="4529584" cy="3881437"/>
          </a:xfrm>
        </p:spPr>
      </p:pic>
    </p:spTree>
    <p:extLst>
      <p:ext uri="{BB962C8B-B14F-4D97-AF65-F5344CB8AC3E}">
        <p14:creationId xmlns:p14="http://schemas.microsoft.com/office/powerpoint/2010/main" val="36841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964" y="2160588"/>
            <a:ext cx="6668109" cy="3881437"/>
          </a:xfrm>
        </p:spPr>
      </p:pic>
    </p:spTree>
    <p:extLst>
      <p:ext uri="{BB962C8B-B14F-4D97-AF65-F5344CB8AC3E}">
        <p14:creationId xmlns:p14="http://schemas.microsoft.com/office/powerpoint/2010/main" val="74292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     </a:t>
            </a:r>
            <a:r>
              <a:rPr lang="en-US" dirty="0" smtClean="0"/>
              <a:t>Introduce yourself to </a:t>
            </a:r>
            <a:r>
              <a:rPr lang="en-US" dirty="0" err="1" smtClean="0"/>
              <a:t>Git</a:t>
            </a:r>
            <a:endParaRPr lang="en-IN" dirty="0"/>
          </a:p>
        </p:txBody>
      </p:sp>
      <p:sp>
        <p:nvSpPr>
          <p:cNvPr id="3" name="Content Placeholder 2"/>
          <p:cNvSpPr>
            <a:spLocks noGrp="1"/>
          </p:cNvSpPr>
          <p:nvPr>
            <p:ph idx="1"/>
          </p:nvPr>
        </p:nvSpPr>
        <p:spPr>
          <a:solidFill>
            <a:srgbClr val="92D050"/>
          </a:solidFill>
        </p:spPr>
        <p:txBody>
          <a:bodyPr>
            <a:normAutofit/>
          </a:bodyPr>
          <a:lstStyle/>
          <a:p>
            <a:r>
              <a:rPr lang="en-US" dirty="0" smtClean="0"/>
              <a:t>Enter these lines (with appropriate changes):</a:t>
            </a:r>
          </a:p>
          <a:p>
            <a:pPr lvl="1"/>
            <a:r>
              <a:rPr lang="en-US" sz="2000" dirty="0" err="1" smtClean="0">
                <a:solidFill>
                  <a:schemeClr val="bg2"/>
                </a:solidFill>
                <a:latin typeface="Consolas" pitchFamily="49" charset="0"/>
                <a:cs typeface="Consolas" pitchFamily="49" charset="0"/>
              </a:rPr>
              <a:t>git</a:t>
            </a:r>
            <a:r>
              <a:rPr lang="en-US" sz="2000" dirty="0" smtClean="0">
                <a:solidFill>
                  <a:schemeClr val="bg2"/>
                </a:solidFill>
                <a:latin typeface="Consolas" pitchFamily="49" charset="0"/>
                <a:cs typeface="Consolas" pitchFamily="49" charset="0"/>
              </a:rPr>
              <a:t> </a:t>
            </a:r>
            <a:r>
              <a:rPr lang="en-US" sz="2000" dirty="0" err="1" smtClean="0">
                <a:solidFill>
                  <a:schemeClr val="bg2"/>
                </a:solidFill>
                <a:latin typeface="Consolas" pitchFamily="49" charset="0"/>
                <a:cs typeface="Consolas" pitchFamily="49" charset="0"/>
              </a:rPr>
              <a:t>config</a:t>
            </a:r>
            <a:r>
              <a:rPr lang="en-US" sz="2000" dirty="0" smtClean="0">
                <a:solidFill>
                  <a:schemeClr val="bg2"/>
                </a:solidFill>
                <a:latin typeface="Consolas" pitchFamily="49" charset="0"/>
                <a:cs typeface="Consolas" pitchFamily="49" charset="0"/>
              </a:rPr>
              <a:t> --global user.name “</a:t>
            </a:r>
            <a:r>
              <a:rPr lang="en-US" sz="2000" dirty="0" err="1" smtClean="0">
                <a:solidFill>
                  <a:schemeClr val="bg2"/>
                </a:solidFill>
                <a:latin typeface="Consolas" pitchFamily="49" charset="0"/>
                <a:cs typeface="Consolas" pitchFamily="49" charset="0"/>
              </a:rPr>
              <a:t>nancy</a:t>
            </a:r>
            <a:r>
              <a:rPr lang="en-US" sz="2000" dirty="0" smtClean="0">
                <a:solidFill>
                  <a:schemeClr val="bg2"/>
                </a:solidFill>
                <a:latin typeface="Consolas" pitchFamily="49" charset="0"/>
                <a:cs typeface="Consolas" pitchFamily="49" charset="0"/>
              </a:rPr>
              <a:t>"</a:t>
            </a:r>
          </a:p>
          <a:p>
            <a:pPr lvl="1"/>
            <a:r>
              <a:rPr lang="en-US" sz="2000" dirty="0" err="1" smtClean="0">
                <a:solidFill>
                  <a:schemeClr val="bg2"/>
                </a:solidFill>
                <a:latin typeface="Consolas" pitchFamily="49" charset="0"/>
                <a:cs typeface="Consolas" pitchFamily="49" charset="0"/>
              </a:rPr>
              <a:t>git</a:t>
            </a:r>
            <a:r>
              <a:rPr lang="en-US" sz="2000" dirty="0" smtClean="0">
                <a:solidFill>
                  <a:schemeClr val="bg2"/>
                </a:solidFill>
                <a:latin typeface="Consolas" pitchFamily="49" charset="0"/>
                <a:cs typeface="Consolas" pitchFamily="49" charset="0"/>
              </a:rPr>
              <a:t> </a:t>
            </a:r>
            <a:r>
              <a:rPr lang="en-US" sz="2000" dirty="0" err="1" smtClean="0">
                <a:solidFill>
                  <a:schemeClr val="bg2"/>
                </a:solidFill>
                <a:latin typeface="Consolas" pitchFamily="49" charset="0"/>
                <a:cs typeface="Consolas" pitchFamily="49" charset="0"/>
              </a:rPr>
              <a:t>config</a:t>
            </a:r>
            <a:r>
              <a:rPr lang="en-US" sz="2000" dirty="0" smtClean="0">
                <a:solidFill>
                  <a:schemeClr val="bg2"/>
                </a:solidFill>
                <a:latin typeface="Consolas" pitchFamily="49" charset="0"/>
                <a:cs typeface="Consolas" pitchFamily="49" charset="0"/>
              </a:rPr>
              <a:t> --global </a:t>
            </a:r>
            <a:r>
              <a:rPr lang="en-US" sz="2000" dirty="0" err="1" smtClean="0">
                <a:solidFill>
                  <a:schemeClr val="bg2"/>
                </a:solidFill>
                <a:latin typeface="Consolas" pitchFamily="49" charset="0"/>
                <a:cs typeface="Consolas" pitchFamily="49" charset="0"/>
              </a:rPr>
              <a:t>user.email</a:t>
            </a:r>
            <a:r>
              <a:rPr lang="en-US" sz="2000" dirty="0" smtClean="0">
                <a:solidFill>
                  <a:schemeClr val="bg2"/>
                </a:solidFill>
                <a:latin typeface="Consolas" pitchFamily="49" charset="0"/>
                <a:cs typeface="Consolas" pitchFamily="49" charset="0"/>
              </a:rPr>
              <a:t> nancy.amar1@gmail.com</a:t>
            </a:r>
          </a:p>
          <a:p>
            <a:r>
              <a:rPr lang="en-US" dirty="0" smtClean="0"/>
              <a:t>You only need to do this once</a:t>
            </a:r>
            <a:br>
              <a:rPr lang="en-US" dirty="0" smtClean="0"/>
            </a:br>
            <a:endParaRPr lang="en-US" dirty="0" smtClean="0"/>
          </a:p>
          <a:p>
            <a:r>
              <a:rPr lang="en-US" dirty="0" smtClean="0"/>
              <a:t>If you want to use a different name/email address for a particular project, you can change it for just that project</a:t>
            </a:r>
          </a:p>
          <a:p>
            <a:pPr lvl="1"/>
            <a:r>
              <a:rPr lang="en-US" dirty="0" err="1" smtClean="0">
                <a:solidFill>
                  <a:schemeClr val="bg2"/>
                </a:solidFill>
                <a:latin typeface="Consolas" pitchFamily="49" charset="0"/>
                <a:cs typeface="Consolas" pitchFamily="49" charset="0"/>
              </a:rPr>
              <a:t>Cd</a:t>
            </a:r>
            <a:r>
              <a:rPr lang="en-US" dirty="0" smtClean="0">
                <a:solidFill>
                  <a:schemeClr val="bg2"/>
                </a:solidFill>
                <a:latin typeface="Consolas" pitchFamily="49" charset="0"/>
                <a:cs typeface="Consolas" pitchFamily="49" charset="0"/>
              </a:rPr>
              <a:t> </a:t>
            </a:r>
            <a:r>
              <a:rPr lang="en-US" dirty="0" smtClean="0"/>
              <a:t>to the project directory</a:t>
            </a:r>
          </a:p>
          <a:p>
            <a:pPr lvl="1"/>
            <a:r>
              <a:rPr lang="en-US" dirty="0" smtClean="0"/>
              <a:t>Use the above commands, but leave out the </a:t>
            </a:r>
            <a:r>
              <a:rPr lang="en-US" dirty="0" smtClean="0">
                <a:solidFill>
                  <a:schemeClr val="bg2"/>
                </a:solidFill>
                <a:latin typeface="Consolas" pitchFamily="49" charset="0"/>
                <a:cs typeface="Consolas" pitchFamily="49" charset="0"/>
              </a:rPr>
              <a:t>--global</a:t>
            </a:r>
          </a:p>
          <a:p>
            <a:pPr marL="619125">
              <a:buNone/>
            </a:pPr>
            <a:endParaRPr lang="en-US" alt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and fill a repository</a:t>
            </a:r>
            <a:endParaRPr lang="en-IN" dirty="0"/>
          </a:p>
        </p:txBody>
      </p:sp>
      <p:sp>
        <p:nvSpPr>
          <p:cNvPr id="3" name="Content Placeholder 2"/>
          <p:cNvSpPr>
            <a:spLocks noGrp="1"/>
          </p:cNvSpPr>
          <p:nvPr>
            <p:ph idx="1"/>
          </p:nvPr>
        </p:nvSpPr>
        <p:spPr>
          <a:solidFill>
            <a:srgbClr val="92D050"/>
          </a:solidFill>
        </p:spPr>
        <p:txBody>
          <a:bodyPr/>
          <a:lstStyle/>
          <a:p>
            <a:pPr marL="514350" indent="-514350">
              <a:buSzPct val="100000"/>
              <a:buFont typeface="Times New Roman" pitchFamily="18" charset="0"/>
              <a:buAutoNum type="arabicPeriod"/>
            </a:pPr>
            <a:r>
              <a:rPr lang="en-US" b="1" dirty="0" err="1" smtClean="0">
                <a:solidFill>
                  <a:schemeClr val="bg2"/>
                </a:solidFill>
                <a:latin typeface="Consolas" pitchFamily="49" charset="0"/>
                <a:cs typeface="Consolas" pitchFamily="49" charset="0"/>
              </a:rPr>
              <a:t>cd</a:t>
            </a:r>
            <a:r>
              <a:rPr lang="en-US" dirty="0" smtClean="0"/>
              <a:t>  to the project directory you want to use</a:t>
            </a:r>
          </a:p>
          <a:p>
            <a:pPr marL="514350" indent="-514350">
              <a:buSzPct val="100000"/>
              <a:buFont typeface="Times New Roman" pitchFamily="18" charset="0"/>
              <a:buAutoNum type="arabicPeriod"/>
            </a:pPr>
            <a:r>
              <a:rPr lang="en-US" dirty="0" smtClean="0"/>
              <a:t>Type in </a:t>
            </a:r>
            <a:r>
              <a:rPr lang="en-US" dirty="0" err="1" smtClean="0">
                <a:solidFill>
                  <a:schemeClr val="bg2"/>
                </a:solidFill>
                <a:latin typeface="Consolas" pitchFamily="49" charset="0"/>
                <a:cs typeface="Consolas" pitchFamily="49" charset="0"/>
              </a:rPr>
              <a:t>git</a:t>
            </a:r>
            <a:r>
              <a:rPr lang="en-US" dirty="0" smtClean="0">
                <a:solidFill>
                  <a:schemeClr val="bg2"/>
                </a:solidFill>
                <a:latin typeface="Consolas" pitchFamily="49" charset="0"/>
                <a:cs typeface="Consolas" pitchFamily="49" charset="0"/>
              </a:rPr>
              <a:t> init</a:t>
            </a:r>
          </a:p>
          <a:p>
            <a:pPr marL="914400" lvl="1" indent="-514350">
              <a:buSzPct val="100000"/>
            </a:pPr>
            <a:r>
              <a:rPr lang="en-US" dirty="0" smtClean="0"/>
              <a:t>This creates the repository (a directory named </a:t>
            </a:r>
            <a:r>
              <a:rPr lang="en-US" dirty="0" smtClean="0">
                <a:solidFill>
                  <a:schemeClr val="bg2"/>
                </a:solidFill>
                <a:latin typeface="Consolas" pitchFamily="49" charset="0"/>
                <a:cs typeface="Consolas" pitchFamily="49" charset="0"/>
              </a:rPr>
              <a:t>.</a:t>
            </a:r>
            <a:r>
              <a:rPr lang="en-US" dirty="0" err="1" smtClean="0">
                <a:solidFill>
                  <a:schemeClr val="bg2"/>
                </a:solidFill>
                <a:latin typeface="Consolas" pitchFamily="49" charset="0"/>
                <a:cs typeface="Consolas" pitchFamily="49" charset="0"/>
              </a:rPr>
              <a:t>git</a:t>
            </a:r>
            <a:r>
              <a:rPr lang="en-US" dirty="0" smtClean="0"/>
              <a:t>)</a:t>
            </a:r>
          </a:p>
          <a:p>
            <a:pPr marL="914400" lvl="1" indent="-514350">
              <a:buSzPct val="100000"/>
            </a:pPr>
            <a:r>
              <a:rPr lang="en-US" dirty="0" smtClean="0"/>
              <a:t>You seldom (if ever) need to look inside this directory</a:t>
            </a:r>
          </a:p>
          <a:p>
            <a:pPr marL="514350" indent="-514350">
              <a:buSzPct val="100000"/>
              <a:buFont typeface="Times New Roman" pitchFamily="18" charset="0"/>
              <a:buAutoNum type="arabicPeriod"/>
            </a:pPr>
            <a:r>
              <a:rPr lang="en-US" dirty="0" smtClean="0"/>
              <a:t>Type in </a:t>
            </a:r>
            <a:r>
              <a:rPr lang="en-US" dirty="0" err="1" smtClean="0">
                <a:solidFill>
                  <a:schemeClr val="bg2"/>
                </a:solidFill>
                <a:latin typeface="Consolas" pitchFamily="49" charset="0"/>
                <a:cs typeface="Consolas" pitchFamily="49" charset="0"/>
              </a:rPr>
              <a:t>git</a:t>
            </a:r>
            <a:r>
              <a:rPr lang="en-US" dirty="0" smtClean="0">
                <a:solidFill>
                  <a:schemeClr val="bg2"/>
                </a:solidFill>
                <a:latin typeface="Consolas" pitchFamily="49" charset="0"/>
                <a:cs typeface="Consolas" pitchFamily="49" charset="0"/>
              </a:rPr>
              <a:t> add </a:t>
            </a:r>
            <a:r>
              <a:rPr lang="en-US" b="1" dirty="0" smtClean="0">
                <a:solidFill>
                  <a:schemeClr val="bg2"/>
                </a:solidFill>
                <a:latin typeface="Consolas" pitchFamily="49" charset="0"/>
                <a:cs typeface="Consolas" pitchFamily="49" charset="0"/>
              </a:rPr>
              <a:t>.</a:t>
            </a:r>
          </a:p>
          <a:p>
            <a:pPr marL="914400" lvl="1" indent="-514350">
              <a:buSzPct val="100000"/>
            </a:pPr>
            <a:r>
              <a:rPr lang="en-US" dirty="0" smtClean="0"/>
              <a:t>The period at the end is part of this command!</a:t>
            </a:r>
          </a:p>
          <a:p>
            <a:pPr marL="1314450" lvl="2" indent="-514350">
              <a:buSzPct val="100000"/>
            </a:pPr>
            <a:r>
              <a:rPr lang="en-US" dirty="0" smtClean="0"/>
              <a:t>Period means “this directory”</a:t>
            </a:r>
          </a:p>
          <a:p>
            <a:pPr marL="914400" lvl="1" indent="-514350">
              <a:buSzPct val="100000"/>
            </a:pPr>
            <a:r>
              <a:rPr lang="en-US" dirty="0" smtClean="0"/>
              <a:t>This adds all your current files to the repository</a:t>
            </a:r>
          </a:p>
          <a:p>
            <a:pPr marL="514350" indent="-514350">
              <a:buSzPct val="100000"/>
              <a:buFont typeface="Times New Roman" pitchFamily="18" charset="0"/>
              <a:buAutoNum type="arabicPeriod"/>
            </a:pPr>
            <a:r>
              <a:rPr lang="en-US" dirty="0" smtClean="0"/>
              <a:t>Type in </a:t>
            </a:r>
            <a:r>
              <a:rPr lang="en-US" dirty="0" err="1" smtClean="0">
                <a:solidFill>
                  <a:schemeClr val="bg2"/>
                </a:solidFill>
                <a:latin typeface="Consolas" pitchFamily="49" charset="0"/>
                <a:cs typeface="Consolas" pitchFamily="49" charset="0"/>
              </a:rPr>
              <a:t>git</a:t>
            </a:r>
            <a:r>
              <a:rPr lang="en-US" dirty="0" smtClean="0">
                <a:solidFill>
                  <a:schemeClr val="bg2"/>
                </a:solidFill>
                <a:latin typeface="Consolas" pitchFamily="49" charset="0"/>
                <a:cs typeface="Consolas" pitchFamily="49" charset="0"/>
              </a:rPr>
              <a:t> commit –m "Initial commit"</a:t>
            </a:r>
          </a:p>
          <a:p>
            <a:pPr marL="914400" lvl="1" indent="-514350">
              <a:buSzPct val="100000"/>
            </a:pPr>
            <a:r>
              <a:rPr lang="en-US" dirty="0" smtClean="0"/>
              <a:t>You can use a different commit message, if you like</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1944</TotalTime>
  <Words>822</Words>
  <Application>Microsoft Macintosh PowerPoint</Application>
  <PresentationFormat>Widescreen</PresentationFormat>
  <Paragraphs>157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Calibri</vt:lpstr>
      <vt:lpstr>Consolas</vt:lpstr>
      <vt:lpstr>Courier</vt:lpstr>
      <vt:lpstr>Times New Roman</vt:lpstr>
      <vt:lpstr>Trebuchet MS</vt:lpstr>
      <vt:lpstr>Wingdings 3</vt:lpstr>
      <vt:lpstr>メイリオ</vt:lpstr>
      <vt:lpstr>Arial</vt:lpstr>
      <vt:lpstr>Facet</vt:lpstr>
      <vt:lpstr>                           </vt:lpstr>
      <vt:lpstr>INTRODUCTION </vt:lpstr>
      <vt:lpstr>GOALS  </vt:lpstr>
      <vt:lpstr>ADVANTAGES</vt:lpstr>
      <vt:lpstr>GIT HUB</vt:lpstr>
      <vt:lpstr>PowerPoint Presentation</vt:lpstr>
      <vt:lpstr>PowerPoint Presentation</vt:lpstr>
      <vt:lpstr>     Introduce yourself to Git</vt:lpstr>
      <vt:lpstr>         Create and fill a repository</vt:lpstr>
      <vt:lpstr>PowerPoint Presentation</vt:lpstr>
      <vt:lpstr>Viewing What Has Changed</vt:lpstr>
      <vt:lpstr>GIT COMMANDS :</vt:lpstr>
      <vt:lpstr>PowerPoint Presentation</vt:lpstr>
      <vt:lpstr>PowerPoint Presentation</vt:lpstr>
      <vt:lpstr>PowerPoint Presentation</vt:lpstr>
      <vt:lpstr>PowerPoint Presentation</vt:lpstr>
      <vt:lpstr>                       Branching</vt:lpstr>
      <vt:lpstr>                  Using Branches</vt:lpstr>
      <vt:lpstr>PowerPoint Presentation</vt:lpstr>
      <vt:lpstr>                                   Thanks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Kumar, Nancy</dc:creator>
  <cp:lastModifiedBy>Ashok Kumar, Nancy</cp:lastModifiedBy>
  <cp:revision>89</cp:revision>
  <dcterms:created xsi:type="dcterms:W3CDTF">2017-10-26T10:43:36Z</dcterms:created>
  <dcterms:modified xsi:type="dcterms:W3CDTF">2018-01-22T22:29:18Z</dcterms:modified>
</cp:coreProperties>
</file>