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 id="2147484005" r:id="rId2"/>
    <p:sldMasterId id="2147484028" r:id="rId3"/>
    <p:sldMasterId id="2147484422" r:id="rId4"/>
    <p:sldMasterId id="2147484435" r:id="rId5"/>
  </p:sldMasterIdLst>
  <p:notesMasterIdLst>
    <p:notesMasterId r:id="rId50"/>
  </p:notesMasterIdLst>
  <p:handoutMasterIdLst>
    <p:handoutMasterId r:id="rId51"/>
  </p:handoutMasterIdLst>
  <p:sldIdLst>
    <p:sldId id="257" r:id="rId6"/>
    <p:sldId id="532" r:id="rId7"/>
    <p:sldId id="544" r:id="rId8"/>
    <p:sldId id="548" r:id="rId9"/>
    <p:sldId id="617" r:id="rId10"/>
    <p:sldId id="595" r:id="rId11"/>
    <p:sldId id="550" r:id="rId12"/>
    <p:sldId id="551" r:id="rId13"/>
    <p:sldId id="552" r:id="rId14"/>
    <p:sldId id="553" r:id="rId15"/>
    <p:sldId id="554" r:id="rId16"/>
    <p:sldId id="555" r:id="rId17"/>
    <p:sldId id="596" r:id="rId18"/>
    <p:sldId id="557" r:id="rId19"/>
    <p:sldId id="558" r:id="rId20"/>
    <p:sldId id="559" r:id="rId21"/>
    <p:sldId id="560" r:id="rId22"/>
    <p:sldId id="561" r:id="rId23"/>
    <p:sldId id="562" r:id="rId24"/>
    <p:sldId id="563" r:id="rId25"/>
    <p:sldId id="577" r:id="rId26"/>
    <p:sldId id="578" r:id="rId27"/>
    <p:sldId id="579" r:id="rId28"/>
    <p:sldId id="580" r:id="rId29"/>
    <p:sldId id="581" r:id="rId30"/>
    <p:sldId id="549" r:id="rId31"/>
    <p:sldId id="573" r:id="rId32"/>
    <p:sldId id="584" r:id="rId33"/>
    <p:sldId id="585" r:id="rId34"/>
    <p:sldId id="586" r:id="rId35"/>
    <p:sldId id="587" r:id="rId36"/>
    <p:sldId id="599" r:id="rId37"/>
    <p:sldId id="588" r:id="rId38"/>
    <p:sldId id="629" r:id="rId39"/>
    <p:sldId id="631" r:id="rId40"/>
    <p:sldId id="626" r:id="rId41"/>
    <p:sldId id="632" r:id="rId42"/>
    <p:sldId id="633" r:id="rId43"/>
    <p:sldId id="634" r:id="rId44"/>
    <p:sldId id="635" r:id="rId45"/>
    <p:sldId id="600" r:id="rId46"/>
    <p:sldId id="601" r:id="rId47"/>
    <p:sldId id="602" r:id="rId48"/>
    <p:sldId id="516" r:id="rId49"/>
  </p:sldIdLst>
  <p:sldSz cx="9144000" cy="6858000" type="screen4x3"/>
  <p:notesSz cx="7053263" cy="9309100"/>
  <p:defaultTextStyle>
    <a:defPPr>
      <a:defRPr lang="en-US"/>
    </a:defPPr>
    <a:lvl1pPr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51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783"/>
    <a:srgbClr val="003399"/>
    <a:srgbClr val="4C29E4"/>
    <a:srgbClr val="FC4A07"/>
    <a:srgbClr val="FF9900"/>
    <a:srgbClr val="004282"/>
    <a:srgbClr val="F0E98C"/>
    <a:srgbClr val="1900FF"/>
    <a:srgbClr val="D43CE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81" autoAdjust="0"/>
    <p:restoredTop sz="94744" autoAdjust="0"/>
  </p:normalViewPr>
  <p:slideViewPr>
    <p:cSldViewPr snapToGrid="0">
      <p:cViewPr varScale="1">
        <p:scale>
          <a:sx n="91" d="100"/>
          <a:sy n="91" d="100"/>
        </p:scale>
        <p:origin x="1277" y="62"/>
      </p:cViewPr>
      <p:guideLst>
        <p:guide orient="horz" pos="2160"/>
        <p:guide pos="5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3" name="Rectangle 3"/>
          <p:cNvSpPr>
            <a:spLocks noGrp="1" noChangeArrowheads="1"/>
          </p:cNvSpPr>
          <p:nvPr>
            <p:ph type="dt" sz="quarter"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D05FA768-A7E4-4AA5-A4BA-163F8EF38632}" type="datetime1">
              <a:rPr lang="en-US"/>
              <a:pPr>
                <a:defRPr/>
              </a:pPr>
              <a:t>10/17/2025</a:t>
            </a:fld>
            <a:endParaRPr lang="en-US"/>
          </a:p>
        </p:txBody>
      </p:sp>
      <p:sp>
        <p:nvSpPr>
          <p:cNvPr id="368644" name="Rectangle 4"/>
          <p:cNvSpPr>
            <a:spLocks noGrp="1" noChangeArrowheads="1"/>
          </p:cNvSpPr>
          <p:nvPr>
            <p:ph type="ftr" sz="quarter" idx="2"/>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5" name="Rectangle 5"/>
          <p:cNvSpPr>
            <a:spLocks noGrp="1" noChangeArrowheads="1"/>
          </p:cNvSpPr>
          <p:nvPr>
            <p:ph type="sldNum" sz="quarter" idx="3"/>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2DE4EA3-437F-479B-9805-5A617B214F54}" type="slidenum">
              <a:rPr lang="en-US"/>
              <a:pPr>
                <a:defRPr/>
              </a:pPr>
              <a:t>‹#›</a:t>
            </a:fld>
            <a:endParaRPr lang="en-US"/>
          </a:p>
        </p:txBody>
      </p:sp>
    </p:spTree>
    <p:extLst>
      <p:ext uri="{BB962C8B-B14F-4D97-AF65-F5344CB8AC3E}">
        <p14:creationId xmlns:p14="http://schemas.microsoft.com/office/powerpoint/2010/main" val="2932201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3" name="Rectangle 3"/>
          <p:cNvSpPr>
            <a:spLocks noGrp="1" noChangeArrowheads="1"/>
          </p:cNvSpPr>
          <p:nvPr>
            <p:ph type="dt"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59EE361-C4F1-4342-B028-006FB78D7A8B}" type="datetime1">
              <a:rPr lang="en-US"/>
              <a:pPr>
                <a:defRPr/>
              </a:pPr>
              <a:t>10/17/2025</a:t>
            </a:fld>
            <a:endParaRPr lang="en-US"/>
          </a:p>
        </p:txBody>
      </p:sp>
      <p:sp>
        <p:nvSpPr>
          <p:cNvPr id="43012"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04104" y="4422135"/>
            <a:ext cx="5645059" cy="4188171"/>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7" name="Rectangle 7"/>
          <p:cNvSpPr>
            <a:spLocks noGrp="1" noChangeArrowheads="1"/>
          </p:cNvSpPr>
          <p:nvPr>
            <p:ph type="sldNum" sz="quarter" idx="5"/>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67998F51-7187-4090-9CAB-E171F69C7EA2}" type="slidenum">
              <a:rPr lang="en-US"/>
              <a:pPr>
                <a:defRPr/>
              </a:pPr>
              <a:t>‹#›</a:t>
            </a:fld>
            <a:endParaRPr lang="en-US"/>
          </a:p>
        </p:txBody>
      </p:sp>
    </p:spTree>
    <p:extLst>
      <p:ext uri="{BB962C8B-B14F-4D97-AF65-F5344CB8AC3E}">
        <p14:creationId xmlns:p14="http://schemas.microsoft.com/office/powerpoint/2010/main" val="421634299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p>
            <a:fld id="{5B29563C-2576-47C9-81AF-FDF82152C9D8}" type="datetime1">
              <a:rPr lang="en-US" smtClean="0">
                <a:latin typeface="Arial" pitchFamily="34" charset="0"/>
                <a:ea typeface="ＭＳ Ｐゴシック"/>
                <a:cs typeface="ＭＳ Ｐゴシック"/>
              </a:rPr>
              <a:pPr/>
              <a:t>10/17/2025</a:t>
            </a:fld>
            <a:endParaRPr lang="en-US" dirty="0">
              <a:latin typeface="Arial" pitchFamily="34" charset="0"/>
              <a:ea typeface="ＭＳ Ｐゴシック"/>
              <a:cs typeface="ＭＳ Ｐゴシック"/>
            </a:endParaRPr>
          </a:p>
        </p:txBody>
      </p:sp>
      <p:sp>
        <p:nvSpPr>
          <p:cNvPr id="44035" name="Rectangle 7"/>
          <p:cNvSpPr>
            <a:spLocks noGrp="1" noChangeArrowheads="1"/>
          </p:cNvSpPr>
          <p:nvPr>
            <p:ph type="sldNum" sz="quarter" idx="5"/>
          </p:nvPr>
        </p:nvSpPr>
        <p:spPr>
          <a:noFill/>
        </p:spPr>
        <p:txBody>
          <a:bodyPr/>
          <a:lstStyle/>
          <a:p>
            <a:fld id="{7D09CAB7-DC1E-46FC-8020-52F2E5C10D2F}" type="slidenum">
              <a:rPr lang="en-US" smtClean="0">
                <a:latin typeface="Arial" pitchFamily="34" charset="0"/>
                <a:ea typeface="ＭＳ Ｐゴシック"/>
                <a:cs typeface="ＭＳ Ｐゴシック"/>
              </a:rPr>
              <a:pPr/>
              <a:t>1</a:t>
            </a:fld>
            <a:endParaRPr lang="en-US" dirty="0">
              <a:latin typeface="Arial" pitchFamily="34" charset="0"/>
              <a:ea typeface="ＭＳ Ｐゴシック"/>
              <a:cs typeface="ＭＳ Ｐゴシック"/>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74934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262688"/>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a:ln/>
        </p:spPr>
        <p:txBody>
          <a:bodyPr/>
          <a:lstStyle>
            <a:lvl1pPr>
              <a:defRPr/>
            </a:lvl1pPr>
          </a:lstStyle>
          <a:p>
            <a:pPr>
              <a:defRPr/>
            </a:pPr>
            <a:fld id="{4260DDFF-470B-469F-A544-30C18E9E461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804C2A1B-3629-4436-9CC7-6AC1B9072DC8}"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a:ln/>
        </p:spPr>
        <p:txBody>
          <a:bodyPr/>
          <a:lstStyle>
            <a:lvl1pPr>
              <a:defRPr/>
            </a:lvl1pPr>
          </a:lstStyle>
          <a:p>
            <a:pPr>
              <a:defRPr/>
            </a:pPr>
            <a:fld id="{B8964AA2-2766-4D48-BBDD-709A11AC3575}"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a:ln/>
        </p:spPr>
        <p:txBody>
          <a:bodyPr/>
          <a:lstStyle>
            <a:lvl1pPr>
              <a:defRPr/>
            </a:lvl1pPr>
          </a:lstStyle>
          <a:p>
            <a:pPr>
              <a:defRPr/>
            </a:pPr>
            <a:fld id="{0B063AFA-A1A6-43A2-B54C-22F18E9483F7}"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a:ln/>
        </p:spPr>
        <p:txBody>
          <a:bodyPr/>
          <a:lstStyle>
            <a:lvl1pPr>
              <a:defRPr/>
            </a:lvl1pPr>
          </a:lstStyle>
          <a:p>
            <a:pPr>
              <a:defRPr/>
            </a:pPr>
            <a:fld id="{07F8A546-3FC0-40F6-AE85-8A3DF391350F}" type="slidenum">
              <a:rPr lang="en-IN"/>
              <a:pPr>
                <a:defRPr/>
              </a:pPr>
              <a:t>‹#›</a:t>
            </a:fld>
            <a:endParaRPr lang="en-IN"/>
          </a:p>
        </p:txBody>
      </p:sp>
      <p:sp>
        <p:nvSpPr>
          <p:cNvPr id="8"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a:ln/>
        </p:spPr>
        <p:txBody>
          <a:bodyPr/>
          <a:lstStyle>
            <a:lvl1pPr>
              <a:defRPr/>
            </a:lvl1pPr>
          </a:lstStyle>
          <a:p>
            <a:pPr>
              <a:defRPr/>
            </a:pPr>
            <a:fld id="{D06D2879-1186-4218-BD1C-4C4FDBDA518C}" type="slidenum">
              <a:rPr lang="en-IN"/>
              <a:pPr>
                <a:defRPr/>
              </a:pPr>
              <a:t>‹#›</a:t>
            </a:fld>
            <a:endParaRPr lang="en-IN"/>
          </a:p>
        </p:txBody>
      </p:sp>
      <p:sp>
        <p:nvSpPr>
          <p:cNvPr id="4"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a:ln/>
        </p:spPr>
        <p:txBody>
          <a:bodyPr/>
          <a:lstStyle>
            <a:lvl1pPr>
              <a:defRPr/>
            </a:lvl1pPr>
          </a:lstStyle>
          <a:p>
            <a:pPr>
              <a:defRPr/>
            </a:pPr>
            <a:fld id="{357C594D-7D8A-492D-BE37-0D84DEBB7518}" type="slidenum">
              <a:rPr lang="en-IN"/>
              <a:pPr>
                <a:defRPr/>
              </a:pPr>
              <a:t>‹#›</a:t>
            </a:fld>
            <a:endParaRPr lang="en-IN"/>
          </a:p>
        </p:txBody>
      </p:sp>
      <p:sp>
        <p:nvSpPr>
          <p:cNvPr id="3"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rot="5400000">
            <a:off x="1698310" y="5848747"/>
            <a:ext cx="381000" cy="1565615"/>
          </a:xfrm>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451035"/>
            <a:ext cx="1905000" cy="314325"/>
          </a:xfrm>
          <a:prstGeom prst="rect">
            <a:avLst/>
          </a:prstGeom>
          <a:ln/>
        </p:spPr>
        <p:txBody>
          <a:bodyPr/>
          <a:lstStyle>
            <a:lvl1pPr algn="r">
              <a:defRPr sz="1800"/>
            </a:lvl1pPr>
          </a:lstStyle>
          <a:p>
            <a:pPr>
              <a:defRPr/>
            </a:pPr>
            <a:fld id="{51EDAF45-A1ED-443F-B7DC-99AC8969684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79B5411D-9101-4D0F-9FC3-F9865FFE7BB4}"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D353426A-7E99-4B3C-B0EA-8E4F5886D28D}"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03B49B19-B38B-4B54-BFBC-9AF75E2D3BAA}"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443C0DC8-5C22-4390-A568-1201AA148C4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5"/>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0"/>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r>
              <a:rPr lang="en-US"/>
              <a:t>4 December 2017</a:t>
            </a:r>
          </a:p>
        </p:txBody>
      </p:sp>
      <p:sp>
        <p:nvSpPr>
          <p:cNvPr id="5" name="Rectangle 3"/>
          <p:cNvSpPr>
            <a:spLocks noGrp="1" noChangeArrowheads="1"/>
          </p:cNvSpPr>
          <p:nvPr>
            <p:ph type="ftr" sz="quarter" idx="11"/>
          </p:nvPr>
        </p:nvSpPr>
        <p:spPr/>
        <p:txBody>
          <a:bodyPr/>
          <a:lstStyle>
            <a:lvl1pPr>
              <a:defRPr/>
            </a:lvl1pPr>
          </a:lstStyle>
          <a:p>
            <a:pPr>
              <a:defRPr/>
            </a:pPr>
            <a:endParaRPr lang="en-US"/>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2165096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3279606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1262965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3817005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238768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2331347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2861131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1196838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1873297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320793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2916253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84762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4071890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1788130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203424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600744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15611691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38289178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31661631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5222556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21838285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5037623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10809889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3340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8"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1200">
                <a:latin typeface="Calibri" pitchFamily="34" charset="0"/>
                <a:cs typeface="Calibri" pitchFamily="34" charset="0"/>
              </a:defRPr>
            </a:lvl1pPr>
          </a:lstStyle>
          <a:p>
            <a:pPr>
              <a:defRPr/>
            </a:pPr>
            <a:r>
              <a:rPr lang="en-US"/>
              <a:t>4 December 2017</a:t>
            </a:r>
          </a:p>
        </p:txBody>
      </p:sp>
      <p:sp>
        <p:nvSpPr>
          <p:cNvPr id="3"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a:ln/>
        </p:spPr>
        <p:txBody>
          <a:bodyPr/>
          <a:lstStyle>
            <a:lvl1pPr>
              <a:defRPr sz="1200"/>
            </a:lvl1pPr>
          </a:lstStyle>
          <a:p>
            <a:pPr>
              <a:defRPr/>
            </a:pPr>
            <a:fld id="{CCE60E7C-9340-4E78-8FF1-5B9A5C8058C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14" cstate="print"/>
          <a:srcRect/>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0"/>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ctr" eaLnBrk="0" hangingPunct="0">
              <a:defRPr sz="1400">
                <a:solidFill>
                  <a:schemeClr val="tx1"/>
                </a:solidFill>
                <a:latin typeface="Cambria"/>
                <a:ea typeface="+mn-ea"/>
                <a:cs typeface="Cambria"/>
              </a:defRPr>
            </a:lvl1pPr>
          </a:lstStyle>
          <a:p>
            <a:pPr>
              <a:defRPr/>
            </a:pPr>
            <a:r>
              <a:rPr lang="en-US"/>
              <a:t>4 December 2017</a:t>
            </a:r>
            <a:endParaRPr lang="en-US" dirty="0"/>
          </a:p>
        </p:txBody>
      </p:sp>
      <p:pic>
        <p:nvPicPr>
          <p:cNvPr id="1031" name="Picture 16"/>
          <p:cNvPicPr>
            <a:picLocks noChangeAspect="1" noChangeArrowheads="1"/>
          </p:cNvPicPr>
          <p:nvPr/>
        </p:nvPicPr>
        <p:blipFill>
          <a:blip r:embed="rId16" cstate="print"/>
          <a:srcRect/>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3330" y="3585338"/>
            <a:ext cx="6175992" cy="36933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800" b="0" dirty="0">
                <a:solidFill>
                  <a:schemeClr val="bg1"/>
                </a:solidFill>
                <a:latin typeface="Cambria"/>
                <a:cs typeface="Cambria"/>
              </a:rPr>
              <a:t>GMR Institute of Technology </a:t>
            </a:r>
          </a:p>
        </p:txBody>
      </p:sp>
    </p:spTree>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5pPr>
      <a:lvl6pPr marL="457200" algn="ctr" rtl="0" fontAlgn="base">
        <a:spcBef>
          <a:spcPct val="0"/>
        </a:spcBef>
        <a:spcAft>
          <a:spcPct val="0"/>
        </a:spcAft>
        <a:defRPr sz="4400">
          <a:solidFill>
            <a:schemeClr val="tx2"/>
          </a:solidFill>
          <a:latin typeface="Arial" pitchFamily="34" charset="0"/>
          <a:ea typeface="ＭＳ Ｐゴシック"/>
          <a:cs typeface="ＭＳ Ｐゴシック"/>
        </a:defRPr>
      </a:lvl6pPr>
      <a:lvl7pPr marL="914400" algn="ctr" rtl="0" fontAlgn="base">
        <a:spcBef>
          <a:spcPct val="0"/>
        </a:spcBef>
        <a:spcAft>
          <a:spcPct val="0"/>
        </a:spcAft>
        <a:defRPr sz="4400">
          <a:solidFill>
            <a:schemeClr val="tx2"/>
          </a:solidFill>
          <a:latin typeface="Arial" pitchFamily="34" charset="0"/>
          <a:ea typeface="ＭＳ Ｐゴシック"/>
          <a:cs typeface="ＭＳ Ｐゴシック"/>
        </a:defRPr>
      </a:lvl7pPr>
      <a:lvl8pPr marL="1371600" algn="ctr" rtl="0" fontAlgn="base">
        <a:spcBef>
          <a:spcPct val="0"/>
        </a:spcBef>
        <a:spcAft>
          <a:spcPct val="0"/>
        </a:spcAft>
        <a:defRPr sz="4400">
          <a:solidFill>
            <a:schemeClr val="tx2"/>
          </a:solidFill>
          <a:latin typeface="Arial" pitchFamily="34" charset="0"/>
          <a:ea typeface="ＭＳ Ｐゴシック"/>
          <a:cs typeface="ＭＳ Ｐゴシック"/>
        </a:defRPr>
      </a:lvl8pPr>
      <a:lvl9pPr marL="1828800" algn="ctr" rtl="0" fontAlgn="base">
        <a:spcBef>
          <a:spcPct val="0"/>
        </a:spcBef>
        <a:spcAft>
          <a:spcPct val="0"/>
        </a:spcAft>
        <a:defRPr sz="4400">
          <a:solidFill>
            <a:schemeClr val="tx2"/>
          </a:solidFill>
          <a:latin typeface="Arial" pitchFamily="34"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headEnd/>
            <a:tailEnd/>
          </a:ln>
          <a:effectLst/>
        </p:spPr>
        <p:txBody>
          <a:bodyPr wrap="none" anchor="ctr"/>
          <a:lstStyle/>
          <a:p>
            <a:pPr>
              <a:defRPr/>
            </a:pPr>
            <a:endParaRPr lang="en-US" dirty="0">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defRPr/>
            </a:pPr>
            <a:endParaRPr lang="en-US" dirty="0">
              <a:ea typeface="+mn-ea"/>
              <a:cs typeface="+mn-cs"/>
            </a:endParaRPr>
          </a:p>
        </p:txBody>
      </p:sp>
      <p:sp>
        <p:nvSpPr>
          <p:cNvPr id="110597" name="Text Box 5"/>
          <p:cNvSpPr txBox="1">
            <a:spLocks noChangeArrowheads="1"/>
          </p:cNvSpPr>
          <p:nvPr/>
        </p:nvSpPr>
        <p:spPr bwMode="auto">
          <a:xfrm rot="-5400000">
            <a:off x="-2667000" y="3505200"/>
            <a:ext cx="5791200" cy="304800"/>
          </a:xfrm>
          <a:prstGeom prst="rect">
            <a:avLst/>
          </a:prstGeom>
          <a:noFill/>
          <a:ln w="9525" algn="ctr">
            <a:noFill/>
            <a:miter lim="800000"/>
            <a:headEnd/>
            <a:tailEnd/>
          </a:ln>
          <a:effectLst/>
        </p:spPr>
        <p:txBody>
          <a:bodyPr>
            <a:spAutoFit/>
          </a:bodyPr>
          <a:lstStyle/>
          <a:p>
            <a:pPr algn="ctr">
              <a:spcBef>
                <a:spcPct val="50000"/>
              </a:spcBef>
              <a:defRPr/>
            </a:pPr>
            <a:r>
              <a:rPr lang="en-US" sz="1400" b="1" dirty="0">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0"/>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Humility</a:t>
            </a:r>
          </a:p>
        </p:txBody>
      </p:sp>
      <p:sp>
        <p:nvSpPr>
          <p:cNvPr id="110601" name="Text Box 9"/>
          <p:cNvSpPr txBox="1">
            <a:spLocks noChangeArrowheads="1"/>
          </p:cNvSpPr>
          <p:nvPr/>
        </p:nvSpPr>
        <p:spPr bwMode="auto">
          <a:xfrm>
            <a:off x="36576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Entrepreneurship</a:t>
            </a:r>
          </a:p>
        </p:txBody>
      </p:sp>
      <p:sp>
        <p:nvSpPr>
          <p:cNvPr id="110602" name="Text Box 10"/>
          <p:cNvSpPr txBox="1">
            <a:spLocks noChangeArrowheads="1"/>
          </p:cNvSpPr>
          <p:nvPr/>
        </p:nvSpPr>
        <p:spPr bwMode="auto">
          <a:xfrm>
            <a:off x="57912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Teamwork</a:t>
            </a:r>
          </a:p>
        </p:txBody>
      </p:sp>
      <p:sp>
        <p:nvSpPr>
          <p:cNvPr id="110603" name="Text Box 11"/>
          <p:cNvSpPr txBox="1">
            <a:spLocks noChangeArrowheads="1"/>
          </p:cNvSpPr>
          <p:nvPr/>
        </p:nvSpPr>
        <p:spPr bwMode="auto">
          <a:xfrm>
            <a:off x="2362200" y="6519863"/>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Learning</a:t>
            </a:r>
          </a:p>
        </p:txBody>
      </p:sp>
      <p:sp>
        <p:nvSpPr>
          <p:cNvPr id="110604" name="Text Box 12"/>
          <p:cNvSpPr txBox="1">
            <a:spLocks noChangeArrowheads="1"/>
          </p:cNvSpPr>
          <p:nvPr/>
        </p:nvSpPr>
        <p:spPr bwMode="auto">
          <a:xfrm>
            <a:off x="43434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Social Responsibility</a:t>
            </a:r>
          </a:p>
        </p:txBody>
      </p:sp>
      <p:sp>
        <p:nvSpPr>
          <p:cNvPr id="110605" name="Text Box 13"/>
          <p:cNvSpPr txBox="1">
            <a:spLocks noChangeArrowheads="1"/>
          </p:cNvSpPr>
          <p:nvPr/>
        </p:nvSpPr>
        <p:spPr bwMode="auto">
          <a:xfrm>
            <a:off x="71628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Respect for Individual</a:t>
            </a:r>
          </a:p>
        </p:txBody>
      </p:sp>
      <p:sp>
        <p:nvSpPr>
          <p:cNvPr id="110606" name="Text Box 14"/>
          <p:cNvSpPr txBox="1">
            <a:spLocks noChangeArrowheads="1"/>
          </p:cNvSpPr>
          <p:nvPr/>
        </p:nvSpPr>
        <p:spPr bwMode="auto">
          <a:xfrm>
            <a:off x="0" y="6515100"/>
            <a:ext cx="18288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Deliver The Promise</a:t>
            </a:r>
          </a:p>
        </p:txBody>
      </p:sp>
      <p:sp>
        <p:nvSpPr>
          <p:cNvPr id="110607" name="Text Box 15"/>
          <p:cNvSpPr txBox="1">
            <a:spLocks noChangeArrowheads="1"/>
          </p:cNvSpPr>
          <p:nvPr/>
        </p:nvSpPr>
        <p:spPr bwMode="auto">
          <a:xfrm rot="-5400000">
            <a:off x="-2682875" y="3413125"/>
            <a:ext cx="5791200" cy="336550"/>
          </a:xfrm>
          <a:prstGeom prst="rect">
            <a:avLst/>
          </a:prstGeom>
          <a:noFill/>
          <a:ln w="9525" algn="ctr">
            <a:noFill/>
            <a:miter lim="800000"/>
            <a:headEnd/>
            <a:tailEnd/>
          </a:ln>
          <a:effectLst/>
        </p:spPr>
        <p:txBody>
          <a:bodyPr>
            <a:spAutoFit/>
          </a:bodyPr>
          <a:lstStyle/>
          <a:p>
            <a:pPr algn="ctr">
              <a:spcBef>
                <a:spcPct val="50000"/>
              </a:spcBef>
              <a:defRPr/>
            </a:pPr>
            <a:r>
              <a:rPr lang="en-US" sz="1600" b="1" dirty="0">
                <a:solidFill>
                  <a:schemeClr val="bg1"/>
                </a:solidFill>
                <a:latin typeface="Verdana"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0" y="0"/>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solidFill>
                  <a:schemeClr val="tx1"/>
                </a:solidFill>
                <a:ea typeface="+mn-ea"/>
                <a:cs typeface="+mn-cs"/>
              </a:defRPr>
            </a:lvl1pPr>
          </a:lstStyle>
          <a:p>
            <a:pPr>
              <a:defRPr/>
            </a:pPr>
            <a:fld id="{C9DA4647-D6BA-4DF1-A77A-751DA1F08E30}" type="slidenum">
              <a:rPr lang="en-IN"/>
              <a:pPr>
                <a:defRPr/>
              </a:pPr>
              <a:t>‹#›</a:t>
            </a:fld>
            <a:endParaRPr lang="en-IN"/>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i="1">
                <a:solidFill>
                  <a:schemeClr val="tx1"/>
                </a:solidFill>
                <a:ea typeface="+mn-ea"/>
                <a:cs typeface="+mn-cs"/>
              </a:defRPr>
            </a:lvl1pPr>
          </a:lstStyle>
          <a:p>
            <a:pPr>
              <a:defRPr/>
            </a:pPr>
            <a:r>
              <a:rPr lang="en-US"/>
              <a:t>4 December 2017</a:t>
            </a:r>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n-ea"/>
                <a:cs typeface="+mn-cs"/>
              </a:defRPr>
            </a:lvl1pPr>
          </a:lstStyle>
          <a:p>
            <a:pPr>
              <a:defRPr/>
            </a:pPr>
            <a:r>
              <a:rPr lang="en-US"/>
              <a:t>4 December 2017</a:t>
            </a:r>
          </a:p>
        </p:txBody>
      </p:sp>
      <p:sp>
        <p:nvSpPr>
          <p:cNvPr id="10" name="Rectangle 3"/>
          <p:cNvSpPr>
            <a:spLocks noGrp="1" noChangeArrowheads="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11" name="Rectangle 4"/>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03" r:id="rId1"/>
  </p:sldLayoutIdLst>
  <p:hf hdr="0" ftr="0"/>
  <p:txStyles>
    <p:titleStyle>
      <a:lvl1pPr algn="ctr" rtl="0" eaLnBrk="0" fontAlgn="base" hangingPunct="0">
        <a:spcBef>
          <a:spcPct val="0"/>
        </a:spcBef>
        <a:spcAft>
          <a:spcPct val="0"/>
        </a:spcAft>
        <a:defRPr sz="4400" kern="1200">
          <a:solidFill>
            <a:schemeClr val="tx1"/>
          </a:solidFill>
          <a:latin typeface="Arial" pitchFamily="34" charset="0"/>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700262228"/>
      </p:ext>
    </p:extLst>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2301151738"/>
      </p:ext>
    </p:extLst>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7"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dt" sz="quarter" idx="10"/>
          </p:nvPr>
        </p:nvSpPr>
        <p:spPr/>
        <p:txBody>
          <a:bodyPr/>
          <a:lstStyle/>
          <a:p>
            <a:pPr>
              <a:defRPr/>
            </a:pPr>
            <a:r>
              <a:rPr lang="en-US"/>
              <a:t>4 December 2017</a:t>
            </a:r>
            <a:endParaRPr lang="en-US" dirty="0"/>
          </a:p>
        </p:txBody>
      </p:sp>
      <p:sp>
        <p:nvSpPr>
          <p:cNvPr id="12" name="Rectangle 6"/>
          <p:cNvSpPr>
            <a:spLocks noGrp="1" noChangeArrowheads="1"/>
          </p:cNvSpPr>
          <p:nvPr>
            <p:ph type="sldNum" sz="quarter" idx="12"/>
          </p:nvPr>
        </p:nvSpPr>
        <p:spPr/>
        <p:txBody>
          <a:bodyPr/>
          <a:lstStyle/>
          <a:p>
            <a:pPr>
              <a:defRPr/>
            </a:pPr>
            <a:fld id="{FCF16305-E377-4E4A-8DEA-0637001F9B75}" type="slidenum">
              <a:rPr lang="en-US"/>
              <a:pPr>
                <a:defRPr/>
              </a:pPr>
              <a:t>1</a:t>
            </a:fld>
            <a:endParaRPr lang="en-US" dirty="0"/>
          </a:p>
        </p:txBody>
      </p:sp>
      <p:sp>
        <p:nvSpPr>
          <p:cNvPr id="8" name="Date Placeholder 1"/>
          <p:cNvSpPr txBox="1">
            <a:spLocks noGrp="1"/>
          </p:cNvSpPr>
          <p:nvPr/>
        </p:nvSpPr>
        <p:spPr bwMode="auto">
          <a:xfrm>
            <a:off x="485775" y="6515100"/>
            <a:ext cx="1905000" cy="457200"/>
          </a:xfrm>
          <a:prstGeom prst="rect">
            <a:avLst/>
          </a:prstGeom>
          <a:noFill/>
          <a:ln>
            <a:miter lim="800000"/>
            <a:headEnd/>
            <a:tailEnd/>
          </a:ln>
        </p:spPr>
        <p:txBody>
          <a:bodyPr/>
          <a:lstStyle/>
          <a:p>
            <a:pPr eaLnBrk="0" hangingPunct="0">
              <a:defRPr/>
            </a:pPr>
            <a:fld id="{0BB7D5F5-0A21-4911-A5AE-A96CE83F90B6}" type="datetime5">
              <a:rPr lang="en-US" sz="1400">
                <a:solidFill>
                  <a:schemeClr val="tx1"/>
                </a:solidFill>
                <a:latin typeface="+mn-lt"/>
                <a:ea typeface="+mn-ea"/>
                <a:cs typeface="+mn-cs"/>
              </a:rPr>
              <a:pPr eaLnBrk="0" hangingPunct="0">
                <a:defRPr/>
              </a:pPr>
              <a:t>17-Oct-25</a:t>
            </a:fld>
            <a:endParaRPr lang="en-US" sz="1400" dirty="0">
              <a:solidFill>
                <a:schemeClr val="tx1"/>
              </a:solidFill>
              <a:latin typeface="+mn-lt"/>
              <a:ea typeface="+mn-ea"/>
              <a:cs typeface="+mn-cs"/>
            </a:endParaRPr>
          </a:p>
        </p:txBody>
      </p:sp>
      <p:sp>
        <p:nvSpPr>
          <p:cNvPr id="10" name="Slide Number Placeholder 3"/>
          <p:cNvSpPr txBox="1">
            <a:spLocks noGrp="1"/>
          </p:cNvSpPr>
          <p:nvPr/>
        </p:nvSpPr>
        <p:spPr bwMode="auto">
          <a:xfrm>
            <a:off x="7239000" y="6415088"/>
            <a:ext cx="1905000" cy="314325"/>
          </a:xfrm>
          <a:prstGeom prst="rect">
            <a:avLst/>
          </a:prstGeom>
          <a:noFill/>
          <a:ln>
            <a:miter lim="800000"/>
            <a:headEnd/>
            <a:tailEnd/>
          </a:ln>
        </p:spPr>
        <p:txBody>
          <a:bodyPr/>
          <a:lstStyle/>
          <a:p>
            <a:pPr algn="r" eaLnBrk="0" hangingPunct="0">
              <a:defRPr/>
            </a:pPr>
            <a:fld id="{056E73CB-34FA-445C-917D-1D0218594425}" type="slidenum">
              <a:rPr lang="en-US" sz="1400">
                <a:solidFill>
                  <a:schemeClr val="tx1"/>
                </a:solidFill>
                <a:latin typeface="+mn-lt"/>
                <a:ea typeface="+mn-ea"/>
                <a:cs typeface="+mn-cs"/>
              </a:rPr>
              <a:pPr algn="r" eaLnBrk="0" hangingPunct="0">
                <a:defRPr/>
              </a:pPr>
              <a:t>1</a:t>
            </a:fld>
            <a:endParaRPr lang="en-US" sz="1400" dirty="0">
              <a:solidFill>
                <a:schemeClr val="tx1"/>
              </a:solidFill>
              <a:latin typeface="+mn-lt"/>
              <a:ea typeface="+mn-ea"/>
              <a:cs typeface="+mn-cs"/>
            </a:endParaRPr>
          </a:p>
        </p:txBody>
      </p:sp>
      <p:sp>
        <p:nvSpPr>
          <p:cNvPr id="5126" name="Slide Number Placeholder 1"/>
          <p:cNvSpPr txBox="1">
            <a:spLocks noGrp="1"/>
          </p:cNvSpPr>
          <p:nvPr/>
        </p:nvSpPr>
        <p:spPr bwMode="auto">
          <a:xfrm>
            <a:off x="7924800" y="6172200"/>
            <a:ext cx="1219200" cy="476250"/>
          </a:xfrm>
          <a:prstGeom prst="rect">
            <a:avLst/>
          </a:prstGeom>
          <a:noFill/>
          <a:ln w="9525">
            <a:noFill/>
            <a:miter lim="800000"/>
            <a:headEnd/>
            <a:tailEnd/>
          </a:ln>
        </p:spPr>
        <p:txBody>
          <a:bodyPr/>
          <a:lstStyle/>
          <a:p>
            <a:pPr algn="r"/>
            <a:fld id="{E1E9ED73-292D-4AD3-919A-4D6BF5CF2DEB}" type="slidenum">
              <a:rPr lang="en-IN" sz="1200" i="1">
                <a:solidFill>
                  <a:schemeClr val="tx1"/>
                </a:solidFill>
              </a:rPr>
              <a:pPr algn="r"/>
              <a:t>1</a:t>
            </a:fld>
            <a:endParaRPr lang="en-IN" sz="1200" i="1" dirty="0">
              <a:solidFill>
                <a:schemeClr val="tx1"/>
              </a:solidFill>
            </a:endParaRPr>
          </a:p>
        </p:txBody>
      </p:sp>
      <p:sp>
        <p:nvSpPr>
          <p:cNvPr id="5127" name="Date Placeholder 2"/>
          <p:cNvSpPr txBox="1">
            <a:spLocks noGrp="1"/>
          </p:cNvSpPr>
          <p:nvPr/>
        </p:nvSpPr>
        <p:spPr bwMode="auto">
          <a:xfrm>
            <a:off x="200025" y="6096000"/>
            <a:ext cx="1371600" cy="476250"/>
          </a:xfrm>
          <a:prstGeom prst="rect">
            <a:avLst/>
          </a:prstGeom>
          <a:noFill/>
          <a:ln w="9525">
            <a:noFill/>
            <a:miter lim="800000"/>
            <a:headEnd/>
            <a:tailEnd/>
          </a:ln>
        </p:spPr>
        <p:txBody>
          <a:bodyPr/>
          <a:lstStyle/>
          <a:p>
            <a:pPr algn="ctr"/>
            <a:fld id="{431A6F25-9475-4B00-9A62-794CECE6A410}" type="datetime5">
              <a:rPr lang="en-US" sz="1200" i="1">
                <a:solidFill>
                  <a:schemeClr val="tx1"/>
                </a:solidFill>
              </a:rPr>
              <a:pPr algn="ctr"/>
              <a:t>17-Oct-25</a:t>
            </a:fld>
            <a:endParaRPr lang="en-US" sz="1200" i="1" dirty="0">
              <a:solidFill>
                <a:schemeClr val="tx1"/>
              </a:solidFill>
            </a:endParaRPr>
          </a:p>
        </p:txBody>
      </p:sp>
      <p:pic>
        <p:nvPicPr>
          <p:cNvPr id="5128" name="Picture 11" descr="PPTmainpage"/>
          <p:cNvPicPr>
            <a:picLocks noChangeAspect="1" noChangeArrowheads="1"/>
          </p:cNvPicPr>
          <p:nvPr/>
        </p:nvPicPr>
        <p:blipFill>
          <a:blip r:embed="rId3" cstate="print"/>
          <a:srcRect/>
          <a:stretch>
            <a:fillRect/>
          </a:stretch>
        </p:blipFill>
        <p:spPr bwMode="auto">
          <a:xfrm>
            <a:off x="0" y="8244"/>
            <a:ext cx="9145588" cy="6859588"/>
          </a:xfrm>
          <a:prstGeom prst="rect">
            <a:avLst/>
          </a:prstGeom>
          <a:noFill/>
          <a:ln w="9525">
            <a:noFill/>
            <a:miter lim="800000"/>
            <a:headEnd/>
            <a:tailEnd/>
          </a:ln>
        </p:spPr>
      </p:pic>
      <p:sp>
        <p:nvSpPr>
          <p:cNvPr id="5129" name="Text Box 5"/>
          <p:cNvSpPr txBox="1">
            <a:spLocks noChangeArrowheads="1"/>
          </p:cNvSpPr>
          <p:nvPr/>
        </p:nvSpPr>
        <p:spPr bwMode="auto">
          <a:xfrm>
            <a:off x="998106" y="128587"/>
            <a:ext cx="6926694" cy="702756"/>
          </a:xfrm>
          <a:prstGeom prst="rect">
            <a:avLst/>
          </a:prstGeom>
          <a:noFill/>
          <a:ln w="9525">
            <a:noFill/>
            <a:miter lim="800000"/>
            <a:headEnd/>
            <a:tailEnd/>
          </a:ln>
        </p:spPr>
        <p:txBody>
          <a:bodyPr wrap="square">
            <a:spAutoFit/>
          </a:bodyPr>
          <a:lstStyle/>
          <a:p>
            <a:pPr eaLnBrk="0" hangingPunct="0">
              <a:lnSpc>
                <a:spcPct val="150000"/>
              </a:lnSpc>
              <a:spcBef>
                <a:spcPct val="50000"/>
              </a:spcBef>
            </a:pPr>
            <a:r>
              <a:rPr lang="en-US" sz="2800" b="1" dirty="0">
                <a:solidFill>
                  <a:schemeClr val="bg1"/>
                </a:solidFill>
                <a:latin typeface="Arial" pitchFamily="34" charset="0"/>
              </a:rPr>
              <a:t>GMR Institute of Technology, Rajam</a:t>
            </a:r>
          </a:p>
        </p:txBody>
      </p:sp>
      <p:pic>
        <p:nvPicPr>
          <p:cNvPr id="5131" name="Picture 16"/>
          <p:cNvPicPr>
            <a:picLocks noChangeAspect="1" noChangeArrowheads="1"/>
          </p:cNvPicPr>
          <p:nvPr/>
        </p:nvPicPr>
        <p:blipFill>
          <a:blip r:embed="rId4" cstate="print"/>
          <a:srcRect/>
          <a:stretch>
            <a:fillRect/>
          </a:stretch>
        </p:blipFill>
        <p:spPr bwMode="auto">
          <a:xfrm>
            <a:off x="250825" y="6019800"/>
            <a:ext cx="1654175" cy="576263"/>
          </a:xfrm>
          <a:prstGeom prst="rect">
            <a:avLst/>
          </a:prstGeom>
          <a:noFill/>
          <a:ln w="9525">
            <a:noFill/>
            <a:miter lim="800000"/>
            <a:headEnd/>
            <a:tailEnd/>
          </a:ln>
        </p:spPr>
      </p:pic>
      <p:sp>
        <p:nvSpPr>
          <p:cNvPr id="2" name="TextBox 1">
            <a:extLst>
              <a:ext uri="{FF2B5EF4-FFF2-40B4-BE49-F238E27FC236}">
                <a16:creationId xmlns:a16="http://schemas.microsoft.com/office/drawing/2014/main" id="{0F79156F-B81C-BCD5-7BCF-C160B9697F04}"/>
              </a:ext>
            </a:extLst>
          </p:cNvPr>
          <p:cNvSpPr txBox="1"/>
          <p:nvPr/>
        </p:nvSpPr>
        <p:spPr>
          <a:xfrm>
            <a:off x="998106" y="667598"/>
            <a:ext cx="6652958" cy="3785652"/>
          </a:xfrm>
          <a:prstGeom prst="rect">
            <a:avLst/>
          </a:prstGeom>
          <a:noFill/>
        </p:spPr>
        <p:txBody>
          <a:bodyPr wrap="square" rtlCol="0">
            <a:spAutoFit/>
          </a:bodyPr>
          <a:lstStyle/>
          <a:p>
            <a:pPr algn="ctr" eaLnBrk="0" hangingPunct="0"/>
            <a:r>
              <a:rPr lang="en-US" b="1" dirty="0">
                <a:solidFill>
                  <a:schemeClr val="bg1"/>
                </a:solidFill>
                <a:cs typeface="Times New Roman" panose="02020603050405020304" pitchFamily="18" charset="0"/>
              </a:rPr>
              <a:t>Department of Information Technology</a:t>
            </a:r>
          </a:p>
          <a:p>
            <a:pPr algn="ctr" eaLnBrk="0" hangingPunct="0"/>
            <a:endParaRPr lang="en-US" b="1" dirty="0">
              <a:solidFill>
                <a:schemeClr val="bg1"/>
              </a:solidFill>
              <a:cs typeface="Times New Roman" panose="02020603050405020304" pitchFamily="18" charset="0"/>
            </a:endParaRPr>
          </a:p>
          <a:p>
            <a:pPr algn="ctr" eaLnBrk="0" hangingPunct="0"/>
            <a:endParaRPr lang="en-US" b="1" dirty="0">
              <a:solidFill>
                <a:schemeClr val="bg1"/>
              </a:solidFill>
              <a:cs typeface="Times New Roman" panose="02020603050405020304" pitchFamily="18" charset="0"/>
            </a:endParaRPr>
          </a:p>
          <a:p>
            <a:pPr algn="ctr" eaLnBrk="0" hangingPunct="0"/>
            <a:endParaRPr lang="en-US" b="1" dirty="0">
              <a:solidFill>
                <a:schemeClr val="bg1"/>
              </a:solidFill>
              <a:cs typeface="Times New Roman" panose="02020603050405020304" pitchFamily="18" charset="0"/>
            </a:endParaRPr>
          </a:p>
          <a:p>
            <a:pPr algn="ctr" eaLnBrk="0" hangingPunct="0"/>
            <a:endParaRPr lang="en-US" b="1" dirty="0">
              <a:solidFill>
                <a:schemeClr val="bg1"/>
              </a:solidFill>
              <a:cs typeface="Times New Roman" panose="02020603050405020304" pitchFamily="18" charset="0"/>
            </a:endParaRPr>
          </a:p>
          <a:p>
            <a:pPr algn="ctr" eaLnBrk="0" hangingPunct="0"/>
            <a:endParaRPr lang="en-US" b="1" dirty="0">
              <a:solidFill>
                <a:schemeClr val="bg1"/>
              </a:solidFill>
              <a:cs typeface="Times New Roman" panose="02020603050405020304" pitchFamily="18" charset="0"/>
            </a:endParaRPr>
          </a:p>
          <a:p>
            <a:pPr algn="ctr" eaLnBrk="0" hangingPunct="0"/>
            <a:endParaRPr lang="en-US" b="1" dirty="0">
              <a:solidFill>
                <a:schemeClr val="bg1"/>
              </a:solidFill>
              <a:cs typeface="Times New Roman" panose="02020603050405020304" pitchFamily="18" charset="0"/>
            </a:endParaRPr>
          </a:p>
          <a:p>
            <a:pPr algn="ctr"/>
            <a:r>
              <a:rPr lang="en-US" b="1" dirty="0">
                <a:solidFill>
                  <a:schemeClr val="bg1"/>
                </a:solidFill>
                <a:cs typeface="Times New Roman" panose="02020603050405020304" pitchFamily="18" charset="0"/>
              </a:rPr>
              <a:t>A  Secure Communication Model Using AES Cryptographic Steganography</a:t>
            </a:r>
          </a:p>
          <a:p>
            <a:endParaRPr lang="en-IN" b="1" dirty="0">
              <a:solidFill>
                <a:schemeClr val="bg1"/>
              </a:solidFill>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CBFA29-4CA6-2BC7-6FEC-AA03598AC9AE}"/>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6" name="TextBox 5">
            <a:extLst>
              <a:ext uri="{FF2B5EF4-FFF2-40B4-BE49-F238E27FC236}">
                <a16:creationId xmlns:a16="http://schemas.microsoft.com/office/drawing/2014/main" id="{45D46C3B-1C0E-98E4-6EC4-E7AA664F5994}"/>
              </a:ext>
            </a:extLst>
          </p:cNvPr>
          <p:cNvSpPr txBox="1"/>
          <p:nvPr/>
        </p:nvSpPr>
        <p:spPr>
          <a:xfrm>
            <a:off x="659757" y="1531787"/>
            <a:ext cx="8180065" cy="923330"/>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5 : </a:t>
            </a:r>
            <a:r>
              <a:rPr lang="en-IN" sz="1800" b="1" dirty="0">
                <a:solidFill>
                  <a:schemeClr val="tx2"/>
                </a:solidFill>
              </a:rPr>
              <a:t>Xu, H., Cai, Z., </a:t>
            </a:r>
            <a:r>
              <a:rPr lang="en-IN" sz="1800" b="1" dirty="0" err="1">
                <a:solidFill>
                  <a:schemeClr val="tx2"/>
                </a:solidFill>
              </a:rPr>
              <a:t>Takabi</a:t>
            </a:r>
            <a:r>
              <a:rPr lang="en-IN" sz="1800" b="1" dirty="0">
                <a:solidFill>
                  <a:schemeClr val="tx2"/>
                </a:solidFill>
              </a:rPr>
              <a:t>, D., &amp; Li, W. (2021). Audio-visual autoencoding for privacy-preserving video streaming. </a:t>
            </a:r>
            <a:r>
              <a:rPr lang="en-IN" sz="1800" b="1" i="1" dirty="0">
                <a:solidFill>
                  <a:schemeClr val="tx2"/>
                </a:solidFill>
              </a:rPr>
              <a:t>IEEE Internet of Things Journal</a:t>
            </a:r>
            <a:r>
              <a:rPr lang="en-IN" sz="1800" b="1" dirty="0">
                <a:solidFill>
                  <a:schemeClr val="tx2"/>
                </a:solidFill>
              </a:rPr>
              <a:t>, </a:t>
            </a:r>
            <a:r>
              <a:rPr lang="en-IN" sz="1800" b="1" i="1" dirty="0">
                <a:solidFill>
                  <a:schemeClr val="tx2"/>
                </a:solidFill>
              </a:rPr>
              <a:t>9</a:t>
            </a:r>
            <a:r>
              <a:rPr lang="en-IN" sz="1800" b="1" dirty="0">
                <a:solidFill>
                  <a:schemeClr val="tx2"/>
                </a:solidFill>
              </a:rPr>
              <a:t>(3), 1749-1761.</a:t>
            </a:r>
            <a:endParaRPr lang="en-US" sz="1800" b="1" dirty="0">
              <a:solidFill>
                <a:schemeClr val="tx2"/>
              </a:solidFill>
            </a:endParaRPr>
          </a:p>
        </p:txBody>
      </p:sp>
      <p:sp>
        <p:nvSpPr>
          <p:cNvPr id="7" name="TextBox 6">
            <a:extLst>
              <a:ext uri="{FF2B5EF4-FFF2-40B4-BE49-F238E27FC236}">
                <a16:creationId xmlns:a16="http://schemas.microsoft.com/office/drawing/2014/main" id="{CB3FAF85-4AED-0297-289D-C1DC91C500B6}"/>
              </a:ext>
            </a:extLst>
          </p:cNvPr>
          <p:cNvSpPr txBox="1"/>
          <p:nvPr/>
        </p:nvSpPr>
        <p:spPr>
          <a:xfrm>
            <a:off x="731520" y="2627270"/>
            <a:ext cx="8108302" cy="3139321"/>
          </a:xfrm>
          <a:prstGeom prst="rect">
            <a:avLst/>
          </a:prstGeom>
          <a:noFill/>
        </p:spPr>
        <p:txBody>
          <a:bodyPr wrap="square" rtlCol="0">
            <a:spAutoFit/>
          </a:bodyPr>
          <a:lstStyle/>
          <a:p>
            <a:pPr algn="just"/>
            <a:r>
              <a:rPr lang="en-US" sz="1800" dirty="0">
                <a:solidFill>
                  <a:schemeClr val="tx1"/>
                </a:solidFill>
              </a:rPr>
              <a:t>The literature review for "Audio-Visual Autoencoding for Privacy-Preserving Video Streaming" highlights several limitations of existing privacy protection methods. Noise-based models often use noise with patterned distributions, which attackers can exploit as prior knowledge to infer private information. Furthermore, some of these models are trained to only fool specific types of discriminative models, making them ineffective against general detection models in real-world applications. The paper also points out that many existing models, including encryption-based ones, fail to address side-channel inference attacks. Finally, it notes that prior work typically focuses on visual privacy in separate video frames and neglects the temporal information (relationships between frames), which modern machine learning models can use to perform activities like action recognition.</a:t>
            </a:r>
          </a:p>
        </p:txBody>
      </p:sp>
    </p:spTree>
    <p:extLst>
      <p:ext uri="{BB962C8B-B14F-4D97-AF65-F5344CB8AC3E}">
        <p14:creationId xmlns:p14="http://schemas.microsoft.com/office/powerpoint/2010/main" val="2954419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ACF5F1-0CF5-BB8F-C38C-9533236465E9}"/>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9" name="TextBox 8">
            <a:extLst>
              <a:ext uri="{FF2B5EF4-FFF2-40B4-BE49-F238E27FC236}">
                <a16:creationId xmlns:a16="http://schemas.microsoft.com/office/drawing/2014/main" id="{3BC0D671-8981-7624-51A9-8D1B246332A8}"/>
              </a:ext>
            </a:extLst>
          </p:cNvPr>
          <p:cNvSpPr txBox="1"/>
          <p:nvPr/>
        </p:nvSpPr>
        <p:spPr>
          <a:xfrm>
            <a:off x="689113" y="1741900"/>
            <a:ext cx="8070574" cy="923330"/>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6 : </a:t>
            </a:r>
            <a:r>
              <a:rPr lang="en-IN" sz="1800" b="1" dirty="0" err="1">
                <a:solidFill>
                  <a:schemeClr val="tx2"/>
                </a:solidFill>
              </a:rPr>
              <a:t>Kosuru</a:t>
            </a:r>
            <a:r>
              <a:rPr lang="en-IN" sz="1800" b="1" dirty="0">
                <a:solidFill>
                  <a:schemeClr val="tx2"/>
                </a:solidFill>
              </a:rPr>
              <a:t>, S. D., Pradhan, A., Basith, K. A., Sonar, R., &amp; Swain, G. (2023). Digital image steganography with error correction on extracted data. </a:t>
            </a:r>
            <a:r>
              <a:rPr lang="en-IN" sz="1800" b="1" i="1" dirty="0">
                <a:solidFill>
                  <a:schemeClr val="tx2"/>
                </a:solidFill>
              </a:rPr>
              <a:t>IEEE Access</a:t>
            </a:r>
            <a:r>
              <a:rPr lang="en-IN" sz="1800" b="1" dirty="0">
                <a:solidFill>
                  <a:schemeClr val="tx2"/>
                </a:solidFill>
              </a:rPr>
              <a:t>, </a:t>
            </a:r>
            <a:r>
              <a:rPr lang="en-IN" sz="1800" b="1" i="1" dirty="0">
                <a:solidFill>
                  <a:schemeClr val="tx2"/>
                </a:solidFill>
              </a:rPr>
              <a:t>11</a:t>
            </a:r>
            <a:r>
              <a:rPr lang="en-IN" sz="1800" b="1" dirty="0">
                <a:solidFill>
                  <a:schemeClr val="tx2"/>
                </a:solidFill>
              </a:rPr>
              <a:t>, 80945-80957.</a:t>
            </a:r>
            <a:endParaRPr lang="en-US" sz="1800" b="1" dirty="0">
              <a:solidFill>
                <a:schemeClr val="tx2"/>
              </a:solidFill>
            </a:endParaRPr>
          </a:p>
        </p:txBody>
      </p:sp>
      <p:sp>
        <p:nvSpPr>
          <p:cNvPr id="10" name="TextBox 9">
            <a:extLst>
              <a:ext uri="{FF2B5EF4-FFF2-40B4-BE49-F238E27FC236}">
                <a16:creationId xmlns:a16="http://schemas.microsoft.com/office/drawing/2014/main" id="{F0C5083D-01A8-0196-5772-F5AFF4C46C87}"/>
              </a:ext>
            </a:extLst>
          </p:cNvPr>
          <p:cNvSpPr txBox="1"/>
          <p:nvPr/>
        </p:nvSpPr>
        <p:spPr>
          <a:xfrm>
            <a:off x="689113" y="2665231"/>
            <a:ext cx="8070573" cy="2585323"/>
          </a:xfrm>
          <a:prstGeom prst="rect">
            <a:avLst/>
          </a:prstGeom>
          <a:noFill/>
        </p:spPr>
        <p:txBody>
          <a:bodyPr wrap="square" rtlCol="0">
            <a:spAutoFit/>
          </a:bodyPr>
          <a:lstStyle/>
          <a:p>
            <a:pPr algn="just"/>
            <a:r>
              <a:rPr lang="en-US" sz="1800" dirty="0">
                <a:solidFill>
                  <a:schemeClr val="tx1"/>
                </a:solidFill>
              </a:rPr>
              <a:t>Based on the paper "Digital Image Steganography With Error Correction on Extracted Data," the literature review highlights the limitations of traditional steganography techniques like Least Significant Bit (LSB) substitution, noting its vulnerability to detection and high distortion with larger payloads. It also discusses improvements like Pixel Value Differencing (PVD), which is less detectable but still vulnerable to analysis. The authors also review hybrid approaches and other techniques that incorporate concepts like Modified Hamming Code, emphasizing that these methods often lack a focus on detecting and correcting errors in the hidden data after transmission, a gap that the paper's proposed method aims to address.</a:t>
            </a:r>
          </a:p>
        </p:txBody>
      </p:sp>
    </p:spTree>
    <p:extLst>
      <p:ext uri="{BB962C8B-B14F-4D97-AF65-F5344CB8AC3E}">
        <p14:creationId xmlns:p14="http://schemas.microsoft.com/office/powerpoint/2010/main" val="4115617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90AA53-7187-41E5-864C-21153016E8C9}"/>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6" name="TextBox 5">
            <a:extLst>
              <a:ext uri="{FF2B5EF4-FFF2-40B4-BE49-F238E27FC236}">
                <a16:creationId xmlns:a16="http://schemas.microsoft.com/office/drawing/2014/main" id="{645F119E-16DA-5330-3847-91AEA8BA438E}"/>
              </a:ext>
            </a:extLst>
          </p:cNvPr>
          <p:cNvSpPr txBox="1"/>
          <p:nvPr/>
        </p:nvSpPr>
        <p:spPr>
          <a:xfrm>
            <a:off x="680720" y="1741900"/>
            <a:ext cx="8077200" cy="1200329"/>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7 : </a:t>
            </a:r>
            <a:r>
              <a:rPr lang="en-IN" sz="1800" b="1" dirty="0">
                <a:solidFill>
                  <a:schemeClr val="tx2"/>
                </a:solidFill>
              </a:rPr>
              <a:t>Kaur, M., Alzubi, A. A., Walia, T. S., Yadav, V., Kumar, N., Singh, D., &amp; Lee, H. N. (2023). </a:t>
            </a:r>
            <a:r>
              <a:rPr lang="en-IN" sz="1800" b="1" dirty="0" err="1">
                <a:solidFill>
                  <a:schemeClr val="tx2"/>
                </a:solidFill>
              </a:rPr>
              <a:t>EGCrypto</a:t>
            </a:r>
            <a:r>
              <a:rPr lang="en-IN" sz="1800" b="1" dirty="0">
                <a:solidFill>
                  <a:schemeClr val="tx2"/>
                </a:solidFill>
              </a:rPr>
              <a:t>: A low-complexity elliptic </a:t>
            </a:r>
            <a:r>
              <a:rPr lang="en-IN" sz="1800" b="1" dirty="0" err="1">
                <a:solidFill>
                  <a:schemeClr val="tx2"/>
                </a:solidFill>
              </a:rPr>
              <a:t>galois</a:t>
            </a:r>
            <a:r>
              <a:rPr lang="en-IN" sz="1800" b="1" dirty="0">
                <a:solidFill>
                  <a:schemeClr val="tx2"/>
                </a:solidFill>
              </a:rPr>
              <a:t> cryptography model for secure data transmission in IoT. </a:t>
            </a:r>
            <a:r>
              <a:rPr lang="en-IN" sz="1800" b="1" i="1" dirty="0">
                <a:solidFill>
                  <a:schemeClr val="tx2"/>
                </a:solidFill>
              </a:rPr>
              <a:t>IEEE Access</a:t>
            </a:r>
            <a:r>
              <a:rPr lang="en-IN" sz="1800" b="1" dirty="0">
                <a:solidFill>
                  <a:schemeClr val="tx2"/>
                </a:solidFill>
              </a:rPr>
              <a:t>, </a:t>
            </a:r>
            <a:r>
              <a:rPr lang="en-IN" sz="1800" b="1" i="1" dirty="0">
                <a:solidFill>
                  <a:schemeClr val="tx2"/>
                </a:solidFill>
              </a:rPr>
              <a:t>11</a:t>
            </a:r>
            <a:r>
              <a:rPr lang="en-IN" sz="1800" b="1" dirty="0">
                <a:solidFill>
                  <a:schemeClr val="tx2"/>
                </a:solidFill>
              </a:rPr>
              <a:t>, 90739-90748.</a:t>
            </a:r>
            <a:endParaRPr lang="en-US" sz="1800" b="1" dirty="0">
              <a:solidFill>
                <a:schemeClr val="tx2"/>
              </a:solidFill>
            </a:endParaRPr>
          </a:p>
        </p:txBody>
      </p:sp>
      <p:sp>
        <p:nvSpPr>
          <p:cNvPr id="7" name="TextBox 6">
            <a:extLst>
              <a:ext uri="{FF2B5EF4-FFF2-40B4-BE49-F238E27FC236}">
                <a16:creationId xmlns:a16="http://schemas.microsoft.com/office/drawing/2014/main" id="{F67BC926-9BBF-1699-3886-1100E9D65609}"/>
              </a:ext>
            </a:extLst>
          </p:cNvPr>
          <p:cNvSpPr txBox="1"/>
          <p:nvPr/>
        </p:nvSpPr>
        <p:spPr>
          <a:xfrm>
            <a:off x="680721" y="2942229"/>
            <a:ext cx="8077199" cy="2862322"/>
          </a:xfrm>
          <a:prstGeom prst="rect">
            <a:avLst/>
          </a:prstGeom>
          <a:noFill/>
        </p:spPr>
        <p:txBody>
          <a:bodyPr wrap="square" rtlCol="0">
            <a:spAutoFit/>
          </a:bodyPr>
          <a:lstStyle/>
          <a:p>
            <a:pPr algn="just"/>
            <a:r>
              <a:rPr lang="en-IN" sz="1800" dirty="0">
                <a:solidFill>
                  <a:schemeClr val="tx1"/>
                </a:solidFill>
              </a:rPr>
              <a:t>The literature review for "</a:t>
            </a:r>
            <a:r>
              <a:rPr lang="en-IN" sz="1800" dirty="0" err="1">
                <a:solidFill>
                  <a:schemeClr val="tx1"/>
                </a:solidFill>
              </a:rPr>
              <a:t>EGCrypto</a:t>
            </a:r>
            <a:r>
              <a:rPr lang="en-IN" sz="1800" dirty="0">
                <a:solidFill>
                  <a:schemeClr val="tx1"/>
                </a:solidFill>
              </a:rPr>
              <a:t>: A Low-Complexity Elliptic Galois Cryptography Model for Secure Data Transmission in IoT" discusses various security models for IoT networks, including elliptic Galois cryptography and matrix XOR steganography (EGMX), a probabilistic and lightweight approach (PLA), and optical ghost steganography (OGS). The paper also mentions other methods like homomorphic encryption (</a:t>
            </a:r>
            <a:r>
              <a:rPr lang="en-IN" sz="1800" dirty="0" err="1">
                <a:solidFill>
                  <a:schemeClr val="tx1"/>
                </a:solidFill>
              </a:rPr>
              <a:t>HomEnc</a:t>
            </a:r>
            <a:r>
              <a:rPr lang="en-IN" sz="1800" dirty="0">
                <a:solidFill>
                  <a:schemeClr val="tx1"/>
                </a:solidFill>
              </a:rPr>
              <a:t>) and a hybrid cloud solution (HCS). The review notes that despite these advancements, existing approaches still face challenges with scalability, computational complexity, and hyperparameter tuning. The paper concludes that there is a lack of standardized guidelines and automated tools for hyperparameter tuning in current solutions.</a:t>
            </a:r>
            <a:endParaRPr lang="en-US"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0022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4F756A-DCC4-4037-0F49-84C8EBEEE1DA}"/>
              </a:ext>
            </a:extLst>
          </p:cNvPr>
          <p:cNvSpPr txBox="1"/>
          <p:nvPr/>
        </p:nvSpPr>
        <p:spPr>
          <a:xfrm>
            <a:off x="2985825" y="879330"/>
            <a:ext cx="3827930" cy="523220"/>
          </a:xfrm>
          <a:prstGeom prst="rect">
            <a:avLst/>
          </a:prstGeom>
          <a:noFill/>
        </p:spPr>
        <p:txBody>
          <a:bodyPr wrap="square" rtlCol="0">
            <a:spAutoFit/>
          </a:bodyPr>
          <a:lstStyle/>
          <a:p>
            <a:r>
              <a:rPr lang="en-IN" sz="2800" b="1" dirty="0"/>
              <a:t>Literature survey   </a:t>
            </a:r>
          </a:p>
        </p:txBody>
      </p:sp>
      <p:sp>
        <p:nvSpPr>
          <p:cNvPr id="5" name="TextBox 4">
            <a:extLst>
              <a:ext uri="{FF2B5EF4-FFF2-40B4-BE49-F238E27FC236}">
                <a16:creationId xmlns:a16="http://schemas.microsoft.com/office/drawing/2014/main" id="{8F6484F5-BCC2-CD4D-F0CD-A7FDEFF2E706}"/>
              </a:ext>
            </a:extLst>
          </p:cNvPr>
          <p:cNvSpPr txBox="1"/>
          <p:nvPr/>
        </p:nvSpPr>
        <p:spPr>
          <a:xfrm>
            <a:off x="838200" y="1569407"/>
            <a:ext cx="7704886" cy="923330"/>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8 : </a:t>
            </a:r>
            <a:r>
              <a:rPr lang="en-IN" sz="1800" b="1" dirty="0">
                <a:solidFill>
                  <a:schemeClr val="tx2"/>
                </a:solidFill>
              </a:rPr>
              <a:t>Subramanian, N., </a:t>
            </a:r>
            <a:r>
              <a:rPr lang="en-IN" sz="1800" b="1" dirty="0" err="1">
                <a:solidFill>
                  <a:schemeClr val="tx2"/>
                </a:solidFill>
              </a:rPr>
              <a:t>Cheheb</a:t>
            </a:r>
            <a:r>
              <a:rPr lang="en-IN" sz="1800" b="1" dirty="0">
                <a:solidFill>
                  <a:schemeClr val="tx2"/>
                </a:solidFill>
              </a:rPr>
              <a:t>, I., </a:t>
            </a:r>
            <a:r>
              <a:rPr lang="en-IN" sz="1800" b="1" dirty="0" err="1">
                <a:solidFill>
                  <a:schemeClr val="tx2"/>
                </a:solidFill>
              </a:rPr>
              <a:t>Elharrouss</a:t>
            </a:r>
            <a:r>
              <a:rPr lang="en-IN" sz="1800" b="1" dirty="0">
                <a:solidFill>
                  <a:schemeClr val="tx2"/>
                </a:solidFill>
              </a:rPr>
              <a:t>, O., Al-</a:t>
            </a:r>
            <a:r>
              <a:rPr lang="en-IN" sz="1800" b="1" dirty="0" err="1">
                <a:solidFill>
                  <a:schemeClr val="tx2"/>
                </a:solidFill>
              </a:rPr>
              <a:t>Maadeed</a:t>
            </a:r>
            <a:r>
              <a:rPr lang="en-IN" sz="1800" b="1" dirty="0">
                <a:solidFill>
                  <a:schemeClr val="tx2"/>
                </a:solidFill>
              </a:rPr>
              <a:t>, S., &amp; </a:t>
            </a:r>
            <a:r>
              <a:rPr lang="en-IN" sz="1800" b="1" dirty="0" err="1">
                <a:solidFill>
                  <a:schemeClr val="tx2"/>
                </a:solidFill>
              </a:rPr>
              <a:t>Bouridane</a:t>
            </a:r>
            <a:r>
              <a:rPr lang="en-IN" sz="1800" b="1" dirty="0">
                <a:solidFill>
                  <a:schemeClr val="tx2"/>
                </a:solidFill>
              </a:rPr>
              <a:t>, A. (2021). End-to-end image steganography using deep convolutional autoencoders. </a:t>
            </a:r>
            <a:r>
              <a:rPr lang="en-IN" sz="1800" b="1" i="1" dirty="0">
                <a:solidFill>
                  <a:schemeClr val="tx2"/>
                </a:solidFill>
              </a:rPr>
              <a:t>IEEE Access</a:t>
            </a:r>
            <a:r>
              <a:rPr lang="en-IN" sz="1800" b="1" dirty="0">
                <a:solidFill>
                  <a:schemeClr val="tx2"/>
                </a:solidFill>
              </a:rPr>
              <a:t>, </a:t>
            </a:r>
            <a:r>
              <a:rPr lang="en-IN" sz="1800" b="1" i="1" dirty="0">
                <a:solidFill>
                  <a:schemeClr val="tx2"/>
                </a:solidFill>
              </a:rPr>
              <a:t>9</a:t>
            </a:r>
            <a:r>
              <a:rPr lang="en-IN" sz="1800" b="1" dirty="0">
                <a:solidFill>
                  <a:schemeClr val="tx2"/>
                </a:solidFill>
              </a:rPr>
              <a:t>, 135585-135593.</a:t>
            </a:r>
            <a:endParaRPr lang="en-US" sz="1800" b="1" dirty="0">
              <a:solidFill>
                <a:schemeClr val="tx2"/>
              </a:solidFill>
            </a:endParaRPr>
          </a:p>
        </p:txBody>
      </p:sp>
      <p:sp>
        <p:nvSpPr>
          <p:cNvPr id="6" name="TextBox 5">
            <a:extLst>
              <a:ext uri="{FF2B5EF4-FFF2-40B4-BE49-F238E27FC236}">
                <a16:creationId xmlns:a16="http://schemas.microsoft.com/office/drawing/2014/main" id="{2A23F4EE-FAB9-3EF1-BE4C-DECB26E895BE}"/>
              </a:ext>
            </a:extLst>
          </p:cNvPr>
          <p:cNvSpPr txBox="1"/>
          <p:nvPr/>
        </p:nvSpPr>
        <p:spPr>
          <a:xfrm>
            <a:off x="802640" y="2659594"/>
            <a:ext cx="7776006" cy="3139321"/>
          </a:xfrm>
          <a:prstGeom prst="rect">
            <a:avLst/>
          </a:prstGeom>
          <a:noFill/>
        </p:spPr>
        <p:txBody>
          <a:bodyPr wrap="square" rtlCol="0">
            <a:spAutoFit/>
          </a:bodyPr>
          <a:lstStyle/>
          <a:p>
            <a:pPr algn="just"/>
            <a:r>
              <a:rPr lang="en-US" sz="1800" dirty="0">
                <a:solidFill>
                  <a:schemeClr val="tx2"/>
                </a:solidFill>
              </a:rPr>
              <a:t>The paper "End-to-End Image Steganography Using Deep Convolutional Autoencoders" reviews the evolution of steganography from its historical roots to modern digital techniques. It highlights the limitations of traditional methods like Least Significant Bits (LSB) and Pixel Value Differencing (PVD), noting their restricted hiding capacity and vulnerability to attacks. The review then focuses on the recent shift towards deep learning, particularly the use of CNN-based architectures, GANs, and Autoencoders. The authors point out that these modern methods overcome the limitations of older techniques by offering improved security, robustness, and, most importantly, the ability to embed entire images, including three-channel RGB images. This capability is a significant advancement over previous methods.</a:t>
            </a:r>
            <a:endParaRPr lang="en-US" sz="1800"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221859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647428-25C9-2C41-4107-4FC9F2AD01B7}"/>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6" name="TextBox 5">
            <a:extLst>
              <a:ext uri="{FF2B5EF4-FFF2-40B4-BE49-F238E27FC236}">
                <a16:creationId xmlns:a16="http://schemas.microsoft.com/office/drawing/2014/main" id="{C001BED1-EB8B-1EA2-7C24-5E80FBB45A10}"/>
              </a:ext>
            </a:extLst>
          </p:cNvPr>
          <p:cNvSpPr txBox="1"/>
          <p:nvPr/>
        </p:nvSpPr>
        <p:spPr>
          <a:xfrm>
            <a:off x="683342" y="1741900"/>
            <a:ext cx="7777316" cy="923330"/>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9 : </a:t>
            </a:r>
            <a:r>
              <a:rPr lang="en-US" sz="1800" b="1" dirty="0">
                <a:solidFill>
                  <a:schemeClr val="tx2"/>
                </a:solidFill>
              </a:rPr>
              <a:t>Mahmoud, M. M., &amp; </a:t>
            </a:r>
            <a:r>
              <a:rPr lang="en-US" sz="1800" b="1" dirty="0" err="1">
                <a:solidFill>
                  <a:schemeClr val="tx2"/>
                </a:solidFill>
              </a:rPr>
              <a:t>Elshoush</a:t>
            </a:r>
            <a:r>
              <a:rPr lang="en-US" sz="1800" b="1" dirty="0">
                <a:solidFill>
                  <a:schemeClr val="tx2"/>
                </a:solidFill>
              </a:rPr>
              <a:t>, H. T. (2022). Enhancing LSB using binary message size encoding for high capacity, transparent and secure audio steganography–An innovative approach. </a:t>
            </a:r>
            <a:r>
              <a:rPr lang="en-US" sz="1800" b="1" i="1" dirty="0">
                <a:solidFill>
                  <a:schemeClr val="tx2"/>
                </a:solidFill>
              </a:rPr>
              <a:t>IEEE Access</a:t>
            </a:r>
            <a:r>
              <a:rPr lang="en-US" sz="1800" b="1" dirty="0">
                <a:solidFill>
                  <a:schemeClr val="tx2"/>
                </a:solidFill>
              </a:rPr>
              <a:t>, </a:t>
            </a:r>
            <a:r>
              <a:rPr lang="en-US" sz="1800" b="1" i="1" dirty="0">
                <a:solidFill>
                  <a:schemeClr val="tx2"/>
                </a:solidFill>
              </a:rPr>
              <a:t>10</a:t>
            </a:r>
            <a:r>
              <a:rPr lang="en-US" sz="1800" b="1" dirty="0">
                <a:solidFill>
                  <a:schemeClr val="tx2"/>
                </a:solidFill>
              </a:rPr>
              <a:t>, 29954-29971.</a:t>
            </a:r>
          </a:p>
        </p:txBody>
      </p:sp>
      <p:sp>
        <p:nvSpPr>
          <p:cNvPr id="7" name="TextBox 6">
            <a:extLst>
              <a:ext uri="{FF2B5EF4-FFF2-40B4-BE49-F238E27FC236}">
                <a16:creationId xmlns:a16="http://schemas.microsoft.com/office/drawing/2014/main" id="{60714D6C-96B1-D7D7-34DF-66760F7037C0}"/>
              </a:ext>
            </a:extLst>
          </p:cNvPr>
          <p:cNvSpPr txBox="1"/>
          <p:nvPr/>
        </p:nvSpPr>
        <p:spPr>
          <a:xfrm>
            <a:off x="727587" y="2719603"/>
            <a:ext cx="7695053" cy="2308324"/>
          </a:xfrm>
          <a:prstGeom prst="rect">
            <a:avLst/>
          </a:prstGeom>
          <a:noFill/>
        </p:spPr>
        <p:txBody>
          <a:bodyPr wrap="square" rtlCol="0">
            <a:spAutoFit/>
          </a:bodyPr>
          <a:lstStyle/>
          <a:p>
            <a:pPr algn="just"/>
            <a:r>
              <a:rPr lang="en-US" sz="1600" dirty="0">
                <a:solidFill>
                  <a:schemeClr val="tx2"/>
                </a:solidFill>
              </a:rPr>
              <a:t>The literature review for "Enhancing LSB Using Binary Message Size Encoding for High Capacity, Transparent and Secure Audio Steganography-An Innovative Approach" focuses on the weaknesses of traditional LSB, such as its deterministic nature and vulnerability to attacks like noise, re-sampling, and LSB attacks. It highlights various enhancements proposed by researchers, including embedding in higher-bit locations to improve robustness against noise , combining steganography with encryption to enhance security , and using chaotic maps to achieve non-deterministic embedding for greater security. The review concludes that most previous studies lacked adaptivity and randomness, which the proposed method aims to address.</a:t>
            </a:r>
            <a:endParaRPr lang="en-US" sz="1600" dirty="0">
              <a:solidFill>
                <a:schemeClr val="tx2"/>
              </a:solidFill>
              <a:effectLst/>
            </a:endParaRPr>
          </a:p>
        </p:txBody>
      </p:sp>
    </p:spTree>
    <p:extLst>
      <p:ext uri="{BB962C8B-B14F-4D97-AF65-F5344CB8AC3E}">
        <p14:creationId xmlns:p14="http://schemas.microsoft.com/office/powerpoint/2010/main" val="2837792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CAD6F3-24EC-BBCA-B287-91476EB8051C}"/>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6" name="TextBox 5">
            <a:extLst>
              <a:ext uri="{FF2B5EF4-FFF2-40B4-BE49-F238E27FC236}">
                <a16:creationId xmlns:a16="http://schemas.microsoft.com/office/drawing/2014/main" id="{8F603BD1-0295-8ABA-BDA5-1EA42990CC3D}"/>
              </a:ext>
            </a:extLst>
          </p:cNvPr>
          <p:cNvSpPr txBox="1"/>
          <p:nvPr/>
        </p:nvSpPr>
        <p:spPr>
          <a:xfrm>
            <a:off x="698090" y="1741900"/>
            <a:ext cx="7988710" cy="923330"/>
          </a:xfrm>
          <a:prstGeom prst="rect">
            <a:avLst/>
          </a:prstGeom>
          <a:noFill/>
        </p:spPr>
        <p:txBody>
          <a:bodyPr wrap="square" rtlCol="0">
            <a:spAutoFit/>
          </a:bodyPr>
          <a:lstStyle/>
          <a:p>
            <a:pPr algn="just"/>
            <a:r>
              <a:rPr lang="en-IN" sz="1800" b="1" dirty="0">
                <a:solidFill>
                  <a:schemeClr val="tx1"/>
                </a:solidFill>
                <a:cs typeface="Times New Roman" panose="02020603050405020304" pitchFamily="18" charset="0"/>
              </a:rPr>
              <a:t>Reference </a:t>
            </a:r>
            <a:r>
              <a:rPr lang="en-US" sz="1800" b="1" dirty="0">
                <a:solidFill>
                  <a:schemeClr val="tx1"/>
                </a:solidFill>
                <a:cs typeface="Times New Roman" panose="02020603050405020304" pitchFamily="18" charset="0"/>
              </a:rPr>
              <a:t>10 :</a:t>
            </a:r>
            <a:r>
              <a:rPr lang="en-US" sz="1800" b="1" dirty="0">
                <a:solidFill>
                  <a:schemeClr val="tx1"/>
                </a:solidFill>
              </a:rPr>
              <a:t> </a:t>
            </a:r>
            <a:r>
              <a:rPr lang="en-IN" sz="1800" b="1" dirty="0">
                <a:solidFill>
                  <a:schemeClr val="tx1"/>
                </a:solidFill>
              </a:rPr>
              <a:t>Hu, X., Li, S., Ying, Q., Peng, W., Zhang, X., &amp; Qian, Z. (2024). Establishing robust generative image steganography via popular stable diffusion. </a:t>
            </a:r>
            <a:r>
              <a:rPr lang="en-IN" sz="1800" b="1" i="1" dirty="0">
                <a:solidFill>
                  <a:schemeClr val="tx1"/>
                </a:solidFill>
              </a:rPr>
              <a:t>IEEE Transactions on Information Forensics and Security</a:t>
            </a:r>
            <a:r>
              <a:rPr lang="en-IN" sz="1800" b="1" dirty="0">
                <a:solidFill>
                  <a:schemeClr val="tx1"/>
                </a:solidFill>
              </a:rPr>
              <a:t>.</a:t>
            </a:r>
            <a:endParaRPr lang="en-IN" sz="1800" b="1" dirty="0">
              <a:solidFill>
                <a:schemeClr val="tx1"/>
              </a:solidFill>
              <a:cs typeface="Times New Roman" panose="02020603050405020304" pitchFamily="18" charset="0"/>
            </a:endParaRPr>
          </a:p>
        </p:txBody>
      </p:sp>
      <p:sp>
        <p:nvSpPr>
          <p:cNvPr id="7" name="TextBox 6">
            <a:extLst>
              <a:ext uri="{FF2B5EF4-FFF2-40B4-BE49-F238E27FC236}">
                <a16:creationId xmlns:a16="http://schemas.microsoft.com/office/drawing/2014/main" id="{230623D7-CACB-B126-EF48-660A9DB1DB6C}"/>
              </a:ext>
            </a:extLst>
          </p:cNvPr>
          <p:cNvSpPr txBox="1"/>
          <p:nvPr/>
        </p:nvSpPr>
        <p:spPr>
          <a:xfrm>
            <a:off x="698090" y="2665230"/>
            <a:ext cx="7988710" cy="3416320"/>
          </a:xfrm>
          <a:prstGeom prst="rect">
            <a:avLst/>
          </a:prstGeom>
          <a:noFill/>
        </p:spPr>
        <p:txBody>
          <a:bodyPr wrap="square" rtlCol="0">
            <a:spAutoFit/>
          </a:bodyPr>
          <a:lstStyle/>
          <a:p>
            <a:pPr algn="just"/>
            <a:r>
              <a:rPr lang="en-US" sz="1800" dirty="0">
                <a:solidFill>
                  <a:schemeClr val="tx1"/>
                </a:solidFill>
              </a:rPr>
              <a:t>The literature review for "Establishing Robust Generative Image Steganography via Popular Stable Diffusion" discusses the evolution of steganography, from traditional methods to modern generative approaches. It highlights the limitations of traditional, modification-based schemes like LSB, which are vulnerable to steganalysis due to detectable changes in histogram statistics. The paper also points out that existing generative steganography methods suffer from limited visual quality and are not robust enough for real-world scenarios with lossy transmissions and unknown channel attacks. The authors' proposed framework addresses these challenges by using the Stable Diffusion model to generate </a:t>
            </a:r>
            <a:r>
              <a:rPr lang="en-US" sz="1800" dirty="0" err="1">
                <a:solidFill>
                  <a:schemeClr val="tx1"/>
                </a:solidFill>
              </a:rPr>
              <a:t>stego</a:t>
            </a:r>
            <a:r>
              <a:rPr lang="en-US" sz="1800" dirty="0">
                <a:solidFill>
                  <a:schemeClr val="tx1"/>
                </a:solidFill>
              </a:rPr>
              <a:t> images without the need for additional training or fine-tuning, while also overcoming the numerical instability and perturbation sensitivity inherent in diffusion models. It also introduces a novel mapping module to enhance security and robustness.</a:t>
            </a:r>
            <a:endParaRPr lang="en-US"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269896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7A47BB-CEB0-9240-DEAA-D7D997AC0236}"/>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6" name="TextBox 5">
            <a:extLst>
              <a:ext uri="{FF2B5EF4-FFF2-40B4-BE49-F238E27FC236}">
                <a16:creationId xmlns:a16="http://schemas.microsoft.com/office/drawing/2014/main" id="{EC9A6242-46EA-85B1-9477-E758614C81BD}"/>
              </a:ext>
            </a:extLst>
          </p:cNvPr>
          <p:cNvSpPr txBox="1"/>
          <p:nvPr/>
        </p:nvSpPr>
        <p:spPr>
          <a:xfrm>
            <a:off x="721360" y="1741900"/>
            <a:ext cx="8128000" cy="3693319"/>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11 : </a:t>
            </a:r>
            <a:r>
              <a:rPr lang="en-US" sz="1800" b="1" dirty="0" err="1">
                <a:solidFill>
                  <a:schemeClr val="tx2"/>
                </a:solidFill>
              </a:rPr>
              <a:t>Almohammedi</a:t>
            </a:r>
            <a:r>
              <a:rPr lang="en-US" sz="1800" b="1" dirty="0">
                <a:solidFill>
                  <a:schemeClr val="tx2"/>
                </a:solidFill>
              </a:rPr>
              <a:t>, A. A., &amp; Shepelev, V. (2021). Saturation throughput analysis of steganography in the IEEE 802.11 p protocol in the presence of non-ideal transmission channel. </a:t>
            </a:r>
            <a:r>
              <a:rPr lang="en-US" sz="1800" b="1" i="1" dirty="0">
                <a:solidFill>
                  <a:schemeClr val="tx2"/>
                </a:solidFill>
              </a:rPr>
              <a:t>IEEE Access</a:t>
            </a:r>
            <a:r>
              <a:rPr lang="en-US" sz="1800" b="1" dirty="0">
                <a:solidFill>
                  <a:schemeClr val="tx2"/>
                </a:solidFill>
              </a:rPr>
              <a:t>, </a:t>
            </a:r>
            <a:r>
              <a:rPr lang="en-US" sz="1800" b="1" i="1" dirty="0">
                <a:solidFill>
                  <a:schemeClr val="tx2"/>
                </a:solidFill>
              </a:rPr>
              <a:t>9</a:t>
            </a:r>
            <a:r>
              <a:rPr lang="en-US" sz="1800" b="1" dirty="0">
                <a:solidFill>
                  <a:schemeClr val="tx2"/>
                </a:solidFill>
              </a:rPr>
              <a:t>, 14459-14469</a:t>
            </a:r>
            <a:r>
              <a:rPr lang="en-US" sz="1800" dirty="0"/>
              <a:t>.</a:t>
            </a:r>
          </a:p>
          <a:p>
            <a:pPr algn="just"/>
            <a:endParaRPr lang="en-US" sz="1800" b="1" dirty="0">
              <a:solidFill>
                <a:schemeClr val="tx1">
                  <a:lumMod val="85000"/>
                  <a:lumOff val="15000"/>
                </a:schemeClr>
              </a:solidFill>
              <a:cs typeface="Times New Roman" panose="02020603050405020304" pitchFamily="18" charset="0"/>
            </a:endParaRPr>
          </a:p>
          <a:p>
            <a:pPr algn="just"/>
            <a:r>
              <a:rPr lang="en-IN" sz="1800" dirty="0">
                <a:solidFill>
                  <a:schemeClr val="tx1">
                    <a:lumMod val="85000"/>
                    <a:lumOff val="15000"/>
                  </a:schemeClr>
                </a:solidFill>
              </a:rPr>
              <a:t>This paper </a:t>
            </a:r>
            <a:r>
              <a:rPr lang="en-IN" sz="1800" dirty="0" err="1">
                <a:solidFill>
                  <a:schemeClr val="tx1">
                    <a:lumMod val="85000"/>
                    <a:lumOff val="15000"/>
                  </a:schemeClr>
                </a:solidFill>
              </a:rPr>
              <a:t>analyzes</a:t>
            </a:r>
            <a:r>
              <a:rPr lang="en-IN" sz="1800" dirty="0">
                <a:solidFill>
                  <a:schemeClr val="tx1">
                    <a:lumMod val="85000"/>
                    <a:lumOff val="15000"/>
                  </a:schemeClr>
                </a:solidFill>
              </a:rPr>
              <a:t> </a:t>
            </a:r>
            <a:r>
              <a:rPr lang="en-IN" sz="1800" dirty="0" err="1">
                <a:solidFill>
                  <a:schemeClr val="tx1">
                    <a:lumMod val="85000"/>
                    <a:lumOff val="15000"/>
                  </a:schemeClr>
                </a:solidFill>
              </a:rPr>
              <a:t>WiPad</a:t>
            </a:r>
            <a:r>
              <a:rPr lang="en-IN" sz="1800" dirty="0">
                <a:solidFill>
                  <a:schemeClr val="tx1">
                    <a:lumMod val="85000"/>
                    <a:lumOff val="15000"/>
                  </a:schemeClr>
                </a:solidFill>
              </a:rPr>
              <a:t> steganographic data hiding in IEEE 802.11p vehicular networks, which conceals secret messages in OFDM symbol padding at the physical layer. The authors develop a 2-D Markov chain mathematical model to evaluate system throughput under realistic non-saturated network conditions with transmission errors and various network parameters. MATLAB and SUMO/NS-2 simulations demonstrate that steganographic throughput decreases as vehicle numbers, traffic arrival rates, packet sizes, and bit error rates increase. The research shows that channel quality significantly impacts covert data transmission performance in practical vehicular communication environments.</a:t>
            </a:r>
            <a:endParaRPr lang="en-IN"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820737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5C2399-77A8-B9D1-3C05-5AB8BF54634C}"/>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6" name="TextBox 5">
            <a:extLst>
              <a:ext uri="{FF2B5EF4-FFF2-40B4-BE49-F238E27FC236}">
                <a16:creationId xmlns:a16="http://schemas.microsoft.com/office/drawing/2014/main" id="{AE4EE2B2-735E-FF6A-9AA5-6C73EB1D7439}"/>
              </a:ext>
            </a:extLst>
          </p:cNvPr>
          <p:cNvSpPr txBox="1"/>
          <p:nvPr/>
        </p:nvSpPr>
        <p:spPr>
          <a:xfrm>
            <a:off x="816077" y="1741900"/>
            <a:ext cx="7718323" cy="1200329"/>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12 : </a:t>
            </a:r>
            <a:r>
              <a:rPr lang="en-IN" sz="1800" b="1" dirty="0">
                <a:solidFill>
                  <a:schemeClr val="tx2"/>
                </a:solidFill>
              </a:rPr>
              <a:t>Khari, M., Garg, A. K., </a:t>
            </a:r>
            <a:r>
              <a:rPr lang="en-IN" sz="1800" b="1" dirty="0" err="1">
                <a:solidFill>
                  <a:schemeClr val="tx2"/>
                </a:solidFill>
              </a:rPr>
              <a:t>Gandomi</a:t>
            </a:r>
            <a:r>
              <a:rPr lang="en-IN" sz="1800" b="1" dirty="0">
                <a:solidFill>
                  <a:schemeClr val="tx2"/>
                </a:solidFill>
              </a:rPr>
              <a:t>, A. H., Gupta, R., Patan, R., &amp; Balusamy, B. (2019). Securing data in Internet of Things (IoT) using cryptography and steganography techniques. </a:t>
            </a:r>
            <a:r>
              <a:rPr lang="en-IN" sz="1800" b="1" i="1" dirty="0">
                <a:solidFill>
                  <a:schemeClr val="tx2"/>
                </a:solidFill>
              </a:rPr>
              <a:t>IEEE Transactions on Systems, Man, and Cybernetics: Systems</a:t>
            </a:r>
            <a:r>
              <a:rPr lang="en-IN" sz="1800" b="1" dirty="0">
                <a:solidFill>
                  <a:schemeClr val="tx2"/>
                </a:solidFill>
              </a:rPr>
              <a:t>, </a:t>
            </a:r>
            <a:r>
              <a:rPr lang="en-IN" sz="1800" b="1" i="1" dirty="0">
                <a:solidFill>
                  <a:schemeClr val="tx2"/>
                </a:solidFill>
              </a:rPr>
              <a:t>50</a:t>
            </a:r>
            <a:r>
              <a:rPr lang="en-IN" sz="1800" b="1" dirty="0">
                <a:solidFill>
                  <a:schemeClr val="tx2"/>
                </a:solidFill>
              </a:rPr>
              <a:t>(1), 73-80.</a:t>
            </a:r>
            <a:endParaRPr lang="en-IN" sz="1800" b="1" dirty="0">
              <a:solidFill>
                <a:schemeClr val="tx2"/>
              </a:solidFill>
              <a:cs typeface="Times New Roman" panose="02020603050405020304" pitchFamily="18" charset="0"/>
            </a:endParaRPr>
          </a:p>
        </p:txBody>
      </p:sp>
      <p:sp>
        <p:nvSpPr>
          <p:cNvPr id="7" name="TextBox 6">
            <a:extLst>
              <a:ext uri="{FF2B5EF4-FFF2-40B4-BE49-F238E27FC236}">
                <a16:creationId xmlns:a16="http://schemas.microsoft.com/office/drawing/2014/main" id="{324C97CC-4734-8609-525F-ADE383835CF5}"/>
              </a:ext>
            </a:extLst>
          </p:cNvPr>
          <p:cNvSpPr txBox="1"/>
          <p:nvPr/>
        </p:nvSpPr>
        <p:spPr>
          <a:xfrm>
            <a:off x="816077" y="3030609"/>
            <a:ext cx="7718323" cy="2554545"/>
          </a:xfrm>
          <a:prstGeom prst="rect">
            <a:avLst/>
          </a:prstGeom>
          <a:noFill/>
        </p:spPr>
        <p:txBody>
          <a:bodyPr wrap="square" rtlCol="0">
            <a:spAutoFit/>
          </a:bodyPr>
          <a:lstStyle/>
          <a:p>
            <a:pPr algn="just"/>
            <a:r>
              <a:rPr lang="en-US" sz="1600" dirty="0">
                <a:solidFill>
                  <a:schemeClr val="tx1">
                    <a:lumMod val="85000"/>
                    <a:lumOff val="15000"/>
                  </a:schemeClr>
                </a:solidFill>
              </a:rPr>
              <a:t>This paper proposes a dual-layer security approach for IoT data protection using Elliptic Galois Cryptography (EGC) combined with Matrix XOR steganography. The authors first encrypt sensitive medical data using elliptic curve cryptography over Galois fields with chaotic neural networks, then hide the encrypted data within H.264 video frames using an optimized steganography technique. An Adaptive Firefly optimization algorithm selects optimal image blocks for data embedding to minimize visual distortion while maximizing hiding capacity. Experimental results show the proposed method achieves 86% embedding efficiency and outperforms existing techniques (LSB, FMO, OMME) in metrics like PSNR, carrier capacity, and time complexity, providing enhanced security for medical IoT communications through this cryptography-steganography hybrid approach.</a:t>
            </a:r>
            <a:endParaRPr lang="en-US" sz="1600" dirty="0">
              <a:solidFill>
                <a:schemeClr val="tx1"/>
              </a:solidFill>
            </a:endParaRPr>
          </a:p>
        </p:txBody>
      </p:sp>
    </p:spTree>
    <p:extLst>
      <p:ext uri="{BB962C8B-B14F-4D97-AF65-F5344CB8AC3E}">
        <p14:creationId xmlns:p14="http://schemas.microsoft.com/office/powerpoint/2010/main" val="317067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4DE356-023B-51F5-575A-B1C6234D975D}"/>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6" name="TextBox 5">
            <a:extLst>
              <a:ext uri="{FF2B5EF4-FFF2-40B4-BE49-F238E27FC236}">
                <a16:creationId xmlns:a16="http://schemas.microsoft.com/office/drawing/2014/main" id="{3B99F493-41ED-307C-C9F9-82CA8DF91404}"/>
              </a:ext>
            </a:extLst>
          </p:cNvPr>
          <p:cNvSpPr txBox="1"/>
          <p:nvPr/>
        </p:nvSpPr>
        <p:spPr>
          <a:xfrm>
            <a:off x="707923" y="1741900"/>
            <a:ext cx="7928077" cy="1200329"/>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13 : </a:t>
            </a:r>
            <a:r>
              <a:rPr lang="en-IN" sz="1800" b="1" dirty="0">
                <a:solidFill>
                  <a:schemeClr val="tx2"/>
                </a:solidFill>
              </a:rPr>
              <a:t>Zhang, X., Chen, K., Ding, J., Yang, Y., Zhang, W., &amp; Yu, N. (2024). Provably secure public-key steganography based on elliptic curve cryptography. </a:t>
            </a:r>
            <a:r>
              <a:rPr lang="en-IN" sz="1800" b="1" i="1" dirty="0">
                <a:solidFill>
                  <a:schemeClr val="tx2"/>
                </a:solidFill>
              </a:rPr>
              <a:t>IEEE Transactions on Information Forensics and Security</a:t>
            </a:r>
            <a:r>
              <a:rPr lang="en-IN" sz="1800" b="1" dirty="0">
                <a:solidFill>
                  <a:schemeClr val="tx2"/>
                </a:solidFill>
              </a:rPr>
              <a:t>, </a:t>
            </a:r>
            <a:r>
              <a:rPr lang="en-IN" sz="1800" b="1" i="1" dirty="0">
                <a:solidFill>
                  <a:schemeClr val="tx2"/>
                </a:solidFill>
              </a:rPr>
              <a:t>19</a:t>
            </a:r>
            <a:r>
              <a:rPr lang="en-IN" sz="1800" b="1" dirty="0">
                <a:solidFill>
                  <a:schemeClr val="tx2"/>
                </a:solidFill>
              </a:rPr>
              <a:t>, 3148-3163.</a:t>
            </a:r>
            <a:endParaRPr lang="en-IN" sz="1800" b="1" dirty="0">
              <a:solidFill>
                <a:schemeClr val="tx2"/>
              </a:solidFill>
              <a:cs typeface="Times New Roman" panose="02020603050405020304" pitchFamily="18" charset="0"/>
            </a:endParaRPr>
          </a:p>
        </p:txBody>
      </p:sp>
      <p:sp>
        <p:nvSpPr>
          <p:cNvPr id="7" name="TextBox 6">
            <a:extLst>
              <a:ext uri="{FF2B5EF4-FFF2-40B4-BE49-F238E27FC236}">
                <a16:creationId xmlns:a16="http://schemas.microsoft.com/office/drawing/2014/main" id="{28A6778D-E053-76AC-FBC8-E2D5DAEE566B}"/>
              </a:ext>
            </a:extLst>
          </p:cNvPr>
          <p:cNvSpPr txBox="1"/>
          <p:nvPr/>
        </p:nvSpPr>
        <p:spPr>
          <a:xfrm>
            <a:off x="743482" y="3115843"/>
            <a:ext cx="7856957" cy="2031325"/>
          </a:xfrm>
          <a:prstGeom prst="rect">
            <a:avLst/>
          </a:prstGeom>
          <a:noFill/>
        </p:spPr>
        <p:txBody>
          <a:bodyPr wrap="square" rtlCol="0">
            <a:spAutoFit/>
          </a:bodyPr>
          <a:lstStyle/>
          <a:p>
            <a:pPr algn="just"/>
            <a:r>
              <a:rPr lang="en-US" sz="1800" dirty="0">
                <a:solidFill>
                  <a:schemeClr val="tx1">
                    <a:lumMod val="85000"/>
                    <a:lumOff val="15000"/>
                  </a:schemeClr>
                </a:solidFill>
              </a:rPr>
              <a:t>The paper, "Provably Secure Public-Key Steganography Based on Elliptic Curve Cryptography," proposes a practical public-key steganography method. The authors leverage elliptic curve cryptography and a generative model to create a comprehensive and practical approach to public-key steganography and key exchange. The paper also provides a specific instance of the proposed method and proves its security based on computational complexity theory. Experiments have further demonstrated the method's security and efficiency</a:t>
            </a:r>
            <a:endParaRPr lang="en-US"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098038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6A3A1B-EFFE-5AC4-B82B-660F1915D850}"/>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6" name="TextBox 5">
            <a:extLst>
              <a:ext uri="{FF2B5EF4-FFF2-40B4-BE49-F238E27FC236}">
                <a16:creationId xmlns:a16="http://schemas.microsoft.com/office/drawing/2014/main" id="{342EF35D-13EE-BBE7-8068-3A83687727B9}"/>
              </a:ext>
            </a:extLst>
          </p:cNvPr>
          <p:cNvSpPr txBox="1"/>
          <p:nvPr/>
        </p:nvSpPr>
        <p:spPr>
          <a:xfrm>
            <a:off x="717754" y="1741900"/>
            <a:ext cx="7816645" cy="923330"/>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14 : </a:t>
            </a:r>
            <a:r>
              <a:rPr lang="en-US" sz="1800" b="1" dirty="0">
                <a:solidFill>
                  <a:schemeClr val="tx2"/>
                </a:solidFill>
              </a:rPr>
              <a:t>Driss, M., </a:t>
            </a:r>
            <a:r>
              <a:rPr lang="en-US" sz="1800" b="1" dirty="0" err="1">
                <a:solidFill>
                  <a:schemeClr val="tx2"/>
                </a:solidFill>
              </a:rPr>
              <a:t>Berriche</a:t>
            </a:r>
            <a:r>
              <a:rPr lang="en-US" sz="1800" b="1" dirty="0">
                <a:solidFill>
                  <a:schemeClr val="tx2"/>
                </a:solidFill>
              </a:rPr>
              <a:t>, L., </a:t>
            </a:r>
            <a:r>
              <a:rPr lang="en-US" sz="1800" b="1" dirty="0" err="1">
                <a:solidFill>
                  <a:schemeClr val="tx2"/>
                </a:solidFill>
              </a:rPr>
              <a:t>Atitallah</a:t>
            </a:r>
            <a:r>
              <a:rPr lang="en-US" sz="1800" b="1" dirty="0">
                <a:solidFill>
                  <a:schemeClr val="tx2"/>
                </a:solidFill>
              </a:rPr>
              <a:t>, S. B., &amp; Rekik, S. (2025). Steganography in IoT: A Comprehensive Survey on Approaches, Challenges, and Future Directions. </a:t>
            </a:r>
            <a:r>
              <a:rPr lang="en-US" sz="1800" b="1" i="1" dirty="0">
                <a:solidFill>
                  <a:schemeClr val="tx2"/>
                </a:solidFill>
              </a:rPr>
              <a:t>IEEE Access</a:t>
            </a:r>
            <a:r>
              <a:rPr lang="en-US" sz="1800" b="1" dirty="0">
                <a:solidFill>
                  <a:schemeClr val="tx2"/>
                </a:solidFill>
              </a:rPr>
              <a:t>.</a:t>
            </a:r>
            <a:endParaRPr lang="en-IN" sz="1800" b="1" dirty="0">
              <a:solidFill>
                <a:schemeClr val="tx2"/>
              </a:solidFill>
              <a:cs typeface="Times New Roman" panose="02020603050405020304" pitchFamily="18" charset="0"/>
            </a:endParaRPr>
          </a:p>
        </p:txBody>
      </p:sp>
      <p:sp>
        <p:nvSpPr>
          <p:cNvPr id="7" name="TextBox 6">
            <a:extLst>
              <a:ext uri="{FF2B5EF4-FFF2-40B4-BE49-F238E27FC236}">
                <a16:creationId xmlns:a16="http://schemas.microsoft.com/office/drawing/2014/main" id="{A497AA6E-61D7-3826-8831-5B18ADE2FFBE}"/>
              </a:ext>
            </a:extLst>
          </p:cNvPr>
          <p:cNvSpPr txBox="1"/>
          <p:nvPr/>
        </p:nvSpPr>
        <p:spPr>
          <a:xfrm>
            <a:off x="717754" y="2665230"/>
            <a:ext cx="7816645" cy="3139321"/>
          </a:xfrm>
          <a:prstGeom prst="rect">
            <a:avLst/>
          </a:prstGeom>
          <a:noFill/>
        </p:spPr>
        <p:txBody>
          <a:bodyPr wrap="square" rtlCol="0">
            <a:spAutoFit/>
          </a:bodyPr>
          <a:lstStyle/>
          <a:p>
            <a:pPr algn="just"/>
            <a:r>
              <a:rPr lang="en-US" sz="1800" dirty="0">
                <a:solidFill>
                  <a:schemeClr val="tx1">
                    <a:lumMod val="85000"/>
                    <a:lumOff val="15000"/>
                  </a:schemeClr>
                </a:solidFill>
              </a:rPr>
              <a:t>The paper titled "Steganography in IoT: A Comprehensive Survey on Approaches, Challenges, and Future Directions" is a survey that provides an in-depth review of steganographic techniques for the Internet of Things (IoT). The paper addresses the security concerns that arise from the transfer of sensitive data among resource-constrained IoT devices. The authors explore various approaches, including spatial, frequency, and hybrid methods used in images, videos, audio, and text. They also evaluate these techniques based on key metrics like imperceptibility, robustness, and embedding capacity, while considering the computational, energy, and real-time processing requirements of IoT devices. The paper concludes by suggesting future research directions for developing innovative steganographic solutions for IoT applications.</a:t>
            </a:r>
            <a:endParaRPr lang="en-US"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681530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a:extLst>
              <a:ext uri="{FF2B5EF4-FFF2-40B4-BE49-F238E27FC236}">
                <a16:creationId xmlns:a16="http://schemas.microsoft.com/office/drawing/2014/main" id="{B58ECA76-0CAA-CA1A-0437-346FFC06602B}"/>
              </a:ext>
            </a:extLst>
          </p:cNvPr>
          <p:cNvSpPr>
            <a:spLocks noChangeShapeType="1"/>
          </p:cNvSpPr>
          <p:nvPr/>
        </p:nvSpPr>
        <p:spPr bwMode="auto">
          <a:xfrm>
            <a:off x="457200" y="685800"/>
            <a:ext cx="800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8" name="TextBox 7">
            <a:extLst>
              <a:ext uri="{FF2B5EF4-FFF2-40B4-BE49-F238E27FC236}">
                <a16:creationId xmlns:a16="http://schemas.microsoft.com/office/drawing/2014/main" id="{8D8F87CD-BFD3-ADF2-1D89-4252727624B2}"/>
              </a:ext>
            </a:extLst>
          </p:cNvPr>
          <p:cNvSpPr txBox="1"/>
          <p:nvPr/>
        </p:nvSpPr>
        <p:spPr>
          <a:xfrm>
            <a:off x="2367767" y="4762096"/>
            <a:ext cx="4585446" cy="1569660"/>
          </a:xfrm>
          <a:prstGeom prst="rect">
            <a:avLst/>
          </a:prstGeom>
          <a:noFill/>
        </p:spPr>
        <p:txBody>
          <a:bodyPr wrap="square">
            <a:spAutoFit/>
          </a:bodyPr>
          <a:lstStyle/>
          <a:p>
            <a:pPr algn="ctr"/>
            <a:r>
              <a:rPr lang="en-US" sz="2400" b="1" dirty="0">
                <a:solidFill>
                  <a:srgbClr val="C00000"/>
                </a:solidFill>
                <a:cs typeface="Times New Roman" panose="02020603050405020304" pitchFamily="18" charset="0"/>
              </a:rPr>
              <a:t>Under the guidance of</a:t>
            </a:r>
          </a:p>
          <a:p>
            <a:pPr algn="ctr"/>
            <a:r>
              <a:rPr lang="en-US" b="1" dirty="0">
                <a:solidFill>
                  <a:srgbClr val="00B050"/>
                </a:solidFill>
                <a:cs typeface="Times New Roman" panose="02020603050405020304" pitchFamily="18" charset="0"/>
              </a:rPr>
              <a:t>Ch. Bharathi</a:t>
            </a:r>
          </a:p>
          <a:p>
            <a:pPr algn="ctr"/>
            <a:r>
              <a:rPr lang="en-US" b="1" dirty="0">
                <a:solidFill>
                  <a:srgbClr val="00B050"/>
                </a:solidFill>
                <a:cs typeface="Times New Roman" panose="02020603050405020304" pitchFamily="18" charset="0"/>
              </a:rPr>
              <a:t>Assistant Professor</a:t>
            </a:r>
            <a:r>
              <a:rPr lang="en-US" sz="2400" b="1" dirty="0">
                <a:solidFill>
                  <a:srgbClr val="00B050"/>
                </a:solidFill>
                <a:cs typeface="Times New Roman" panose="02020603050405020304" pitchFamily="18" charset="0"/>
              </a:rPr>
              <a:t> </a:t>
            </a:r>
          </a:p>
          <a:p>
            <a:pPr algn="ctr"/>
            <a:r>
              <a:rPr lang="en-US" b="1" dirty="0">
                <a:solidFill>
                  <a:srgbClr val="00B050"/>
                </a:solidFill>
                <a:cs typeface="Times New Roman" panose="02020603050405020304" pitchFamily="18" charset="0"/>
              </a:rPr>
              <a:t>GMR Institute of Technology </a:t>
            </a:r>
            <a:endParaRPr lang="en-US" sz="2400" b="1" dirty="0">
              <a:solidFill>
                <a:srgbClr val="00B050"/>
              </a:solidFill>
              <a:cs typeface="Times New Roman" panose="02020603050405020304" pitchFamily="18" charset="0"/>
            </a:endParaRPr>
          </a:p>
        </p:txBody>
      </p:sp>
      <p:sp>
        <p:nvSpPr>
          <p:cNvPr id="12" name="Rectangle 11"/>
          <p:cNvSpPr/>
          <p:nvPr/>
        </p:nvSpPr>
        <p:spPr>
          <a:xfrm>
            <a:off x="1967697" y="2400299"/>
            <a:ext cx="5532142" cy="461665"/>
          </a:xfrm>
          <a:prstGeom prst="rect">
            <a:avLst/>
          </a:prstGeom>
        </p:spPr>
        <p:txBody>
          <a:bodyPr wrap="square">
            <a:spAutoFit/>
          </a:bodyPr>
          <a:lstStyle/>
          <a:p>
            <a:pPr marR="285750"/>
            <a:r>
              <a:rPr lang="en-US" b="1" dirty="0">
                <a:solidFill>
                  <a:srgbClr val="004282"/>
                </a:solidFill>
                <a:cs typeface="Times New Roman" panose="02020603050405020304" pitchFamily="18" charset="0"/>
              </a:rPr>
              <a:t>Student Name                JNTU No. </a:t>
            </a:r>
            <a:endParaRPr lang="en-IN" sz="1800" dirty="0">
              <a:solidFill>
                <a:srgbClr val="004282"/>
              </a:solidFill>
            </a:endParaRPr>
          </a:p>
        </p:txBody>
      </p:sp>
      <p:sp>
        <p:nvSpPr>
          <p:cNvPr id="3" name="TextBox 2">
            <a:extLst>
              <a:ext uri="{FF2B5EF4-FFF2-40B4-BE49-F238E27FC236}">
                <a16:creationId xmlns:a16="http://schemas.microsoft.com/office/drawing/2014/main" id="{E7250F42-B822-8AFE-3B8D-7D3F6B9A1DE1}"/>
              </a:ext>
            </a:extLst>
          </p:cNvPr>
          <p:cNvSpPr txBox="1"/>
          <p:nvPr/>
        </p:nvSpPr>
        <p:spPr>
          <a:xfrm>
            <a:off x="1967696" y="2831729"/>
            <a:ext cx="5787341" cy="1200329"/>
          </a:xfrm>
          <a:prstGeom prst="rect">
            <a:avLst/>
          </a:prstGeom>
          <a:noFill/>
        </p:spPr>
        <p:txBody>
          <a:bodyPr wrap="square">
            <a:spAutoFit/>
          </a:bodyPr>
          <a:lstStyle/>
          <a:p>
            <a:r>
              <a:rPr lang="en-US" b="1" dirty="0">
                <a:solidFill>
                  <a:schemeClr val="tx2"/>
                </a:solidFill>
                <a:cs typeface="Times New Roman" panose="02020603050405020304" pitchFamily="18" charset="0"/>
              </a:rPr>
              <a:t>V.Kula Sekhar               22341A12C9 </a:t>
            </a:r>
          </a:p>
          <a:p>
            <a:r>
              <a:rPr lang="en-US" b="1" dirty="0">
                <a:solidFill>
                  <a:schemeClr val="tx2"/>
                </a:solidFill>
                <a:cs typeface="Times New Roman" panose="02020603050405020304" pitchFamily="18" charset="0"/>
              </a:rPr>
              <a:t>A.Tarun Chandra         22341A12C3</a:t>
            </a:r>
            <a:r>
              <a:rPr lang="en-US" b="1" dirty="0">
                <a:solidFill>
                  <a:schemeClr val="bg1"/>
                </a:solidFill>
                <a:cs typeface="Times New Roman" panose="02020603050405020304" pitchFamily="18" charset="0"/>
              </a:rPr>
              <a:t>Model </a:t>
            </a:r>
            <a:r>
              <a:rPr lang="en-US" b="1" dirty="0" err="1">
                <a:solidFill>
                  <a:schemeClr val="tx2"/>
                </a:solidFill>
                <a:cs typeface="Times New Roman" panose="02020603050405020304" pitchFamily="18" charset="0"/>
              </a:rPr>
              <a:t>V.Uday</a:t>
            </a:r>
            <a:r>
              <a:rPr lang="en-US" b="1" dirty="0">
                <a:solidFill>
                  <a:schemeClr val="tx2"/>
                </a:solidFill>
                <a:cs typeface="Times New Roman" panose="02020603050405020304" pitchFamily="18" charset="0"/>
              </a:rPr>
              <a:t> Kiran                22341A12C8</a:t>
            </a:r>
          </a:p>
        </p:txBody>
      </p:sp>
      <p:sp>
        <p:nvSpPr>
          <p:cNvPr id="4" name="TextBox 3">
            <a:extLst>
              <a:ext uri="{FF2B5EF4-FFF2-40B4-BE49-F238E27FC236}">
                <a16:creationId xmlns:a16="http://schemas.microsoft.com/office/drawing/2014/main" id="{313CB76D-DD2D-C2D0-64A0-693541EF86D4}"/>
              </a:ext>
            </a:extLst>
          </p:cNvPr>
          <p:cNvSpPr txBox="1"/>
          <p:nvPr/>
        </p:nvSpPr>
        <p:spPr>
          <a:xfrm>
            <a:off x="659990" y="850069"/>
            <a:ext cx="8001000" cy="1200329"/>
          </a:xfrm>
          <a:prstGeom prst="rect">
            <a:avLst/>
          </a:prstGeom>
          <a:noFill/>
        </p:spPr>
        <p:txBody>
          <a:bodyPr wrap="square" rtlCol="0">
            <a:spAutoFit/>
          </a:bodyPr>
          <a:lstStyle/>
          <a:p>
            <a:pPr algn="ctr"/>
            <a:r>
              <a:rPr lang="en-US" b="1" dirty="0">
                <a:solidFill>
                  <a:schemeClr val="tx2"/>
                </a:solidFill>
                <a:cs typeface="Times New Roman" panose="02020603050405020304" pitchFamily="18" charset="0"/>
              </a:rPr>
              <a:t>A  Secure Communication Model Using AES Cryptographic Steganography</a:t>
            </a:r>
          </a:p>
          <a:p>
            <a:endParaRPr lang="en-US" b="1"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860349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724838-FB6E-6C1F-23BC-E2D38813C7FF}"/>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6" name="TextBox 5">
            <a:extLst>
              <a:ext uri="{FF2B5EF4-FFF2-40B4-BE49-F238E27FC236}">
                <a16:creationId xmlns:a16="http://schemas.microsoft.com/office/drawing/2014/main" id="{B8BBBC40-380D-7216-0373-852A88D05542}"/>
              </a:ext>
            </a:extLst>
          </p:cNvPr>
          <p:cNvSpPr txBox="1"/>
          <p:nvPr/>
        </p:nvSpPr>
        <p:spPr>
          <a:xfrm>
            <a:off x="737419" y="1741900"/>
            <a:ext cx="7767484" cy="923330"/>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15 : </a:t>
            </a:r>
            <a:r>
              <a:rPr lang="en-IN" sz="1800" b="1" dirty="0">
                <a:solidFill>
                  <a:schemeClr val="tx2"/>
                </a:solidFill>
              </a:rPr>
              <a:t>Li, Q., Ma, B., Fu, X., Wang, X., Wang, C., &amp; Li, X. (2024). Robust image steganography via </a:t>
            </a:r>
            <a:r>
              <a:rPr lang="en-IN" sz="1800" b="1" dirty="0" err="1">
                <a:solidFill>
                  <a:schemeClr val="tx2"/>
                </a:solidFill>
              </a:rPr>
              <a:t>color</a:t>
            </a:r>
            <a:r>
              <a:rPr lang="en-IN" sz="1800" b="1" dirty="0">
                <a:solidFill>
                  <a:schemeClr val="tx2"/>
                </a:solidFill>
              </a:rPr>
              <a:t> conversion. </a:t>
            </a:r>
            <a:r>
              <a:rPr lang="en-IN" sz="1800" b="1" i="1" dirty="0">
                <a:solidFill>
                  <a:schemeClr val="tx2"/>
                </a:solidFill>
              </a:rPr>
              <a:t>IEEE Transactions on Circuits and Systems for Video Technology</a:t>
            </a:r>
            <a:r>
              <a:rPr lang="en-IN" sz="1800" b="1" dirty="0">
                <a:solidFill>
                  <a:schemeClr val="tx2"/>
                </a:solidFill>
              </a:rPr>
              <a:t>.</a:t>
            </a:r>
            <a:endParaRPr lang="en-IN" sz="1800" b="1" dirty="0">
              <a:solidFill>
                <a:schemeClr val="tx2"/>
              </a:solidFill>
              <a:cs typeface="Times New Roman" panose="02020603050405020304" pitchFamily="18" charset="0"/>
            </a:endParaRPr>
          </a:p>
        </p:txBody>
      </p:sp>
      <p:sp>
        <p:nvSpPr>
          <p:cNvPr id="7" name="TextBox 6">
            <a:extLst>
              <a:ext uri="{FF2B5EF4-FFF2-40B4-BE49-F238E27FC236}">
                <a16:creationId xmlns:a16="http://schemas.microsoft.com/office/drawing/2014/main" id="{4AE031EC-76E7-24D9-065E-CECBBBBE464A}"/>
              </a:ext>
            </a:extLst>
          </p:cNvPr>
          <p:cNvSpPr txBox="1"/>
          <p:nvPr/>
        </p:nvSpPr>
        <p:spPr>
          <a:xfrm>
            <a:off x="853440" y="2906416"/>
            <a:ext cx="7579360" cy="2862322"/>
          </a:xfrm>
          <a:prstGeom prst="rect">
            <a:avLst/>
          </a:prstGeom>
          <a:noFill/>
        </p:spPr>
        <p:txBody>
          <a:bodyPr wrap="square" rtlCol="0">
            <a:spAutoFit/>
          </a:bodyPr>
          <a:lstStyle/>
          <a:p>
            <a:pPr algn="just"/>
            <a:r>
              <a:rPr lang="en-US" sz="1800" dirty="0">
                <a:solidFill>
                  <a:schemeClr val="tx2"/>
                </a:solidFill>
              </a:rPr>
              <a:t>The paper "Robust Image Steganography via Color Conversion" proposes a new method for hiding information within images by using de-colorization and colorization models. The goal is to make steganographic activity difficult for attackers to </a:t>
            </a:r>
            <a:r>
              <a:rPr lang="en-US" sz="1800" dirty="0" err="1">
                <a:solidFill>
                  <a:schemeClr val="tx2"/>
                </a:solidFill>
              </a:rPr>
              <a:t>detect.The</a:t>
            </a:r>
            <a:r>
              <a:rPr lang="en-US" sz="1800" dirty="0">
                <a:solidFill>
                  <a:schemeClr val="tx2"/>
                </a:solidFill>
              </a:rPr>
              <a:t> method works by first embedding secret information into a color cover image. This "</a:t>
            </a:r>
            <a:r>
              <a:rPr lang="en-US" sz="1800" dirty="0" err="1">
                <a:solidFill>
                  <a:schemeClr val="tx2"/>
                </a:solidFill>
              </a:rPr>
              <a:t>stego</a:t>
            </a:r>
            <a:r>
              <a:rPr lang="en-US" sz="1800" dirty="0">
                <a:solidFill>
                  <a:schemeClr val="tx2"/>
                </a:solidFill>
              </a:rPr>
              <a:t> image" is then de-colorized into a grayscale image, which is then transmitted over public channels. The receiver uses a corresponding colorization network to reconstruct the original </a:t>
            </a:r>
            <a:r>
              <a:rPr lang="en-US" sz="1800" dirty="0" err="1">
                <a:solidFill>
                  <a:schemeClr val="tx2"/>
                </a:solidFill>
              </a:rPr>
              <a:t>stego</a:t>
            </a:r>
            <a:r>
              <a:rPr lang="en-US" sz="1800" dirty="0">
                <a:solidFill>
                  <a:schemeClr val="tx2"/>
                </a:solidFill>
              </a:rPr>
              <a:t> image and extract the hidden information. The paper also incorporates a simulated attack module to enhance the robustness of the steganography. The authors' experiments demonstrate the feasibility and scalability of this approach.</a:t>
            </a:r>
            <a:endParaRPr lang="en-US" sz="1800"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3099021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0DFC34-9B41-E55F-C1E0-F3CB7E31FA72}"/>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7" name="TextBox 6">
            <a:extLst>
              <a:ext uri="{FF2B5EF4-FFF2-40B4-BE49-F238E27FC236}">
                <a16:creationId xmlns:a16="http://schemas.microsoft.com/office/drawing/2014/main" id="{EF7D5FF1-972E-32DC-E6DC-2BC36B1A44FA}"/>
              </a:ext>
            </a:extLst>
          </p:cNvPr>
          <p:cNvSpPr txBox="1"/>
          <p:nvPr/>
        </p:nvSpPr>
        <p:spPr>
          <a:xfrm>
            <a:off x="658760" y="1741900"/>
            <a:ext cx="8078837" cy="923330"/>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16 :</a:t>
            </a:r>
            <a:r>
              <a:rPr lang="en-IN" sz="1800" b="1" dirty="0">
                <a:solidFill>
                  <a:schemeClr val="tx2"/>
                </a:solidFill>
              </a:rPr>
              <a:t> Dhawan, S., Chakraborty, C., Frnda, J., Gupta, R., Rana, A. K., &amp; Pani, S. K. (2021). SSII: secured and high-quality steganography using intelligent hybrid optimization algorithms for IoT. </a:t>
            </a:r>
            <a:r>
              <a:rPr lang="en-IN" sz="1800" b="1" i="1" dirty="0">
                <a:solidFill>
                  <a:schemeClr val="tx2"/>
                </a:solidFill>
              </a:rPr>
              <a:t>IEEE Access</a:t>
            </a:r>
            <a:r>
              <a:rPr lang="en-IN" sz="1800" b="1" dirty="0">
                <a:solidFill>
                  <a:schemeClr val="tx2"/>
                </a:solidFill>
              </a:rPr>
              <a:t>, </a:t>
            </a:r>
            <a:r>
              <a:rPr lang="en-IN" sz="1800" b="1" i="1" dirty="0">
                <a:solidFill>
                  <a:schemeClr val="tx2"/>
                </a:solidFill>
              </a:rPr>
              <a:t>9</a:t>
            </a:r>
            <a:r>
              <a:rPr lang="en-IN" sz="1800" b="1" dirty="0">
                <a:solidFill>
                  <a:schemeClr val="tx2"/>
                </a:solidFill>
              </a:rPr>
              <a:t>, 87563-87578.</a:t>
            </a:r>
            <a:endParaRPr lang="en-IN" sz="1800" b="1" dirty="0">
              <a:solidFill>
                <a:schemeClr val="tx2"/>
              </a:solidFill>
              <a:cs typeface="Times New Roman" panose="02020603050405020304" pitchFamily="18" charset="0"/>
            </a:endParaRPr>
          </a:p>
        </p:txBody>
      </p:sp>
      <p:sp>
        <p:nvSpPr>
          <p:cNvPr id="8" name="TextBox 7">
            <a:extLst>
              <a:ext uri="{FF2B5EF4-FFF2-40B4-BE49-F238E27FC236}">
                <a16:creationId xmlns:a16="http://schemas.microsoft.com/office/drawing/2014/main" id="{6A0FB1E6-32E4-C403-CBA1-3BE71CB0E73D}"/>
              </a:ext>
            </a:extLst>
          </p:cNvPr>
          <p:cNvSpPr txBox="1"/>
          <p:nvPr/>
        </p:nvSpPr>
        <p:spPr>
          <a:xfrm>
            <a:off x="658762" y="3024403"/>
            <a:ext cx="8078838" cy="3139321"/>
          </a:xfrm>
          <a:prstGeom prst="rect">
            <a:avLst/>
          </a:prstGeom>
          <a:noFill/>
        </p:spPr>
        <p:txBody>
          <a:bodyPr wrap="square" rtlCol="0">
            <a:spAutoFit/>
          </a:bodyPr>
          <a:lstStyle/>
          <a:p>
            <a:pPr algn="just"/>
            <a:r>
              <a:rPr lang="en-US" sz="1800" dirty="0">
                <a:solidFill>
                  <a:schemeClr val="tx1">
                    <a:lumMod val="85000"/>
                    <a:lumOff val="15000"/>
                  </a:schemeClr>
                </a:solidFill>
              </a:rPr>
              <a:t>The paper "SSII: Secured and High-Quality Steganography Using Intelligent Hybrid Optimization Algorithms for IoT" presents a secured steganography technique for the Internet of Things (IoT). The method utilizes a combination of algorithms to enhance security, image quality, and payload capacity. The proposed approach involves encrypting a secret image using a Binary bit-plane decomposition technique. This is followed by an adaptive embedding process powered by the </a:t>
            </a:r>
            <a:r>
              <a:rPr lang="en-US" sz="1800" dirty="0" err="1">
                <a:solidFill>
                  <a:schemeClr val="tx1">
                    <a:lumMod val="85000"/>
                    <a:lumOff val="15000"/>
                  </a:schemeClr>
                </a:solidFill>
              </a:rPr>
              <a:t>Salp</a:t>
            </a:r>
            <a:r>
              <a:rPr lang="en-US" sz="1800" dirty="0">
                <a:solidFill>
                  <a:schemeClr val="tx1">
                    <a:lumMod val="85000"/>
                    <a:lumOff val="15000"/>
                  </a:schemeClr>
                </a:solidFill>
              </a:rPr>
              <a:t> Swarm Optimization Algorithm (SSOA) to efficiently embed the encrypted data into a cover image. Finally, a hybrid Fuzzy Neural Network (HFNN) with a backpropagation learning algorithm is used to improve the quality of the resulting </a:t>
            </a:r>
            <a:r>
              <a:rPr lang="en-US" sz="1800" dirty="0" err="1">
                <a:solidFill>
                  <a:schemeClr val="tx1">
                    <a:lumMod val="85000"/>
                    <a:lumOff val="15000"/>
                  </a:schemeClr>
                </a:solidFill>
              </a:rPr>
              <a:t>stego</a:t>
            </a:r>
            <a:r>
              <a:rPr lang="en-US" sz="1800" dirty="0">
                <a:solidFill>
                  <a:schemeClr val="tx1">
                    <a:lumMod val="85000"/>
                    <a:lumOff val="15000"/>
                  </a:schemeClr>
                </a:solidFill>
              </a:rPr>
              <a:t>-images. The paper claims this technique outperforms existing methods in terms of security, image quality, and payload capacity.</a:t>
            </a:r>
            <a:endParaRPr lang="en-US"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621513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F2ED95-5C98-04D8-E29B-7A27F587D030}"/>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5" name="TextBox 4">
            <a:extLst>
              <a:ext uri="{FF2B5EF4-FFF2-40B4-BE49-F238E27FC236}">
                <a16:creationId xmlns:a16="http://schemas.microsoft.com/office/drawing/2014/main" id="{7C281176-609C-E110-0172-069C8CB81642}"/>
              </a:ext>
            </a:extLst>
          </p:cNvPr>
          <p:cNvSpPr txBox="1"/>
          <p:nvPr/>
        </p:nvSpPr>
        <p:spPr>
          <a:xfrm>
            <a:off x="707923" y="1741900"/>
            <a:ext cx="8013290" cy="923330"/>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17 : </a:t>
            </a:r>
            <a:r>
              <a:rPr lang="en-IN" sz="1800" b="1" dirty="0">
                <a:solidFill>
                  <a:schemeClr val="tx2"/>
                </a:solidFill>
              </a:rPr>
              <a:t>Zhou, Q., Wei, P., Qian, Z., Zhang, X., &amp; Li, S. (2025). Improved generative steganography based on diffusion model. </a:t>
            </a:r>
            <a:r>
              <a:rPr lang="en-IN" sz="1800" b="1" i="1" dirty="0">
                <a:solidFill>
                  <a:schemeClr val="tx2"/>
                </a:solidFill>
              </a:rPr>
              <a:t>IEEE Transactions on Circuits and Systems for Video Technology</a:t>
            </a:r>
            <a:r>
              <a:rPr lang="en-IN" sz="1800" b="1" dirty="0">
                <a:solidFill>
                  <a:schemeClr val="tx2"/>
                </a:solidFill>
              </a:rPr>
              <a:t>.</a:t>
            </a:r>
            <a:endParaRPr lang="en-IN" sz="1800" b="1" dirty="0">
              <a:solidFill>
                <a:schemeClr val="tx2"/>
              </a:solidFill>
              <a:cs typeface="Times New Roman" panose="02020603050405020304" pitchFamily="18" charset="0"/>
            </a:endParaRPr>
          </a:p>
        </p:txBody>
      </p:sp>
      <p:sp>
        <p:nvSpPr>
          <p:cNvPr id="6" name="TextBox 5">
            <a:extLst>
              <a:ext uri="{FF2B5EF4-FFF2-40B4-BE49-F238E27FC236}">
                <a16:creationId xmlns:a16="http://schemas.microsoft.com/office/drawing/2014/main" id="{88A96634-332A-2AC7-E5A6-C33D7D3FB6C5}"/>
              </a:ext>
            </a:extLst>
          </p:cNvPr>
          <p:cNvSpPr txBox="1"/>
          <p:nvPr/>
        </p:nvSpPr>
        <p:spPr>
          <a:xfrm>
            <a:off x="707923" y="2800883"/>
            <a:ext cx="7928733" cy="3139321"/>
          </a:xfrm>
          <a:prstGeom prst="rect">
            <a:avLst/>
          </a:prstGeom>
          <a:noFill/>
        </p:spPr>
        <p:txBody>
          <a:bodyPr wrap="square" rtlCol="0">
            <a:spAutoFit/>
          </a:bodyPr>
          <a:lstStyle/>
          <a:p>
            <a:pPr algn="just"/>
            <a:r>
              <a:rPr lang="en-US" sz="1800" dirty="0">
                <a:solidFill>
                  <a:schemeClr val="tx2"/>
                </a:solidFill>
              </a:rPr>
              <a:t>The paper "Improved Generative Steganography Based on Diffusion Model" proposes an improved method for generative steganography that addresses the limitations of previous models like Generative Adversarial Networks (GANs) and Flow-based </a:t>
            </a:r>
            <a:r>
              <a:rPr lang="en-US" sz="1800" dirty="0" err="1">
                <a:solidFill>
                  <a:schemeClr val="tx2"/>
                </a:solidFill>
              </a:rPr>
              <a:t>models.The</a:t>
            </a:r>
            <a:r>
              <a:rPr lang="en-US" sz="1800" dirty="0">
                <a:solidFill>
                  <a:schemeClr val="tx2"/>
                </a:solidFill>
              </a:rPr>
              <a:t> paper highlights that GANs struggle with message recovery due to their non-reversible nature, while Flow models often produce unrealistic images. To overcome these issues, the authors use a diffusion model, which is inherently reversible and capable of generating high-quality images. The paper's key contribution is a novel framework that ensures perfect reversibility for hidden message recovery, which was not a feature of previous diffusion-based steganography methods. The proposed method is shown to be more effective in recovering the hidden message exactly as it was embedded.</a:t>
            </a:r>
          </a:p>
        </p:txBody>
      </p:sp>
    </p:spTree>
    <p:extLst>
      <p:ext uri="{BB962C8B-B14F-4D97-AF65-F5344CB8AC3E}">
        <p14:creationId xmlns:p14="http://schemas.microsoft.com/office/powerpoint/2010/main" val="3431758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72A9A1-CE1E-5381-8814-D1C11FB792F1}"/>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5" name="TextBox 4">
            <a:extLst>
              <a:ext uri="{FF2B5EF4-FFF2-40B4-BE49-F238E27FC236}">
                <a16:creationId xmlns:a16="http://schemas.microsoft.com/office/drawing/2014/main" id="{A3FAB0A8-1642-6C34-6C63-A827E244B846}"/>
              </a:ext>
            </a:extLst>
          </p:cNvPr>
          <p:cNvSpPr txBox="1"/>
          <p:nvPr/>
        </p:nvSpPr>
        <p:spPr>
          <a:xfrm>
            <a:off x="698090" y="1741900"/>
            <a:ext cx="7728156" cy="923330"/>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18 : </a:t>
            </a:r>
            <a:r>
              <a:rPr lang="en-IN" sz="1800" b="1" dirty="0">
                <a:solidFill>
                  <a:schemeClr val="tx2"/>
                </a:solidFill>
              </a:rPr>
              <a:t>Zhang, X., Chen, K., Zhao, N., Zhang, W., &amp; Yu, N. (2025). Provably Secure Public-Key Steganography Based on Admissible Encoding. </a:t>
            </a:r>
            <a:r>
              <a:rPr lang="en-IN" sz="1800" b="1" i="1" dirty="0">
                <a:solidFill>
                  <a:schemeClr val="tx2"/>
                </a:solidFill>
              </a:rPr>
              <a:t>IEEE Transactions on Information Forensics and Security</a:t>
            </a:r>
            <a:r>
              <a:rPr lang="en-IN" sz="1800" b="1" dirty="0">
                <a:solidFill>
                  <a:schemeClr val="tx2"/>
                </a:solidFill>
              </a:rPr>
              <a:t>.</a:t>
            </a:r>
            <a:endParaRPr lang="en-IN" sz="1800" b="1" dirty="0">
              <a:solidFill>
                <a:schemeClr val="tx2"/>
              </a:solidFill>
              <a:cs typeface="Times New Roman" panose="02020603050405020304" pitchFamily="18" charset="0"/>
            </a:endParaRPr>
          </a:p>
        </p:txBody>
      </p:sp>
      <p:sp>
        <p:nvSpPr>
          <p:cNvPr id="6" name="TextBox 5">
            <a:extLst>
              <a:ext uri="{FF2B5EF4-FFF2-40B4-BE49-F238E27FC236}">
                <a16:creationId xmlns:a16="http://schemas.microsoft.com/office/drawing/2014/main" id="{F1483722-71D0-1F7E-3E33-09B2C79A8222}"/>
              </a:ext>
            </a:extLst>
          </p:cNvPr>
          <p:cNvSpPr txBox="1"/>
          <p:nvPr/>
        </p:nvSpPr>
        <p:spPr>
          <a:xfrm>
            <a:off x="698090" y="2761610"/>
            <a:ext cx="7728156" cy="2862322"/>
          </a:xfrm>
          <a:prstGeom prst="rect">
            <a:avLst/>
          </a:prstGeom>
          <a:noFill/>
        </p:spPr>
        <p:txBody>
          <a:bodyPr wrap="square" rtlCol="0">
            <a:spAutoFit/>
          </a:bodyPr>
          <a:lstStyle/>
          <a:p>
            <a:pPr algn="just"/>
            <a:r>
              <a:rPr lang="en-US" sz="1800" dirty="0">
                <a:solidFill>
                  <a:schemeClr val="tx2"/>
                </a:solidFill>
              </a:rPr>
              <a:t>The paper, "Provably Secure Public-Key Steganography Based on Admissible Encoding," presents a new approach to public-key steganography using elliptic curve cryptography. It aims to overcome the limitations of a previous method that could only be applied to a specific set of curves and utilize about half of the available curve </a:t>
            </a:r>
            <a:r>
              <a:rPr lang="en-US" sz="1800" dirty="0" err="1">
                <a:solidFill>
                  <a:schemeClr val="tx2"/>
                </a:solidFill>
              </a:rPr>
              <a:t>points.To</a:t>
            </a:r>
            <a:r>
              <a:rPr lang="en-US" sz="1800" dirty="0">
                <a:solidFill>
                  <a:schemeClr val="tx2"/>
                </a:solidFill>
              </a:rPr>
              <a:t> address these issues, the authors propose a more general method based on admissible encoding, which uses a tensor square function on known well-distributed encodings. This technique ensures the method can be deployed on all types of curves and use all of the points on the curve. The paper also provides theoretical analysis and experimental results to prove the effectiveness and security of the new scheme.</a:t>
            </a:r>
          </a:p>
        </p:txBody>
      </p:sp>
    </p:spTree>
    <p:extLst>
      <p:ext uri="{BB962C8B-B14F-4D97-AF65-F5344CB8AC3E}">
        <p14:creationId xmlns:p14="http://schemas.microsoft.com/office/powerpoint/2010/main" val="766433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43D78C-E834-5614-B5D4-30ABCFB6DF9F}"/>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5" name="TextBox 4">
            <a:extLst>
              <a:ext uri="{FF2B5EF4-FFF2-40B4-BE49-F238E27FC236}">
                <a16:creationId xmlns:a16="http://schemas.microsoft.com/office/drawing/2014/main" id="{7C853A8C-D8AF-5369-3222-363841E1CDB9}"/>
              </a:ext>
            </a:extLst>
          </p:cNvPr>
          <p:cNvSpPr txBox="1"/>
          <p:nvPr/>
        </p:nvSpPr>
        <p:spPr>
          <a:xfrm>
            <a:off x="776747" y="1591854"/>
            <a:ext cx="7698659" cy="1200329"/>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19 : </a:t>
            </a:r>
            <a:r>
              <a:rPr lang="en-IN" sz="1800" b="1" dirty="0">
                <a:solidFill>
                  <a:schemeClr val="tx2"/>
                </a:solidFill>
              </a:rPr>
              <a:t>Sharma, D., Prabha, C., Hassan, M. M., Abdulla, S., Bairagi, A. K., </a:t>
            </a:r>
            <a:r>
              <a:rPr lang="en-IN" sz="1800" b="1" dirty="0" err="1">
                <a:solidFill>
                  <a:schemeClr val="tx2"/>
                </a:solidFill>
              </a:rPr>
              <a:t>Alshathri</a:t>
            </a:r>
            <a:r>
              <a:rPr lang="en-IN" sz="1800" b="1" dirty="0">
                <a:solidFill>
                  <a:schemeClr val="tx2"/>
                </a:solidFill>
              </a:rPr>
              <a:t>, S., &amp; El-Shafai, W. (2024). Securing X-Ray Images Into Cover Images Using Hybrid EBS Steganography With Five-Layer Cryptography. </a:t>
            </a:r>
            <a:r>
              <a:rPr lang="en-IN" sz="1800" b="1" i="1" dirty="0">
                <a:solidFill>
                  <a:schemeClr val="tx2"/>
                </a:solidFill>
              </a:rPr>
              <a:t>IEEE Access</a:t>
            </a:r>
            <a:r>
              <a:rPr lang="en-IN" sz="1800" b="1" dirty="0">
                <a:solidFill>
                  <a:schemeClr val="tx2"/>
                </a:solidFill>
              </a:rPr>
              <a:t>.</a:t>
            </a:r>
            <a:endParaRPr lang="en-IN" sz="1800" b="1" dirty="0">
              <a:solidFill>
                <a:schemeClr val="tx2"/>
              </a:solidFill>
              <a:cs typeface="Times New Roman" panose="02020603050405020304" pitchFamily="18" charset="0"/>
            </a:endParaRPr>
          </a:p>
        </p:txBody>
      </p:sp>
      <p:sp>
        <p:nvSpPr>
          <p:cNvPr id="6" name="TextBox 5">
            <a:extLst>
              <a:ext uri="{FF2B5EF4-FFF2-40B4-BE49-F238E27FC236}">
                <a16:creationId xmlns:a16="http://schemas.microsoft.com/office/drawing/2014/main" id="{D82FCEA3-1EE5-B309-9F65-B75755859A51}"/>
              </a:ext>
            </a:extLst>
          </p:cNvPr>
          <p:cNvSpPr txBox="1"/>
          <p:nvPr/>
        </p:nvSpPr>
        <p:spPr>
          <a:xfrm>
            <a:off x="776747" y="3024403"/>
            <a:ext cx="7698659" cy="2862322"/>
          </a:xfrm>
          <a:prstGeom prst="rect">
            <a:avLst/>
          </a:prstGeom>
          <a:noFill/>
        </p:spPr>
        <p:txBody>
          <a:bodyPr wrap="square" rtlCol="0">
            <a:spAutoFit/>
          </a:bodyPr>
          <a:lstStyle/>
          <a:p>
            <a:pPr algn="just"/>
            <a:r>
              <a:rPr lang="en-US" sz="1800" dirty="0">
                <a:solidFill>
                  <a:schemeClr val="tx2"/>
                </a:solidFill>
              </a:rPr>
              <a:t>The paper, "Securing X-Ray Images Into Cover Images Using Hybrid EBS Steganography With Five-Layer Cryptography," presents a hybrid method to enhance the security and privacy of electronic medical images (EMI). The method uses a dataset of 5,856 X-ray images of varying dimensions, which are hidden one at a time into a single cover image using Edge-based steganography (EBS). The hidden image is then encrypted with five layers of cryptography. The goal of the research is to reduce computational time, making the method suitable for real-time applications. The paper concludes that this hybrid method is effective, as demonstrated by good results in performance tests such as SSIM, PSNR, and MSE.</a:t>
            </a:r>
            <a:endParaRPr lang="en-US" sz="1800"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2533044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443F0-B73C-3B3B-7D72-92E357417616}"/>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5" name="TextBox 4">
            <a:extLst>
              <a:ext uri="{FF2B5EF4-FFF2-40B4-BE49-F238E27FC236}">
                <a16:creationId xmlns:a16="http://schemas.microsoft.com/office/drawing/2014/main" id="{B23DF3B8-2EBD-A0C0-E137-3A4734AD9AA4}"/>
              </a:ext>
            </a:extLst>
          </p:cNvPr>
          <p:cNvSpPr txBox="1"/>
          <p:nvPr/>
        </p:nvSpPr>
        <p:spPr>
          <a:xfrm>
            <a:off x="766916" y="1741900"/>
            <a:ext cx="7737988" cy="646331"/>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20 : </a:t>
            </a:r>
            <a:r>
              <a:rPr lang="en-US" sz="1800" b="1" dirty="0">
                <a:solidFill>
                  <a:schemeClr val="tx2"/>
                </a:solidFill>
              </a:rPr>
              <a:t>Kumar, A., &amp; Pooja, K. (2021). Steganography-A data hiding technique. </a:t>
            </a:r>
            <a:r>
              <a:rPr lang="en-US" sz="1800" b="1" i="1" dirty="0">
                <a:solidFill>
                  <a:schemeClr val="tx2"/>
                </a:solidFill>
              </a:rPr>
              <a:t>International Journal of Computer Applications</a:t>
            </a:r>
            <a:r>
              <a:rPr lang="en-US" sz="1800" b="1" dirty="0">
                <a:solidFill>
                  <a:schemeClr val="tx2"/>
                </a:solidFill>
              </a:rPr>
              <a:t>, </a:t>
            </a:r>
            <a:r>
              <a:rPr lang="en-US" sz="1800" b="1" i="1" dirty="0">
                <a:solidFill>
                  <a:schemeClr val="tx2"/>
                </a:solidFill>
              </a:rPr>
              <a:t>9</a:t>
            </a:r>
            <a:r>
              <a:rPr lang="en-US" sz="1800" b="1" dirty="0">
                <a:solidFill>
                  <a:schemeClr val="tx2"/>
                </a:solidFill>
              </a:rPr>
              <a:t>(7), 19-23.</a:t>
            </a:r>
            <a:endParaRPr lang="en-IN" sz="1800" b="1" dirty="0">
              <a:solidFill>
                <a:schemeClr val="tx2"/>
              </a:solidFill>
              <a:cs typeface="Times New Roman" panose="02020603050405020304" pitchFamily="18" charset="0"/>
            </a:endParaRPr>
          </a:p>
        </p:txBody>
      </p:sp>
      <p:sp>
        <p:nvSpPr>
          <p:cNvPr id="6" name="TextBox 5">
            <a:extLst>
              <a:ext uri="{FF2B5EF4-FFF2-40B4-BE49-F238E27FC236}">
                <a16:creationId xmlns:a16="http://schemas.microsoft.com/office/drawing/2014/main" id="{137FC034-B9D5-98CA-24C3-7F85F916BE03}"/>
              </a:ext>
            </a:extLst>
          </p:cNvPr>
          <p:cNvSpPr txBox="1"/>
          <p:nvPr/>
        </p:nvSpPr>
        <p:spPr>
          <a:xfrm>
            <a:off x="853440" y="2719603"/>
            <a:ext cx="7651463" cy="2585323"/>
          </a:xfrm>
          <a:prstGeom prst="rect">
            <a:avLst/>
          </a:prstGeom>
          <a:noFill/>
        </p:spPr>
        <p:txBody>
          <a:bodyPr wrap="square" rtlCol="0">
            <a:spAutoFit/>
          </a:bodyPr>
          <a:lstStyle/>
          <a:p>
            <a:pPr algn="just"/>
            <a:r>
              <a:rPr lang="en-US" sz="1800" dirty="0">
                <a:solidFill>
                  <a:schemeClr val="tx2"/>
                </a:solidFill>
              </a:rPr>
              <a:t>The paper "Steganography- A Data Hiding Technique" provides an overview of steganography, defining it as the art of hiding information to conceal its existence. The authors explain that it differs from cryptography, which only scrambles the message content. The paper focuses on using digital images as a carrier for secret messages and analyzes some of the tools available. It discusses the history of steganography, its various uses, and a related field called steganalysis, which aims to detect hidden messages. The paper concludes that steganography and steganalysis will continually evolve, and a key future application will be digital watermarking.</a:t>
            </a:r>
            <a:endParaRPr lang="en-US" sz="1800"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3621282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254188" y="691146"/>
            <a:ext cx="2635624" cy="461665"/>
          </a:xfrm>
          <a:prstGeom prst="rect">
            <a:avLst/>
          </a:prstGeom>
          <a:noFill/>
        </p:spPr>
        <p:txBody>
          <a:bodyPr wrap="square" rtlCol="0">
            <a:spAutoFit/>
          </a:bodyPr>
          <a:lstStyle/>
          <a:p>
            <a:pPr algn="ctr"/>
            <a:r>
              <a:rPr lang="en-IN" b="1" dirty="0"/>
              <a:t>Comparison Table </a:t>
            </a:r>
          </a:p>
        </p:txBody>
      </p:sp>
      <p:graphicFrame>
        <p:nvGraphicFramePr>
          <p:cNvPr id="6" name="Table 5">
            <a:extLst>
              <a:ext uri="{FF2B5EF4-FFF2-40B4-BE49-F238E27FC236}">
                <a16:creationId xmlns:a16="http://schemas.microsoft.com/office/drawing/2014/main" id="{BEC9B247-5497-164B-EDE3-CD53A291FE2F}"/>
              </a:ext>
            </a:extLst>
          </p:cNvPr>
          <p:cNvGraphicFramePr>
            <a:graphicFrameLocks noGrp="1"/>
          </p:cNvGraphicFramePr>
          <p:nvPr>
            <p:extLst>
              <p:ext uri="{D42A27DB-BD31-4B8C-83A1-F6EECF244321}">
                <p14:modId xmlns:p14="http://schemas.microsoft.com/office/powerpoint/2010/main" val="567576136"/>
              </p:ext>
            </p:extLst>
          </p:nvPr>
        </p:nvGraphicFramePr>
        <p:xfrm>
          <a:off x="852242" y="1234091"/>
          <a:ext cx="7439515" cy="4811347"/>
        </p:xfrm>
        <a:graphic>
          <a:graphicData uri="http://schemas.openxmlformats.org/drawingml/2006/table">
            <a:tbl>
              <a:tblPr firstRow="1" firstCol="1" bandRow="1">
                <a:tableStyleId>{0505E3EF-67EA-436B-97B2-0124C06EBD24}</a:tableStyleId>
              </a:tblPr>
              <a:tblGrid>
                <a:gridCol w="674099">
                  <a:extLst>
                    <a:ext uri="{9D8B030D-6E8A-4147-A177-3AD203B41FA5}">
                      <a16:colId xmlns:a16="http://schemas.microsoft.com/office/drawing/2014/main" val="3932210766"/>
                    </a:ext>
                  </a:extLst>
                </a:gridCol>
                <a:gridCol w="1441197">
                  <a:extLst>
                    <a:ext uri="{9D8B030D-6E8A-4147-A177-3AD203B41FA5}">
                      <a16:colId xmlns:a16="http://schemas.microsoft.com/office/drawing/2014/main" val="2478233617"/>
                    </a:ext>
                  </a:extLst>
                </a:gridCol>
                <a:gridCol w="548653">
                  <a:extLst>
                    <a:ext uri="{9D8B030D-6E8A-4147-A177-3AD203B41FA5}">
                      <a16:colId xmlns:a16="http://schemas.microsoft.com/office/drawing/2014/main" val="2248291770"/>
                    </a:ext>
                  </a:extLst>
                </a:gridCol>
                <a:gridCol w="1421022">
                  <a:extLst>
                    <a:ext uri="{9D8B030D-6E8A-4147-A177-3AD203B41FA5}">
                      <a16:colId xmlns:a16="http://schemas.microsoft.com/office/drawing/2014/main" val="3916807912"/>
                    </a:ext>
                  </a:extLst>
                </a:gridCol>
                <a:gridCol w="1211363">
                  <a:extLst>
                    <a:ext uri="{9D8B030D-6E8A-4147-A177-3AD203B41FA5}">
                      <a16:colId xmlns:a16="http://schemas.microsoft.com/office/drawing/2014/main" val="3625802817"/>
                    </a:ext>
                  </a:extLst>
                </a:gridCol>
                <a:gridCol w="1048296">
                  <a:extLst>
                    <a:ext uri="{9D8B030D-6E8A-4147-A177-3AD203B41FA5}">
                      <a16:colId xmlns:a16="http://schemas.microsoft.com/office/drawing/2014/main" val="2459801351"/>
                    </a:ext>
                  </a:extLst>
                </a:gridCol>
                <a:gridCol w="1094885">
                  <a:extLst>
                    <a:ext uri="{9D8B030D-6E8A-4147-A177-3AD203B41FA5}">
                      <a16:colId xmlns:a16="http://schemas.microsoft.com/office/drawing/2014/main" val="20007"/>
                    </a:ext>
                  </a:extLst>
                </a:gridCol>
              </a:tblGrid>
              <a:tr h="332285">
                <a:tc>
                  <a:txBody>
                    <a:bodyPr/>
                    <a:lstStyle/>
                    <a:p>
                      <a:pPr algn="ctr">
                        <a:lnSpc>
                          <a:spcPct val="115000"/>
                        </a:lnSpc>
                        <a:spcAft>
                          <a:spcPts val="800"/>
                        </a:spcAft>
                      </a:pPr>
                      <a:r>
                        <a:rPr lang="en-IN" sz="1100" b="0" kern="100">
                          <a:effectLst/>
                          <a:latin typeface="Times New Roman" panose="02020603050405020304" pitchFamily="18" charset="0"/>
                          <a:cs typeface="Times New Roman" panose="02020603050405020304" pitchFamily="18" charset="0"/>
                        </a:rPr>
                        <a:t>S.No</a:t>
                      </a:r>
                      <a:endPar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095" marR="390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100" b="0" kern="100">
                          <a:effectLst/>
                          <a:latin typeface="Times New Roman" panose="02020603050405020304" pitchFamily="18" charset="0"/>
                          <a:cs typeface="Times New Roman" panose="02020603050405020304" pitchFamily="18" charset="0"/>
                        </a:rPr>
                        <a:t>Title</a:t>
                      </a:r>
                      <a:endParaRPr lang="en-IN" sz="11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9095" marR="390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100" b="0" kern="100">
                          <a:effectLst/>
                          <a:latin typeface="Times New Roman" panose="02020603050405020304" pitchFamily="18" charset="0"/>
                          <a:cs typeface="Times New Roman" panose="02020603050405020304" pitchFamily="18" charset="0"/>
                        </a:rPr>
                        <a:t>Year</a:t>
                      </a:r>
                      <a:endPar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095" marR="390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100" b="0" kern="100">
                          <a:effectLst/>
                          <a:latin typeface="Times New Roman" panose="02020603050405020304" pitchFamily="18" charset="0"/>
                          <a:cs typeface="Times New Roman" panose="02020603050405020304" pitchFamily="18" charset="0"/>
                        </a:rPr>
                        <a:t>Objective</a:t>
                      </a:r>
                      <a:endParaRPr lang="en-IN" sz="11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9095" marR="390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100" b="0" kern="10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095" marR="390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100" b="0" kern="100">
                          <a:effectLst/>
                          <a:latin typeface="Times New Roman" panose="02020603050405020304" pitchFamily="18" charset="0"/>
                          <a:ea typeface="Calibri" panose="020F0502020204030204" pitchFamily="34" charset="0"/>
                          <a:cs typeface="Times New Roman" panose="02020603050405020304" pitchFamily="18" charset="0"/>
                        </a:rPr>
                        <a:t>Limitations</a:t>
                      </a:r>
                      <a:endPar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095" marR="390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100" b="0" kern="100">
                          <a:effectLst/>
                          <a:latin typeface="Times New Roman" panose="02020603050405020304" pitchFamily="18" charset="0"/>
                          <a:ea typeface="Calibri" panose="020F0502020204030204" pitchFamily="34" charset="0"/>
                          <a:cs typeface="Times New Roman" panose="02020603050405020304" pitchFamily="18" charset="0"/>
                        </a:rPr>
                        <a:t>Gaps</a:t>
                      </a:r>
                      <a:endPar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095" marR="390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8757203"/>
                  </a:ext>
                </a:extLst>
              </a:tr>
              <a:tr h="1979702">
                <a:tc>
                  <a:txBody>
                    <a:bodyPr/>
                    <a:lstStyle/>
                    <a:p>
                      <a:pPr algn="ctr">
                        <a:lnSpc>
                          <a:spcPct val="115000"/>
                        </a:lnSpc>
                        <a:spcAft>
                          <a:spcPts val="800"/>
                        </a:spcAft>
                      </a:pPr>
                      <a:r>
                        <a:rPr lang="en-IN" sz="1100" b="0" kern="100">
                          <a:effectLst/>
                          <a:latin typeface="Times New Roman" panose="02020603050405020304" pitchFamily="18" charset="0"/>
                          <a:cs typeface="Times New Roman" panose="02020603050405020304" pitchFamily="18" charset="0"/>
                        </a:rPr>
                        <a:t>1.</a:t>
                      </a:r>
                      <a:endPar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095" marR="390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a:latin typeface="Times New Roman" panose="02020603050405020304" pitchFamily="18" charset="0"/>
                          <a:cs typeface="Times New Roman" panose="02020603050405020304" pitchFamily="18" charset="0"/>
                        </a:rPr>
                        <a:t>Hiding Data Using Efficient Combination of RSA Cryptography, and Compression Steganography Techniques</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a:latin typeface="Times New Roman" pitchFamily="18" charset="0"/>
                          <a:ea typeface="Calibri"/>
                          <a:cs typeface="Times New Roman" pitchFamily="18" charset="0"/>
                        </a:rPr>
                        <a:t>2021</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create a robust, double-layered security system by combining cryptography, compression, and steganography</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Compressed data is more secure and efficient to handle. The combination of techniques offers a double layer of security.</a:t>
                      </a:r>
                      <a:br>
                        <a:rPr lang="en-US" sz="1100" b="0" kern="100" dirty="0">
                          <a:latin typeface="Times New Roman" pitchFamily="18" charset="0"/>
                          <a:ea typeface="Calibri"/>
                          <a:cs typeface="Times New Roman" pitchFamily="18" charset="0"/>
                        </a:rPr>
                      </a:b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literature review does not explicitly list limitations of specific methods in the same way as the example.</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develop a single system that effectively combines data compression and RSA cryptography with steganography for enhanced security.</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9822723"/>
                  </a:ext>
                </a:extLst>
              </a:tr>
              <a:tr h="2403279">
                <a:tc>
                  <a:txBody>
                    <a:bodyPr/>
                    <a:lstStyle/>
                    <a:p>
                      <a:pPr algn="ctr">
                        <a:lnSpc>
                          <a:spcPct val="115000"/>
                        </a:lnSpc>
                        <a:spcAft>
                          <a:spcPts val="800"/>
                        </a:spcAft>
                      </a:pPr>
                      <a:r>
                        <a:rPr lang="en-IN" sz="1100" b="0" kern="100">
                          <a:effectLst/>
                          <a:latin typeface="Times New Roman" panose="02020603050405020304" pitchFamily="18" charset="0"/>
                          <a:cs typeface="Times New Roman" panose="02020603050405020304" pitchFamily="18" charset="0"/>
                        </a:rPr>
                        <a:t>2.</a:t>
                      </a:r>
                      <a:endPar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9095" marR="390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A Robust Coverless Audio Steganography Based on Differential Privacy Clustering</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dirty="0">
                          <a:latin typeface="Times New Roman" panose="02020603050405020304" pitchFamily="18" charset="0"/>
                          <a:ea typeface="Calibri"/>
                          <a:cs typeface="Times New Roman" panose="02020603050405020304" pitchFamily="18" charset="0"/>
                        </a:rPr>
                        <a:t>2025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propose a novel coverless audio steganography method that hides information by generating carriers and establishing mapping rules, rather than embedding data directly.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Enhanced security by resisting detection by steganalysis tools. High robustness against common audio attacks, particularly time-stretching, with a robustness rate of up to 95%.</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Requires pre-shared network models between sender and receiver, limiting its practical applicability. The adaptability to new audio content is limited and may require model retraining.</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sz="1100" b="0" dirty="0">
                          <a:latin typeface="Times New Roman" panose="02020603050405020304" pitchFamily="18" charset="0"/>
                          <a:cs typeface="Times New Roman" panose="02020603050405020304" pitchFamily="18" charset="0"/>
                        </a:rPr>
                        <a:t>he paper identifies a significant gap in the literature regarding a lack of studies on coverless audio steganography that resist steganalysis.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287713"/>
                  </a:ext>
                </a:extLst>
              </a:tr>
            </a:tbl>
          </a:graphicData>
        </a:graphic>
      </p:graphicFrame>
    </p:spTree>
    <p:extLst>
      <p:ext uri="{BB962C8B-B14F-4D97-AF65-F5344CB8AC3E}">
        <p14:creationId xmlns:p14="http://schemas.microsoft.com/office/powerpoint/2010/main" val="2013308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4CABA69-3A17-D6BD-895C-3E18904D3BB2}"/>
              </a:ext>
            </a:extLst>
          </p:cNvPr>
          <p:cNvGraphicFramePr>
            <a:graphicFrameLocks noGrp="1"/>
          </p:cNvGraphicFramePr>
          <p:nvPr>
            <p:extLst>
              <p:ext uri="{D42A27DB-BD31-4B8C-83A1-F6EECF244321}">
                <p14:modId xmlns:p14="http://schemas.microsoft.com/office/powerpoint/2010/main" val="1082209059"/>
              </p:ext>
            </p:extLst>
          </p:nvPr>
        </p:nvGraphicFramePr>
        <p:xfrm>
          <a:off x="527432" y="1128254"/>
          <a:ext cx="8130431" cy="4843690"/>
        </p:xfrm>
        <a:graphic>
          <a:graphicData uri="http://schemas.openxmlformats.org/drawingml/2006/table">
            <a:tbl>
              <a:tblPr firstRow="1" firstCol="1" bandRow="1">
                <a:tableStyleId>{0505E3EF-67EA-436B-97B2-0124C06EBD24}</a:tableStyleId>
              </a:tblPr>
              <a:tblGrid>
                <a:gridCol w="605052">
                  <a:extLst>
                    <a:ext uri="{9D8B030D-6E8A-4147-A177-3AD203B41FA5}">
                      <a16:colId xmlns:a16="http://schemas.microsoft.com/office/drawing/2014/main" val="878561129"/>
                    </a:ext>
                  </a:extLst>
                </a:gridCol>
                <a:gridCol w="1479915">
                  <a:extLst>
                    <a:ext uri="{9D8B030D-6E8A-4147-A177-3AD203B41FA5}">
                      <a16:colId xmlns:a16="http://schemas.microsoft.com/office/drawing/2014/main" val="355029254"/>
                    </a:ext>
                  </a:extLst>
                </a:gridCol>
                <a:gridCol w="746072">
                  <a:extLst>
                    <a:ext uri="{9D8B030D-6E8A-4147-A177-3AD203B41FA5}">
                      <a16:colId xmlns:a16="http://schemas.microsoft.com/office/drawing/2014/main" val="2540886456"/>
                    </a:ext>
                  </a:extLst>
                </a:gridCol>
                <a:gridCol w="1785683">
                  <a:extLst>
                    <a:ext uri="{9D8B030D-6E8A-4147-A177-3AD203B41FA5}">
                      <a16:colId xmlns:a16="http://schemas.microsoft.com/office/drawing/2014/main" val="1910007388"/>
                    </a:ext>
                  </a:extLst>
                </a:gridCol>
                <a:gridCol w="1339213">
                  <a:extLst>
                    <a:ext uri="{9D8B030D-6E8A-4147-A177-3AD203B41FA5}">
                      <a16:colId xmlns:a16="http://schemas.microsoft.com/office/drawing/2014/main" val="1108419055"/>
                    </a:ext>
                  </a:extLst>
                </a:gridCol>
                <a:gridCol w="889706">
                  <a:extLst>
                    <a:ext uri="{9D8B030D-6E8A-4147-A177-3AD203B41FA5}">
                      <a16:colId xmlns:a16="http://schemas.microsoft.com/office/drawing/2014/main" val="2354457005"/>
                    </a:ext>
                  </a:extLst>
                </a:gridCol>
                <a:gridCol w="1284790">
                  <a:extLst>
                    <a:ext uri="{9D8B030D-6E8A-4147-A177-3AD203B41FA5}">
                      <a16:colId xmlns:a16="http://schemas.microsoft.com/office/drawing/2014/main" val="20007"/>
                    </a:ext>
                  </a:extLst>
                </a:gridCol>
              </a:tblGrid>
              <a:tr h="1092931">
                <a:tc>
                  <a:txBody>
                    <a:bodyPr/>
                    <a:lstStyle/>
                    <a:p>
                      <a:pPr algn="ctr">
                        <a:lnSpc>
                          <a:spcPct val="115000"/>
                        </a:lnSpc>
                        <a:spcAft>
                          <a:spcPts val="800"/>
                        </a:spcAft>
                      </a:pPr>
                      <a:r>
                        <a:rPr lang="en-US" sz="1100" b="0" kern="1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517" marR="445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An Efficient and Secure Health Data Propagation Scheme Using Steganography-Based Approach for Electronic Health Networks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dirty="0">
                          <a:latin typeface="Times New Roman" panose="02020603050405020304" pitchFamily="18" charset="0"/>
                          <a:ea typeface="Calibri"/>
                          <a:cs typeface="Times New Roman" panose="02020603050405020304" pitchFamily="18" charset="0"/>
                        </a:rPr>
                        <a:t>2024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propose a new scheme that achieves efficient and secure data propagation by balancing imperceptibility, embedding capacity, and compression, while also providing forward secrecy.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proposed scheme provides forward secrecy by updating keys and embedding locations in each process, and it achieves a good balance between imperceptibility, embedding capacity, and compression.</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paper does not explicitly state the limitations of its own proposed method in the literature review.</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authors identified a significant gap in the existing literature regarding a lack of balance between imperceptibility, embedding capacity, and compression, as well as the absence of forward secrecy in previous schemes.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421373"/>
                  </a:ext>
                </a:extLst>
              </a:tr>
              <a:tr h="2164942">
                <a:tc>
                  <a:txBody>
                    <a:bodyPr/>
                    <a:lstStyle/>
                    <a:p>
                      <a:pPr algn="ctr">
                        <a:lnSpc>
                          <a:spcPct val="115000"/>
                        </a:lnSpc>
                        <a:spcAft>
                          <a:spcPts val="800"/>
                        </a:spcAft>
                      </a:pPr>
                      <a:r>
                        <a:rPr lang="en-IN" sz="1100" b="0" kern="100" dirty="0">
                          <a:effectLst/>
                          <a:latin typeface="Times New Roman" panose="02020603050405020304" pitchFamily="18" charset="0"/>
                          <a:cs typeface="Times New Roman" panose="02020603050405020304" pitchFamily="18" charset="0"/>
                        </a:rPr>
                        <a:t>4.</a:t>
                      </a:r>
                      <a:endPar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517" marR="445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An RGB Color Image Steganography Scheme by Binary Lower Triangular Matrix (Proposed)</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dirty="0">
                          <a:latin typeface="Times New Roman" panose="02020603050405020304" pitchFamily="18" charset="0"/>
                          <a:ea typeface="Calibri"/>
                          <a:cs typeface="Times New Roman" panose="02020603050405020304" pitchFamily="18" charset="0"/>
                        </a:rPr>
                        <a:t>2013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devise a binary lower triangular matrix-based method to hide data in color pixels to achieve a trade-off between payload capacity and image quality.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Preserves significant visual quality and emphasizes security by using an indirect data-hiding mechanism. Provides a higher degree of visual quality and a higher level of bits embedding capacity.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literature review does not explicitly state any limitations of the proposed method itself.</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authors identified a gap in existing methods, noting a lack of a good trade-off between payload capacity, image quality, and security, especially for color images.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5543526"/>
                  </a:ext>
                </a:extLst>
              </a:tr>
            </a:tbl>
          </a:graphicData>
        </a:graphic>
      </p:graphicFrame>
    </p:spTree>
    <p:extLst>
      <p:ext uri="{BB962C8B-B14F-4D97-AF65-F5344CB8AC3E}">
        <p14:creationId xmlns:p14="http://schemas.microsoft.com/office/powerpoint/2010/main" val="3014863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9F875AF-A24F-BF91-0719-3240B0D507CE}"/>
              </a:ext>
            </a:extLst>
          </p:cNvPr>
          <p:cNvGraphicFramePr>
            <a:graphicFrameLocks noGrp="1"/>
          </p:cNvGraphicFramePr>
          <p:nvPr>
            <p:extLst>
              <p:ext uri="{D42A27DB-BD31-4B8C-83A1-F6EECF244321}">
                <p14:modId xmlns:p14="http://schemas.microsoft.com/office/powerpoint/2010/main" val="1906499886"/>
              </p:ext>
            </p:extLst>
          </p:nvPr>
        </p:nvGraphicFramePr>
        <p:xfrm>
          <a:off x="750665" y="777666"/>
          <a:ext cx="8231289" cy="5344000"/>
        </p:xfrm>
        <a:graphic>
          <a:graphicData uri="http://schemas.openxmlformats.org/drawingml/2006/table">
            <a:tbl>
              <a:tblPr firstRow="1" firstCol="1" bandRow="1">
                <a:tableStyleId>{0505E3EF-67EA-436B-97B2-0124C06EBD24}</a:tableStyleId>
              </a:tblPr>
              <a:tblGrid>
                <a:gridCol w="412897">
                  <a:extLst>
                    <a:ext uri="{9D8B030D-6E8A-4147-A177-3AD203B41FA5}">
                      <a16:colId xmlns:a16="http://schemas.microsoft.com/office/drawing/2014/main" val="4018712726"/>
                    </a:ext>
                  </a:extLst>
                </a:gridCol>
                <a:gridCol w="954605">
                  <a:extLst>
                    <a:ext uri="{9D8B030D-6E8A-4147-A177-3AD203B41FA5}">
                      <a16:colId xmlns:a16="http://schemas.microsoft.com/office/drawing/2014/main" val="885815385"/>
                    </a:ext>
                  </a:extLst>
                </a:gridCol>
                <a:gridCol w="532436">
                  <a:extLst>
                    <a:ext uri="{9D8B030D-6E8A-4147-A177-3AD203B41FA5}">
                      <a16:colId xmlns:a16="http://schemas.microsoft.com/office/drawing/2014/main" val="320964069"/>
                    </a:ext>
                  </a:extLst>
                </a:gridCol>
                <a:gridCol w="1601310">
                  <a:extLst>
                    <a:ext uri="{9D8B030D-6E8A-4147-A177-3AD203B41FA5}">
                      <a16:colId xmlns:a16="http://schemas.microsoft.com/office/drawing/2014/main" val="3079087344"/>
                    </a:ext>
                  </a:extLst>
                </a:gridCol>
                <a:gridCol w="1558578">
                  <a:extLst>
                    <a:ext uri="{9D8B030D-6E8A-4147-A177-3AD203B41FA5}">
                      <a16:colId xmlns:a16="http://schemas.microsoft.com/office/drawing/2014/main" val="3661949860"/>
                    </a:ext>
                  </a:extLst>
                </a:gridCol>
                <a:gridCol w="1271962">
                  <a:extLst>
                    <a:ext uri="{9D8B030D-6E8A-4147-A177-3AD203B41FA5}">
                      <a16:colId xmlns:a16="http://schemas.microsoft.com/office/drawing/2014/main" val="1737348243"/>
                    </a:ext>
                  </a:extLst>
                </a:gridCol>
                <a:gridCol w="1899501">
                  <a:extLst>
                    <a:ext uri="{9D8B030D-6E8A-4147-A177-3AD203B41FA5}">
                      <a16:colId xmlns:a16="http://schemas.microsoft.com/office/drawing/2014/main" val="20007"/>
                    </a:ext>
                  </a:extLst>
                </a:gridCol>
              </a:tblGrid>
              <a:tr h="2139154">
                <a:tc>
                  <a:txBody>
                    <a:bodyPr/>
                    <a:lstStyle/>
                    <a:p>
                      <a:pPr algn="l">
                        <a:lnSpc>
                          <a:spcPct val="115000"/>
                        </a:lnSpc>
                        <a:spcAft>
                          <a:spcPts val="800"/>
                        </a:spcAft>
                      </a:pPr>
                      <a:r>
                        <a:rPr lang="en-IN" sz="1100" b="0" kern="100" dirty="0">
                          <a:effectLst/>
                          <a:latin typeface="Times New Roman" panose="02020603050405020304" pitchFamily="18" charset="0"/>
                          <a:cs typeface="Times New Roman" panose="02020603050405020304" pitchFamily="18" charset="0"/>
                        </a:rPr>
                        <a:t>5.</a:t>
                      </a:r>
                      <a:endPar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3095" marR="330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dirty="0">
                          <a:latin typeface="Times New Roman" panose="02020603050405020304" pitchFamily="18" charset="0"/>
                          <a:cs typeface="Times New Roman" panose="02020603050405020304" pitchFamily="18" charset="0"/>
                        </a:rPr>
                        <a:t>Audio-Visual Autoencoding for Privacy-Preserving Video Streaming (Proposed)</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kern="100">
                          <a:latin typeface="Times New Roman" pitchFamily="18" charset="0"/>
                          <a:ea typeface="Calibri"/>
                          <a:cs typeface="Times New Roman" pitchFamily="18" charset="0"/>
                        </a:rPr>
                        <a:t>2022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dirty="0">
                          <a:latin typeface="Times New Roman" panose="02020603050405020304" pitchFamily="18" charset="0"/>
                          <a:cs typeface="Times New Roman" panose="02020603050405020304" pitchFamily="18" charset="0"/>
                        </a:rPr>
                        <a:t>To propose a new framework to encode and decode video using its extracted audio to protect individuals' privacy.</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dirty="0">
                          <a:latin typeface="Times New Roman" panose="02020603050405020304" pitchFamily="18" charset="0"/>
                          <a:cs typeface="Times New Roman" panose="02020603050405020304" pitchFamily="18" charset="0"/>
                        </a:rPr>
                        <a:t>The model uses non-patterned noise from audio for better security, takes advantage of multiple data sources, and addresses side-channel inference attacks.</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dirty="0">
                          <a:latin typeface="Times New Roman" panose="02020603050405020304" pitchFamily="18" charset="0"/>
                          <a:cs typeface="Times New Roman" panose="02020603050405020304" pitchFamily="18" charset="0"/>
                        </a:rPr>
                        <a:t>The literature review does not explicitly state any limitations of the proposed method itself.</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dirty="0">
                          <a:latin typeface="Times New Roman" panose="02020603050405020304" pitchFamily="18" charset="0"/>
                          <a:cs typeface="Times New Roman" panose="02020603050405020304" pitchFamily="18" charset="0"/>
                        </a:rPr>
                        <a:t>The paper identifies a lack of existing methods that address side-channel inference attacks, utilize temporal information, or use non-patterned noise to enhance privacy.</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2779053"/>
                  </a:ext>
                </a:extLst>
              </a:tr>
              <a:tr h="996518">
                <a:tc>
                  <a:txBody>
                    <a:bodyPr/>
                    <a:lstStyle/>
                    <a:p>
                      <a:pPr algn="l">
                        <a:lnSpc>
                          <a:spcPct val="115000"/>
                        </a:lnSpc>
                        <a:spcAft>
                          <a:spcPts val="800"/>
                        </a:spcAft>
                      </a:pPr>
                      <a:r>
                        <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rPr>
                        <a:t>6</a:t>
                      </a:r>
                    </a:p>
                  </a:txBody>
                  <a:tcPr marL="33095" marR="330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dirty="0">
                          <a:latin typeface="Times New Roman" panose="02020603050405020304" pitchFamily="18" charset="0"/>
                          <a:cs typeface="Times New Roman" panose="02020603050405020304" pitchFamily="18" charset="0"/>
                        </a:rPr>
                        <a:t>Digital Image Steganography With Error Correction on Extracted Data (Proposed)</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kern="100" dirty="0">
                          <a:latin typeface="Times New Roman" panose="02020603050405020304" pitchFamily="18" charset="0"/>
                          <a:ea typeface="Calibri"/>
                          <a:cs typeface="Times New Roman" panose="02020603050405020304" pitchFamily="18" charset="0"/>
                        </a:rPr>
                        <a:t>2023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dirty="0">
                          <a:latin typeface="Times New Roman" panose="02020603050405020304" pitchFamily="18" charset="0"/>
                          <a:cs typeface="Times New Roman" panose="02020603050405020304" pitchFamily="18" charset="0"/>
                        </a:rPr>
                        <a:t>To propose an image steganography technique with a focus on detecting and correcting errors in the hidden data during transmission.</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dirty="0">
                          <a:latin typeface="Times New Roman" panose="02020603050405020304" pitchFamily="18" charset="0"/>
                          <a:cs typeface="Times New Roman" panose="02020603050405020304" pitchFamily="18" charset="0"/>
                        </a:rPr>
                        <a:t>The method addresses the issue of data corruption during transit, which is a major concern in traditional steganography.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dirty="0">
                          <a:latin typeface="Times New Roman" panose="02020603050405020304" pitchFamily="18" charset="0"/>
                          <a:cs typeface="Times New Roman" panose="02020603050405020304" pitchFamily="18" charset="0"/>
                        </a:rPr>
                        <a:t>The paper does not explicitly state the limitations of its own proposed method in the literature review.</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dirty="0">
                          <a:latin typeface="Times New Roman" panose="02020603050405020304" pitchFamily="18" charset="0"/>
                          <a:cs typeface="Times New Roman" panose="02020603050405020304" pitchFamily="18" charset="0"/>
                        </a:rPr>
                        <a:t>The authors identified a significant gap in existing steganography techniques, noting that they do not focus on detecting and correcting errors that may occur in hidden data during transmission.</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7454379"/>
                  </a:ext>
                </a:extLst>
              </a:tr>
              <a:tr h="1215310">
                <a:tc>
                  <a:txBody>
                    <a:bodyPr/>
                    <a:lstStyle/>
                    <a:p>
                      <a:pPr algn="l">
                        <a:lnSpc>
                          <a:spcPct val="115000"/>
                        </a:lnSpc>
                        <a:spcAft>
                          <a:spcPts val="800"/>
                        </a:spcAft>
                      </a:pPr>
                      <a:r>
                        <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rPr>
                        <a:t>7</a:t>
                      </a:r>
                    </a:p>
                  </a:txBody>
                  <a:tcPr marL="33095" marR="3309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IN" sz="1100" b="0" dirty="0" err="1">
                          <a:latin typeface="Times New Roman" panose="02020603050405020304" pitchFamily="18" charset="0"/>
                          <a:cs typeface="Times New Roman" panose="02020603050405020304" pitchFamily="18" charset="0"/>
                        </a:rPr>
                        <a:t>EGCrypto</a:t>
                      </a:r>
                      <a:r>
                        <a:rPr lang="en-IN" sz="1100" b="0" dirty="0">
                          <a:latin typeface="Times New Roman" panose="02020603050405020304" pitchFamily="18" charset="0"/>
                          <a:cs typeface="Times New Roman" panose="02020603050405020304" pitchFamily="18" charset="0"/>
                        </a:rPr>
                        <a:t> (Proposed Model)</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kern="100" dirty="0">
                          <a:latin typeface="Times New Roman" panose="02020603050405020304" pitchFamily="18" charset="0"/>
                          <a:ea typeface="Calibri"/>
                          <a:cs typeface="Times New Roman" panose="02020603050405020304" pitchFamily="18" charset="0"/>
                        </a:rPr>
                        <a:t>2023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dirty="0">
                          <a:latin typeface="Times New Roman" panose="02020603050405020304" pitchFamily="18" charset="0"/>
                          <a:cs typeface="Times New Roman" panose="02020603050405020304" pitchFamily="18" charset="0"/>
                        </a:rPr>
                        <a:t>To propose an efficient and secure model for IoT networks using low-complexity elliptic Galois cryptography and matrix XOR steganography.</a:t>
                      </a:r>
                      <a:r>
                        <a:rPr lang="en-IN" sz="1100" b="0" kern="100" dirty="0">
                          <a:latin typeface="Times New Roman" panose="02020603050405020304" pitchFamily="18" charset="0"/>
                          <a:ea typeface="Calibri"/>
                          <a:cs typeface="Times New Roman" panose="02020603050405020304" pitchFamily="18" charset="0"/>
                        </a:rPr>
                        <a:t>.</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pPr>
                      <a:r>
                        <a:rPr lang="en-US" sz="1100" b="0" dirty="0">
                          <a:latin typeface="Times New Roman" panose="02020603050405020304" pitchFamily="18" charset="0"/>
                          <a:cs typeface="Times New Roman" panose="02020603050405020304" pitchFamily="18" charset="0"/>
                        </a:rPr>
                        <a:t>Outperforms competitive models in PSNR, SSIM, NRMSE, carrier capacity, and embedding efficiency. Uses an optimization algorithm to select cover blocks, which enhances security by making the existence of the hidden message unknown to intruders.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dirty="0">
                          <a:latin typeface="Times New Roman" panose="02020603050405020304" pitchFamily="18" charset="0"/>
                          <a:cs typeface="Times New Roman" panose="02020603050405020304" pitchFamily="18" charset="0"/>
                        </a:rPr>
                        <a:t>The literature review does not explicitly state any limitations of its own proposed method.</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0"/>
                        </a:spcAft>
                      </a:pPr>
                      <a:r>
                        <a:rPr lang="en-US" sz="1100" b="0" dirty="0">
                          <a:latin typeface="Times New Roman" panose="02020603050405020304" pitchFamily="18" charset="0"/>
                          <a:cs typeface="Times New Roman" panose="02020603050405020304" pitchFamily="18" charset="0"/>
                        </a:rPr>
                        <a:t>This is the proposed model, designed to address the challenges faced by competitive approaches, such as scalability, computational complexity, implementation, key management, trade-offs, evolving threats, and hyperparameter tuning.</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43779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3941741-CC4E-CC59-EB60-EA7571B07F28}"/>
              </a:ext>
            </a:extLst>
          </p:cNvPr>
          <p:cNvGraphicFramePr>
            <a:graphicFrameLocks noGrp="1"/>
          </p:cNvGraphicFramePr>
          <p:nvPr>
            <p:extLst>
              <p:ext uri="{D42A27DB-BD31-4B8C-83A1-F6EECF244321}">
                <p14:modId xmlns:p14="http://schemas.microsoft.com/office/powerpoint/2010/main" val="2354741178"/>
              </p:ext>
            </p:extLst>
          </p:nvPr>
        </p:nvGraphicFramePr>
        <p:xfrm>
          <a:off x="946642" y="950692"/>
          <a:ext cx="7769095" cy="4494986"/>
        </p:xfrm>
        <a:graphic>
          <a:graphicData uri="http://schemas.openxmlformats.org/drawingml/2006/table">
            <a:tbl>
              <a:tblPr firstRow="1" firstCol="1" bandRow="1">
                <a:tableStyleId>{0505E3EF-67EA-436B-97B2-0124C06EBD24}</a:tableStyleId>
              </a:tblPr>
              <a:tblGrid>
                <a:gridCol w="337190">
                  <a:extLst>
                    <a:ext uri="{9D8B030D-6E8A-4147-A177-3AD203B41FA5}">
                      <a16:colId xmlns:a16="http://schemas.microsoft.com/office/drawing/2014/main" val="1776234614"/>
                    </a:ext>
                  </a:extLst>
                </a:gridCol>
                <a:gridCol w="941857">
                  <a:extLst>
                    <a:ext uri="{9D8B030D-6E8A-4147-A177-3AD203B41FA5}">
                      <a16:colId xmlns:a16="http://schemas.microsoft.com/office/drawing/2014/main" val="3009770925"/>
                    </a:ext>
                  </a:extLst>
                </a:gridCol>
                <a:gridCol w="453907">
                  <a:extLst>
                    <a:ext uri="{9D8B030D-6E8A-4147-A177-3AD203B41FA5}">
                      <a16:colId xmlns:a16="http://schemas.microsoft.com/office/drawing/2014/main" val="2115608679"/>
                    </a:ext>
                  </a:extLst>
                </a:gridCol>
                <a:gridCol w="1676297">
                  <a:extLst>
                    <a:ext uri="{9D8B030D-6E8A-4147-A177-3AD203B41FA5}">
                      <a16:colId xmlns:a16="http://schemas.microsoft.com/office/drawing/2014/main" val="3451728843"/>
                    </a:ext>
                  </a:extLst>
                </a:gridCol>
                <a:gridCol w="1440483">
                  <a:extLst>
                    <a:ext uri="{9D8B030D-6E8A-4147-A177-3AD203B41FA5}">
                      <a16:colId xmlns:a16="http://schemas.microsoft.com/office/drawing/2014/main" val="258195689"/>
                    </a:ext>
                  </a:extLst>
                </a:gridCol>
                <a:gridCol w="1730069">
                  <a:extLst>
                    <a:ext uri="{9D8B030D-6E8A-4147-A177-3AD203B41FA5}">
                      <a16:colId xmlns:a16="http://schemas.microsoft.com/office/drawing/2014/main" val="4197616855"/>
                    </a:ext>
                  </a:extLst>
                </a:gridCol>
                <a:gridCol w="1189292">
                  <a:extLst>
                    <a:ext uri="{9D8B030D-6E8A-4147-A177-3AD203B41FA5}">
                      <a16:colId xmlns:a16="http://schemas.microsoft.com/office/drawing/2014/main" val="20007"/>
                    </a:ext>
                  </a:extLst>
                </a:gridCol>
              </a:tblGrid>
              <a:tr h="1873457">
                <a:tc>
                  <a:txBody>
                    <a:bodyPr/>
                    <a:lstStyle/>
                    <a:p>
                      <a:pPr algn="l">
                        <a:lnSpc>
                          <a:spcPct val="107000"/>
                        </a:lnSpc>
                        <a:spcAft>
                          <a:spcPts val="800"/>
                        </a:spcAft>
                      </a:pPr>
                      <a:r>
                        <a:rPr lang="en-IN" sz="1100" b="0" kern="100" dirty="0">
                          <a:effectLst/>
                          <a:latin typeface="Times New Roman" pitchFamily="18" charset="0"/>
                          <a:ea typeface="Calibri" panose="020F0502020204030204" pitchFamily="34" charset="0"/>
                          <a:cs typeface="Times New Roman" pitchFamily="18" charset="0"/>
                        </a:rPr>
                        <a:t>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End-to-End Image Steganography Using Deep Convolutional Autoencoders (Proposed)</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dirty="0">
                          <a:latin typeface="Times New Roman" pitchFamily="18" charset="0"/>
                          <a:ea typeface="Calibri"/>
                          <a:cs typeface="Times New Roman" pitchFamily="18" charset="0"/>
                        </a:rPr>
                        <a:t>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use a deep convolutional autoencoder to embed a secret image inside a cover image and extract it from the </a:t>
                      </a:r>
                      <a:r>
                        <a:rPr lang="en-US" sz="1100" b="0" dirty="0" err="1">
                          <a:latin typeface="Times New Roman" panose="02020603050405020304" pitchFamily="18" charset="0"/>
                          <a:cs typeface="Times New Roman" panose="02020603050405020304" pitchFamily="18" charset="0"/>
                        </a:rPr>
                        <a:t>stego</a:t>
                      </a:r>
                      <a:r>
                        <a:rPr lang="en-US" sz="1100" b="0" dirty="0">
                          <a:latin typeface="Times New Roman" panose="02020603050405020304" pitchFamily="18" charset="0"/>
                          <a:cs typeface="Times New Roman" panose="02020603050405020304" pitchFamily="18" charset="0"/>
                        </a:rPr>
                        <a:t> image</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Higher hiding capacity, security, robustness, and imperceptibility than other deep learning methods. Simple and lightweight architecture.</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paper does not explicitly state limitations of its own proposed method</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create a lightweight, simple deep convolutional autoencoder that overcomes the limitations of traditional methods.</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590748"/>
                  </a:ext>
                </a:extLst>
              </a:tr>
              <a:tr h="2621529">
                <a:tc>
                  <a:txBody>
                    <a:bodyPr/>
                    <a:lstStyle/>
                    <a:p>
                      <a:pPr algn="l">
                        <a:lnSpc>
                          <a:spcPct val="107000"/>
                        </a:lnSpc>
                        <a:spcAft>
                          <a:spcPts val="800"/>
                        </a:spcAft>
                      </a:pPr>
                      <a:r>
                        <a:rPr lang="en-IN" sz="1100" b="0" kern="100" dirty="0">
                          <a:effectLst/>
                          <a:latin typeface="Times New Roman" pitchFamily="18" charset="0"/>
                          <a:ea typeface="Calibri" panose="020F0502020204030204" pitchFamily="34" charset="0"/>
                          <a:cs typeface="Times New Roman" pitchFamily="18" charset="0"/>
                        </a:rPr>
                        <a:t>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Enhancing LSB Using Binary Message Size Encoding for High Capacity, Transparent and Secure Audio Steganography-An Innovative Approach</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dirty="0">
                          <a:latin typeface="Times New Roman" pitchFamily="18" charset="0"/>
                          <a:ea typeface="Calibri"/>
                          <a:cs typeface="Times New Roman" pitchFamily="18" charset="0"/>
                        </a:rPr>
                        <a:t>2022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propose a new LSB-based audio steganography method that uses a Binary Message Size Encoding (BMSE) mechanism to achieve high capacity, security, and transparency.</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proposed method enhances LSB audio steganography by embedding a secret message and its size in random samples, making it more secure and transparent. It also uses Huffman coding and AES-128 for compression and encryption.</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authors identified a gap in previous studies, which they note lacked adaptivity and randomness, making them vulnerable to attacks like noise, re-sampling, and LSB attacks.</a:t>
                      </a:r>
                      <a:endParaRPr lang="en-US" sz="1100" b="0" kern="100" dirty="0">
                        <a:latin typeface="Times New Roman" pitchFamily="18" charset="0"/>
                        <a:ea typeface="Calibri"/>
                        <a:cs typeface="Times New Roman"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6685549"/>
                  </a:ext>
                </a:extLst>
              </a:tr>
            </a:tbl>
          </a:graphicData>
        </a:graphic>
      </p:graphicFrame>
    </p:spTree>
    <p:extLst>
      <p:ext uri="{BB962C8B-B14F-4D97-AF65-F5344CB8AC3E}">
        <p14:creationId xmlns:p14="http://schemas.microsoft.com/office/powerpoint/2010/main" val="137732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B9CCF6-17B3-49CD-4535-A9E73135D4D1}"/>
              </a:ext>
            </a:extLst>
          </p:cNvPr>
          <p:cNvSpPr txBox="1"/>
          <p:nvPr/>
        </p:nvSpPr>
        <p:spPr>
          <a:xfrm>
            <a:off x="3252486" y="0"/>
            <a:ext cx="3034382" cy="584775"/>
          </a:xfrm>
          <a:prstGeom prst="rect">
            <a:avLst/>
          </a:prstGeom>
          <a:noFill/>
        </p:spPr>
        <p:txBody>
          <a:bodyPr wrap="square" rtlCol="0">
            <a:spAutoFit/>
          </a:bodyPr>
          <a:lstStyle/>
          <a:p>
            <a:r>
              <a:rPr lang="en-IN" sz="3200" b="1" dirty="0">
                <a:solidFill>
                  <a:schemeClr val="tx2"/>
                </a:solidFill>
              </a:rPr>
              <a:t>Abstract</a:t>
            </a:r>
            <a:r>
              <a:rPr lang="en-IN" b="1" dirty="0">
                <a:solidFill>
                  <a:schemeClr val="tx2"/>
                </a:solidFill>
              </a:rPr>
              <a:t> </a:t>
            </a:r>
          </a:p>
        </p:txBody>
      </p:sp>
      <p:sp>
        <p:nvSpPr>
          <p:cNvPr id="5" name="TextBox 4">
            <a:extLst>
              <a:ext uri="{FF2B5EF4-FFF2-40B4-BE49-F238E27FC236}">
                <a16:creationId xmlns:a16="http://schemas.microsoft.com/office/drawing/2014/main" id="{9BD8BF70-0952-D104-51CD-E0BDA9241135}"/>
              </a:ext>
            </a:extLst>
          </p:cNvPr>
          <p:cNvSpPr txBox="1"/>
          <p:nvPr/>
        </p:nvSpPr>
        <p:spPr>
          <a:xfrm>
            <a:off x="509286" y="763929"/>
            <a:ext cx="8461093" cy="6570983"/>
          </a:xfrm>
          <a:prstGeom prst="rect">
            <a:avLst/>
          </a:prstGeom>
          <a:noFill/>
        </p:spPr>
        <p:txBody>
          <a:bodyPr wrap="square" rtlCol="0">
            <a:spAutoFit/>
          </a:bodyPr>
          <a:lstStyle/>
          <a:p>
            <a:pPr marL="114300" indent="0" algn="just">
              <a:lnSpc>
                <a:spcPct val="150000"/>
              </a:lnSpc>
              <a:spcAft>
                <a:spcPts val="515"/>
              </a:spcAft>
              <a:buNone/>
            </a:pPr>
            <a:r>
              <a:rPr lang="en-US" sz="1800" dirty="0">
                <a:solidFill>
                  <a:schemeClr val="tx2"/>
                </a:solidFill>
                <a:cs typeface="Times New Roman" panose="02020603050405020304" pitchFamily="18" charset="0"/>
              </a:rPr>
              <a:t>In today's digital era, secure communication is vital to protect sensitive information from unauthorized access and cyber threats. This project presents a robust and integrated communication model that combines cryptographic encryption with media steganography to ensure both the confidentiality and invisibility of transmitted data. The system allows users to hide encrypted text within common media files such as images, audio, or video, making the hidden content indistinguishable from ordinary files. To enhance security, the system incorporates user authentication and controlled access mechanisms, ensuring that only authorized recipients can retrieve and decrypt the hidden data. By merging the strengths of cryptography and steganography, this model not only secures the message content but also conceals the existence of the communication itself. This framework is highly effective for secure data sharing across public or untrusted networks, making it suitable for applications in cybersecurity, confidential messaging, and secure data storage.</a:t>
            </a:r>
          </a:p>
          <a:p>
            <a:pPr marL="114300" indent="0" algn="just">
              <a:lnSpc>
                <a:spcPct val="150000"/>
              </a:lnSpc>
              <a:spcAft>
                <a:spcPts val="515"/>
              </a:spcAft>
              <a:buNone/>
            </a:pPr>
            <a:r>
              <a:rPr lang="en-US" sz="1800" dirty="0">
                <a:solidFill>
                  <a:schemeClr val="tx2"/>
                </a:solidFill>
                <a:cs typeface="Times New Roman" panose="02020603050405020304" pitchFamily="18" charset="0"/>
              </a:rPr>
              <a:t>Keywords: </a:t>
            </a:r>
            <a:r>
              <a:rPr lang="en-IN" sz="1800" dirty="0">
                <a:solidFill>
                  <a:schemeClr val="tx2"/>
                </a:solidFill>
                <a:cs typeface="Times New Roman" panose="02020603050405020304" pitchFamily="18" charset="0"/>
              </a:rPr>
              <a:t>Steganography, Multimedia Security, Information Hiding, </a:t>
            </a:r>
            <a:r>
              <a:rPr lang="en-IN" sz="1800" dirty="0" err="1">
                <a:solidFill>
                  <a:schemeClr val="tx2"/>
                </a:solidFill>
                <a:cs typeface="Times New Roman" panose="02020603050405020304" pitchFamily="18" charset="0"/>
              </a:rPr>
              <a:t>Crptography</a:t>
            </a:r>
            <a:r>
              <a:rPr lang="en-IN" sz="1800" dirty="0">
                <a:solidFill>
                  <a:schemeClr val="tx2"/>
                </a:solidFill>
                <a:cs typeface="Times New Roman" panose="02020603050405020304" pitchFamily="18" charset="0"/>
              </a:rPr>
              <a:t>.</a:t>
            </a:r>
            <a:endParaRPr lang="en-US" sz="1800" dirty="0">
              <a:solidFill>
                <a:schemeClr val="tx2"/>
              </a:solidFill>
              <a:cs typeface="Times New Roman" panose="02020603050405020304" pitchFamily="18" charset="0"/>
            </a:endParaRPr>
          </a:p>
          <a:p>
            <a:pPr marL="114300" indent="0" algn="just">
              <a:lnSpc>
                <a:spcPct val="150000"/>
              </a:lnSpc>
              <a:spcAft>
                <a:spcPts val="515"/>
              </a:spcAft>
              <a:buNone/>
            </a:pPr>
            <a:endParaRPr lang="en-IN" sz="1600" i="1" kern="100" dirty="0">
              <a:solidFill>
                <a:srgbClr val="000000"/>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051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0A92E07-F79A-5A6D-04A9-AB5A3AF07F21}"/>
              </a:ext>
            </a:extLst>
          </p:cNvPr>
          <p:cNvGraphicFramePr>
            <a:graphicFrameLocks noGrp="1"/>
          </p:cNvGraphicFramePr>
          <p:nvPr>
            <p:extLst>
              <p:ext uri="{D42A27DB-BD31-4B8C-83A1-F6EECF244321}">
                <p14:modId xmlns:p14="http://schemas.microsoft.com/office/powerpoint/2010/main" val="4192125603"/>
              </p:ext>
            </p:extLst>
          </p:nvPr>
        </p:nvGraphicFramePr>
        <p:xfrm>
          <a:off x="606180" y="821209"/>
          <a:ext cx="8040109" cy="5498783"/>
        </p:xfrm>
        <a:graphic>
          <a:graphicData uri="http://schemas.openxmlformats.org/drawingml/2006/table">
            <a:tbl>
              <a:tblPr firstRow="1" firstCol="1" bandRow="1">
                <a:tableStyleId>{2D5ABB26-0587-4C30-8999-92F81FD0307C}</a:tableStyleId>
              </a:tblPr>
              <a:tblGrid>
                <a:gridCol w="374064">
                  <a:extLst>
                    <a:ext uri="{9D8B030D-6E8A-4147-A177-3AD203B41FA5}">
                      <a16:colId xmlns:a16="http://schemas.microsoft.com/office/drawing/2014/main" val="1709340169"/>
                    </a:ext>
                  </a:extLst>
                </a:gridCol>
                <a:gridCol w="1170786">
                  <a:extLst>
                    <a:ext uri="{9D8B030D-6E8A-4147-A177-3AD203B41FA5}">
                      <a16:colId xmlns:a16="http://schemas.microsoft.com/office/drawing/2014/main" val="2763026510"/>
                    </a:ext>
                  </a:extLst>
                </a:gridCol>
                <a:gridCol w="498453">
                  <a:extLst>
                    <a:ext uri="{9D8B030D-6E8A-4147-A177-3AD203B41FA5}">
                      <a16:colId xmlns:a16="http://schemas.microsoft.com/office/drawing/2014/main" val="1942909676"/>
                    </a:ext>
                  </a:extLst>
                </a:gridCol>
                <a:gridCol w="1681217">
                  <a:extLst>
                    <a:ext uri="{9D8B030D-6E8A-4147-A177-3AD203B41FA5}">
                      <a16:colId xmlns:a16="http://schemas.microsoft.com/office/drawing/2014/main" val="167306518"/>
                    </a:ext>
                  </a:extLst>
                </a:gridCol>
                <a:gridCol w="1607113">
                  <a:extLst>
                    <a:ext uri="{9D8B030D-6E8A-4147-A177-3AD203B41FA5}">
                      <a16:colId xmlns:a16="http://schemas.microsoft.com/office/drawing/2014/main" val="4060041985"/>
                    </a:ext>
                  </a:extLst>
                </a:gridCol>
                <a:gridCol w="1199587">
                  <a:extLst>
                    <a:ext uri="{9D8B030D-6E8A-4147-A177-3AD203B41FA5}">
                      <a16:colId xmlns:a16="http://schemas.microsoft.com/office/drawing/2014/main" val="3328529718"/>
                    </a:ext>
                  </a:extLst>
                </a:gridCol>
                <a:gridCol w="1508889">
                  <a:extLst>
                    <a:ext uri="{9D8B030D-6E8A-4147-A177-3AD203B41FA5}">
                      <a16:colId xmlns:a16="http://schemas.microsoft.com/office/drawing/2014/main" val="20007"/>
                    </a:ext>
                  </a:extLst>
                </a:gridCol>
              </a:tblGrid>
              <a:tr h="1820391">
                <a:tc>
                  <a:txBody>
                    <a:bodyPr/>
                    <a:lstStyle/>
                    <a:p>
                      <a:pPr algn="l">
                        <a:lnSpc>
                          <a:spcPct val="107000"/>
                        </a:lnSpc>
                        <a:spcAft>
                          <a:spcPts val="800"/>
                        </a:spcAft>
                      </a:pPr>
                      <a:r>
                        <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100" b="0" dirty="0">
                          <a:latin typeface="Times New Roman" panose="02020603050405020304" pitchFamily="18" charset="0"/>
                          <a:cs typeface="Times New Roman" panose="02020603050405020304" pitchFamily="18" charset="0"/>
                        </a:rPr>
                        <a:t>Establishing Robust Generative Image Steganography via Popular Stable Diffusion (Proposed)</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dirty="0">
                          <a:latin typeface="Times New Roman" panose="02020603050405020304" pitchFamily="18" charset="0"/>
                          <a:ea typeface="Calibri"/>
                          <a:cs typeface="Times New Roman" panose="02020603050405020304" pitchFamily="18" charset="0"/>
                        </a:rPr>
                        <a:t>2024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propose a new robust generative image steganography scheme using the Stable Diffusion model to generate </a:t>
                      </a:r>
                      <a:r>
                        <a:rPr lang="en-US" sz="1100" b="0" dirty="0" err="1">
                          <a:latin typeface="Times New Roman" panose="02020603050405020304" pitchFamily="18" charset="0"/>
                          <a:cs typeface="Times New Roman" panose="02020603050405020304" pitchFamily="18" charset="0"/>
                        </a:rPr>
                        <a:t>stego</a:t>
                      </a:r>
                      <a:r>
                        <a:rPr lang="en-US" sz="1100" b="0" dirty="0">
                          <a:latin typeface="Times New Roman" panose="02020603050405020304" pitchFamily="18" charset="0"/>
                          <a:cs typeface="Times New Roman" panose="02020603050405020304" pitchFamily="18" charset="0"/>
                        </a:rPr>
                        <a:t> images without additional training or fine-tuning.</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proposed framework overcomes numerical instability and is resistant to attacks and lossy transmissions. It also provides a superior trade-off between extraction accuracy, robustness, security, and image quality.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literature review does not explicitly state any limitations of the proposed method itself.</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authors identified gaps in existing generative steganography methods, noting they suffer from limited visual quality and are not robust enough for real-world scenarios with lossy transmissions and unknown channel attacks.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5974911"/>
                  </a:ext>
                </a:extLst>
              </a:tr>
              <a:tr h="1714500">
                <a:tc>
                  <a:txBody>
                    <a:bodyPr/>
                    <a:lstStyle/>
                    <a:p>
                      <a:pPr algn="l">
                        <a:lnSpc>
                          <a:spcPct val="107000"/>
                        </a:lnSpc>
                        <a:spcAft>
                          <a:spcPts val="800"/>
                        </a:spcAft>
                      </a:pPr>
                      <a:r>
                        <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rPr>
                        <a:t>11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100" b="0" dirty="0" err="1">
                          <a:latin typeface="Times New Roman" panose="02020603050405020304" pitchFamily="18" charset="0"/>
                          <a:cs typeface="Times New Roman" panose="02020603050405020304" pitchFamily="18" charset="0"/>
                        </a:rPr>
                        <a:t>WiPad</a:t>
                      </a:r>
                      <a:r>
                        <a:rPr lang="en-IN" sz="1100" b="0" dirty="0">
                          <a:latin typeface="Times New Roman" panose="02020603050405020304" pitchFamily="18" charset="0"/>
                          <a:cs typeface="Times New Roman" panose="02020603050405020304" pitchFamily="18" charset="0"/>
                        </a:rPr>
                        <a:t> Steganography in IEEE 802.11p Vehicular Networks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dirty="0">
                          <a:latin typeface="Times New Roman" panose="02020603050405020304" pitchFamily="18" charset="0"/>
                          <a:ea typeface="Calibri"/>
                          <a:cs typeface="Times New Roman" panose="02020603050405020304" pitchFamily="18" charset="0"/>
                        </a:rPr>
                        <a:t>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100" b="0" dirty="0">
                          <a:latin typeface="Times New Roman" panose="02020603050405020304" pitchFamily="18" charset="0"/>
                          <a:cs typeface="Times New Roman" panose="02020603050405020304" pitchFamily="18" charset="0"/>
                        </a:rPr>
                        <a:t>To </a:t>
                      </a:r>
                      <a:r>
                        <a:rPr lang="en-IN" sz="1100" b="0" dirty="0" err="1">
                          <a:latin typeface="Times New Roman" panose="02020603050405020304" pitchFamily="18" charset="0"/>
                          <a:cs typeface="Times New Roman" panose="02020603050405020304" pitchFamily="18" charset="0"/>
                        </a:rPr>
                        <a:t>analyze</a:t>
                      </a:r>
                      <a:r>
                        <a:rPr lang="en-IN" sz="1100" b="0" dirty="0">
                          <a:latin typeface="Times New Roman" panose="02020603050405020304" pitchFamily="18" charset="0"/>
                          <a:cs typeface="Times New Roman" panose="02020603050405020304" pitchFamily="18" charset="0"/>
                        </a:rPr>
                        <a:t> </a:t>
                      </a:r>
                      <a:r>
                        <a:rPr lang="en-IN" sz="1100" b="0" dirty="0" err="1">
                          <a:latin typeface="Times New Roman" panose="02020603050405020304" pitchFamily="18" charset="0"/>
                          <a:cs typeface="Times New Roman" panose="02020603050405020304" pitchFamily="18" charset="0"/>
                        </a:rPr>
                        <a:t>WiPad</a:t>
                      </a:r>
                      <a:r>
                        <a:rPr lang="en-IN" sz="1100" b="0" dirty="0">
                          <a:latin typeface="Times New Roman" panose="02020603050405020304" pitchFamily="18" charset="0"/>
                          <a:cs typeface="Times New Roman" panose="02020603050405020304" pitchFamily="18" charset="0"/>
                        </a:rPr>
                        <a:t> steganographic data hiding in IEEE 802.11p vehicular networks and develop a 2-D Markov chain model to evaluate system throughput.</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Conceals secret messages in OFDM symbol padding at the physical layer, which can be used for covert communication.</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Steganographic throughput decreases as vehicle numbers, traffic arrival rates, packet sizes, and bit error rates increase. The method is also impacted by channel quality.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162202"/>
                  </a:ext>
                </a:extLst>
              </a:tr>
              <a:tr h="1397000">
                <a:tc>
                  <a:txBody>
                    <a:bodyPr/>
                    <a:lstStyle/>
                    <a:p>
                      <a:pPr algn="l">
                        <a:lnSpc>
                          <a:spcPct val="107000"/>
                        </a:lnSpc>
                        <a:spcAft>
                          <a:spcPts val="800"/>
                        </a:spcAft>
                      </a:pPr>
                      <a:r>
                        <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rPr>
                        <a:t>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Securing Data in IoT Using Cryptography and Steganography Techniques (Proposed)</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dirty="0">
                          <a:latin typeface="Times New Roman" panose="02020603050405020304" pitchFamily="18" charset="0"/>
                          <a:ea typeface="Calibri"/>
                          <a:cs typeface="Times New Roman" panose="02020603050405020304" pitchFamily="18" charset="0"/>
                        </a:rPr>
                        <a:t>2029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propose a dual-layer security approach for IoT data protection by combining Elliptic Galois Cryptography and Matrix XOR steganography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100" b="0" dirty="0">
                          <a:latin typeface="Times New Roman" panose="02020603050405020304" pitchFamily="18" charset="0"/>
                          <a:cs typeface="Times New Roman" panose="02020603050405020304" pitchFamily="18" charset="0"/>
                        </a:rPr>
                        <a:t>Achieves 86% embedding efficiency, minimizes visual distortion, and maximizes hiding capacity using an Adaptive Firefly optimization algorithm. </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100" b="0" kern="100" dirty="0">
                          <a:latin typeface="Times New Roman" panose="02020603050405020304" pitchFamily="18" charset="0"/>
                          <a:ea typeface="Calibri"/>
                          <a:cs typeface="Times New Roman" panose="02020603050405020304" pitchFamily="18" charset="0"/>
                        </a:rPr>
                        <a:t>Requires large annotated datasets for improving model accuracy.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need for a more robust and efficient dual-layer security approach for medical IoT communications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0326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F3B90C-4FED-C6D8-2623-3B4C6F5D570F}"/>
              </a:ext>
            </a:extLst>
          </p:cNvPr>
          <p:cNvGraphicFramePr>
            <a:graphicFrameLocks noGrp="1"/>
          </p:cNvGraphicFramePr>
          <p:nvPr>
            <p:extLst>
              <p:ext uri="{D42A27DB-BD31-4B8C-83A1-F6EECF244321}">
                <p14:modId xmlns:p14="http://schemas.microsoft.com/office/powerpoint/2010/main" val="2078173828"/>
              </p:ext>
            </p:extLst>
          </p:nvPr>
        </p:nvGraphicFramePr>
        <p:xfrm>
          <a:off x="968240" y="751885"/>
          <a:ext cx="7735922" cy="5427636"/>
        </p:xfrm>
        <a:graphic>
          <a:graphicData uri="http://schemas.openxmlformats.org/drawingml/2006/table">
            <a:tbl>
              <a:tblPr firstRow="1" firstCol="1" bandRow="1">
                <a:tableStyleId>{2D5ABB26-0587-4C30-8999-92F81FD0307C}</a:tableStyleId>
              </a:tblPr>
              <a:tblGrid>
                <a:gridCol w="379945">
                  <a:extLst>
                    <a:ext uri="{9D8B030D-6E8A-4147-A177-3AD203B41FA5}">
                      <a16:colId xmlns:a16="http://schemas.microsoft.com/office/drawing/2014/main" val="666948951"/>
                    </a:ext>
                  </a:extLst>
                </a:gridCol>
                <a:gridCol w="1279744">
                  <a:extLst>
                    <a:ext uri="{9D8B030D-6E8A-4147-A177-3AD203B41FA5}">
                      <a16:colId xmlns:a16="http://schemas.microsoft.com/office/drawing/2014/main" val="2915279419"/>
                    </a:ext>
                  </a:extLst>
                </a:gridCol>
                <a:gridCol w="568354">
                  <a:extLst>
                    <a:ext uri="{9D8B030D-6E8A-4147-A177-3AD203B41FA5}">
                      <a16:colId xmlns:a16="http://schemas.microsoft.com/office/drawing/2014/main" val="3716808838"/>
                    </a:ext>
                  </a:extLst>
                </a:gridCol>
                <a:gridCol w="1744618">
                  <a:extLst>
                    <a:ext uri="{9D8B030D-6E8A-4147-A177-3AD203B41FA5}">
                      <a16:colId xmlns:a16="http://schemas.microsoft.com/office/drawing/2014/main" val="3209844521"/>
                    </a:ext>
                  </a:extLst>
                </a:gridCol>
                <a:gridCol w="1113103">
                  <a:extLst>
                    <a:ext uri="{9D8B030D-6E8A-4147-A177-3AD203B41FA5}">
                      <a16:colId xmlns:a16="http://schemas.microsoft.com/office/drawing/2014/main" val="289292145"/>
                    </a:ext>
                  </a:extLst>
                </a:gridCol>
                <a:gridCol w="1209202">
                  <a:extLst>
                    <a:ext uri="{9D8B030D-6E8A-4147-A177-3AD203B41FA5}">
                      <a16:colId xmlns:a16="http://schemas.microsoft.com/office/drawing/2014/main" val="3776646567"/>
                    </a:ext>
                  </a:extLst>
                </a:gridCol>
                <a:gridCol w="1440956">
                  <a:extLst>
                    <a:ext uri="{9D8B030D-6E8A-4147-A177-3AD203B41FA5}">
                      <a16:colId xmlns:a16="http://schemas.microsoft.com/office/drawing/2014/main" val="20007"/>
                    </a:ext>
                  </a:extLst>
                </a:gridCol>
              </a:tblGrid>
              <a:tr h="2222790">
                <a:tc>
                  <a:txBody>
                    <a:bodyPr/>
                    <a:lstStyle/>
                    <a:p>
                      <a:pPr algn="l">
                        <a:lnSpc>
                          <a:spcPct val="107000"/>
                        </a:lnSpc>
                        <a:spcAft>
                          <a:spcPts val="800"/>
                        </a:spcAft>
                      </a:pPr>
                      <a:r>
                        <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rPr>
                        <a:t>13</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sz="1100" b="0" dirty="0">
                          <a:latin typeface="Times New Roman" panose="02020603050405020304" pitchFamily="18" charset="0"/>
                          <a:cs typeface="Times New Roman" panose="02020603050405020304" pitchFamily="18" charset="0"/>
                        </a:rPr>
                        <a:t>provably Secure Public-Key Steganography Based on Elliptic Curve Cryptography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sz="1100" b="0">
                          <a:latin typeface="Times New Roman" panose="02020603050405020304" pitchFamily="18" charset="0"/>
                          <a:cs typeface="Times New Roman" panose="02020603050405020304" pitchFamily="18" charset="0"/>
                        </a:rPr>
                        <a:t>2024</a:t>
                      </a:r>
                      <a:endParaRPr lang="en-IN" sz="11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propose a practical and provably secure public-key steganography method using elliptic curve cryptography and a generative model for key exchange.</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method is practical, comprehensive, and its security and efficiency have been demonstrated through experiments.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paper addresses the limitations of existing provably secure steganography methods, which are dependent on a pre-shared key and face challenges like key agreement and user expansion.</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3856957"/>
                  </a:ext>
                </a:extLst>
              </a:tr>
              <a:tr h="1323771">
                <a:tc>
                  <a:txBody>
                    <a:bodyPr/>
                    <a:lstStyle/>
                    <a:p>
                      <a:pPr algn="l">
                        <a:lnSpc>
                          <a:spcPct val="107000"/>
                        </a:lnSpc>
                        <a:spcAft>
                          <a:spcPts val="800"/>
                        </a:spcAft>
                      </a:pPr>
                      <a:r>
                        <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rPr>
                        <a:t>14</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Steganography in IoT: A Comprehensive Survey on Approaches, Challenges, and Future Directions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dirty="0">
                          <a:latin typeface="Times New Roman" panose="02020603050405020304" pitchFamily="18" charset="0"/>
                          <a:ea typeface="Calibri"/>
                          <a:cs typeface="Times New Roman" panose="02020603050405020304" pitchFamily="18" charset="0"/>
                        </a:rPr>
                        <a:t>2025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provide an in-depth review of steganographic techniques for the Internet of Things (IoT), addressing security concerns with data transfer among resource-constrained IoT devices.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paper is a comprehensive survey that explores and evaluates various approaches based on key metrics like imperceptibility</a:t>
                      </a:r>
                      <a:r>
                        <a:rPr lang="en-IN" sz="1100" b="0" kern="100" dirty="0">
                          <a:latin typeface="Times New Roman" panose="02020603050405020304" pitchFamily="18" charset="0"/>
                          <a:ea typeface="Calibri"/>
                          <a:cs typeface="Times New Roman" panose="02020603050405020304" pitchFamily="18" charset="0"/>
                        </a:rPr>
                        <a:t>.</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paper notes that traditional encryption techniques, while effective, are often computationally expensive.</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paper suggests future research directions for developing innovative steganographic solutions for IoT applications.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67543">
                <a:tc>
                  <a:txBody>
                    <a:bodyPr/>
                    <a:lstStyle/>
                    <a:p>
                      <a:pPr algn="l">
                        <a:lnSpc>
                          <a:spcPct val="107000"/>
                        </a:lnSpc>
                        <a:spcAft>
                          <a:spcPts val="800"/>
                        </a:spcAft>
                      </a:pPr>
                      <a:r>
                        <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rPr>
                        <a:t>15</a:t>
                      </a: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Robust Image Steganography via Color Conversion</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dirty="0">
                          <a:latin typeface="Times New Roman" panose="02020603050405020304" pitchFamily="18" charset="0"/>
                          <a:ea typeface="Calibri"/>
                          <a:cs typeface="Times New Roman" panose="02020603050405020304" pitchFamily="18" charset="0"/>
                        </a:rPr>
                        <a:t>2024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propose a new method for hiding information within images by using de-colorization and colorization models to make steganographic activity difficult for attackers to detect.</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pPr>
                      <a:r>
                        <a:rPr lang="en-US" sz="1100" b="0" dirty="0">
                          <a:latin typeface="Times New Roman" panose="02020603050405020304" pitchFamily="18" charset="0"/>
                          <a:cs typeface="Times New Roman" panose="02020603050405020304" pitchFamily="18" charset="0"/>
                        </a:rPr>
                        <a:t>The method is robust against attacks and lossy transmissions and the authors' experiments demonstrate its feasibility and scalability.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paper addresses the vulnerability of traditional methods to detection and the need for more robust steganography.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6974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1C60BA-95F2-C18C-04A9-7B24F9A99F02}"/>
              </a:ext>
            </a:extLst>
          </p:cNvPr>
          <p:cNvGraphicFramePr>
            <a:graphicFrameLocks noGrp="1"/>
          </p:cNvGraphicFramePr>
          <p:nvPr>
            <p:extLst>
              <p:ext uri="{D42A27DB-BD31-4B8C-83A1-F6EECF244321}">
                <p14:modId xmlns:p14="http://schemas.microsoft.com/office/powerpoint/2010/main" val="2703180007"/>
              </p:ext>
            </p:extLst>
          </p:nvPr>
        </p:nvGraphicFramePr>
        <p:xfrm>
          <a:off x="447082" y="1083504"/>
          <a:ext cx="8233931" cy="5215334"/>
        </p:xfrm>
        <a:graphic>
          <a:graphicData uri="http://schemas.openxmlformats.org/drawingml/2006/table">
            <a:tbl>
              <a:tblPr firstRow="1" firstCol="1" bandRow="1">
                <a:tableStyleId>{2D5ABB26-0587-4C30-8999-92F81FD0307C}</a:tableStyleId>
              </a:tblPr>
              <a:tblGrid>
                <a:gridCol w="414215">
                  <a:extLst>
                    <a:ext uri="{9D8B030D-6E8A-4147-A177-3AD203B41FA5}">
                      <a16:colId xmlns:a16="http://schemas.microsoft.com/office/drawing/2014/main" val="3798094997"/>
                    </a:ext>
                  </a:extLst>
                </a:gridCol>
                <a:gridCol w="1107879">
                  <a:extLst>
                    <a:ext uri="{9D8B030D-6E8A-4147-A177-3AD203B41FA5}">
                      <a16:colId xmlns:a16="http://schemas.microsoft.com/office/drawing/2014/main" val="1008918111"/>
                    </a:ext>
                  </a:extLst>
                </a:gridCol>
                <a:gridCol w="476975">
                  <a:extLst>
                    <a:ext uri="{9D8B030D-6E8A-4147-A177-3AD203B41FA5}">
                      <a16:colId xmlns:a16="http://schemas.microsoft.com/office/drawing/2014/main" val="1144816979"/>
                    </a:ext>
                  </a:extLst>
                </a:gridCol>
                <a:gridCol w="1719617">
                  <a:extLst>
                    <a:ext uri="{9D8B030D-6E8A-4147-A177-3AD203B41FA5}">
                      <a16:colId xmlns:a16="http://schemas.microsoft.com/office/drawing/2014/main" val="891775151"/>
                    </a:ext>
                  </a:extLst>
                </a:gridCol>
                <a:gridCol w="2084561">
                  <a:extLst>
                    <a:ext uri="{9D8B030D-6E8A-4147-A177-3AD203B41FA5}">
                      <a16:colId xmlns:a16="http://schemas.microsoft.com/office/drawing/2014/main" val="693701246"/>
                    </a:ext>
                  </a:extLst>
                </a:gridCol>
                <a:gridCol w="1284790">
                  <a:extLst>
                    <a:ext uri="{9D8B030D-6E8A-4147-A177-3AD203B41FA5}">
                      <a16:colId xmlns:a16="http://schemas.microsoft.com/office/drawing/2014/main" val="3843511547"/>
                    </a:ext>
                  </a:extLst>
                </a:gridCol>
                <a:gridCol w="1145894">
                  <a:extLst>
                    <a:ext uri="{9D8B030D-6E8A-4147-A177-3AD203B41FA5}">
                      <a16:colId xmlns:a16="http://schemas.microsoft.com/office/drawing/2014/main" val="20007"/>
                    </a:ext>
                  </a:extLst>
                </a:gridCol>
              </a:tblGrid>
              <a:tr h="2159127">
                <a:tc>
                  <a:txBody>
                    <a:bodyPr/>
                    <a:lstStyle/>
                    <a:p>
                      <a:pPr algn="l">
                        <a:lnSpc>
                          <a:spcPct val="107000"/>
                        </a:lnSpc>
                        <a:spcAft>
                          <a:spcPts val="800"/>
                        </a:spcAft>
                      </a:pPr>
                      <a:r>
                        <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rPr>
                        <a:t>16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SSII: Secured and High-Quality Steganography Using Intelligent Hybrid Optimization Algorithms for IoT</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dirty="0">
                          <a:latin typeface="Times New Roman" panose="02020603050405020304" pitchFamily="18" charset="0"/>
                          <a:ea typeface="Calibri"/>
                          <a:cs typeface="Times New Roman" panose="02020603050405020304" pitchFamily="18" charset="0"/>
                        </a:rPr>
                        <a:t>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present a secured steganography technique for the Internet of Things (IoT) that uses a combination of algorithms to enhance security, image quality, and payload capacity.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IN" sz="1100" b="0" dirty="0">
                          <a:latin typeface="Times New Roman" panose="02020603050405020304" pitchFamily="18" charset="0"/>
                          <a:cs typeface="Times New Roman" panose="02020603050405020304" pitchFamily="18" charset="0"/>
                        </a:rPr>
                        <a:t>The proposed approach uses a Binary bit-plane decomposition technique, </a:t>
                      </a:r>
                      <a:r>
                        <a:rPr lang="en-IN" sz="1100" b="0" dirty="0" err="1">
                          <a:latin typeface="Times New Roman" panose="02020603050405020304" pitchFamily="18" charset="0"/>
                          <a:cs typeface="Times New Roman" panose="02020603050405020304" pitchFamily="18" charset="0"/>
                        </a:rPr>
                        <a:t>Salp</a:t>
                      </a:r>
                      <a:r>
                        <a:rPr lang="en-IN" sz="1100" b="0" dirty="0">
                          <a:latin typeface="Times New Roman" panose="02020603050405020304" pitchFamily="18" charset="0"/>
                          <a:cs typeface="Times New Roman" panose="02020603050405020304" pitchFamily="18" charset="0"/>
                        </a:rPr>
                        <a:t> Swarm Optimization Algorithm (SSOA) for adaptive embedding, and a Hybrid Fuzzy Neural Network (HFNN) to improve </a:t>
                      </a:r>
                      <a:r>
                        <a:rPr lang="en-IN" sz="1100" b="0" dirty="0" err="1">
                          <a:latin typeface="Times New Roman" panose="02020603050405020304" pitchFamily="18" charset="0"/>
                          <a:cs typeface="Times New Roman" panose="02020603050405020304" pitchFamily="18" charset="0"/>
                        </a:rPr>
                        <a:t>stego</a:t>
                      </a:r>
                      <a:r>
                        <a:rPr lang="en-IN" sz="1100" b="0" dirty="0">
                          <a:latin typeface="Times New Roman" panose="02020603050405020304" pitchFamily="18" charset="0"/>
                          <a:cs typeface="Times New Roman" panose="02020603050405020304" pitchFamily="18" charset="0"/>
                        </a:rPr>
                        <a:t>-image quality. It claims to outperform existing methods in security, image quality, and payload capacity</a:t>
                      </a:r>
                      <a:endPar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paper addresses the need for a secured and high-quality steganography technique for IoT that is more efficient than existing methods.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2269199"/>
                  </a:ext>
                </a:extLst>
              </a:tr>
              <a:tr h="3056207">
                <a:tc>
                  <a:txBody>
                    <a:bodyPr/>
                    <a:lstStyle/>
                    <a:p>
                      <a:pPr algn="l">
                        <a:lnSpc>
                          <a:spcPct val="107000"/>
                        </a:lnSpc>
                        <a:spcAft>
                          <a:spcPts val="800"/>
                        </a:spcAft>
                      </a:pPr>
                      <a:r>
                        <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rPr>
                        <a:t>17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100" b="0" dirty="0">
                          <a:latin typeface="Times New Roman" panose="02020603050405020304" pitchFamily="18" charset="0"/>
                          <a:cs typeface="Times New Roman" panose="02020603050405020304" pitchFamily="18" charset="0"/>
                        </a:rPr>
                        <a:t>Improved Generative Steganography Based on Diffusion Model</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dirty="0">
                          <a:latin typeface="Times New Roman" panose="02020603050405020304" pitchFamily="18" charset="0"/>
                          <a:ea typeface="Calibri"/>
                          <a:cs typeface="Times New Roman" panose="02020603050405020304" pitchFamily="18" charset="0"/>
                        </a:rPr>
                        <a:t>2025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propose an improved generative steganography method based on the diffusion model to overcome the limitations of existing methods.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model fulfills network reversibility while generating high-quality images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hidden message recovery is not perfectly reversible in existing models. Existing diffusion models are typically trained for one-directional tasks, causing problems with bi-directional steganography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Existing diffusion models have problems with bi-directional steganography tasks and their message recovery is not perfectly reversible.</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86991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7BC0C02-9769-6B36-06FA-D7036C01B890}"/>
              </a:ext>
            </a:extLst>
          </p:cNvPr>
          <p:cNvGraphicFramePr>
            <a:graphicFrameLocks noGrp="1"/>
          </p:cNvGraphicFramePr>
          <p:nvPr>
            <p:extLst>
              <p:ext uri="{D42A27DB-BD31-4B8C-83A1-F6EECF244321}">
                <p14:modId xmlns:p14="http://schemas.microsoft.com/office/powerpoint/2010/main" val="3681429086"/>
              </p:ext>
            </p:extLst>
          </p:nvPr>
        </p:nvGraphicFramePr>
        <p:xfrm>
          <a:off x="530145" y="710109"/>
          <a:ext cx="8509683" cy="5628314"/>
        </p:xfrm>
        <a:graphic>
          <a:graphicData uri="http://schemas.openxmlformats.org/drawingml/2006/table">
            <a:tbl>
              <a:tblPr firstRow="1" firstCol="1" bandRow="1">
                <a:tableStyleId>{0505E3EF-67EA-436B-97B2-0124C06EBD24}</a:tableStyleId>
              </a:tblPr>
              <a:tblGrid>
                <a:gridCol w="385160">
                  <a:extLst>
                    <a:ext uri="{9D8B030D-6E8A-4147-A177-3AD203B41FA5}">
                      <a16:colId xmlns:a16="http://schemas.microsoft.com/office/drawing/2014/main" val="3817606620"/>
                    </a:ext>
                  </a:extLst>
                </a:gridCol>
                <a:gridCol w="1503371">
                  <a:extLst>
                    <a:ext uri="{9D8B030D-6E8A-4147-A177-3AD203B41FA5}">
                      <a16:colId xmlns:a16="http://schemas.microsoft.com/office/drawing/2014/main" val="3620716431"/>
                    </a:ext>
                  </a:extLst>
                </a:gridCol>
                <a:gridCol w="693781">
                  <a:extLst>
                    <a:ext uri="{9D8B030D-6E8A-4147-A177-3AD203B41FA5}">
                      <a16:colId xmlns:a16="http://schemas.microsoft.com/office/drawing/2014/main" val="2505489099"/>
                    </a:ext>
                  </a:extLst>
                </a:gridCol>
                <a:gridCol w="1413244">
                  <a:extLst>
                    <a:ext uri="{9D8B030D-6E8A-4147-A177-3AD203B41FA5}">
                      <a16:colId xmlns:a16="http://schemas.microsoft.com/office/drawing/2014/main" val="1634304938"/>
                    </a:ext>
                  </a:extLst>
                </a:gridCol>
                <a:gridCol w="1840375">
                  <a:extLst>
                    <a:ext uri="{9D8B030D-6E8A-4147-A177-3AD203B41FA5}">
                      <a16:colId xmlns:a16="http://schemas.microsoft.com/office/drawing/2014/main" val="1719989133"/>
                    </a:ext>
                  </a:extLst>
                </a:gridCol>
                <a:gridCol w="1376038">
                  <a:extLst>
                    <a:ext uri="{9D8B030D-6E8A-4147-A177-3AD203B41FA5}">
                      <a16:colId xmlns:a16="http://schemas.microsoft.com/office/drawing/2014/main" val="2804784268"/>
                    </a:ext>
                  </a:extLst>
                </a:gridCol>
                <a:gridCol w="1297714">
                  <a:extLst>
                    <a:ext uri="{9D8B030D-6E8A-4147-A177-3AD203B41FA5}">
                      <a16:colId xmlns:a16="http://schemas.microsoft.com/office/drawing/2014/main" val="20007"/>
                    </a:ext>
                  </a:extLst>
                </a:gridCol>
              </a:tblGrid>
              <a:tr h="2425691">
                <a:tc>
                  <a:txBody>
                    <a:bodyPr/>
                    <a:lstStyle/>
                    <a:p>
                      <a:pPr algn="ctr">
                        <a:lnSpc>
                          <a:spcPct val="115000"/>
                        </a:lnSpc>
                        <a:spcAft>
                          <a:spcPts val="800"/>
                        </a:spcAft>
                      </a:pPr>
                      <a:r>
                        <a:rPr lang="en-US" sz="1100" b="0" kern="100" dirty="0">
                          <a:effectLst/>
                          <a:latin typeface="Times New Roman" panose="02020603050405020304" pitchFamily="18" charset="0"/>
                          <a:cs typeface="Times New Roman" panose="02020603050405020304" pitchFamily="18" charset="0"/>
                        </a:rPr>
                        <a:t>18</a:t>
                      </a:r>
                      <a:endPar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698" marR="236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Provably Secure Public-Key Steganography Based on Admissible Encoding</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dirty="0">
                          <a:latin typeface="Times New Roman" panose="02020603050405020304" pitchFamily="18" charset="0"/>
                          <a:ea typeface="Calibri"/>
                          <a:cs typeface="Times New Roman" panose="02020603050405020304" pitchFamily="18" charset="0"/>
                        </a:rPr>
                        <a:t>2025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propose a more general elliptic curve public key steganography method based on admissible encoding.</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proposed method can be deployed on all types of curves, can be used to create a pseudo-random public-key encryption function, and its security and efficiency have been demonstrated through theoretical analysis and experimental results.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paper notes limitations of previous methods but does not explicitly state limitations of its own proposed method.</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paper addresses the strict requirements on curve parameters and limited usability of a previous public-key steganography method.</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811785"/>
                  </a:ext>
                </a:extLst>
              </a:tr>
              <a:tr h="1181069">
                <a:tc>
                  <a:txBody>
                    <a:bodyPr/>
                    <a:lstStyle/>
                    <a:p>
                      <a:pPr algn="ctr">
                        <a:lnSpc>
                          <a:spcPct val="115000"/>
                        </a:lnSpc>
                        <a:spcAft>
                          <a:spcPts val="800"/>
                        </a:spcAft>
                      </a:pPr>
                      <a:r>
                        <a:rPr lang="en-US" sz="1100" b="0" kern="100" dirty="0">
                          <a:effectLst/>
                          <a:latin typeface="Times New Roman" panose="02020603050405020304" pitchFamily="18" charset="0"/>
                          <a:cs typeface="Times New Roman" panose="02020603050405020304" pitchFamily="18" charset="0"/>
                        </a:rPr>
                        <a:t>19</a:t>
                      </a:r>
                      <a:endPar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3698" marR="236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Securing X-Ray Images Into Cover Images Using Hybrid EBS Steganography With Five-Layer Cryptography (Proposed)</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a:latin typeface="Times New Roman" panose="02020603050405020304" pitchFamily="18" charset="0"/>
                          <a:ea typeface="Calibri"/>
                          <a:cs typeface="Times New Roman" panose="02020603050405020304" pitchFamily="18" charset="0"/>
                        </a:rPr>
                        <a:t>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secure X-ray images into cover images using a hybrid EBS steganography method with five-layer cryptography.</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100" b="0" dirty="0">
                          <a:latin typeface="Times New Roman" panose="02020603050405020304" pitchFamily="18" charset="0"/>
                          <a:cs typeface="Times New Roman" panose="02020603050405020304" pitchFamily="18" charset="0"/>
                        </a:rPr>
                        <a:t>It uses a hybrid approach with five-layer cryptography for enhanced security, improves embedding capacity, security, and PSNR.</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100" b="0" kern="100" dirty="0">
                          <a:latin typeface="Times New Roman" panose="02020603050405020304" pitchFamily="18" charset="0"/>
                          <a:ea typeface="Calibri"/>
                          <a:cs typeface="Times New Roman" panose="02020603050405020304" pitchFamily="18" charset="0"/>
                        </a:rPr>
                        <a:t>Requires more image</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The paper addresses the need for a more secure and efficient method for hiding sensitive medical images, such as X-rays, in a way that is resistant to various attacks.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900402"/>
                  </a:ext>
                </a:extLst>
              </a:tr>
              <a:tr h="1580461">
                <a:tc>
                  <a:txBody>
                    <a:bodyPr/>
                    <a:lstStyle/>
                    <a:p>
                      <a:pPr algn="ctr">
                        <a:lnSpc>
                          <a:spcPct val="115000"/>
                        </a:lnSpc>
                        <a:spcAft>
                          <a:spcPts val="800"/>
                        </a:spcAft>
                      </a:pPr>
                      <a:r>
                        <a:rPr lang="en-IN" sz="1100" b="0" kern="100" dirty="0">
                          <a:effectLst/>
                          <a:latin typeface="Times New Roman" panose="02020603050405020304" pitchFamily="18" charset="0"/>
                          <a:ea typeface="Calibri" panose="020F0502020204030204" pitchFamily="34" charset="0"/>
                          <a:cs typeface="Times New Roman" panose="02020603050405020304" pitchFamily="18" charset="0"/>
                        </a:rPr>
                        <a:t>20</a:t>
                      </a:r>
                    </a:p>
                  </a:txBody>
                  <a:tcPr marL="23698" marR="2369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Steganography- A Data Hiding Technique</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kern="100">
                          <a:latin typeface="Times New Roman" panose="02020603050405020304" pitchFamily="18" charset="0"/>
                          <a:ea typeface="Calibri"/>
                          <a:cs typeface="Times New Roman" panose="02020603050405020304" pitchFamily="18" charset="0"/>
                        </a:rPr>
                        <a:t>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100" b="0" dirty="0">
                          <a:latin typeface="Times New Roman" panose="02020603050405020304" pitchFamily="18" charset="0"/>
                          <a:cs typeface="Times New Roman" panose="02020603050405020304" pitchFamily="18" charset="0"/>
                        </a:rPr>
                        <a:t>To provide a comprehensive overview of steganography, its history, different techniques, and future applications.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7000"/>
                        </a:lnSpc>
                        <a:spcAft>
                          <a:spcPts val="0"/>
                        </a:spcAft>
                      </a:pPr>
                      <a:r>
                        <a:rPr lang="en-US" sz="1100" b="0" dirty="0">
                          <a:latin typeface="Times New Roman" panose="02020603050405020304" pitchFamily="18" charset="0"/>
                          <a:cs typeface="Times New Roman" panose="02020603050405020304" pitchFamily="18" charset="0"/>
                        </a:rPr>
                        <a:t>The paper is an overview that defines the differences between steganography and cryptography, and highlights the use of digital images as carriers for secret messages.</a:t>
                      </a:r>
                      <a:endParaRPr lang="en-US" sz="1100" b="0" kern="100" dirty="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IN" sz="1100" b="0" kern="100">
                          <a:latin typeface="Times New Roman" panose="02020603050405020304" pitchFamily="18" charset="0"/>
                          <a:ea typeface="Calibri"/>
                          <a:cs typeface="Times New Roman" panose="02020603050405020304" pitchFamily="18" charset="0"/>
                        </a:rPr>
                        <a:t>Requires specialized hyperspectral sensors, computational complexity in processing data</a:t>
                      </a:r>
                      <a:endParaRPr lang="en-US" sz="1100" b="0" kern="100">
                        <a:latin typeface="Times New Roman" panose="02020603050405020304" pitchFamily="18" charset="0"/>
                        <a:ea typeface="Calibri"/>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sz="1100" b="0" dirty="0">
                          <a:latin typeface="Times New Roman" panose="02020603050405020304" pitchFamily="18" charset="0"/>
                          <a:cs typeface="Times New Roman" panose="02020603050405020304" pitchFamily="18" charset="0"/>
                        </a:rPr>
                        <a:t>The paper concludes that steganography and steganalysis will continually evolve, and a key future application will be digital watermarking.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05411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74F94-C698-B7F2-4474-14F9536FE2A7}"/>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B38B7774-58C1-6804-179C-74ECF7E6D609}"/>
              </a:ext>
            </a:extLst>
          </p:cNvPr>
          <p:cNvSpPr>
            <a:spLocks noGrp="1"/>
          </p:cNvSpPr>
          <p:nvPr>
            <p:ph type="sldNum" sz="quarter" idx="12"/>
          </p:nvPr>
        </p:nvSpPr>
        <p:spPr/>
        <p:txBody>
          <a:bodyPr/>
          <a:lstStyle/>
          <a:p>
            <a:pPr>
              <a:defRPr/>
            </a:pPr>
            <a:fld id="{CCE60E7C-9340-4E78-8FF1-5B9A5C8058C3}" type="slidenum">
              <a:rPr lang="en-US" smtClean="0"/>
              <a:pPr>
                <a:defRPr/>
              </a:pPr>
              <a:t>34</a:t>
            </a:fld>
            <a:endParaRPr lang="en-US" dirty="0"/>
          </a:p>
        </p:txBody>
      </p:sp>
      <p:sp>
        <p:nvSpPr>
          <p:cNvPr id="4" name="TextBox 3">
            <a:extLst>
              <a:ext uri="{FF2B5EF4-FFF2-40B4-BE49-F238E27FC236}">
                <a16:creationId xmlns:a16="http://schemas.microsoft.com/office/drawing/2014/main" id="{7FEB6C7E-B5B3-93B2-8F6E-B3A911A155E7}"/>
              </a:ext>
            </a:extLst>
          </p:cNvPr>
          <p:cNvSpPr txBox="1"/>
          <p:nvPr/>
        </p:nvSpPr>
        <p:spPr>
          <a:xfrm>
            <a:off x="3650843" y="879330"/>
            <a:ext cx="3827930" cy="523220"/>
          </a:xfrm>
          <a:prstGeom prst="rect">
            <a:avLst/>
          </a:prstGeom>
          <a:noFill/>
        </p:spPr>
        <p:txBody>
          <a:bodyPr wrap="square" rtlCol="0">
            <a:spAutoFit/>
          </a:bodyPr>
          <a:lstStyle/>
          <a:p>
            <a:r>
              <a:rPr lang="en-IN" sz="2800" b="1" dirty="0"/>
              <a:t>Existing System    </a:t>
            </a:r>
          </a:p>
        </p:txBody>
      </p:sp>
      <p:sp>
        <p:nvSpPr>
          <p:cNvPr id="6" name="TextBox 5">
            <a:extLst>
              <a:ext uri="{FF2B5EF4-FFF2-40B4-BE49-F238E27FC236}">
                <a16:creationId xmlns:a16="http://schemas.microsoft.com/office/drawing/2014/main" id="{45C25F94-B031-4057-230C-D15704B9172B}"/>
              </a:ext>
            </a:extLst>
          </p:cNvPr>
          <p:cNvSpPr txBox="1"/>
          <p:nvPr/>
        </p:nvSpPr>
        <p:spPr>
          <a:xfrm>
            <a:off x="671332" y="1402550"/>
            <a:ext cx="8067554" cy="4247317"/>
          </a:xfrm>
          <a:prstGeom prst="rect">
            <a:avLst/>
          </a:prstGeom>
          <a:noFill/>
        </p:spPr>
        <p:txBody>
          <a:bodyPr wrap="square" rtlCol="0">
            <a:spAutoFit/>
          </a:bodyPr>
          <a:lstStyle/>
          <a:p>
            <a:pPr algn="just"/>
            <a:r>
              <a:rPr lang="en-US" sz="1800" b="1" dirty="0">
                <a:solidFill>
                  <a:schemeClr val="tx1"/>
                </a:solidFill>
                <a:cs typeface="Times New Roman" panose="02020603050405020304" pitchFamily="18" charset="0"/>
              </a:rPr>
              <a:t>Cryptography-Based Systems:</a:t>
            </a:r>
          </a:p>
          <a:p>
            <a:pPr algn="just"/>
            <a:r>
              <a:rPr lang="en-US" sz="1800" dirty="0">
                <a:solidFill>
                  <a:schemeClr val="tx1"/>
                </a:solidFill>
                <a:cs typeface="Times New Roman" panose="02020603050405020304" pitchFamily="18" charset="0"/>
              </a:rPr>
              <a:t>These systems encrypt messages using algorithms like AES or RSA, protecting the content. However, they don’t hide the presence of the communication, which can still attract attacks.</a:t>
            </a:r>
          </a:p>
          <a:p>
            <a:pPr algn="just"/>
            <a:r>
              <a:rPr lang="en-US" sz="1800" b="1" dirty="0">
                <a:solidFill>
                  <a:schemeClr val="tx1"/>
                </a:solidFill>
                <a:cs typeface="Times New Roman" panose="02020603050405020304" pitchFamily="18" charset="0"/>
              </a:rPr>
              <a:t>Steganography-Based Systems:</a:t>
            </a:r>
          </a:p>
          <a:p>
            <a:pPr algn="just"/>
            <a:r>
              <a:rPr lang="en-US" sz="1800" dirty="0">
                <a:solidFill>
                  <a:schemeClr val="tx1"/>
                </a:solidFill>
                <a:cs typeface="Times New Roman" panose="02020603050405020304" pitchFamily="18" charset="0"/>
              </a:rPr>
              <a:t>These hide secret messages in media files like images, audio, or video. While they conceal the message, most do not encrypt the content, making it readable if discovered.</a:t>
            </a:r>
          </a:p>
          <a:p>
            <a:pPr algn="just"/>
            <a:r>
              <a:rPr lang="en-US" sz="1800" b="1" dirty="0">
                <a:solidFill>
                  <a:schemeClr val="tx1"/>
                </a:solidFill>
                <a:cs typeface="Times New Roman" panose="02020603050405020304" pitchFamily="18" charset="0"/>
              </a:rPr>
              <a:t>Limitations of the Existing Systems:</a:t>
            </a:r>
          </a:p>
          <a:p>
            <a:pPr algn="just"/>
            <a:r>
              <a:rPr lang="en-US" sz="1800" dirty="0">
                <a:solidFill>
                  <a:schemeClr val="tx1"/>
                </a:solidFill>
                <a:cs typeface="Times New Roman" panose="02020603050405020304" pitchFamily="18" charset="0"/>
              </a:rPr>
              <a:t>No combination of encryption + steganography for double-layer security.</a:t>
            </a:r>
          </a:p>
          <a:p>
            <a:pPr algn="just"/>
            <a:r>
              <a:rPr lang="en-US" sz="1800" dirty="0">
                <a:solidFill>
                  <a:schemeClr val="tx1"/>
                </a:solidFill>
                <a:cs typeface="Times New Roman" panose="02020603050405020304" pitchFamily="18" charset="0"/>
              </a:rPr>
              <a:t>Hidden messages are vulnerable if no encryption is applied.</a:t>
            </a:r>
          </a:p>
          <a:p>
            <a:pPr algn="just"/>
            <a:r>
              <a:rPr lang="en-US" sz="1800" dirty="0">
                <a:solidFill>
                  <a:schemeClr val="tx1"/>
                </a:solidFill>
                <a:cs typeface="Times New Roman" panose="02020603050405020304" pitchFamily="18" charset="0"/>
              </a:rPr>
              <a:t>Encrypted files are still visible and can be flagged by attackers.</a:t>
            </a:r>
          </a:p>
          <a:p>
            <a:pPr algn="just"/>
            <a:r>
              <a:rPr lang="en-US" sz="1800" dirty="0">
                <a:solidFill>
                  <a:schemeClr val="tx1"/>
                </a:solidFill>
                <a:cs typeface="Times New Roman" panose="02020603050405020304" pitchFamily="18" charset="0"/>
              </a:rPr>
              <a:t>Lack of user authentication, OTP verification, or access expiration features.</a:t>
            </a:r>
          </a:p>
          <a:p>
            <a:pPr algn="just"/>
            <a:r>
              <a:rPr lang="en-US" sz="1800" dirty="0">
                <a:solidFill>
                  <a:schemeClr val="tx1"/>
                </a:solidFill>
                <a:cs typeface="Times New Roman" panose="02020603050405020304" pitchFamily="18" charset="0"/>
              </a:rPr>
              <a:t>Cannot prevent unauthorized sharing or repeated access to the hidden data.</a:t>
            </a:r>
          </a:p>
          <a:p>
            <a:endParaRPr lang="en-IN" sz="1800" dirty="0">
              <a:solidFill>
                <a:schemeClr val="tx1"/>
              </a:solidFill>
            </a:endParaRPr>
          </a:p>
        </p:txBody>
      </p:sp>
    </p:spTree>
    <p:extLst>
      <p:ext uri="{BB962C8B-B14F-4D97-AF65-F5344CB8AC3E}">
        <p14:creationId xmlns:p14="http://schemas.microsoft.com/office/powerpoint/2010/main" val="230585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4C05B-5DCB-C44E-FB01-D17A67796556}"/>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C9CFA80C-760E-80EF-361C-66D61AF10E32}"/>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E879F792-56C2-DB98-32C7-BF264FEF0170}"/>
              </a:ext>
            </a:extLst>
          </p:cNvPr>
          <p:cNvSpPr>
            <a:spLocks noGrp="1"/>
          </p:cNvSpPr>
          <p:nvPr>
            <p:ph type="sldNum" sz="quarter" idx="12"/>
          </p:nvPr>
        </p:nvSpPr>
        <p:spPr/>
        <p:txBody>
          <a:bodyPr/>
          <a:lstStyle/>
          <a:p>
            <a:pPr>
              <a:defRPr/>
            </a:pPr>
            <a:fld id="{CCE60E7C-9340-4E78-8FF1-5B9A5C8058C3}" type="slidenum">
              <a:rPr lang="en-US" smtClean="0"/>
              <a:pPr>
                <a:defRPr/>
              </a:pPr>
              <a:t>35</a:t>
            </a:fld>
            <a:endParaRPr lang="en-US" dirty="0"/>
          </a:p>
        </p:txBody>
      </p:sp>
      <p:sp>
        <p:nvSpPr>
          <p:cNvPr id="4" name="TextBox 3">
            <a:extLst>
              <a:ext uri="{FF2B5EF4-FFF2-40B4-BE49-F238E27FC236}">
                <a16:creationId xmlns:a16="http://schemas.microsoft.com/office/drawing/2014/main" id="{5D30B442-6202-D0CB-C7B0-917372C3E08D}"/>
              </a:ext>
            </a:extLst>
          </p:cNvPr>
          <p:cNvSpPr txBox="1"/>
          <p:nvPr/>
        </p:nvSpPr>
        <p:spPr>
          <a:xfrm>
            <a:off x="2220835" y="688060"/>
            <a:ext cx="4980122" cy="523220"/>
          </a:xfrm>
          <a:prstGeom prst="rect">
            <a:avLst/>
          </a:prstGeom>
          <a:noFill/>
        </p:spPr>
        <p:txBody>
          <a:bodyPr wrap="square" rtlCol="0">
            <a:spAutoFit/>
          </a:bodyPr>
          <a:lstStyle/>
          <a:p>
            <a:pPr algn="ctr"/>
            <a:r>
              <a:rPr lang="en-IN" sz="2800" b="1" dirty="0"/>
              <a:t>Proposed System</a:t>
            </a:r>
          </a:p>
        </p:txBody>
      </p:sp>
      <p:sp>
        <p:nvSpPr>
          <p:cNvPr id="6" name="TextBox 5">
            <a:extLst>
              <a:ext uri="{FF2B5EF4-FFF2-40B4-BE49-F238E27FC236}">
                <a16:creationId xmlns:a16="http://schemas.microsoft.com/office/drawing/2014/main" id="{E5DD2063-4D1E-31EB-CEE5-EAB43F1EE94B}"/>
              </a:ext>
            </a:extLst>
          </p:cNvPr>
          <p:cNvSpPr txBox="1"/>
          <p:nvPr/>
        </p:nvSpPr>
        <p:spPr>
          <a:xfrm>
            <a:off x="868101" y="1402550"/>
            <a:ext cx="7685590" cy="4247317"/>
          </a:xfrm>
          <a:prstGeom prst="rect">
            <a:avLst/>
          </a:prstGeom>
          <a:noFill/>
        </p:spPr>
        <p:txBody>
          <a:bodyPr wrap="square" rtlCol="0">
            <a:spAutoFit/>
          </a:bodyPr>
          <a:lstStyle/>
          <a:p>
            <a:pPr marL="0" indent="0">
              <a:buNone/>
            </a:pPr>
            <a:r>
              <a:rPr lang="en-US" sz="1800" dirty="0">
                <a:solidFill>
                  <a:schemeClr val="tx1"/>
                </a:solidFill>
                <a:cs typeface="Times New Roman" panose="02020603050405020304" pitchFamily="18" charset="0"/>
              </a:rPr>
              <a:t>The system combines cryptography and steganography to provide secure and hidden communication.</a:t>
            </a:r>
          </a:p>
          <a:p>
            <a:r>
              <a:rPr lang="en-US" sz="1800" b="1" dirty="0">
                <a:solidFill>
                  <a:schemeClr val="tx1"/>
                </a:solidFill>
                <a:cs typeface="Times New Roman" panose="02020603050405020304" pitchFamily="18" charset="0"/>
              </a:rPr>
              <a:t>User Registration &amp; Login</a:t>
            </a:r>
            <a:br>
              <a:rPr lang="en-US" sz="1800" dirty="0">
                <a:solidFill>
                  <a:schemeClr val="tx1"/>
                </a:solidFill>
                <a:cs typeface="Times New Roman" panose="02020603050405020304" pitchFamily="18" charset="0"/>
              </a:rPr>
            </a:br>
            <a:r>
              <a:rPr lang="en-US" sz="1800" dirty="0">
                <a:solidFill>
                  <a:schemeClr val="tx1"/>
                </a:solidFill>
                <a:cs typeface="Times New Roman" panose="02020603050405020304" pitchFamily="18" charset="0"/>
              </a:rPr>
              <a:t>Users sign up with credentials and log in to access the system securely.</a:t>
            </a:r>
          </a:p>
          <a:p>
            <a:r>
              <a:rPr lang="en-US" sz="1800" b="1" dirty="0">
                <a:solidFill>
                  <a:schemeClr val="tx1"/>
                </a:solidFill>
                <a:cs typeface="Times New Roman" panose="02020603050405020304" pitchFamily="18" charset="0"/>
              </a:rPr>
              <a:t>Message Encryption</a:t>
            </a:r>
            <a:br>
              <a:rPr lang="en-US" sz="1800" dirty="0">
                <a:solidFill>
                  <a:schemeClr val="tx1"/>
                </a:solidFill>
                <a:cs typeface="Times New Roman" panose="02020603050405020304" pitchFamily="18" charset="0"/>
              </a:rPr>
            </a:br>
            <a:r>
              <a:rPr lang="en-US" sz="1800" dirty="0">
                <a:solidFill>
                  <a:schemeClr val="tx1"/>
                </a:solidFill>
                <a:cs typeface="Times New Roman" panose="02020603050405020304" pitchFamily="18" charset="0"/>
              </a:rPr>
              <a:t>The user’s message is encrypted using a standard cryptographic algorithm (e.g., AES)</a:t>
            </a:r>
          </a:p>
          <a:p>
            <a:r>
              <a:rPr lang="en-US" sz="1800" b="1" dirty="0">
                <a:solidFill>
                  <a:schemeClr val="tx1"/>
                </a:solidFill>
                <a:cs typeface="Times New Roman" panose="02020603050405020304" pitchFamily="18" charset="0"/>
              </a:rPr>
              <a:t>Steganographic Embedding</a:t>
            </a:r>
            <a:br>
              <a:rPr lang="en-US" sz="1800" dirty="0">
                <a:solidFill>
                  <a:schemeClr val="tx1"/>
                </a:solidFill>
                <a:cs typeface="Times New Roman" panose="02020603050405020304" pitchFamily="18" charset="0"/>
              </a:rPr>
            </a:br>
            <a:r>
              <a:rPr lang="en-US" sz="1800" dirty="0">
                <a:solidFill>
                  <a:schemeClr val="tx1"/>
                </a:solidFill>
                <a:cs typeface="Times New Roman" panose="02020603050405020304" pitchFamily="18" charset="0"/>
              </a:rPr>
              <a:t>The encrypted message is hidden within a media file (image, audio, or video).</a:t>
            </a:r>
          </a:p>
          <a:p>
            <a:r>
              <a:rPr lang="en-US" sz="1800" b="1" dirty="0">
                <a:solidFill>
                  <a:schemeClr val="tx1"/>
                </a:solidFill>
                <a:cs typeface="Times New Roman" panose="02020603050405020304" pitchFamily="18" charset="0"/>
              </a:rPr>
              <a:t>Secure File Sharing</a:t>
            </a:r>
            <a:br>
              <a:rPr lang="en-US" sz="1800" dirty="0">
                <a:solidFill>
                  <a:schemeClr val="tx1"/>
                </a:solidFill>
                <a:cs typeface="Times New Roman" panose="02020603050405020304" pitchFamily="18" charset="0"/>
              </a:rPr>
            </a:br>
            <a:r>
              <a:rPr lang="en-US" sz="1800" dirty="0">
                <a:solidFill>
                  <a:schemeClr val="tx1"/>
                </a:solidFill>
                <a:cs typeface="Times New Roman" panose="02020603050405020304" pitchFamily="18" charset="0"/>
              </a:rPr>
              <a:t>The </a:t>
            </a:r>
            <a:r>
              <a:rPr lang="en-US" sz="1800" dirty="0" err="1">
                <a:solidFill>
                  <a:schemeClr val="tx1"/>
                </a:solidFill>
                <a:cs typeface="Times New Roman" panose="02020603050405020304" pitchFamily="18" charset="0"/>
              </a:rPr>
              <a:t>Stegno</a:t>
            </a:r>
            <a:r>
              <a:rPr lang="en-US" sz="1800" dirty="0">
                <a:solidFill>
                  <a:schemeClr val="tx1"/>
                </a:solidFill>
                <a:cs typeface="Times New Roman" panose="02020603050405020304" pitchFamily="18" charset="0"/>
              </a:rPr>
              <a:t> file can be downloaded or sent, with optional expiry or limited access.</a:t>
            </a:r>
          </a:p>
          <a:p>
            <a:r>
              <a:rPr lang="en-US" sz="1800" b="1" dirty="0">
                <a:solidFill>
                  <a:schemeClr val="tx1"/>
                </a:solidFill>
                <a:cs typeface="Times New Roman" panose="02020603050405020304" pitchFamily="18" charset="0"/>
              </a:rPr>
              <a:t>Message Extraction &amp; Decryption</a:t>
            </a:r>
            <a:br>
              <a:rPr lang="en-US" sz="1800" dirty="0">
                <a:solidFill>
                  <a:schemeClr val="tx1"/>
                </a:solidFill>
                <a:cs typeface="Times New Roman" panose="02020603050405020304" pitchFamily="18" charset="0"/>
              </a:rPr>
            </a:br>
            <a:r>
              <a:rPr lang="en-US" sz="1800" dirty="0">
                <a:solidFill>
                  <a:schemeClr val="tx1"/>
                </a:solidFill>
                <a:cs typeface="Times New Roman" panose="02020603050405020304" pitchFamily="18" charset="0"/>
              </a:rPr>
              <a:t>Authorized users can upload the </a:t>
            </a:r>
            <a:r>
              <a:rPr lang="en-US" sz="1800" dirty="0" err="1">
                <a:solidFill>
                  <a:schemeClr val="tx1"/>
                </a:solidFill>
                <a:cs typeface="Times New Roman" panose="02020603050405020304" pitchFamily="18" charset="0"/>
              </a:rPr>
              <a:t>Stegno</a:t>
            </a:r>
            <a:r>
              <a:rPr lang="en-US" sz="1800" dirty="0">
                <a:solidFill>
                  <a:schemeClr val="tx1"/>
                </a:solidFill>
                <a:cs typeface="Times New Roman" panose="02020603050405020304" pitchFamily="18" charset="0"/>
              </a:rPr>
              <a:t> file and decrypt the hidden message.</a:t>
            </a:r>
          </a:p>
          <a:p>
            <a:endParaRPr lang="en-IN" sz="1800" dirty="0">
              <a:solidFill>
                <a:schemeClr val="tx1"/>
              </a:solidFill>
            </a:endParaRPr>
          </a:p>
        </p:txBody>
      </p:sp>
    </p:spTree>
    <p:extLst>
      <p:ext uri="{BB962C8B-B14F-4D97-AF65-F5344CB8AC3E}">
        <p14:creationId xmlns:p14="http://schemas.microsoft.com/office/powerpoint/2010/main" val="257969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4 December 2017</a:t>
            </a:r>
          </a:p>
        </p:txBody>
      </p:sp>
      <p:sp>
        <p:nvSpPr>
          <p:cNvPr id="3" name="Slide Number Placeholder 2"/>
          <p:cNvSpPr>
            <a:spLocks noGrp="1"/>
          </p:cNvSpPr>
          <p:nvPr>
            <p:ph type="sldNum" sz="quarter" idx="12"/>
          </p:nvPr>
        </p:nvSpPr>
        <p:spPr/>
        <p:txBody>
          <a:bodyPr/>
          <a:lstStyle/>
          <a:p>
            <a:pPr>
              <a:defRPr/>
            </a:pPr>
            <a:fld id="{CCE60E7C-9340-4E78-8FF1-5B9A5C8058C3}" type="slidenum">
              <a:rPr lang="en-US" smtClean="0"/>
              <a:pPr>
                <a:defRPr/>
              </a:pPr>
              <a:t>36</a:t>
            </a:fld>
            <a:endParaRPr lang="en-US" dirty="0"/>
          </a:p>
        </p:txBody>
      </p:sp>
      <p:sp>
        <p:nvSpPr>
          <p:cNvPr id="5" name="Rectangle 4"/>
          <p:cNvSpPr/>
          <p:nvPr/>
        </p:nvSpPr>
        <p:spPr>
          <a:xfrm>
            <a:off x="3312536" y="923891"/>
            <a:ext cx="2875211" cy="461665"/>
          </a:xfrm>
          <a:prstGeom prst="rect">
            <a:avLst/>
          </a:prstGeom>
        </p:spPr>
        <p:txBody>
          <a:bodyPr wrap="none">
            <a:spAutoFit/>
          </a:bodyPr>
          <a:lstStyle/>
          <a:p>
            <a:r>
              <a:rPr lang="en-IN" b="1" dirty="0"/>
              <a:t>Proposed Workflow </a:t>
            </a:r>
            <a:endParaRPr lang="en-US" dirty="0"/>
          </a:p>
        </p:txBody>
      </p:sp>
      <p:pic>
        <p:nvPicPr>
          <p:cNvPr id="4" name="Picture 3">
            <a:extLst>
              <a:ext uri="{FF2B5EF4-FFF2-40B4-BE49-F238E27FC236}">
                <a16:creationId xmlns:a16="http://schemas.microsoft.com/office/drawing/2014/main" id="{37B4BF7E-D0E1-A9EB-F3EF-7947759AD7EB}"/>
              </a:ext>
            </a:extLst>
          </p:cNvPr>
          <p:cNvPicPr>
            <a:picLocks noChangeAspect="1"/>
          </p:cNvPicPr>
          <p:nvPr/>
        </p:nvPicPr>
        <p:blipFill>
          <a:blip r:embed="rId2"/>
          <a:stretch>
            <a:fillRect/>
          </a:stretch>
        </p:blipFill>
        <p:spPr>
          <a:xfrm>
            <a:off x="447082" y="1452668"/>
            <a:ext cx="8447199" cy="454855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2A90EC-F9CA-63F6-A21C-081DE5C97F41}"/>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F4B16507-51A0-1E40-6079-2E5421B2FC43}"/>
              </a:ext>
            </a:extLst>
          </p:cNvPr>
          <p:cNvSpPr>
            <a:spLocks noGrp="1"/>
          </p:cNvSpPr>
          <p:nvPr>
            <p:ph type="sldNum" sz="quarter" idx="12"/>
          </p:nvPr>
        </p:nvSpPr>
        <p:spPr/>
        <p:txBody>
          <a:bodyPr/>
          <a:lstStyle/>
          <a:p>
            <a:pPr>
              <a:defRPr/>
            </a:pPr>
            <a:fld id="{CCE60E7C-9340-4E78-8FF1-5B9A5C8058C3}" type="slidenum">
              <a:rPr lang="en-US" smtClean="0"/>
              <a:pPr>
                <a:defRPr/>
              </a:pPr>
              <a:t>37</a:t>
            </a:fld>
            <a:endParaRPr lang="en-US" dirty="0"/>
          </a:p>
        </p:txBody>
      </p:sp>
      <p:sp>
        <p:nvSpPr>
          <p:cNvPr id="4" name="TextBox 3">
            <a:extLst>
              <a:ext uri="{FF2B5EF4-FFF2-40B4-BE49-F238E27FC236}">
                <a16:creationId xmlns:a16="http://schemas.microsoft.com/office/drawing/2014/main" id="{5937148C-98D7-FEFF-9CB0-9A74122A644F}"/>
              </a:ext>
            </a:extLst>
          </p:cNvPr>
          <p:cNvSpPr txBox="1"/>
          <p:nvPr/>
        </p:nvSpPr>
        <p:spPr>
          <a:xfrm>
            <a:off x="447082" y="780176"/>
            <a:ext cx="8545916" cy="5355312"/>
          </a:xfrm>
          <a:prstGeom prst="rect">
            <a:avLst/>
          </a:prstGeom>
          <a:noFill/>
        </p:spPr>
        <p:txBody>
          <a:bodyPr wrap="square" rtlCol="0">
            <a:spAutoFit/>
          </a:bodyPr>
          <a:lstStyle/>
          <a:p>
            <a:pPr algn="just"/>
            <a:r>
              <a:rPr lang="en-US" sz="1800" b="1" dirty="0">
                <a:solidFill>
                  <a:schemeClr val="tx1"/>
                </a:solidFill>
              </a:rPr>
              <a:t>1. Encryption (Secure Message)</a:t>
            </a:r>
          </a:p>
          <a:p>
            <a:pPr algn="just"/>
            <a:r>
              <a:rPr lang="en-US" sz="1800" dirty="0">
                <a:solidFill>
                  <a:schemeClr val="tx1"/>
                </a:solidFill>
              </a:rPr>
              <a:t>This is the first critical step in the steganography process. Before the secret message is hidden, it’s </a:t>
            </a:r>
            <a:r>
              <a:rPr lang="en-US" sz="1800" b="1" dirty="0">
                <a:solidFill>
                  <a:schemeClr val="tx1"/>
                </a:solidFill>
              </a:rPr>
              <a:t>encrypted</a:t>
            </a:r>
            <a:r>
              <a:rPr lang="en-US" sz="1800" dirty="0">
                <a:solidFill>
                  <a:schemeClr val="tx1"/>
                </a:solidFill>
              </a:rPr>
              <a:t> using a strong algorithm like AES. This ensures that even if the hidden message is discovered, its contents remain completely unreadable without the correct decryption key. Encryption guarantees the data's confidentiality before it's embedded.</a:t>
            </a:r>
          </a:p>
          <a:p>
            <a:pPr algn="just"/>
            <a:endParaRPr lang="en-US" sz="1800" dirty="0">
              <a:solidFill>
                <a:schemeClr val="tx1"/>
              </a:solidFill>
            </a:endParaRPr>
          </a:p>
          <a:p>
            <a:pPr algn="just"/>
            <a:r>
              <a:rPr lang="en-US" sz="1800" b="1" dirty="0">
                <a:solidFill>
                  <a:schemeClr val="tx1"/>
                </a:solidFill>
              </a:rPr>
              <a:t>2. Payload Framing</a:t>
            </a:r>
          </a:p>
          <a:p>
            <a:pPr algn="just"/>
            <a:r>
              <a:rPr lang="en-US" sz="1800" dirty="0">
                <a:solidFill>
                  <a:schemeClr val="tx1"/>
                </a:solidFill>
              </a:rPr>
              <a:t>After encryption, the secure message is prepared for embedding. This involves a process called </a:t>
            </a:r>
            <a:r>
              <a:rPr lang="en-US" sz="1800" b="1" dirty="0">
                <a:solidFill>
                  <a:schemeClr val="tx1"/>
                </a:solidFill>
              </a:rPr>
              <a:t>payload framing</a:t>
            </a:r>
            <a:r>
              <a:rPr lang="en-US" sz="1800" dirty="0">
                <a:solidFill>
                  <a:schemeClr val="tx1"/>
                </a:solidFill>
              </a:rPr>
              <a:t>, where essential metadata is added. This information can include the message's length, headers, or details about the encryption used. This framing ensures the recipient can correctly identify and process the hidden data once it's extracted from the carrier file.</a:t>
            </a:r>
          </a:p>
          <a:p>
            <a:pPr algn="just"/>
            <a:endParaRPr lang="en-US" sz="1800" dirty="0">
              <a:solidFill>
                <a:schemeClr val="tx1"/>
              </a:solidFill>
            </a:endParaRPr>
          </a:p>
          <a:p>
            <a:pPr algn="just"/>
            <a:r>
              <a:rPr lang="en-US" sz="1800" b="1" dirty="0">
                <a:solidFill>
                  <a:schemeClr val="tx1"/>
                </a:solidFill>
              </a:rPr>
              <a:t>3. Conversion to Bits</a:t>
            </a:r>
          </a:p>
          <a:p>
            <a:pPr algn="just"/>
            <a:r>
              <a:rPr lang="en-US" sz="1800" dirty="0">
                <a:solidFill>
                  <a:schemeClr val="tx1"/>
                </a:solidFill>
              </a:rPr>
              <a:t>A fundamental step for all embedding techniques is converting the encrypted message into a </a:t>
            </a:r>
            <a:r>
              <a:rPr lang="en-US" sz="1800" b="1" dirty="0">
                <a:solidFill>
                  <a:schemeClr val="tx1"/>
                </a:solidFill>
              </a:rPr>
              <a:t>binary bitstream</a:t>
            </a:r>
            <a:r>
              <a:rPr lang="en-US" sz="1800" dirty="0">
                <a:solidFill>
                  <a:schemeClr val="tx1"/>
                </a:solidFill>
              </a:rPr>
              <a:t>. The entire payload, including its framing, is transformed into a long sequence of 1s and 0s. This conversion prepares the data in the precise format required to be directly written into the carrier file's pixels or frequency coefficients.</a:t>
            </a:r>
          </a:p>
        </p:txBody>
      </p:sp>
    </p:spTree>
    <p:extLst>
      <p:ext uri="{BB962C8B-B14F-4D97-AF65-F5344CB8AC3E}">
        <p14:creationId xmlns:p14="http://schemas.microsoft.com/office/powerpoint/2010/main" val="102327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A4971-3533-C771-0F2A-A1E8DEA6A7E7}"/>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C367D1DB-565B-29F9-DEB1-244322868BA2}"/>
              </a:ext>
            </a:extLst>
          </p:cNvPr>
          <p:cNvSpPr>
            <a:spLocks noGrp="1"/>
          </p:cNvSpPr>
          <p:nvPr>
            <p:ph type="sldNum" sz="quarter" idx="12"/>
          </p:nvPr>
        </p:nvSpPr>
        <p:spPr/>
        <p:txBody>
          <a:bodyPr/>
          <a:lstStyle/>
          <a:p>
            <a:pPr>
              <a:defRPr/>
            </a:pPr>
            <a:fld id="{CCE60E7C-9340-4E78-8FF1-5B9A5C8058C3}" type="slidenum">
              <a:rPr lang="en-US" smtClean="0"/>
              <a:pPr>
                <a:defRPr/>
              </a:pPr>
              <a:t>38</a:t>
            </a:fld>
            <a:endParaRPr lang="en-US" dirty="0"/>
          </a:p>
        </p:txBody>
      </p:sp>
      <p:sp>
        <p:nvSpPr>
          <p:cNvPr id="4" name="TextBox 3">
            <a:extLst>
              <a:ext uri="{FF2B5EF4-FFF2-40B4-BE49-F238E27FC236}">
                <a16:creationId xmlns:a16="http://schemas.microsoft.com/office/drawing/2014/main" id="{9B872981-B8F3-9766-3F78-F1637D12DEAD}"/>
              </a:ext>
            </a:extLst>
          </p:cNvPr>
          <p:cNvSpPr txBox="1"/>
          <p:nvPr/>
        </p:nvSpPr>
        <p:spPr>
          <a:xfrm>
            <a:off x="528506" y="822121"/>
            <a:ext cx="8405769" cy="6186309"/>
          </a:xfrm>
          <a:prstGeom prst="rect">
            <a:avLst/>
          </a:prstGeom>
          <a:noFill/>
        </p:spPr>
        <p:txBody>
          <a:bodyPr wrap="square" rtlCol="0">
            <a:spAutoFit/>
          </a:bodyPr>
          <a:lstStyle/>
          <a:p>
            <a:pPr algn="just"/>
            <a:r>
              <a:rPr lang="en-US" sz="1800" b="1" dirty="0">
                <a:solidFill>
                  <a:schemeClr val="tx1"/>
                </a:solidFill>
              </a:rPr>
              <a:t>4. Embedding in Carrier</a:t>
            </a:r>
          </a:p>
          <a:p>
            <a:pPr algn="just"/>
            <a:r>
              <a:rPr lang="en-US" sz="1800" dirty="0">
                <a:solidFill>
                  <a:schemeClr val="tx1"/>
                </a:solidFill>
              </a:rPr>
              <a:t>This is the core of steganography, where the bits of the secret message are hidden within a carrier file like an image, audio, or video. There are several ways to do this. </a:t>
            </a:r>
            <a:r>
              <a:rPr lang="en-US" sz="1800" b="1" dirty="0">
                <a:solidFill>
                  <a:schemeClr val="tx1"/>
                </a:solidFill>
              </a:rPr>
              <a:t>Least Significant Bit (LSB) embedding</a:t>
            </a:r>
            <a:r>
              <a:rPr lang="en-US" sz="1800" dirty="0">
                <a:solidFill>
                  <a:schemeClr val="tx1"/>
                </a:solidFill>
              </a:rPr>
              <a:t> modifies the last bits of pixel data, while </a:t>
            </a:r>
            <a:r>
              <a:rPr lang="en-US" sz="1800" b="1" dirty="0">
                <a:solidFill>
                  <a:schemeClr val="tx1"/>
                </a:solidFill>
              </a:rPr>
              <a:t>palette-based embedding</a:t>
            </a:r>
            <a:r>
              <a:rPr lang="en-US" sz="1800" dirty="0">
                <a:solidFill>
                  <a:schemeClr val="tx1"/>
                </a:solidFill>
              </a:rPr>
              <a:t> slightly alters color entries in indexed images. For a more robust approach, </a:t>
            </a:r>
            <a:r>
              <a:rPr lang="en-US" sz="1800" b="1" dirty="0">
                <a:solidFill>
                  <a:schemeClr val="tx1"/>
                </a:solidFill>
              </a:rPr>
              <a:t>transform domain techniques</a:t>
            </a:r>
            <a:r>
              <a:rPr lang="en-US" sz="1800" dirty="0">
                <a:solidFill>
                  <a:schemeClr val="tx1"/>
                </a:solidFill>
              </a:rPr>
              <a:t> embed data in the frequency coefficients of the </a:t>
            </a:r>
            <a:br>
              <a:rPr lang="en-US" sz="1800" dirty="0">
                <a:solidFill>
                  <a:schemeClr val="tx1"/>
                </a:solidFill>
              </a:rPr>
            </a:br>
            <a:r>
              <a:rPr lang="en-US" sz="1800" dirty="0">
                <a:solidFill>
                  <a:schemeClr val="tx1"/>
                </a:solidFill>
              </a:rPr>
              <a:t>carries, making it more resistant to compression.</a:t>
            </a:r>
          </a:p>
          <a:p>
            <a:pPr algn="just"/>
            <a:endParaRPr lang="en-US" sz="1800" dirty="0">
              <a:solidFill>
                <a:schemeClr val="tx1"/>
              </a:solidFill>
            </a:endParaRPr>
          </a:p>
          <a:p>
            <a:pPr algn="just"/>
            <a:r>
              <a:rPr lang="en-US" sz="1800" b="1" dirty="0">
                <a:solidFill>
                  <a:schemeClr val="tx1"/>
                </a:solidFill>
              </a:rPr>
              <a:t>5. Stego File Creation</a:t>
            </a:r>
          </a:p>
          <a:p>
            <a:pPr algn="just"/>
            <a:r>
              <a:rPr lang="en-US" sz="1800" dirty="0">
                <a:solidFill>
                  <a:schemeClr val="tx1"/>
                </a:solidFill>
              </a:rPr>
              <a:t>Once the message bits have been embedded, the modified carrier file is saved as a new file, known as the </a:t>
            </a:r>
            <a:r>
              <a:rPr lang="en-US" sz="1800" b="1" dirty="0" err="1">
                <a:solidFill>
                  <a:schemeClr val="tx1"/>
                </a:solidFill>
              </a:rPr>
              <a:t>stego</a:t>
            </a:r>
            <a:r>
              <a:rPr lang="en-US" sz="1800" b="1" dirty="0">
                <a:solidFill>
                  <a:schemeClr val="tx1"/>
                </a:solidFill>
              </a:rPr>
              <a:t> file</a:t>
            </a:r>
            <a:r>
              <a:rPr lang="en-US" sz="1800" dirty="0">
                <a:solidFill>
                  <a:schemeClr val="tx1"/>
                </a:solidFill>
              </a:rPr>
              <a:t>. This file looks identical to the original carrier, but it secretly contains the hidden data. From an outsider's perspective, the </a:t>
            </a:r>
            <a:r>
              <a:rPr lang="en-US" sz="1800" dirty="0" err="1">
                <a:solidFill>
                  <a:schemeClr val="tx1"/>
                </a:solidFill>
              </a:rPr>
              <a:t>stego</a:t>
            </a:r>
            <a:r>
              <a:rPr lang="en-US" sz="1800" dirty="0">
                <a:solidFill>
                  <a:schemeClr val="tx1"/>
                </a:solidFill>
              </a:rPr>
              <a:t> file appears completely normal, which helps to maintain the secrecy of the communication.</a:t>
            </a:r>
          </a:p>
          <a:p>
            <a:pPr algn="just"/>
            <a:endParaRPr lang="en-US" sz="1800" dirty="0">
              <a:solidFill>
                <a:schemeClr val="tx1"/>
              </a:solidFill>
            </a:endParaRPr>
          </a:p>
          <a:p>
            <a:pPr algn="just"/>
            <a:r>
              <a:rPr lang="en-US" sz="1800" b="1" dirty="0">
                <a:solidFill>
                  <a:schemeClr val="tx1"/>
                </a:solidFill>
              </a:rPr>
              <a:t>6. Extraction Process</a:t>
            </a:r>
          </a:p>
          <a:p>
            <a:pPr algn="just"/>
            <a:r>
              <a:rPr lang="en-US" sz="1800" dirty="0">
                <a:solidFill>
                  <a:schemeClr val="tx1"/>
                </a:solidFill>
              </a:rPr>
              <a:t>On the receiving end, the hidden data must be retrieved from the </a:t>
            </a:r>
            <a:r>
              <a:rPr lang="en-US" sz="1800" dirty="0" err="1">
                <a:solidFill>
                  <a:schemeClr val="tx1"/>
                </a:solidFill>
              </a:rPr>
              <a:t>stego</a:t>
            </a:r>
            <a:r>
              <a:rPr lang="en-US" sz="1800" dirty="0">
                <a:solidFill>
                  <a:schemeClr val="tx1"/>
                </a:solidFill>
              </a:rPr>
              <a:t> file. This </a:t>
            </a:r>
            <a:r>
              <a:rPr lang="en-US" sz="1800" b="1" dirty="0">
                <a:solidFill>
                  <a:schemeClr val="tx1"/>
                </a:solidFill>
              </a:rPr>
              <a:t>extraction process</a:t>
            </a:r>
            <a:r>
              <a:rPr lang="en-US" sz="1800" dirty="0">
                <a:solidFill>
                  <a:schemeClr val="tx1"/>
                </a:solidFill>
              </a:rPr>
              <a:t> is the exact reverse of the embedding technique used. For an LSB-based </a:t>
            </a:r>
            <a:r>
              <a:rPr lang="en-US" sz="1800" dirty="0" err="1">
                <a:solidFill>
                  <a:schemeClr val="tx1"/>
                </a:solidFill>
              </a:rPr>
              <a:t>stego</a:t>
            </a:r>
            <a:r>
              <a:rPr lang="en-US" sz="1800" dirty="0">
                <a:solidFill>
                  <a:schemeClr val="tx1"/>
                </a:solidFill>
              </a:rPr>
              <a:t> file, the recipient reads the least significant bits to recover the data. For a transform domain file, an inverse transform is applied to retrieve the embedded coefficients, reconstructing the original bitstream.</a:t>
            </a:r>
          </a:p>
          <a:p>
            <a:pPr algn="just"/>
            <a:br>
              <a:rPr lang="en-US" sz="1800" dirty="0">
                <a:solidFill>
                  <a:schemeClr val="tx1"/>
                </a:solidFill>
              </a:rPr>
            </a:br>
            <a:endParaRPr lang="en-US" sz="1800" dirty="0">
              <a:solidFill>
                <a:schemeClr val="tx1"/>
              </a:solidFill>
            </a:endParaRPr>
          </a:p>
        </p:txBody>
      </p:sp>
    </p:spTree>
    <p:extLst>
      <p:ext uri="{BB962C8B-B14F-4D97-AF65-F5344CB8AC3E}">
        <p14:creationId xmlns:p14="http://schemas.microsoft.com/office/powerpoint/2010/main" val="2866373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2C1FA-2527-825E-6B63-F6244A97014B}"/>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328C2959-0D18-59F5-B135-EB06E0947B88}"/>
              </a:ext>
            </a:extLst>
          </p:cNvPr>
          <p:cNvSpPr>
            <a:spLocks noGrp="1"/>
          </p:cNvSpPr>
          <p:nvPr>
            <p:ph type="sldNum" sz="quarter" idx="12"/>
          </p:nvPr>
        </p:nvSpPr>
        <p:spPr/>
        <p:txBody>
          <a:bodyPr/>
          <a:lstStyle/>
          <a:p>
            <a:pPr>
              <a:defRPr/>
            </a:pPr>
            <a:fld id="{CCE60E7C-9340-4E78-8FF1-5B9A5C8058C3}" type="slidenum">
              <a:rPr lang="en-US" smtClean="0"/>
              <a:pPr>
                <a:defRPr/>
              </a:pPr>
              <a:t>39</a:t>
            </a:fld>
            <a:endParaRPr lang="en-US" dirty="0"/>
          </a:p>
        </p:txBody>
      </p:sp>
      <p:sp>
        <p:nvSpPr>
          <p:cNvPr id="4" name="TextBox 3">
            <a:extLst>
              <a:ext uri="{FF2B5EF4-FFF2-40B4-BE49-F238E27FC236}">
                <a16:creationId xmlns:a16="http://schemas.microsoft.com/office/drawing/2014/main" id="{404A3620-C0C9-B0EE-23A2-9D117F5FA0E0}"/>
              </a:ext>
            </a:extLst>
          </p:cNvPr>
          <p:cNvSpPr txBox="1"/>
          <p:nvPr/>
        </p:nvSpPr>
        <p:spPr>
          <a:xfrm>
            <a:off x="830510" y="1073791"/>
            <a:ext cx="7902429" cy="1754326"/>
          </a:xfrm>
          <a:prstGeom prst="rect">
            <a:avLst/>
          </a:prstGeom>
          <a:noFill/>
        </p:spPr>
        <p:txBody>
          <a:bodyPr wrap="square" rtlCol="0">
            <a:spAutoFit/>
          </a:bodyPr>
          <a:lstStyle/>
          <a:p>
            <a:pPr algn="just"/>
            <a:r>
              <a:rPr lang="en-US" sz="1800" b="1" dirty="0">
                <a:solidFill>
                  <a:schemeClr val="tx1"/>
                </a:solidFill>
              </a:rPr>
              <a:t>7. Bitstream Reconstruction and Decryption</a:t>
            </a:r>
          </a:p>
          <a:p>
            <a:pPr algn="just"/>
            <a:r>
              <a:rPr lang="en-US" sz="1800" dirty="0">
                <a:solidFill>
                  <a:schemeClr val="tx1"/>
                </a:solidFill>
              </a:rPr>
              <a:t>After extraction, the recovered bits are </a:t>
            </a:r>
            <a:r>
              <a:rPr lang="en-US" sz="1800" b="1" dirty="0">
                <a:solidFill>
                  <a:schemeClr val="tx1"/>
                </a:solidFill>
              </a:rPr>
              <a:t>reconstructed</a:t>
            </a:r>
            <a:r>
              <a:rPr lang="en-US" sz="1800" dirty="0">
                <a:solidFill>
                  <a:schemeClr val="tx1"/>
                </a:solidFill>
              </a:rPr>
              <a:t> back into the original encrypted payload. This final step prepares the data for decryption. Using the shared secret key, the recipient then </a:t>
            </a:r>
            <a:r>
              <a:rPr lang="en-US" sz="1800" b="1" dirty="0">
                <a:solidFill>
                  <a:schemeClr val="tx1"/>
                </a:solidFill>
              </a:rPr>
              <a:t>decrypts</a:t>
            </a:r>
            <a:r>
              <a:rPr lang="en-US" sz="1800" dirty="0">
                <a:solidFill>
                  <a:schemeClr val="tx1"/>
                </a:solidFill>
              </a:rPr>
              <a:t> the payload to reveal the original, plain-text message, completing the secure communication cycle.</a:t>
            </a:r>
            <a:endParaRPr lang="en-IN" sz="1800" dirty="0">
              <a:solidFill>
                <a:schemeClr val="tx1"/>
              </a:solidFill>
            </a:endParaRPr>
          </a:p>
          <a:p>
            <a:endParaRPr lang="en-IN" sz="1800" dirty="0"/>
          </a:p>
        </p:txBody>
      </p:sp>
    </p:spTree>
    <p:extLst>
      <p:ext uri="{BB962C8B-B14F-4D97-AF65-F5344CB8AC3E}">
        <p14:creationId xmlns:p14="http://schemas.microsoft.com/office/powerpoint/2010/main" val="406371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833F6E-E269-16E1-686C-85B413E6A3C3}"/>
              </a:ext>
            </a:extLst>
          </p:cNvPr>
          <p:cNvSpPr txBox="1"/>
          <p:nvPr/>
        </p:nvSpPr>
        <p:spPr>
          <a:xfrm>
            <a:off x="3595368" y="850265"/>
            <a:ext cx="2635624" cy="457200"/>
          </a:xfrm>
          <a:prstGeom prst="rect">
            <a:avLst/>
          </a:prstGeom>
          <a:noFill/>
        </p:spPr>
        <p:txBody>
          <a:bodyPr wrap="square" rtlCol="0">
            <a:spAutoFit/>
          </a:bodyPr>
          <a:lstStyle/>
          <a:p>
            <a:r>
              <a:rPr lang="en-IN" b="1" dirty="0"/>
              <a:t>Introduction   </a:t>
            </a:r>
          </a:p>
        </p:txBody>
      </p:sp>
      <p:sp>
        <p:nvSpPr>
          <p:cNvPr id="8" name="Rectangle 5">
            <a:extLst>
              <a:ext uri="{FF2B5EF4-FFF2-40B4-BE49-F238E27FC236}">
                <a16:creationId xmlns:a16="http://schemas.microsoft.com/office/drawing/2014/main" id="{F769ECEC-33E7-915C-3C24-243E29CCEA4E}"/>
              </a:ext>
            </a:extLst>
          </p:cNvPr>
          <p:cNvSpPr>
            <a:spLocks noChangeArrowheads="1"/>
          </p:cNvSpPr>
          <p:nvPr/>
        </p:nvSpPr>
        <p:spPr bwMode="auto">
          <a:xfrm>
            <a:off x="722580" y="1277226"/>
            <a:ext cx="8018561"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800" dirty="0">
                <a:solidFill>
                  <a:schemeClr val="tx2"/>
                </a:solidFill>
              </a:rPr>
              <a:t>In today’s digital world, the security of information has become a major concern due to the increasing risks of data theft and cyber-attacks. Cryptography ensures security by converting data into an unreadable format through encryption, while steganography hides the very existence of information by embedding it within media files such as images, audio, or video. When combined, these two techniques provide a dual layer of protection—cryptography safeguards the content of the message, and steganography conceals its presence—making communication more secure and reliable.</a:t>
            </a:r>
          </a:p>
          <a:p>
            <a:br>
              <a:rPr lang="en-US" sz="1800" dirty="0"/>
            </a:br>
            <a:endParaRPr kumimoji="0" lang="en-US" altLang="en-US" sz="1600" b="0" i="0" u="none" strike="noStrike" cap="none" normalizeH="0" baseline="0" dirty="0">
              <a:ln>
                <a:noFill/>
              </a:ln>
              <a:solidFill>
                <a:schemeClr val="tx1"/>
              </a:solidFill>
              <a:effectLst/>
              <a:cs typeface="Times New Roman" panose="02020603050405020304" pitchFamily="18" charset="0"/>
            </a:endParaRPr>
          </a:p>
        </p:txBody>
      </p:sp>
      <p:pic>
        <p:nvPicPr>
          <p:cNvPr id="1028" name="Picture 4" descr="Public Key Cryptography | Download Scientific Diagram">
            <a:extLst>
              <a:ext uri="{FF2B5EF4-FFF2-40B4-BE49-F238E27FC236}">
                <a16:creationId xmlns:a16="http://schemas.microsoft.com/office/drawing/2014/main" id="{DA11DC0B-7463-FF8F-CEFD-73E05ABD9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580" y="3624385"/>
            <a:ext cx="8096250" cy="3065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124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1BD1A-B577-D463-99F7-4E63E9DCE179}"/>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64079F45-9B5D-8BDD-08EA-C1C3E9B1AC59}"/>
              </a:ext>
            </a:extLst>
          </p:cNvPr>
          <p:cNvSpPr>
            <a:spLocks noGrp="1"/>
          </p:cNvSpPr>
          <p:nvPr>
            <p:ph type="sldNum" sz="quarter" idx="12"/>
          </p:nvPr>
        </p:nvSpPr>
        <p:spPr/>
        <p:txBody>
          <a:bodyPr/>
          <a:lstStyle/>
          <a:p>
            <a:pPr>
              <a:defRPr/>
            </a:pPr>
            <a:fld id="{CCE60E7C-9340-4E78-8FF1-5B9A5C8058C3}" type="slidenum">
              <a:rPr lang="en-US" smtClean="0"/>
              <a:pPr>
                <a:defRPr/>
              </a:pPr>
              <a:t>40</a:t>
            </a:fld>
            <a:endParaRPr lang="en-US" dirty="0"/>
          </a:p>
        </p:txBody>
      </p:sp>
    </p:spTree>
    <p:extLst>
      <p:ext uri="{BB962C8B-B14F-4D97-AF65-F5344CB8AC3E}">
        <p14:creationId xmlns:p14="http://schemas.microsoft.com/office/powerpoint/2010/main" val="408715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C29621-9BC6-F568-1D62-2416ECAFB70B}"/>
              </a:ext>
            </a:extLst>
          </p:cNvPr>
          <p:cNvSpPr>
            <a:spLocks noGrp="1"/>
          </p:cNvSpPr>
          <p:nvPr>
            <p:ph type="dt" sz="half" idx="10"/>
          </p:nvPr>
        </p:nvSpPr>
        <p:spPr/>
        <p:txBody>
          <a:bodyPr/>
          <a:lstStyle/>
          <a:p>
            <a:pPr>
              <a:defRPr/>
            </a:pPr>
            <a:r>
              <a:rPr lang="en-US" dirty="0"/>
              <a:t>4 December 2017</a:t>
            </a:r>
          </a:p>
        </p:txBody>
      </p:sp>
      <p:sp>
        <p:nvSpPr>
          <p:cNvPr id="3" name="Slide Number Placeholder 2">
            <a:extLst>
              <a:ext uri="{FF2B5EF4-FFF2-40B4-BE49-F238E27FC236}">
                <a16:creationId xmlns:a16="http://schemas.microsoft.com/office/drawing/2014/main" id="{E33604D1-6E9B-D3F6-FF05-DB4365E7519F}"/>
              </a:ext>
            </a:extLst>
          </p:cNvPr>
          <p:cNvSpPr>
            <a:spLocks noGrp="1"/>
          </p:cNvSpPr>
          <p:nvPr>
            <p:ph type="sldNum" sz="quarter" idx="12"/>
          </p:nvPr>
        </p:nvSpPr>
        <p:spPr/>
        <p:txBody>
          <a:bodyPr/>
          <a:lstStyle/>
          <a:p>
            <a:pPr>
              <a:defRPr/>
            </a:pPr>
            <a:fld id="{CCE60E7C-9340-4E78-8FF1-5B9A5C8058C3}" type="slidenum">
              <a:rPr lang="en-US" smtClean="0"/>
              <a:pPr>
                <a:defRPr/>
              </a:pPr>
              <a:t>41</a:t>
            </a:fld>
            <a:endParaRPr lang="en-US" dirty="0"/>
          </a:p>
        </p:txBody>
      </p:sp>
      <p:sp>
        <p:nvSpPr>
          <p:cNvPr id="5" name="TextBox 4">
            <a:extLst>
              <a:ext uri="{FF2B5EF4-FFF2-40B4-BE49-F238E27FC236}">
                <a16:creationId xmlns:a16="http://schemas.microsoft.com/office/drawing/2014/main" id="{FC64A2B4-AC7E-8DC5-3D54-FDB6730769D1}"/>
              </a:ext>
            </a:extLst>
          </p:cNvPr>
          <p:cNvSpPr txBox="1"/>
          <p:nvPr/>
        </p:nvSpPr>
        <p:spPr>
          <a:xfrm>
            <a:off x="552960" y="736600"/>
            <a:ext cx="8369659" cy="5355312"/>
          </a:xfrm>
          <a:prstGeom prst="rect">
            <a:avLst/>
          </a:prstGeom>
          <a:noFill/>
        </p:spPr>
        <p:txBody>
          <a:bodyPr wrap="square" rtlCol="0">
            <a:spAutoFit/>
          </a:bodyPr>
          <a:lstStyle/>
          <a:p>
            <a:pPr algn="ctr"/>
            <a:r>
              <a:rPr lang="en-IN" sz="2000" dirty="0">
                <a:solidFill>
                  <a:schemeClr val="tx1"/>
                </a:solidFill>
              </a:rPr>
              <a:t> </a:t>
            </a:r>
            <a:r>
              <a:rPr lang="en-IN" sz="2000" b="1" dirty="0">
                <a:solidFill>
                  <a:schemeClr val="tx1"/>
                </a:solidFill>
              </a:rPr>
              <a:t>References</a:t>
            </a:r>
          </a:p>
          <a:p>
            <a:pPr algn="just"/>
            <a:endParaRPr lang="en-IN" sz="1800" b="1" dirty="0">
              <a:solidFill>
                <a:schemeClr val="tx1"/>
              </a:solidFill>
            </a:endParaRPr>
          </a:p>
          <a:p>
            <a:pPr algn="just"/>
            <a:r>
              <a:rPr lang="en-US" sz="1800" dirty="0">
                <a:solidFill>
                  <a:schemeClr val="tx1"/>
                </a:solidFill>
              </a:rPr>
              <a:t>[1]. </a:t>
            </a:r>
            <a:r>
              <a:rPr lang="en-IN" sz="1800" dirty="0">
                <a:solidFill>
                  <a:schemeClr val="tx1"/>
                </a:solidFill>
              </a:rPr>
              <a:t>Wahab, O. F. A., Khalaf, A. A., Hussein, A. I., &amp; Hamed, H. F. (2021). Hiding data using efficient combination of RSA cryptography, and compression steganography techniques. </a:t>
            </a:r>
            <a:r>
              <a:rPr lang="en-IN" sz="1800" i="1" dirty="0">
                <a:solidFill>
                  <a:schemeClr val="tx1"/>
                </a:solidFill>
              </a:rPr>
              <a:t>IEEE access</a:t>
            </a:r>
            <a:r>
              <a:rPr lang="en-IN" sz="1800" dirty="0">
                <a:solidFill>
                  <a:schemeClr val="tx1"/>
                </a:solidFill>
              </a:rPr>
              <a:t>, </a:t>
            </a:r>
            <a:r>
              <a:rPr lang="en-IN" sz="1800" i="1" dirty="0">
                <a:solidFill>
                  <a:schemeClr val="tx1"/>
                </a:solidFill>
              </a:rPr>
              <a:t>9</a:t>
            </a:r>
            <a:r>
              <a:rPr lang="en-IN" sz="1800" dirty="0">
                <a:solidFill>
                  <a:schemeClr val="tx1"/>
                </a:solidFill>
              </a:rPr>
              <a:t>, 31805-31815.</a:t>
            </a:r>
          </a:p>
          <a:p>
            <a:pPr algn="just"/>
            <a:r>
              <a:rPr lang="en-IN" sz="1800" dirty="0">
                <a:solidFill>
                  <a:schemeClr val="tx1"/>
                </a:solidFill>
              </a:rPr>
              <a:t>[2]. Feng, Y., Xu, L., Lu, X., Zhang, G., &amp; Rao, W. (2025). A robust coverless audio steganography based on differential privacy clustering. </a:t>
            </a:r>
            <a:r>
              <a:rPr lang="en-IN" sz="1800" i="1" dirty="0">
                <a:solidFill>
                  <a:schemeClr val="tx1"/>
                </a:solidFill>
              </a:rPr>
              <a:t>IEEE Transactions on Multimedia</a:t>
            </a:r>
            <a:r>
              <a:rPr lang="en-IN" sz="1800" dirty="0">
                <a:solidFill>
                  <a:schemeClr val="tx1"/>
                </a:solidFill>
              </a:rPr>
              <a:t>.</a:t>
            </a:r>
          </a:p>
          <a:p>
            <a:pPr algn="just"/>
            <a:r>
              <a:rPr lang="en-IN" sz="1800" dirty="0">
                <a:solidFill>
                  <a:schemeClr val="tx1"/>
                </a:solidFill>
              </a:rPr>
              <a:t>[3]. </a:t>
            </a:r>
            <a:r>
              <a:rPr lang="en-US" sz="1800" dirty="0">
                <a:solidFill>
                  <a:schemeClr val="tx1"/>
                </a:solidFill>
              </a:rPr>
              <a:t>Zhang, L., Han, W., Chen, S., &amp; Choo, K. K. R. (2023). An Efficient and Secure Health Data Propagation Scheme Using Steganography-Based Approach for Electronic Health Networks. </a:t>
            </a:r>
            <a:r>
              <a:rPr lang="en-US" sz="1800" i="1" dirty="0">
                <a:solidFill>
                  <a:schemeClr val="tx1"/>
                </a:solidFill>
              </a:rPr>
              <a:t>IEEE/ACM Transactions on Networking</a:t>
            </a:r>
            <a:r>
              <a:rPr lang="en-US" sz="1800" dirty="0">
                <a:solidFill>
                  <a:schemeClr val="tx1"/>
                </a:solidFill>
              </a:rPr>
              <a:t>, </a:t>
            </a:r>
            <a:r>
              <a:rPr lang="en-US" sz="1800" i="1" dirty="0">
                <a:solidFill>
                  <a:schemeClr val="tx1"/>
                </a:solidFill>
              </a:rPr>
              <a:t>32</a:t>
            </a:r>
            <a:r>
              <a:rPr lang="en-US" sz="1800" dirty="0">
                <a:solidFill>
                  <a:schemeClr val="tx1"/>
                </a:solidFill>
              </a:rPr>
              <a:t>(2), 1261-1272.</a:t>
            </a:r>
          </a:p>
          <a:p>
            <a:pPr algn="just"/>
            <a:r>
              <a:rPr lang="en-IN" sz="1800" dirty="0">
                <a:solidFill>
                  <a:schemeClr val="tx1"/>
                </a:solidFill>
              </a:rPr>
              <a:t>[4]. Prasad, S., Pal, A. K., &amp; Mukherjee, S. (2023). An RGB </a:t>
            </a:r>
            <a:r>
              <a:rPr lang="en-IN" sz="1800" dirty="0" err="1">
                <a:solidFill>
                  <a:schemeClr val="tx1"/>
                </a:solidFill>
              </a:rPr>
              <a:t>color</a:t>
            </a:r>
            <a:r>
              <a:rPr lang="en-IN" sz="1800" dirty="0">
                <a:solidFill>
                  <a:schemeClr val="tx1"/>
                </a:solidFill>
              </a:rPr>
              <a:t> image steganography scheme by binary lower triangular matrix. </a:t>
            </a:r>
            <a:r>
              <a:rPr lang="en-IN" sz="1800" i="1" dirty="0">
                <a:solidFill>
                  <a:schemeClr val="tx1"/>
                </a:solidFill>
              </a:rPr>
              <a:t>IEEE Transactions on Intelligent Transportation Systems</a:t>
            </a:r>
            <a:r>
              <a:rPr lang="en-IN" sz="1800" dirty="0">
                <a:solidFill>
                  <a:schemeClr val="tx1"/>
                </a:solidFill>
              </a:rPr>
              <a:t>, </a:t>
            </a:r>
            <a:r>
              <a:rPr lang="en-IN" sz="1800" i="1" dirty="0">
                <a:solidFill>
                  <a:schemeClr val="tx1"/>
                </a:solidFill>
              </a:rPr>
              <a:t>24</a:t>
            </a:r>
            <a:r>
              <a:rPr lang="en-IN" sz="1800" dirty="0">
                <a:solidFill>
                  <a:schemeClr val="tx1"/>
                </a:solidFill>
              </a:rPr>
              <a:t>(7), 6865-6873.</a:t>
            </a:r>
          </a:p>
          <a:p>
            <a:pPr algn="just"/>
            <a:r>
              <a:rPr lang="en-IN" sz="1800" dirty="0">
                <a:solidFill>
                  <a:schemeClr val="tx1"/>
                </a:solidFill>
              </a:rPr>
              <a:t>[5]. Xu, H., Cai, Z., </a:t>
            </a:r>
            <a:r>
              <a:rPr lang="en-IN" sz="1800" dirty="0" err="1">
                <a:solidFill>
                  <a:schemeClr val="tx1"/>
                </a:solidFill>
              </a:rPr>
              <a:t>Takabi</a:t>
            </a:r>
            <a:r>
              <a:rPr lang="en-IN" sz="1800" dirty="0">
                <a:solidFill>
                  <a:schemeClr val="tx1"/>
                </a:solidFill>
              </a:rPr>
              <a:t>, D., &amp; Li, W. (2021). Audio-visual autoencoding for privacy-preserving video streaming. </a:t>
            </a:r>
            <a:r>
              <a:rPr lang="en-IN" sz="1800" i="1" dirty="0">
                <a:solidFill>
                  <a:schemeClr val="tx1"/>
                </a:solidFill>
              </a:rPr>
              <a:t>IEEE Internet of Things Journal</a:t>
            </a:r>
            <a:r>
              <a:rPr lang="en-IN" sz="1800" dirty="0">
                <a:solidFill>
                  <a:schemeClr val="tx1"/>
                </a:solidFill>
              </a:rPr>
              <a:t>, </a:t>
            </a:r>
            <a:r>
              <a:rPr lang="en-IN" sz="1800" i="1" dirty="0">
                <a:solidFill>
                  <a:schemeClr val="tx1"/>
                </a:solidFill>
              </a:rPr>
              <a:t>9</a:t>
            </a:r>
            <a:r>
              <a:rPr lang="en-IN" sz="1800" dirty="0">
                <a:solidFill>
                  <a:schemeClr val="tx1"/>
                </a:solidFill>
              </a:rPr>
              <a:t>(3), 1749-1761.</a:t>
            </a:r>
          </a:p>
          <a:p>
            <a:pPr algn="just"/>
            <a:r>
              <a:rPr lang="en-IN" sz="1800" dirty="0">
                <a:solidFill>
                  <a:schemeClr val="tx1"/>
                </a:solidFill>
              </a:rPr>
              <a:t>[6]. </a:t>
            </a:r>
            <a:r>
              <a:rPr lang="en-IN" sz="1800" dirty="0" err="1">
                <a:solidFill>
                  <a:schemeClr val="tx1"/>
                </a:solidFill>
              </a:rPr>
              <a:t>Kosuru</a:t>
            </a:r>
            <a:r>
              <a:rPr lang="en-IN" sz="1800" dirty="0">
                <a:solidFill>
                  <a:schemeClr val="tx1"/>
                </a:solidFill>
              </a:rPr>
              <a:t>, S. D., Pradhan, A., Basith, K. A., Sonar, R., &amp; Swain, G. (2023). Digital image steganography with error correction on extracted data. </a:t>
            </a:r>
            <a:r>
              <a:rPr lang="en-IN" sz="1800" i="1" dirty="0">
                <a:solidFill>
                  <a:schemeClr val="tx1"/>
                </a:solidFill>
              </a:rPr>
              <a:t>IEEE Access</a:t>
            </a:r>
            <a:r>
              <a:rPr lang="en-IN" sz="1800" dirty="0">
                <a:solidFill>
                  <a:schemeClr val="tx1"/>
                </a:solidFill>
              </a:rPr>
              <a:t>, </a:t>
            </a:r>
            <a:r>
              <a:rPr lang="en-IN" sz="1800" i="1" dirty="0">
                <a:solidFill>
                  <a:schemeClr val="tx1"/>
                </a:solidFill>
              </a:rPr>
              <a:t>11</a:t>
            </a:r>
            <a:r>
              <a:rPr lang="en-IN" sz="1800" dirty="0">
                <a:solidFill>
                  <a:schemeClr val="tx1"/>
                </a:solidFill>
              </a:rPr>
              <a:t>, 80945-80957.</a:t>
            </a:r>
          </a:p>
        </p:txBody>
      </p:sp>
    </p:spTree>
    <p:extLst>
      <p:ext uri="{BB962C8B-B14F-4D97-AF65-F5344CB8AC3E}">
        <p14:creationId xmlns:p14="http://schemas.microsoft.com/office/powerpoint/2010/main" val="2935367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B63146-AEF4-4202-9293-5946C1FFB9A0}"/>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A431D108-7452-AF79-420A-FA9CAC14AC1A}"/>
              </a:ext>
            </a:extLst>
          </p:cNvPr>
          <p:cNvSpPr>
            <a:spLocks noGrp="1"/>
          </p:cNvSpPr>
          <p:nvPr>
            <p:ph type="sldNum" sz="quarter" idx="12"/>
          </p:nvPr>
        </p:nvSpPr>
        <p:spPr/>
        <p:txBody>
          <a:bodyPr/>
          <a:lstStyle/>
          <a:p>
            <a:pPr>
              <a:defRPr/>
            </a:pPr>
            <a:fld id="{CCE60E7C-9340-4E78-8FF1-5B9A5C8058C3}" type="slidenum">
              <a:rPr lang="en-US" smtClean="0"/>
              <a:pPr>
                <a:defRPr/>
              </a:pPr>
              <a:t>42</a:t>
            </a:fld>
            <a:endParaRPr lang="en-US" dirty="0"/>
          </a:p>
        </p:txBody>
      </p:sp>
      <p:sp>
        <p:nvSpPr>
          <p:cNvPr id="4" name="TextBox 3">
            <a:extLst>
              <a:ext uri="{FF2B5EF4-FFF2-40B4-BE49-F238E27FC236}">
                <a16:creationId xmlns:a16="http://schemas.microsoft.com/office/drawing/2014/main" id="{E186579B-19F3-2D25-B02E-7DDE17F19474}"/>
              </a:ext>
            </a:extLst>
          </p:cNvPr>
          <p:cNvSpPr txBox="1"/>
          <p:nvPr/>
        </p:nvSpPr>
        <p:spPr>
          <a:xfrm>
            <a:off x="477361" y="800480"/>
            <a:ext cx="8666639" cy="6463308"/>
          </a:xfrm>
          <a:prstGeom prst="rect">
            <a:avLst/>
          </a:prstGeom>
          <a:noFill/>
        </p:spPr>
        <p:txBody>
          <a:bodyPr wrap="square" rtlCol="0">
            <a:spAutoFit/>
          </a:bodyPr>
          <a:lstStyle/>
          <a:p>
            <a:pPr algn="just"/>
            <a:r>
              <a:rPr lang="en-IN" sz="1800" dirty="0">
                <a:solidFill>
                  <a:schemeClr val="tx1"/>
                </a:solidFill>
              </a:rPr>
              <a:t>[7]. Kaur, M., Alzubi, A. A., Walia, T. S., Yadav, V., Kumar, N., Singh, D., &amp; Lee, H. N. (2023). </a:t>
            </a:r>
            <a:r>
              <a:rPr lang="en-IN" sz="1800" dirty="0" err="1">
                <a:solidFill>
                  <a:schemeClr val="tx1"/>
                </a:solidFill>
              </a:rPr>
              <a:t>EGCrypto</a:t>
            </a:r>
            <a:r>
              <a:rPr lang="en-IN" sz="1800" dirty="0">
                <a:solidFill>
                  <a:schemeClr val="tx1"/>
                </a:solidFill>
              </a:rPr>
              <a:t>: A low-complexity elliptic </a:t>
            </a:r>
            <a:r>
              <a:rPr lang="en-IN" sz="1800" dirty="0" err="1">
                <a:solidFill>
                  <a:schemeClr val="tx1"/>
                </a:solidFill>
              </a:rPr>
              <a:t>galois</a:t>
            </a:r>
            <a:r>
              <a:rPr lang="en-IN" sz="1800" dirty="0">
                <a:solidFill>
                  <a:schemeClr val="tx1"/>
                </a:solidFill>
              </a:rPr>
              <a:t> cryptography model for secure data transmission in IoT. </a:t>
            </a:r>
            <a:r>
              <a:rPr lang="en-IN" sz="1800" i="1" dirty="0">
                <a:solidFill>
                  <a:schemeClr val="tx1"/>
                </a:solidFill>
              </a:rPr>
              <a:t>IEEE Access</a:t>
            </a:r>
            <a:r>
              <a:rPr lang="en-IN" sz="1800" dirty="0">
                <a:solidFill>
                  <a:schemeClr val="tx1"/>
                </a:solidFill>
              </a:rPr>
              <a:t>, </a:t>
            </a:r>
            <a:r>
              <a:rPr lang="en-IN" sz="1800" i="1" dirty="0">
                <a:solidFill>
                  <a:schemeClr val="tx1"/>
                </a:solidFill>
              </a:rPr>
              <a:t>11</a:t>
            </a:r>
            <a:r>
              <a:rPr lang="en-IN" sz="1800" dirty="0">
                <a:solidFill>
                  <a:schemeClr val="tx1"/>
                </a:solidFill>
              </a:rPr>
              <a:t>, 90739-90748.</a:t>
            </a:r>
          </a:p>
          <a:p>
            <a:pPr algn="just"/>
            <a:r>
              <a:rPr lang="en-IN" sz="1800" dirty="0">
                <a:solidFill>
                  <a:schemeClr val="tx1"/>
                </a:solidFill>
              </a:rPr>
              <a:t>[8]. Subramanian, N., </a:t>
            </a:r>
            <a:r>
              <a:rPr lang="en-IN" sz="1800" dirty="0" err="1">
                <a:solidFill>
                  <a:schemeClr val="tx1"/>
                </a:solidFill>
              </a:rPr>
              <a:t>Cheheb</a:t>
            </a:r>
            <a:r>
              <a:rPr lang="en-IN" sz="1800" dirty="0">
                <a:solidFill>
                  <a:schemeClr val="tx1"/>
                </a:solidFill>
              </a:rPr>
              <a:t>, I., </a:t>
            </a:r>
            <a:r>
              <a:rPr lang="en-IN" sz="1800" dirty="0" err="1">
                <a:solidFill>
                  <a:schemeClr val="tx1"/>
                </a:solidFill>
              </a:rPr>
              <a:t>Elharrouss</a:t>
            </a:r>
            <a:r>
              <a:rPr lang="en-IN" sz="1800" dirty="0">
                <a:solidFill>
                  <a:schemeClr val="tx1"/>
                </a:solidFill>
              </a:rPr>
              <a:t>, O., Al-</a:t>
            </a:r>
            <a:r>
              <a:rPr lang="en-IN" sz="1800" dirty="0" err="1">
                <a:solidFill>
                  <a:schemeClr val="tx1"/>
                </a:solidFill>
              </a:rPr>
              <a:t>Maadeed</a:t>
            </a:r>
            <a:r>
              <a:rPr lang="en-IN" sz="1800" dirty="0">
                <a:solidFill>
                  <a:schemeClr val="tx1"/>
                </a:solidFill>
              </a:rPr>
              <a:t>, S., &amp; </a:t>
            </a:r>
            <a:r>
              <a:rPr lang="en-IN" sz="1800" dirty="0" err="1">
                <a:solidFill>
                  <a:schemeClr val="tx1"/>
                </a:solidFill>
              </a:rPr>
              <a:t>Bouridane</a:t>
            </a:r>
            <a:r>
              <a:rPr lang="en-IN" sz="1800" dirty="0">
                <a:solidFill>
                  <a:schemeClr val="tx1"/>
                </a:solidFill>
              </a:rPr>
              <a:t>, A. (2021). End-to-end image steganography using deep convolutional autoencoders. </a:t>
            </a:r>
            <a:r>
              <a:rPr lang="en-IN" sz="1800" i="1" dirty="0">
                <a:solidFill>
                  <a:schemeClr val="tx1"/>
                </a:solidFill>
              </a:rPr>
              <a:t>IEEE Access</a:t>
            </a:r>
            <a:r>
              <a:rPr lang="en-IN" sz="1800" dirty="0">
                <a:solidFill>
                  <a:schemeClr val="tx1"/>
                </a:solidFill>
              </a:rPr>
              <a:t>, </a:t>
            </a:r>
            <a:r>
              <a:rPr lang="en-IN" sz="1800" i="1" dirty="0">
                <a:solidFill>
                  <a:schemeClr val="tx1"/>
                </a:solidFill>
              </a:rPr>
              <a:t>9</a:t>
            </a:r>
            <a:r>
              <a:rPr lang="en-IN" sz="1800" dirty="0">
                <a:solidFill>
                  <a:schemeClr val="tx1"/>
                </a:solidFill>
              </a:rPr>
              <a:t>, 135585-135593.</a:t>
            </a:r>
          </a:p>
          <a:p>
            <a:pPr algn="just"/>
            <a:r>
              <a:rPr lang="en-IN" sz="1800" dirty="0">
                <a:solidFill>
                  <a:schemeClr val="tx1"/>
                </a:solidFill>
              </a:rPr>
              <a:t>[9]. </a:t>
            </a:r>
            <a:r>
              <a:rPr lang="en-US" sz="1800" dirty="0">
                <a:solidFill>
                  <a:schemeClr val="tx1"/>
                </a:solidFill>
              </a:rPr>
              <a:t>Mahmoud, M. M., &amp; </a:t>
            </a:r>
            <a:r>
              <a:rPr lang="en-US" sz="1800" dirty="0" err="1">
                <a:solidFill>
                  <a:schemeClr val="tx1"/>
                </a:solidFill>
              </a:rPr>
              <a:t>Elshoush</a:t>
            </a:r>
            <a:r>
              <a:rPr lang="en-US" sz="1800" dirty="0">
                <a:solidFill>
                  <a:schemeClr val="tx1"/>
                </a:solidFill>
              </a:rPr>
              <a:t>, H. T. (2022). Enhancing LSB using binary message size encoding for high capacity, transparent and secure audio steganography–An innovative approach. </a:t>
            </a:r>
            <a:r>
              <a:rPr lang="en-US" sz="1800" i="1" dirty="0">
                <a:solidFill>
                  <a:schemeClr val="tx1"/>
                </a:solidFill>
              </a:rPr>
              <a:t>IEEE Access</a:t>
            </a:r>
            <a:r>
              <a:rPr lang="en-US" sz="1800" dirty="0">
                <a:solidFill>
                  <a:schemeClr val="tx1"/>
                </a:solidFill>
              </a:rPr>
              <a:t>, </a:t>
            </a:r>
            <a:r>
              <a:rPr lang="en-US" sz="1800" i="1" dirty="0">
                <a:solidFill>
                  <a:schemeClr val="tx1"/>
                </a:solidFill>
              </a:rPr>
              <a:t>10</a:t>
            </a:r>
            <a:r>
              <a:rPr lang="en-US" sz="1800" dirty="0">
                <a:solidFill>
                  <a:schemeClr val="tx1"/>
                </a:solidFill>
              </a:rPr>
              <a:t>, 29954-29971.</a:t>
            </a:r>
            <a:endParaRPr lang="en-IN" sz="1800" dirty="0">
              <a:solidFill>
                <a:schemeClr val="tx1"/>
              </a:solidFill>
            </a:endParaRPr>
          </a:p>
          <a:p>
            <a:pPr algn="just"/>
            <a:r>
              <a:rPr lang="en-IN" sz="1800" dirty="0">
                <a:solidFill>
                  <a:schemeClr val="tx1"/>
                </a:solidFill>
              </a:rPr>
              <a:t>[10]. Hu, X., Li, S., Ying, Q., Peng, W., Zhang, X., &amp; Qian, Z. (2024). Establishing robust generative image steganography via popular stable diffusion. </a:t>
            </a:r>
            <a:r>
              <a:rPr lang="en-IN" sz="1800" i="1" dirty="0">
                <a:solidFill>
                  <a:schemeClr val="tx1"/>
                </a:solidFill>
              </a:rPr>
              <a:t>IEEE Transactions on Information Forensics and Security</a:t>
            </a:r>
            <a:r>
              <a:rPr lang="en-IN" sz="1800" dirty="0">
                <a:solidFill>
                  <a:schemeClr val="tx1"/>
                </a:solidFill>
              </a:rPr>
              <a:t>.</a:t>
            </a:r>
          </a:p>
          <a:p>
            <a:pPr algn="just"/>
            <a:r>
              <a:rPr lang="en-IN" sz="1800" dirty="0">
                <a:solidFill>
                  <a:schemeClr val="tx1"/>
                </a:solidFill>
              </a:rPr>
              <a:t>[11]. </a:t>
            </a:r>
            <a:r>
              <a:rPr lang="en-US" sz="1800" dirty="0" err="1">
                <a:solidFill>
                  <a:schemeClr val="tx1"/>
                </a:solidFill>
              </a:rPr>
              <a:t>Almohammedi</a:t>
            </a:r>
            <a:r>
              <a:rPr lang="en-US" sz="1800" dirty="0">
                <a:solidFill>
                  <a:schemeClr val="tx1"/>
                </a:solidFill>
              </a:rPr>
              <a:t>, A. A., &amp; Shepelev, V. (2021). Saturation throughput analysis of steganography in the IEEE 802.11 p protocol in the presence of non-ideal transmission channel. </a:t>
            </a:r>
            <a:r>
              <a:rPr lang="en-US" sz="1800" i="1" dirty="0">
                <a:solidFill>
                  <a:schemeClr val="tx1"/>
                </a:solidFill>
              </a:rPr>
              <a:t>IEEE Access</a:t>
            </a:r>
            <a:r>
              <a:rPr lang="en-US" sz="1800" dirty="0">
                <a:solidFill>
                  <a:schemeClr val="tx1"/>
                </a:solidFill>
              </a:rPr>
              <a:t>, </a:t>
            </a:r>
            <a:r>
              <a:rPr lang="en-US" sz="1800" i="1" dirty="0">
                <a:solidFill>
                  <a:schemeClr val="tx1"/>
                </a:solidFill>
              </a:rPr>
              <a:t>9</a:t>
            </a:r>
            <a:r>
              <a:rPr lang="en-US" sz="1800" dirty="0">
                <a:solidFill>
                  <a:schemeClr val="tx1"/>
                </a:solidFill>
              </a:rPr>
              <a:t>, 14459-14469.</a:t>
            </a:r>
            <a:endParaRPr lang="en-IN" sz="1800" dirty="0">
              <a:solidFill>
                <a:schemeClr val="tx1"/>
              </a:solidFill>
            </a:endParaRPr>
          </a:p>
          <a:p>
            <a:pPr algn="just"/>
            <a:r>
              <a:rPr lang="en-IN" sz="1800" dirty="0">
                <a:solidFill>
                  <a:schemeClr val="tx1"/>
                </a:solidFill>
              </a:rPr>
              <a:t>[12]. Khari, M., Garg, A. K., </a:t>
            </a:r>
            <a:r>
              <a:rPr lang="en-IN" sz="1800" dirty="0" err="1">
                <a:solidFill>
                  <a:schemeClr val="tx1"/>
                </a:solidFill>
              </a:rPr>
              <a:t>Gandomi</a:t>
            </a:r>
            <a:r>
              <a:rPr lang="en-IN" sz="1800" dirty="0">
                <a:solidFill>
                  <a:schemeClr val="tx1"/>
                </a:solidFill>
              </a:rPr>
              <a:t>, A. H., Gupta, R., Patan, R., &amp; Balusamy, B. (2019). Securing data in Internet of Things (IoT) using cryptography and steganography techniques. </a:t>
            </a:r>
            <a:r>
              <a:rPr lang="en-IN" sz="1800" i="1" dirty="0">
                <a:solidFill>
                  <a:schemeClr val="tx1"/>
                </a:solidFill>
              </a:rPr>
              <a:t>IEEE Transactions on Systems, Man, and Cybernetics: Systems</a:t>
            </a:r>
            <a:r>
              <a:rPr lang="en-IN" sz="1800" dirty="0">
                <a:solidFill>
                  <a:schemeClr val="tx1"/>
                </a:solidFill>
              </a:rPr>
              <a:t>, </a:t>
            </a:r>
            <a:r>
              <a:rPr lang="en-IN" sz="1800" i="1" dirty="0">
                <a:solidFill>
                  <a:schemeClr val="tx1"/>
                </a:solidFill>
              </a:rPr>
              <a:t>50</a:t>
            </a:r>
            <a:r>
              <a:rPr lang="en-IN" sz="1800" dirty="0">
                <a:solidFill>
                  <a:schemeClr val="tx1"/>
                </a:solidFill>
              </a:rPr>
              <a:t>(1), 73-80.</a:t>
            </a:r>
          </a:p>
          <a:p>
            <a:pPr algn="just"/>
            <a:r>
              <a:rPr lang="en-US" sz="1800" dirty="0">
                <a:solidFill>
                  <a:schemeClr val="tx1"/>
                </a:solidFill>
              </a:rPr>
              <a:t>[13]. </a:t>
            </a:r>
            <a:r>
              <a:rPr lang="en-IN" sz="1800" dirty="0">
                <a:solidFill>
                  <a:schemeClr val="tx1"/>
                </a:solidFill>
              </a:rPr>
              <a:t>Zhang, X., Chen, K., Ding, J., Yang, Y., Zhang, W., &amp; Yu, N. (2024). Provably secure public-key steganography based on elliptic curve cryptography. </a:t>
            </a:r>
            <a:r>
              <a:rPr lang="en-IN" sz="1800" i="1" dirty="0">
                <a:solidFill>
                  <a:schemeClr val="tx1"/>
                </a:solidFill>
              </a:rPr>
              <a:t>IEEE Transactions on Information Forensics and Security</a:t>
            </a:r>
            <a:r>
              <a:rPr lang="en-IN" sz="1800" dirty="0">
                <a:solidFill>
                  <a:schemeClr val="tx1"/>
                </a:solidFill>
              </a:rPr>
              <a:t>, </a:t>
            </a:r>
            <a:r>
              <a:rPr lang="en-IN" sz="1800" i="1" dirty="0">
                <a:solidFill>
                  <a:schemeClr val="tx1"/>
                </a:solidFill>
              </a:rPr>
              <a:t>19</a:t>
            </a:r>
            <a:r>
              <a:rPr lang="en-IN" sz="1800" dirty="0">
                <a:solidFill>
                  <a:schemeClr val="tx1"/>
                </a:solidFill>
              </a:rPr>
              <a:t>, 3148-3163.</a:t>
            </a:r>
          </a:p>
          <a:p>
            <a:pPr algn="just"/>
            <a:endParaRPr lang="en-US" sz="1800" dirty="0">
              <a:solidFill>
                <a:schemeClr val="tx1"/>
              </a:solidFill>
            </a:endParaRPr>
          </a:p>
          <a:p>
            <a:pPr algn="just"/>
            <a:endParaRPr lang="en-IN" sz="1800" dirty="0">
              <a:solidFill>
                <a:schemeClr val="tx1"/>
              </a:solidFill>
            </a:endParaRPr>
          </a:p>
        </p:txBody>
      </p:sp>
    </p:spTree>
    <p:extLst>
      <p:ext uri="{BB962C8B-B14F-4D97-AF65-F5344CB8AC3E}">
        <p14:creationId xmlns:p14="http://schemas.microsoft.com/office/powerpoint/2010/main" val="1820215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4 December 2017</a:t>
            </a:r>
          </a:p>
        </p:txBody>
      </p:sp>
      <p:sp>
        <p:nvSpPr>
          <p:cNvPr id="3" name="Slide Number Placeholder 2"/>
          <p:cNvSpPr>
            <a:spLocks noGrp="1"/>
          </p:cNvSpPr>
          <p:nvPr>
            <p:ph type="sldNum" sz="quarter" idx="12"/>
          </p:nvPr>
        </p:nvSpPr>
        <p:spPr/>
        <p:txBody>
          <a:bodyPr/>
          <a:lstStyle/>
          <a:p>
            <a:pPr>
              <a:defRPr/>
            </a:pPr>
            <a:fld id="{CCE60E7C-9340-4E78-8FF1-5B9A5C8058C3}" type="slidenum">
              <a:rPr lang="en-US" smtClean="0"/>
              <a:pPr>
                <a:defRPr/>
              </a:pPr>
              <a:t>43</a:t>
            </a:fld>
            <a:endParaRPr lang="en-US" dirty="0"/>
          </a:p>
        </p:txBody>
      </p:sp>
      <p:sp>
        <p:nvSpPr>
          <p:cNvPr id="1025" name="Rectangle 1"/>
          <p:cNvSpPr>
            <a:spLocks noChangeArrowheads="1"/>
          </p:cNvSpPr>
          <p:nvPr/>
        </p:nvSpPr>
        <p:spPr bwMode="auto">
          <a:xfrm>
            <a:off x="546100" y="1038713"/>
            <a:ext cx="83693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IN" sz="1800" dirty="0">
                <a:solidFill>
                  <a:schemeClr val="tx1"/>
                </a:solidFill>
              </a:rPr>
              <a:t>[14]. </a:t>
            </a:r>
            <a:r>
              <a:rPr lang="en-US" sz="1800" dirty="0">
                <a:solidFill>
                  <a:schemeClr val="tx1"/>
                </a:solidFill>
              </a:rPr>
              <a:t>Driss, M., </a:t>
            </a:r>
            <a:r>
              <a:rPr lang="en-US" sz="1800" dirty="0" err="1">
                <a:solidFill>
                  <a:schemeClr val="tx1"/>
                </a:solidFill>
              </a:rPr>
              <a:t>Berriche</a:t>
            </a:r>
            <a:r>
              <a:rPr lang="en-US" sz="1800" dirty="0">
                <a:solidFill>
                  <a:schemeClr val="tx1"/>
                </a:solidFill>
              </a:rPr>
              <a:t>, L., </a:t>
            </a:r>
            <a:r>
              <a:rPr lang="en-US" sz="1800" dirty="0" err="1">
                <a:solidFill>
                  <a:schemeClr val="tx1"/>
                </a:solidFill>
              </a:rPr>
              <a:t>Atitallah</a:t>
            </a:r>
            <a:r>
              <a:rPr lang="en-US" sz="1800" dirty="0">
                <a:solidFill>
                  <a:schemeClr val="tx1"/>
                </a:solidFill>
              </a:rPr>
              <a:t>, S. B., &amp; Rekik, S. (2025). Steganography in IoT: A Comprehensive Survey on Approaches, Challenges, and Future Directions. </a:t>
            </a:r>
            <a:r>
              <a:rPr lang="en-US" sz="1800" i="1" dirty="0">
                <a:solidFill>
                  <a:schemeClr val="tx1"/>
                </a:solidFill>
              </a:rPr>
              <a:t>IEEE Access</a:t>
            </a:r>
            <a:r>
              <a:rPr lang="en-US" sz="1800" dirty="0">
                <a:solidFill>
                  <a:schemeClr val="tx1"/>
                </a:solidFill>
              </a:rPr>
              <a:t>.</a:t>
            </a:r>
            <a:endParaRPr lang="en-IN" sz="1800" dirty="0">
              <a:solidFill>
                <a:schemeClr val="tx1"/>
              </a:solidFill>
            </a:endParaRPr>
          </a:p>
          <a:p>
            <a:pPr algn="just"/>
            <a:r>
              <a:rPr lang="en-IN" sz="1800" dirty="0">
                <a:solidFill>
                  <a:schemeClr val="tx1"/>
                </a:solidFill>
              </a:rPr>
              <a:t>[15]. Li, Q., Ma, B., Fu, X., Wang, X., Wang, C., &amp; Li, X. (2024). Robust image steganography via </a:t>
            </a:r>
            <a:r>
              <a:rPr lang="en-IN" sz="1800" dirty="0" err="1">
                <a:solidFill>
                  <a:schemeClr val="tx1"/>
                </a:solidFill>
              </a:rPr>
              <a:t>color</a:t>
            </a:r>
            <a:r>
              <a:rPr lang="en-IN" sz="1800" dirty="0">
                <a:solidFill>
                  <a:schemeClr val="tx1"/>
                </a:solidFill>
              </a:rPr>
              <a:t> conversion. </a:t>
            </a:r>
            <a:r>
              <a:rPr lang="en-IN" sz="1800" i="1" dirty="0">
                <a:solidFill>
                  <a:schemeClr val="tx1"/>
                </a:solidFill>
              </a:rPr>
              <a:t>IEEE Transactions on Circuits and Systems for Video Technology</a:t>
            </a:r>
            <a:r>
              <a:rPr lang="en-IN" sz="1800" dirty="0">
                <a:solidFill>
                  <a:schemeClr val="tx1"/>
                </a:solidFill>
              </a:rPr>
              <a:t>.</a:t>
            </a:r>
          </a:p>
          <a:p>
            <a:pPr algn="just"/>
            <a:r>
              <a:rPr lang="en-IN" sz="1800" dirty="0">
                <a:solidFill>
                  <a:schemeClr val="tx1"/>
                </a:solidFill>
              </a:rPr>
              <a:t>[16]. Dhawan, S., Chakraborty, C., Frnda, J., Gupta, R., Rana, A. K., &amp; Pani, S. K. (2021). SSII: secured and high-quality steganography using intelligent hybrid optimization algorithms for IoT. </a:t>
            </a:r>
            <a:r>
              <a:rPr lang="en-IN" sz="1800" i="1" dirty="0">
                <a:solidFill>
                  <a:schemeClr val="tx1"/>
                </a:solidFill>
              </a:rPr>
              <a:t>IEEE Access</a:t>
            </a:r>
            <a:r>
              <a:rPr lang="en-IN" sz="1800" dirty="0">
                <a:solidFill>
                  <a:schemeClr val="tx1"/>
                </a:solidFill>
              </a:rPr>
              <a:t>, </a:t>
            </a:r>
            <a:r>
              <a:rPr lang="en-IN" sz="1800" i="1" dirty="0">
                <a:solidFill>
                  <a:schemeClr val="tx1"/>
                </a:solidFill>
              </a:rPr>
              <a:t>9</a:t>
            </a:r>
            <a:r>
              <a:rPr lang="en-IN" sz="1800" dirty="0">
                <a:solidFill>
                  <a:schemeClr val="tx1"/>
                </a:solidFill>
              </a:rPr>
              <a:t>, 87563-87578.</a:t>
            </a:r>
            <a:endParaRPr kumimoji="0" lang="en-US" sz="1800" b="0" i="0" u="none" strike="noStrike" cap="none" normalizeH="0" baseline="0" dirty="0">
              <a:ln>
                <a:noFill/>
              </a:ln>
              <a:solidFill>
                <a:schemeClr val="tx1"/>
              </a:solidFill>
              <a:effectLst/>
              <a:ea typeface="Calibri" pitchFamily="34" charset="0"/>
              <a:cs typeface="Times New Roman" pitchFamily="18" charset="0"/>
            </a:endParaRPr>
          </a:p>
          <a:p>
            <a:pPr algn="just"/>
            <a:r>
              <a:rPr kumimoji="0" lang="en-US" sz="1800" b="0" i="0" u="none" strike="noStrike" cap="none" normalizeH="0" baseline="0" dirty="0">
                <a:ln>
                  <a:noFill/>
                </a:ln>
                <a:solidFill>
                  <a:schemeClr val="tx1"/>
                </a:solidFill>
                <a:effectLst/>
                <a:ea typeface="Calibri" pitchFamily="34" charset="0"/>
                <a:cs typeface="Times New Roman" pitchFamily="18" charset="0"/>
              </a:rPr>
              <a:t>[17]. </a:t>
            </a:r>
            <a:r>
              <a:rPr lang="en-IN" sz="1800" dirty="0">
                <a:solidFill>
                  <a:schemeClr val="tx1"/>
                </a:solidFill>
              </a:rPr>
              <a:t>Zhou, Q., Wei, P., Qian, Z., Zhang, X., &amp; Li, S. (2025). Improved generative steganography based on diffusion model. </a:t>
            </a:r>
            <a:r>
              <a:rPr lang="en-IN" sz="1800" i="1" dirty="0">
                <a:solidFill>
                  <a:schemeClr val="tx1"/>
                </a:solidFill>
              </a:rPr>
              <a:t>IEEE Transactions on Circuits and Systems for Video Technology</a:t>
            </a:r>
            <a:r>
              <a:rPr lang="en-IN" sz="1800" dirty="0">
                <a:solidFill>
                  <a:schemeClr val="tx1"/>
                </a:solidFill>
              </a:rPr>
              <a:t>.</a:t>
            </a:r>
          </a:p>
          <a:p>
            <a:pPr algn="just"/>
            <a:r>
              <a:rPr kumimoji="0" lang="en-US" sz="1800" b="0" i="0" u="none" strike="noStrike" cap="none" normalizeH="0" baseline="0" dirty="0">
                <a:ln>
                  <a:noFill/>
                </a:ln>
                <a:solidFill>
                  <a:schemeClr val="tx1"/>
                </a:solidFill>
                <a:effectLst/>
                <a:ea typeface="Calibri" pitchFamily="34" charset="0"/>
                <a:cs typeface="Times New Roman" pitchFamily="18" charset="0"/>
              </a:rPr>
              <a:t>[18]. </a:t>
            </a:r>
            <a:r>
              <a:rPr lang="en-IN" sz="1800" dirty="0">
                <a:solidFill>
                  <a:schemeClr val="tx1"/>
                </a:solidFill>
              </a:rPr>
              <a:t>Zhang, X., Chen, K., Zhao, N., Zhang, W., &amp; Yu, N. (2025). Provably Secure Public-Key Steganography Based on Admissible Encoding. </a:t>
            </a:r>
            <a:r>
              <a:rPr lang="en-IN" sz="1800" i="1" dirty="0">
                <a:solidFill>
                  <a:schemeClr val="tx1"/>
                </a:solidFill>
              </a:rPr>
              <a:t>IEEE Transactions on Information Forensics and Security</a:t>
            </a:r>
            <a:r>
              <a:rPr lang="en-IN" sz="1800" dirty="0">
                <a:solidFill>
                  <a:schemeClr val="tx1"/>
                </a:solidFill>
              </a:rPr>
              <a:t>.</a:t>
            </a:r>
          </a:p>
          <a:p>
            <a:pPr algn="just"/>
            <a:r>
              <a:rPr kumimoji="0" lang="en-US" sz="1800" b="0" i="0" u="none" strike="noStrike" cap="none" normalizeH="0" baseline="0" dirty="0">
                <a:ln>
                  <a:noFill/>
                </a:ln>
                <a:solidFill>
                  <a:schemeClr val="tx1"/>
                </a:solidFill>
                <a:effectLst/>
                <a:ea typeface="Calibri" pitchFamily="34" charset="0"/>
                <a:cs typeface="Times New Roman" pitchFamily="18" charset="0"/>
              </a:rPr>
              <a:t>[19]. </a:t>
            </a:r>
            <a:r>
              <a:rPr lang="en-IN" sz="1800" dirty="0">
                <a:solidFill>
                  <a:schemeClr val="tx1"/>
                </a:solidFill>
              </a:rPr>
              <a:t>Sharma, D., Prabha, C., Hassan, M. M., Abdulla, S., Bairagi, A. K., </a:t>
            </a:r>
            <a:r>
              <a:rPr lang="en-IN" sz="1800" dirty="0" err="1">
                <a:solidFill>
                  <a:schemeClr val="tx1"/>
                </a:solidFill>
              </a:rPr>
              <a:t>Alshathri</a:t>
            </a:r>
            <a:r>
              <a:rPr lang="en-IN" sz="1800" dirty="0">
                <a:solidFill>
                  <a:schemeClr val="tx1"/>
                </a:solidFill>
              </a:rPr>
              <a:t>, S., &amp; El-Shafai, W. (2024). Securing X-Ray Images Into Cover Images Using Hybrid EBS Steganography With Five-Layer Cryptography. </a:t>
            </a:r>
            <a:r>
              <a:rPr lang="en-IN" sz="1800" i="1" dirty="0">
                <a:solidFill>
                  <a:schemeClr val="tx1"/>
                </a:solidFill>
              </a:rPr>
              <a:t>IEEE Access</a:t>
            </a:r>
            <a:r>
              <a:rPr lang="en-IN" sz="1800" dirty="0">
                <a:solidFill>
                  <a:schemeClr val="tx1"/>
                </a:solidFill>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44</a:t>
            </a:fld>
            <a:endParaRPr lang="en-US" dirty="0"/>
          </a:p>
        </p:txBody>
      </p:sp>
      <p:pic>
        <p:nvPicPr>
          <p:cNvPr id="2" name="Picture 1"/>
          <p:cNvPicPr>
            <a:picLocks noChangeAspect="1"/>
          </p:cNvPicPr>
          <p:nvPr/>
        </p:nvPicPr>
        <p:blipFill>
          <a:blip r:embed="rId2"/>
          <a:stretch>
            <a:fillRect/>
          </a:stretch>
        </p:blipFill>
        <p:spPr>
          <a:xfrm>
            <a:off x="1863218" y="1701799"/>
            <a:ext cx="5210155" cy="3902587"/>
          </a:xfrm>
          <a:prstGeom prst="rect">
            <a:avLst/>
          </a:prstGeom>
        </p:spPr>
      </p:pic>
    </p:spTree>
    <p:extLst>
      <p:ext uri="{BB962C8B-B14F-4D97-AF65-F5344CB8AC3E}">
        <p14:creationId xmlns:p14="http://schemas.microsoft.com/office/powerpoint/2010/main" val="22847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ganography What Is Techniques Examples Updated - vrogue.co">
            <a:extLst>
              <a:ext uri="{FF2B5EF4-FFF2-40B4-BE49-F238E27FC236}">
                <a16:creationId xmlns:a16="http://schemas.microsoft.com/office/drawing/2014/main" id="{99BE7874-0D2B-0C88-0CEB-D4D3476DF5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8234" y="1266524"/>
            <a:ext cx="8046154" cy="4525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331273-58F2-0F67-7CE7-3EA2EFB07489}"/>
              </a:ext>
            </a:extLst>
          </p:cNvPr>
          <p:cNvSpPr txBox="1"/>
          <p:nvPr/>
        </p:nvSpPr>
        <p:spPr>
          <a:xfrm>
            <a:off x="2985825" y="879330"/>
            <a:ext cx="3827930" cy="523220"/>
          </a:xfrm>
          <a:prstGeom prst="rect">
            <a:avLst/>
          </a:prstGeom>
          <a:noFill/>
        </p:spPr>
        <p:txBody>
          <a:bodyPr wrap="square" rtlCol="0">
            <a:spAutoFit/>
          </a:bodyPr>
          <a:lstStyle/>
          <a:p>
            <a:r>
              <a:rPr lang="en-IN" sz="2800" b="1" dirty="0"/>
              <a:t>Literature survey   </a:t>
            </a:r>
          </a:p>
        </p:txBody>
      </p:sp>
      <p:sp>
        <p:nvSpPr>
          <p:cNvPr id="5" name="TextBox 4">
            <a:extLst>
              <a:ext uri="{FF2B5EF4-FFF2-40B4-BE49-F238E27FC236}">
                <a16:creationId xmlns:a16="http://schemas.microsoft.com/office/drawing/2014/main" id="{71B65AFC-5032-5BD9-3708-D16EDC17E961}"/>
              </a:ext>
            </a:extLst>
          </p:cNvPr>
          <p:cNvSpPr txBox="1"/>
          <p:nvPr/>
        </p:nvSpPr>
        <p:spPr>
          <a:xfrm>
            <a:off x="682905" y="1741900"/>
            <a:ext cx="8113853" cy="923330"/>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1 :</a:t>
            </a:r>
            <a:r>
              <a:rPr lang="en-IN" sz="1800" b="1" dirty="0">
                <a:solidFill>
                  <a:schemeClr val="tx2"/>
                </a:solidFill>
              </a:rPr>
              <a:t>Wahab, O. F. A., Khalaf, A. A., Hussein, A. I., &amp; Hamed, H. F. (2021). Hiding data using efficient combination of RSA cryptography, and compression steganography techniques. </a:t>
            </a:r>
            <a:r>
              <a:rPr lang="en-IN" sz="1800" b="1" i="1" dirty="0">
                <a:solidFill>
                  <a:schemeClr val="tx2"/>
                </a:solidFill>
              </a:rPr>
              <a:t>IEEE access</a:t>
            </a:r>
            <a:r>
              <a:rPr lang="en-IN" sz="1800" b="1" dirty="0">
                <a:solidFill>
                  <a:schemeClr val="tx2"/>
                </a:solidFill>
              </a:rPr>
              <a:t>, </a:t>
            </a:r>
            <a:r>
              <a:rPr lang="en-IN" sz="1800" b="1" i="1" dirty="0">
                <a:solidFill>
                  <a:schemeClr val="tx2"/>
                </a:solidFill>
              </a:rPr>
              <a:t>9</a:t>
            </a:r>
            <a:r>
              <a:rPr lang="en-IN" sz="1800" b="1" dirty="0">
                <a:solidFill>
                  <a:schemeClr val="tx2"/>
                </a:solidFill>
              </a:rPr>
              <a:t>, 31805-31815.</a:t>
            </a:r>
            <a:endParaRPr lang="en-US" sz="1800" b="1" dirty="0">
              <a:solidFill>
                <a:schemeClr val="tx2"/>
              </a:solidFill>
              <a:cs typeface="Times New Roman" panose="02020603050405020304" pitchFamily="18" charset="0"/>
            </a:endParaRPr>
          </a:p>
        </p:txBody>
      </p:sp>
      <p:sp>
        <p:nvSpPr>
          <p:cNvPr id="6" name="TextBox 5">
            <a:extLst>
              <a:ext uri="{FF2B5EF4-FFF2-40B4-BE49-F238E27FC236}">
                <a16:creationId xmlns:a16="http://schemas.microsoft.com/office/drawing/2014/main" id="{1905CB97-725D-94EE-39E7-0B6284D7D621}"/>
              </a:ext>
            </a:extLst>
          </p:cNvPr>
          <p:cNvSpPr txBox="1"/>
          <p:nvPr/>
        </p:nvSpPr>
        <p:spPr>
          <a:xfrm>
            <a:off x="625031" y="2540610"/>
            <a:ext cx="8229600" cy="2585323"/>
          </a:xfrm>
          <a:prstGeom prst="rect">
            <a:avLst/>
          </a:prstGeom>
          <a:noFill/>
        </p:spPr>
        <p:txBody>
          <a:bodyPr wrap="square" rtlCol="0">
            <a:spAutoFit/>
          </a:bodyPr>
          <a:lstStyle/>
          <a:p>
            <a:endParaRPr lang="en-US" sz="1800" dirty="0">
              <a:solidFill>
                <a:schemeClr val="tx2"/>
              </a:solidFill>
            </a:endParaRPr>
          </a:p>
          <a:p>
            <a:pPr algn="just"/>
            <a:r>
              <a:rPr lang="en-US" sz="1800" dirty="0">
                <a:solidFill>
                  <a:schemeClr val="tx2"/>
                </a:solidFill>
              </a:rPr>
              <a:t>The literature review of the paper "Hiding Data Using Efficient Combination of RSA Cryptography, and Compression Steganography Techniques" discusses how combining cryptography and steganography creates a robust security solution. It emphasizes that data compression, particularly using algorithms like Huffman coding and Discrete Wavelet Transform (DWT), is essential for making data more secure and efficient to handle. The paper also reviews various steganography methods, such as Least Significant Bit (LSB) insertion, and concludes that an efficient combination of these techniques enhances both security and overall effectiveness.</a:t>
            </a:r>
          </a:p>
        </p:txBody>
      </p:sp>
    </p:spTree>
    <p:extLst>
      <p:ext uri="{BB962C8B-B14F-4D97-AF65-F5344CB8AC3E}">
        <p14:creationId xmlns:p14="http://schemas.microsoft.com/office/powerpoint/2010/main" val="151356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7C3A9E-D05C-729C-130B-7CFBD9E988AA}"/>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6" name="TextBox 5">
            <a:extLst>
              <a:ext uri="{FF2B5EF4-FFF2-40B4-BE49-F238E27FC236}">
                <a16:creationId xmlns:a16="http://schemas.microsoft.com/office/drawing/2014/main" id="{4C91806E-E664-B931-2846-EB4FC8B7DD69}"/>
              </a:ext>
            </a:extLst>
          </p:cNvPr>
          <p:cNvSpPr txBox="1"/>
          <p:nvPr/>
        </p:nvSpPr>
        <p:spPr>
          <a:xfrm>
            <a:off x="740779" y="1577953"/>
            <a:ext cx="8009681" cy="923330"/>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2 :</a:t>
            </a:r>
            <a:r>
              <a:rPr lang="en-IN" sz="1800" b="1" dirty="0">
                <a:solidFill>
                  <a:schemeClr val="tx2"/>
                </a:solidFill>
              </a:rPr>
              <a:t>Feng, Y., Xu, L., Lu, X., Zhang, G., &amp; Rao, W. (2025). A robust coverless audio steganography based on differential privacy clustering. </a:t>
            </a:r>
            <a:r>
              <a:rPr lang="en-IN" sz="1800" b="1" i="1" dirty="0">
                <a:solidFill>
                  <a:schemeClr val="tx2"/>
                </a:solidFill>
              </a:rPr>
              <a:t>IEEE Transactions on Multimedia</a:t>
            </a:r>
            <a:r>
              <a:rPr lang="en-IN" sz="1800" b="1" dirty="0">
                <a:solidFill>
                  <a:schemeClr val="tx2"/>
                </a:solidFill>
              </a:rPr>
              <a:t>.</a:t>
            </a:r>
            <a:endParaRPr lang="en-US" sz="1800" b="1" dirty="0">
              <a:solidFill>
                <a:schemeClr val="tx2"/>
              </a:solidFill>
            </a:endParaRPr>
          </a:p>
        </p:txBody>
      </p:sp>
      <p:sp>
        <p:nvSpPr>
          <p:cNvPr id="7" name="TextBox 6">
            <a:extLst>
              <a:ext uri="{FF2B5EF4-FFF2-40B4-BE49-F238E27FC236}">
                <a16:creationId xmlns:a16="http://schemas.microsoft.com/office/drawing/2014/main" id="{37E6A616-E5FA-019B-DFBC-93174913B4F3}"/>
              </a:ext>
            </a:extLst>
          </p:cNvPr>
          <p:cNvSpPr txBox="1"/>
          <p:nvPr/>
        </p:nvSpPr>
        <p:spPr>
          <a:xfrm>
            <a:off x="740779" y="2501283"/>
            <a:ext cx="8009681" cy="2585323"/>
          </a:xfrm>
          <a:prstGeom prst="rect">
            <a:avLst/>
          </a:prstGeom>
          <a:noFill/>
        </p:spPr>
        <p:txBody>
          <a:bodyPr wrap="square" rtlCol="0">
            <a:spAutoFit/>
          </a:bodyPr>
          <a:lstStyle/>
          <a:p>
            <a:pPr algn="just"/>
            <a:r>
              <a:rPr lang="en-US" sz="1800" dirty="0">
                <a:solidFill>
                  <a:schemeClr val="tx1"/>
                </a:solidFill>
              </a:rPr>
              <a:t>The literature review of the paper "A Robust Coverless Audio Steganography Based on Differential Privacy Clustering" examines various methods in differential privacy clustering and coverless steganography. It highlights existing work on images and videos that use feature extraction and mapping rules to hide information without modifying the carrier, making them resistant to steganalysis. The paper then specifically addresses a GAN-based coverless audio steganography method, noting its limitation of requiring pre-shared network models. The review concludes that there is a significant lack of research on coverless audio steganography, a gap that the proposed method aims to fill.</a:t>
            </a:r>
          </a:p>
        </p:txBody>
      </p:sp>
    </p:spTree>
    <p:extLst>
      <p:ext uri="{BB962C8B-B14F-4D97-AF65-F5344CB8AC3E}">
        <p14:creationId xmlns:p14="http://schemas.microsoft.com/office/powerpoint/2010/main" val="136581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7C07F7-E86B-F2B0-DE2C-54714919C529}"/>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6" name="TextBox 5">
            <a:extLst>
              <a:ext uri="{FF2B5EF4-FFF2-40B4-BE49-F238E27FC236}">
                <a16:creationId xmlns:a16="http://schemas.microsoft.com/office/drawing/2014/main" id="{784509B3-1898-499F-8939-32EDBB20777C}"/>
              </a:ext>
            </a:extLst>
          </p:cNvPr>
          <p:cNvSpPr txBox="1"/>
          <p:nvPr/>
        </p:nvSpPr>
        <p:spPr>
          <a:xfrm>
            <a:off x="667283" y="1439454"/>
            <a:ext cx="8013291" cy="1200329"/>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3 : </a:t>
            </a:r>
            <a:r>
              <a:rPr lang="en-IN" sz="1800" b="1" dirty="0">
                <a:solidFill>
                  <a:schemeClr val="tx2"/>
                </a:solidFill>
              </a:rPr>
              <a:t> </a:t>
            </a:r>
            <a:r>
              <a:rPr lang="en-US" sz="1800" b="1" dirty="0">
                <a:solidFill>
                  <a:schemeClr val="tx2"/>
                </a:solidFill>
              </a:rPr>
              <a:t>Zhang, L., Han, W., Chen, S., &amp; Choo, K. K. R. (2023). An Efficient and Secure Health Data Propagation Scheme Using Steganography-Based Approach for Electronic Health Networks. </a:t>
            </a:r>
            <a:r>
              <a:rPr lang="en-US" sz="1800" b="1" i="1" dirty="0">
                <a:solidFill>
                  <a:schemeClr val="tx2"/>
                </a:solidFill>
              </a:rPr>
              <a:t>IEEE/ACM Transactions on Networking</a:t>
            </a:r>
            <a:r>
              <a:rPr lang="en-US" sz="1800" b="1" dirty="0">
                <a:solidFill>
                  <a:schemeClr val="tx2"/>
                </a:solidFill>
              </a:rPr>
              <a:t>, </a:t>
            </a:r>
            <a:r>
              <a:rPr lang="en-US" sz="1800" b="1" i="1" dirty="0">
                <a:solidFill>
                  <a:schemeClr val="tx2"/>
                </a:solidFill>
              </a:rPr>
              <a:t>32</a:t>
            </a:r>
            <a:r>
              <a:rPr lang="en-US" sz="1800" b="1" dirty="0">
                <a:solidFill>
                  <a:schemeClr val="tx2"/>
                </a:solidFill>
              </a:rPr>
              <a:t>(2), 1261-1272.</a:t>
            </a:r>
            <a:endParaRPr lang="en-IN" sz="1800" b="1" dirty="0">
              <a:solidFill>
                <a:schemeClr val="tx2"/>
              </a:solidFill>
              <a:cs typeface="Times New Roman" panose="02020603050405020304" pitchFamily="18" charset="0"/>
            </a:endParaRPr>
          </a:p>
        </p:txBody>
      </p:sp>
      <p:sp>
        <p:nvSpPr>
          <p:cNvPr id="7" name="TextBox 6">
            <a:extLst>
              <a:ext uri="{FF2B5EF4-FFF2-40B4-BE49-F238E27FC236}">
                <a16:creationId xmlns:a16="http://schemas.microsoft.com/office/drawing/2014/main" id="{5CF57BFA-18AE-9534-5068-920F77856368}"/>
              </a:ext>
            </a:extLst>
          </p:cNvPr>
          <p:cNvSpPr txBox="1"/>
          <p:nvPr/>
        </p:nvSpPr>
        <p:spPr>
          <a:xfrm>
            <a:off x="667283" y="2719603"/>
            <a:ext cx="8013291" cy="2862322"/>
          </a:xfrm>
          <a:prstGeom prst="rect">
            <a:avLst/>
          </a:prstGeom>
          <a:noFill/>
        </p:spPr>
        <p:txBody>
          <a:bodyPr wrap="square" rtlCol="0">
            <a:spAutoFit/>
          </a:bodyPr>
          <a:lstStyle/>
          <a:p>
            <a:pPr algn="just"/>
            <a:r>
              <a:rPr lang="en-US" sz="1800" dirty="0">
                <a:solidFill>
                  <a:schemeClr val="tx1"/>
                </a:solidFill>
              </a:rPr>
              <a:t>The literature review for "An Efficient and Secure Health Data Propagation Scheme Using Steganography-Based Approach for Electronic Health Networks" discusses existing steganography methods used for protecting health data. It notes that while some schemes successfully embed and compress secrets, they often suffer from a lack of forward secrecy because encryption keys are not regularly updated and embedding locations are fixed. The paper also points out that many existing approaches sacrifice imperceptibility and embedding capacity for the sake of compression, which is a major gap in the current literature. The authors highlight the need for a solution that provides a better balance between security, capacity, and imperceptibility.</a:t>
            </a:r>
          </a:p>
        </p:txBody>
      </p:sp>
    </p:spTree>
    <p:extLst>
      <p:ext uri="{BB962C8B-B14F-4D97-AF65-F5344CB8AC3E}">
        <p14:creationId xmlns:p14="http://schemas.microsoft.com/office/powerpoint/2010/main" val="88837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60E619-E270-366D-E121-EBA5A4922B82}"/>
              </a:ext>
            </a:extLst>
          </p:cNvPr>
          <p:cNvSpPr txBox="1"/>
          <p:nvPr/>
        </p:nvSpPr>
        <p:spPr>
          <a:xfrm>
            <a:off x="2975992" y="836414"/>
            <a:ext cx="3827930" cy="523220"/>
          </a:xfrm>
          <a:prstGeom prst="rect">
            <a:avLst/>
          </a:prstGeom>
          <a:noFill/>
        </p:spPr>
        <p:txBody>
          <a:bodyPr wrap="square" rtlCol="0">
            <a:spAutoFit/>
          </a:bodyPr>
          <a:lstStyle/>
          <a:p>
            <a:r>
              <a:rPr lang="en-IN" sz="2800" b="1" dirty="0"/>
              <a:t>Literature survey   </a:t>
            </a:r>
          </a:p>
        </p:txBody>
      </p:sp>
      <p:sp>
        <p:nvSpPr>
          <p:cNvPr id="5" name="TextBox 4">
            <a:extLst>
              <a:ext uri="{FF2B5EF4-FFF2-40B4-BE49-F238E27FC236}">
                <a16:creationId xmlns:a16="http://schemas.microsoft.com/office/drawing/2014/main" id="{0A84D72E-9AE9-9F63-1F7F-BF3DC110BF9D}"/>
              </a:ext>
            </a:extLst>
          </p:cNvPr>
          <p:cNvSpPr txBox="1"/>
          <p:nvPr/>
        </p:nvSpPr>
        <p:spPr>
          <a:xfrm>
            <a:off x="740780" y="1741900"/>
            <a:ext cx="7824485" cy="923330"/>
          </a:xfrm>
          <a:prstGeom prst="rect">
            <a:avLst/>
          </a:prstGeom>
          <a:noFill/>
        </p:spPr>
        <p:txBody>
          <a:bodyPr wrap="square" rtlCol="0">
            <a:spAutoFit/>
          </a:bodyPr>
          <a:lstStyle/>
          <a:p>
            <a:pPr algn="just"/>
            <a:r>
              <a:rPr lang="en-IN" sz="1800" b="1" dirty="0">
                <a:solidFill>
                  <a:schemeClr val="tx2"/>
                </a:solidFill>
                <a:cs typeface="Times New Roman" panose="02020603050405020304" pitchFamily="18" charset="0"/>
              </a:rPr>
              <a:t>Reference </a:t>
            </a:r>
            <a:r>
              <a:rPr lang="en-US" sz="1800" b="1" dirty="0">
                <a:solidFill>
                  <a:schemeClr val="tx2"/>
                </a:solidFill>
                <a:cs typeface="Times New Roman" panose="02020603050405020304" pitchFamily="18" charset="0"/>
              </a:rPr>
              <a:t>4 : </a:t>
            </a:r>
            <a:r>
              <a:rPr lang="en-IN" sz="1800" b="1" dirty="0">
                <a:solidFill>
                  <a:schemeClr val="tx2"/>
                </a:solidFill>
              </a:rPr>
              <a:t>Prasad, S., Pal, A. K., &amp; Mukherjee, S. (2023). An RGB </a:t>
            </a:r>
            <a:r>
              <a:rPr lang="en-IN" sz="1800" b="1" dirty="0" err="1">
                <a:solidFill>
                  <a:schemeClr val="tx2"/>
                </a:solidFill>
              </a:rPr>
              <a:t>color</a:t>
            </a:r>
            <a:r>
              <a:rPr lang="en-IN" sz="1800" b="1" dirty="0">
                <a:solidFill>
                  <a:schemeClr val="tx2"/>
                </a:solidFill>
              </a:rPr>
              <a:t> image steganography scheme by binary lower triangular matrix. </a:t>
            </a:r>
            <a:r>
              <a:rPr lang="en-IN" sz="1800" b="1" i="1" dirty="0">
                <a:solidFill>
                  <a:schemeClr val="tx2"/>
                </a:solidFill>
              </a:rPr>
              <a:t>IEEE Transactions on Intelligent Transportation Systems</a:t>
            </a:r>
            <a:r>
              <a:rPr lang="en-IN" sz="1800" b="1" dirty="0">
                <a:solidFill>
                  <a:schemeClr val="tx2"/>
                </a:solidFill>
              </a:rPr>
              <a:t>, </a:t>
            </a:r>
            <a:r>
              <a:rPr lang="en-IN" sz="1800" b="1" i="1" dirty="0">
                <a:solidFill>
                  <a:schemeClr val="tx2"/>
                </a:solidFill>
              </a:rPr>
              <a:t>24</a:t>
            </a:r>
            <a:r>
              <a:rPr lang="en-IN" sz="1800" b="1" dirty="0">
                <a:solidFill>
                  <a:schemeClr val="tx2"/>
                </a:solidFill>
              </a:rPr>
              <a:t>(7), 6865-6873.</a:t>
            </a:r>
            <a:endParaRPr lang="en-IN" sz="1800" b="1" dirty="0">
              <a:solidFill>
                <a:schemeClr val="tx2"/>
              </a:solidFill>
              <a:cs typeface="Times New Roman" panose="02020603050405020304" pitchFamily="18" charset="0"/>
            </a:endParaRPr>
          </a:p>
        </p:txBody>
      </p:sp>
      <p:sp>
        <p:nvSpPr>
          <p:cNvPr id="6" name="TextBox 5">
            <a:extLst>
              <a:ext uri="{FF2B5EF4-FFF2-40B4-BE49-F238E27FC236}">
                <a16:creationId xmlns:a16="http://schemas.microsoft.com/office/drawing/2014/main" id="{55A11A02-A395-9435-A083-6FF98D8BEF73}"/>
              </a:ext>
            </a:extLst>
          </p:cNvPr>
          <p:cNvSpPr txBox="1"/>
          <p:nvPr/>
        </p:nvSpPr>
        <p:spPr>
          <a:xfrm>
            <a:off x="740780" y="2832052"/>
            <a:ext cx="7940233" cy="2585323"/>
          </a:xfrm>
          <a:prstGeom prst="rect">
            <a:avLst/>
          </a:prstGeom>
          <a:noFill/>
        </p:spPr>
        <p:txBody>
          <a:bodyPr wrap="square" rtlCol="0">
            <a:spAutoFit/>
          </a:bodyPr>
          <a:lstStyle/>
          <a:p>
            <a:pPr algn="just"/>
            <a:r>
              <a:rPr lang="en-IN" sz="1800" dirty="0">
                <a:solidFill>
                  <a:schemeClr val="tx2"/>
                </a:solidFill>
              </a:rPr>
              <a:t>Traditional steganography methods primarily use LSB substitution techniques (Chan and Cheng, T.-C Lu) and matrix embedding approaches (Fridrich and </a:t>
            </a:r>
            <a:r>
              <a:rPr lang="en-IN" sz="1800" dirty="0" err="1">
                <a:solidFill>
                  <a:schemeClr val="tx2"/>
                </a:solidFill>
              </a:rPr>
              <a:t>Soukal</a:t>
            </a:r>
            <a:r>
              <a:rPr lang="en-IN" sz="1800" dirty="0">
                <a:solidFill>
                  <a:schemeClr val="tx2"/>
                </a:solidFill>
              </a:rPr>
              <a:t>, Mao), while </a:t>
            </a:r>
            <a:r>
              <a:rPr lang="en-IN" sz="1800" dirty="0" err="1">
                <a:solidFill>
                  <a:schemeClr val="tx2"/>
                </a:solidFill>
              </a:rPr>
              <a:t>color</a:t>
            </a:r>
            <a:r>
              <a:rPr lang="en-IN" sz="1800" dirty="0">
                <a:solidFill>
                  <a:schemeClr val="tx2"/>
                </a:solidFill>
              </a:rPr>
              <a:t> image steganography has been explored through Hamming code methods (Banerjee and Jana) and smart pixel adjustment techniques (Yang and Wang). Advanced approaches incorporate genetic algorithms with wavelet transforms, adversarial embedding methods, and autoencoder-based techniques for robust data hiding. However, most existing methods face trade-offs between embedding capacity and visual quality, particularly for large payloads in RGB images, creating the need for novel matrix-based approaches.</a:t>
            </a:r>
            <a:endParaRPr lang="en-US" sz="1800" dirty="0">
              <a:solidFill>
                <a:schemeClr val="tx2"/>
              </a:solidFill>
            </a:endParaRPr>
          </a:p>
        </p:txBody>
      </p:sp>
      <p:sp>
        <p:nvSpPr>
          <p:cNvPr id="2" name="Rectangle 1">
            <a:extLst>
              <a:ext uri="{FF2B5EF4-FFF2-40B4-BE49-F238E27FC236}">
                <a16:creationId xmlns:a16="http://schemas.microsoft.com/office/drawing/2014/main" id="{001F15A1-D650-89F5-C0C0-C0C39162C967}"/>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literature review of the paper "An RGB Color Image Steganography Scheme by Binary Lower Triangular Matrix" reviews various image steganography methods, highlighting their limitations in terms of embedding capacity, visual quality, and security. It discusses LSB-based techniques, which are simple but can cause substantial distortion, especially with large payloads. The review also covers matrix embedding methods , which enhance payload capacity but often lack security. The paper notes that conventional methods are not well-suited for color images due to significant color distortions and a limited embedding capacity. The review also mentions methods using genetic algorithms, wavelets, and neural networks, ultimately concluding that a new approach is needed to provide a better trade-off between payload capacity, image quality, and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0325731"/>
      </p:ext>
    </p:extLst>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theme>
</file>

<file path=ppt/theme/theme4.xml><?xml version="1.0" encoding="utf-8"?>
<a:theme xmlns:a="http://schemas.openxmlformats.org/drawingml/2006/main" name="5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86639</TotalTime>
  <Words>7553</Words>
  <Application>Microsoft Office PowerPoint</Application>
  <PresentationFormat>On-screen Show (4:3)</PresentationFormat>
  <Paragraphs>317</Paragraphs>
  <Slides>44</Slides>
  <Notes>1</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44</vt:i4>
      </vt:variant>
    </vt:vector>
  </HeadingPairs>
  <TitlesOfParts>
    <vt:vector size="54" baseType="lpstr">
      <vt:lpstr>Arial</vt:lpstr>
      <vt:lpstr>Calibri</vt:lpstr>
      <vt:lpstr>Cambria</vt:lpstr>
      <vt:lpstr>Times New Roman</vt:lpstr>
      <vt:lpstr>Verdana</vt:lpstr>
      <vt:lpstr>MIS Template</vt:lpstr>
      <vt:lpstr>Default Design</vt:lpstr>
      <vt:lpstr>4_Custom Design</vt:lpstr>
      <vt:lpstr>5_MIS Template</vt:lpstr>
      <vt:lpstr>6_MIS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gmrgroup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kula sekhar velamala</cp:lastModifiedBy>
  <cp:revision>6494</cp:revision>
  <cp:lastPrinted>2016-03-11T10:52:57Z</cp:lastPrinted>
  <dcterms:created xsi:type="dcterms:W3CDTF">2005-07-02T04:48:06Z</dcterms:created>
  <dcterms:modified xsi:type="dcterms:W3CDTF">2025-10-17T06:24:46Z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