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RightFit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Data Science to Reduce Returns Due to Incorrect Product 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Support-closeness combined scoring</a:t>
            </a:r>
          </a:p>
        </p:txBody>
      </p:sp>
      <p:graphicFrame>
        <p:nvGraphicFramePr>
          <p:cNvPr id="230" name="Table 230"/>
          <p:cNvGraphicFramePr/>
          <p:nvPr/>
        </p:nvGraphicFramePr>
        <p:xfrm>
          <a:off x="706966" y="3168991"/>
          <a:ext cx="3217665" cy="154264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801241"/>
                <a:gridCol w="801241"/>
                <a:gridCol w="801241"/>
                <a:gridCol w="801241"/>
              </a:tblGrid>
              <a:tr h="305988"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t>c</a:t>
                      </a:r>
                      <a:r>
                        <a:rPr baseline="-28571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t>c</a:t>
                      </a:r>
                      <a:r>
                        <a:rPr baseline="-28571"/>
                        <a:t>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5988"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t>p</a:t>
                      </a:r>
                      <a:r>
                        <a:rPr baseline="-28571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598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598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5988"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t>p</a:t>
                      </a:r>
                      <a:r>
                        <a:rPr baseline="-28571"/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1" name="Table 231"/>
          <p:cNvGraphicFramePr/>
          <p:nvPr/>
        </p:nvGraphicFramePr>
        <p:xfrm>
          <a:off x="4622148" y="3652331"/>
          <a:ext cx="3098470" cy="62082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771442"/>
                <a:gridCol w="771442"/>
                <a:gridCol w="771442"/>
                <a:gridCol w="771442"/>
              </a:tblGrid>
              <a:tr h="304062"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t>c</a:t>
                      </a:r>
                      <a:r>
                        <a:rPr baseline="-28571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t>c</a:t>
                      </a:r>
                      <a:r>
                        <a:rPr baseline="-28571"/>
                        <a:t>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4062"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t>x</a:t>
                      </a:r>
                      <a:r>
                        <a:rPr baseline="-28571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2" name="Shape 232"/>
          <p:cNvSpPr/>
          <p:nvPr/>
        </p:nvSpPr>
        <p:spPr>
          <a:xfrm>
            <a:off x="4025909" y="3764610"/>
            <a:ext cx="488611" cy="38356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graphicFrame>
        <p:nvGraphicFramePr>
          <p:cNvPr id="233" name="Table 233"/>
          <p:cNvGraphicFramePr/>
          <p:nvPr/>
        </p:nvGraphicFramePr>
        <p:xfrm>
          <a:off x="8870950" y="3174481"/>
          <a:ext cx="3336000" cy="153166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830824"/>
                <a:gridCol w="830824"/>
                <a:gridCol w="830824"/>
                <a:gridCol w="830824"/>
              </a:tblGrid>
              <a:tr h="303792"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t>c</a:t>
                      </a:r>
                      <a:r>
                        <a:rPr baseline="-28571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t>c</a:t>
                      </a:r>
                      <a:r>
                        <a:rPr baseline="-28571"/>
                        <a:t>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3792"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t>p</a:t>
                      </a:r>
                      <a:r>
                        <a:rPr baseline="-28571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3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3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03792"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t>p</a:t>
                      </a:r>
                      <a:r>
                        <a:rPr baseline="-28571"/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4" name="Shape 234"/>
          <p:cNvSpPr/>
          <p:nvPr/>
        </p:nvSpPr>
        <p:spPr>
          <a:xfrm>
            <a:off x="7865802" y="3666601"/>
            <a:ext cx="853613" cy="534724"/>
          </a:xfrm>
          <a:prstGeom prst="rightArrow">
            <a:avLst>
              <a:gd name="adj1" fmla="val 32000"/>
              <a:gd name="adj2" fmla="val 102167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35" name="Shape 235"/>
          <p:cNvSpPr/>
          <p:nvPr/>
        </p:nvSpPr>
        <p:spPr>
          <a:xfrm>
            <a:off x="9711266" y="3479800"/>
            <a:ext cx="2462743" cy="1181034"/>
          </a:xfrm>
          <a:prstGeom prst="rect">
            <a:avLst/>
          </a:prstGeom>
          <a:blipFill>
            <a:blip r:embed="rId3">
              <a:alphaModFix amt="54941"/>
            </a:blip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order simples by row-wise max</a:t>
            </a:r>
          </a:p>
        </p:txBody>
      </p:sp>
      <p:sp>
        <p:nvSpPr>
          <p:cNvPr id="236" name="Shape 236"/>
          <p:cNvSpPr/>
          <p:nvPr/>
        </p:nvSpPr>
        <p:spPr>
          <a:xfrm>
            <a:off x="721503" y="5378416"/>
            <a:ext cx="11694218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57342" indent="-257342" algn="l">
              <a:buSzPct val="75000"/>
              <a:buChar char="•"/>
              <a:defRPr sz="2200"/>
            </a:pPr>
            <a:r>
              <a:t>For a given SKU, get the closeness vectors for each of its simples to create a closeness matrix </a:t>
            </a:r>
            <a:r>
              <a:rPr i="1"/>
              <a:t>M</a:t>
            </a:r>
            <a:r>
              <a:t>;</a:t>
            </a:r>
          </a:p>
          <a:p>
            <a:pPr marL="257342" indent="-257342" algn="l">
              <a:buSzPct val="75000"/>
              <a:buChar char="•"/>
              <a:defRPr sz="2200"/>
            </a:pPr>
            <a:r>
              <a:t>For a given customer, get the support vector </a:t>
            </a:r>
            <a:r>
              <a:rPr i="1"/>
              <a:t>V</a:t>
            </a:r>
            <a:r>
              <a:t> from the customer-cluster support matrix;</a:t>
            </a:r>
          </a:p>
          <a:p>
            <a:pPr marL="257342" indent="-257342" algn="l">
              <a:buSzPct val="75000"/>
              <a:buChar char="•"/>
              <a:defRPr sz="2200"/>
            </a:pPr>
            <a:r>
              <a:t>The element-wise multiplication </a:t>
            </a:r>
            <a:r>
              <a:rPr i="1"/>
              <a:t>M * V, </a:t>
            </a:r>
            <a:r>
              <a:t>gives the combined scores;</a:t>
            </a:r>
          </a:p>
          <a:p>
            <a:pPr marL="257342" indent="-257342" algn="l">
              <a:buSzPct val="75000"/>
              <a:buChar char="•"/>
              <a:defRPr sz="2200"/>
            </a:pPr>
            <a:r>
              <a:t>We apply row-wise max on </a:t>
            </a:r>
            <a:r>
              <a:rPr i="1"/>
              <a:t>M * V </a:t>
            </a:r>
            <a:r>
              <a:t>and order the simples by decreasing scores.</a:t>
            </a:r>
          </a:p>
        </p:txBody>
      </p:sp>
      <p:sp>
        <p:nvSpPr>
          <p:cNvPr id="237" name="Shape 237"/>
          <p:cNvSpPr/>
          <p:nvPr/>
        </p:nvSpPr>
        <p:spPr>
          <a:xfrm>
            <a:off x="721503" y="7848599"/>
            <a:ext cx="11694218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57342" indent="-257342" algn="l">
              <a:buSzPct val="75000"/>
              <a:buChar char="•"/>
              <a:defRPr sz="2200"/>
            </a:pPr>
            <a:r>
              <a:t>In the absence of information on which “profile” (cluster) the customer is buying for, we return the simple with the maximum score;</a:t>
            </a:r>
          </a:p>
          <a:p>
            <a:pPr marL="257342" indent="-257342" algn="l">
              <a:buSzPct val="75000"/>
              <a:buChar char="•"/>
              <a:defRPr sz="2200"/>
            </a:pPr>
            <a:r>
              <a:t>If we have the knowledge of his/her profile, we return the simple with the max score in the column corresponding to that profile (cluster) in the final matrix.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84886">
              <a:spcBef>
                <a:spcPts val="3400"/>
              </a:spcBef>
              <a:buSzTx/>
              <a:buNone/>
              <a:defRPr sz="3154"/>
            </a:pPr>
            <a:r>
              <a:t>Jabong honors 25-30 thousand sales orders on an average every day</a:t>
            </a:r>
          </a:p>
          <a:p>
            <a:pPr marL="0" indent="0" defTabSz="484886">
              <a:spcBef>
                <a:spcPts val="3400"/>
              </a:spcBef>
              <a:buSzTx/>
              <a:buNone/>
              <a:defRPr sz="3154"/>
            </a:pPr>
            <a:r>
              <a:t>30% of these get either exchanged or returned</a:t>
            </a:r>
          </a:p>
          <a:p>
            <a:pPr marL="0" indent="0" defTabSz="484886">
              <a:spcBef>
                <a:spcPts val="3400"/>
              </a:spcBef>
              <a:buSzTx/>
              <a:buNone/>
              <a:defRPr sz="3154"/>
            </a:pPr>
            <a:r>
              <a:t>Over 65% of these are attributed to incorrect size</a:t>
            </a:r>
          </a:p>
          <a:p>
            <a:pPr marL="0" indent="0" defTabSz="484886">
              <a:spcBef>
                <a:spcPts val="3400"/>
              </a:spcBef>
              <a:buSzTx/>
              <a:buNone/>
              <a:defRPr sz="3154"/>
            </a:pPr>
            <a:r>
              <a:t>Missed daily revenue of over ₹1 crore</a:t>
            </a:r>
          </a:p>
          <a:p>
            <a:pPr marL="0" indent="0" defTabSz="484886">
              <a:spcBef>
                <a:spcPts val="3400"/>
              </a:spcBef>
              <a:buSzTx/>
              <a:buNone/>
              <a:defRPr sz="3154"/>
            </a:pPr>
            <a:r>
              <a:t>Cost of reverse logistics, customer dissatisfaction, marred experience and their potential churn!</a:t>
            </a:r>
          </a:p>
          <a:p>
            <a:pPr marL="0" indent="0" algn="ctr" defTabSz="484886">
              <a:spcBef>
                <a:spcPts val="3400"/>
              </a:spcBef>
              <a:buSzTx/>
              <a:buNone/>
              <a:defRPr b="1" sz="3154">
                <a:latin typeface="Helvetica"/>
                <a:ea typeface="Helvetica"/>
                <a:cs typeface="Helvetica"/>
                <a:sym typeface="Helvetica"/>
              </a:defRPr>
            </a:pPr>
            <a:r>
              <a:t>Can data science help?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What makes fit so difficult?</a:t>
            </a:r>
          </a:p>
        </p:txBody>
      </p:sp>
      <p:sp>
        <p:nvSpPr>
          <p:cNvPr id="126" name="Shape 126"/>
          <p:cNvSpPr/>
          <p:nvPr>
            <p:ph type="body" sz="half" idx="1"/>
          </p:nvPr>
        </p:nvSpPr>
        <p:spPr>
          <a:xfrm>
            <a:off x="952500" y="2590800"/>
            <a:ext cx="5334000" cy="5464300"/>
          </a:xfrm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lack of standardization in cross-brand sizing:</a:t>
            </a:r>
            <a:r>
              <a:t> brands design clothes differently using proprietary style specifications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vanity sizing (size inflation):</a:t>
            </a:r>
            <a:r>
              <a:t> brands size the product lower to appeal to customers’ ego</a:t>
            </a:r>
          </a:p>
        </p:txBody>
      </p:sp>
      <p:pic>
        <p:nvPicPr>
          <p:cNvPr id="12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0250" y="3001900"/>
            <a:ext cx="3391440" cy="5063562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1201259" y="8347199"/>
            <a:ext cx="95887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No two sizes feel the same across brands!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approach</a:t>
            </a:r>
          </a:p>
        </p:txBody>
      </p:sp>
      <p:sp>
        <p:nvSpPr>
          <p:cNvPr id="131" name="Shape 131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Sizing standard-based data is noisy; use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actual size</a:t>
            </a:r>
            <a:r>
              <a:t> instead</a:t>
            </a:r>
          </a:p>
          <a:p>
            <a:pPr/>
            <a:r>
              <a:t>A successful sale not resulting into a return / exchange is an indication of right fit</a:t>
            </a:r>
          </a:p>
          <a:p>
            <a:pPr/>
            <a:r>
              <a:t>A return / exchange marked with “size issue” is an indication of incorrect fit</a:t>
            </a:r>
          </a:p>
        </p:txBody>
      </p:sp>
      <p:pic>
        <p:nvPicPr>
          <p:cNvPr id="13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1509" y="2725206"/>
            <a:ext cx="5685952" cy="25301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4155" y="5926216"/>
            <a:ext cx="5640661" cy="2530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Overall design</a:t>
            </a:r>
          </a:p>
        </p:txBody>
      </p:sp>
      <p:sp>
        <p:nvSpPr>
          <p:cNvPr id="136" name="Shape 136"/>
          <p:cNvSpPr/>
          <p:nvPr/>
        </p:nvSpPr>
        <p:spPr>
          <a:xfrm>
            <a:off x="348014" y="3462668"/>
            <a:ext cx="1805451" cy="879542"/>
          </a:xfrm>
          <a:prstGeom prst="roundRect">
            <a:avLst>
              <a:gd name="adj" fmla="val 19475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catalog size chart data</a:t>
            </a:r>
          </a:p>
        </p:txBody>
      </p:sp>
      <p:sp>
        <p:nvSpPr>
          <p:cNvPr id="137" name="Shape 137"/>
          <p:cNvSpPr/>
          <p:nvPr/>
        </p:nvSpPr>
        <p:spPr>
          <a:xfrm>
            <a:off x="351652" y="4974199"/>
            <a:ext cx="1798176" cy="658946"/>
          </a:xfrm>
          <a:prstGeom prst="roundRect">
            <a:avLst>
              <a:gd name="adj" fmla="val 25601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sales data</a:t>
            </a:r>
          </a:p>
        </p:txBody>
      </p:sp>
      <p:sp>
        <p:nvSpPr>
          <p:cNvPr id="138" name="Shape 138"/>
          <p:cNvSpPr/>
          <p:nvPr/>
        </p:nvSpPr>
        <p:spPr>
          <a:xfrm>
            <a:off x="314114" y="5841801"/>
            <a:ext cx="1873251" cy="744274"/>
          </a:xfrm>
          <a:prstGeom prst="roundRect">
            <a:avLst>
              <a:gd name="adj" fmla="val 23612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returns data</a:t>
            </a:r>
          </a:p>
        </p:txBody>
      </p:sp>
      <p:sp>
        <p:nvSpPr>
          <p:cNvPr id="139" name="Shape 139"/>
          <p:cNvSpPr/>
          <p:nvPr/>
        </p:nvSpPr>
        <p:spPr>
          <a:xfrm>
            <a:off x="2761014" y="3413356"/>
            <a:ext cx="2030612" cy="978165"/>
          </a:xfrm>
          <a:prstGeom prst="roundRect">
            <a:avLst>
              <a:gd name="adj" fmla="val 19475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k-medoids clustering</a:t>
            </a:r>
          </a:p>
        </p:txBody>
      </p:sp>
      <p:sp>
        <p:nvSpPr>
          <p:cNvPr id="140" name="Shape 140"/>
          <p:cNvSpPr/>
          <p:nvPr/>
        </p:nvSpPr>
        <p:spPr>
          <a:xfrm>
            <a:off x="10231917" y="3329119"/>
            <a:ext cx="2328466" cy="1146639"/>
          </a:xfrm>
          <a:prstGeom prst="roundRect">
            <a:avLst>
              <a:gd name="adj" fmla="val 17426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product-cluster closeness matrix</a:t>
            </a:r>
          </a:p>
        </p:txBody>
      </p:sp>
      <p:sp>
        <p:nvSpPr>
          <p:cNvPr id="141" name="Shape 141"/>
          <p:cNvSpPr/>
          <p:nvPr/>
        </p:nvSpPr>
        <p:spPr>
          <a:xfrm>
            <a:off x="7295901" y="3329119"/>
            <a:ext cx="2328467" cy="1146639"/>
          </a:xfrm>
          <a:prstGeom prst="roundRect">
            <a:avLst>
              <a:gd name="adj" fmla="val 19051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product-cluster closeness scoring</a:t>
            </a:r>
          </a:p>
        </p:txBody>
      </p:sp>
      <p:grpSp>
        <p:nvGrpSpPr>
          <p:cNvPr id="149" name="Group 149"/>
          <p:cNvGrpSpPr/>
          <p:nvPr/>
        </p:nvGrpSpPr>
        <p:grpSpPr>
          <a:xfrm>
            <a:off x="5399175" y="3226097"/>
            <a:ext cx="1289178" cy="1352684"/>
            <a:chOff x="0" y="0"/>
            <a:chExt cx="1289177" cy="1352682"/>
          </a:xfrm>
        </p:grpSpPr>
        <p:grpSp>
          <p:nvGrpSpPr>
            <p:cNvPr id="147" name="Group 147"/>
            <p:cNvGrpSpPr/>
            <p:nvPr/>
          </p:nvGrpSpPr>
          <p:grpSpPr>
            <a:xfrm>
              <a:off x="0" y="82682"/>
              <a:ext cx="1270000" cy="1270001"/>
              <a:chOff x="0" y="0"/>
              <a:chExt cx="1270000" cy="1270000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128389" y="287337"/>
                <a:ext cx="505222" cy="441326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255389" y="414337"/>
                <a:ext cx="505222" cy="441326"/>
              </a:xfrm>
              <a:prstGeom prst="ellipse">
                <a:avLst/>
              </a:prstGeom>
              <a:gradFill flip="none" rotWithShape="1">
                <a:gsLst>
                  <a:gs pos="0">
                    <a:srgbClr val="A6AAA8"/>
                  </a:gs>
                  <a:gs pos="100000">
                    <a:srgbClr val="53585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382389" y="541337"/>
                <a:ext cx="505222" cy="441326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509389" y="668337"/>
                <a:ext cx="505222" cy="441326"/>
              </a:xfrm>
              <a:prstGeom prst="ellipse">
                <a:avLst/>
              </a:prstGeom>
              <a:gradFill flip="none" rotWithShape="1">
                <a:gsLst>
                  <a:gs pos="0">
                    <a:srgbClr val="A6AAA8"/>
                  </a:gs>
                  <a:gs pos="100000">
                    <a:srgbClr val="53585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0" y="0"/>
                <a:ext cx="1270000" cy="1270000"/>
              </a:xfrm>
              <a:prstGeom prst="rect">
                <a:avLst/>
              </a:prstGeom>
              <a:blipFill rotWithShape="1">
                <a:blip r:embed="rId2">
                  <a:alphaModFix amt="34902"/>
                </a:blip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</p:grpSp>
        <p:sp>
          <p:nvSpPr>
            <p:cNvPr id="148" name="Shape 148"/>
            <p:cNvSpPr/>
            <p:nvPr/>
          </p:nvSpPr>
          <p:spPr>
            <a:xfrm>
              <a:off x="285623" y="0"/>
              <a:ext cx="100355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clusters</a:t>
              </a:r>
            </a:p>
          </p:txBody>
        </p:sp>
      </p:grpSp>
      <p:sp>
        <p:nvSpPr>
          <p:cNvPr id="150" name="Shape 150"/>
          <p:cNvSpPr/>
          <p:nvPr/>
        </p:nvSpPr>
        <p:spPr>
          <a:xfrm>
            <a:off x="4879530" y="5133015"/>
            <a:ext cx="2328467" cy="1146639"/>
          </a:xfrm>
          <a:prstGeom prst="roundRect">
            <a:avLst>
              <a:gd name="adj" fmla="val 19051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customer-cluster support scoring</a:t>
            </a:r>
          </a:p>
        </p:txBody>
      </p:sp>
      <p:sp>
        <p:nvSpPr>
          <p:cNvPr id="151" name="Shape 151"/>
          <p:cNvSpPr/>
          <p:nvPr/>
        </p:nvSpPr>
        <p:spPr>
          <a:xfrm>
            <a:off x="10231917" y="5133015"/>
            <a:ext cx="2328466" cy="1146639"/>
          </a:xfrm>
          <a:prstGeom prst="roundRect">
            <a:avLst>
              <a:gd name="adj" fmla="val 17426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customer-cluster support matrix</a:t>
            </a:r>
          </a:p>
        </p:txBody>
      </p:sp>
      <p:sp>
        <p:nvSpPr>
          <p:cNvPr id="152" name="Shape 152"/>
          <p:cNvSpPr/>
          <p:nvPr/>
        </p:nvSpPr>
        <p:spPr>
          <a:xfrm>
            <a:off x="2109081" y="3670101"/>
            <a:ext cx="689632" cy="464676"/>
          </a:xfrm>
          <a:prstGeom prst="rightArrow">
            <a:avLst>
              <a:gd name="adj1" fmla="val 32000"/>
              <a:gd name="adj2" fmla="val 94984"/>
            </a:avLst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3" name="Shape 153"/>
          <p:cNvSpPr/>
          <p:nvPr/>
        </p:nvSpPr>
        <p:spPr>
          <a:xfrm>
            <a:off x="4702491" y="3670101"/>
            <a:ext cx="689633" cy="464676"/>
          </a:xfrm>
          <a:prstGeom prst="rightArrow">
            <a:avLst>
              <a:gd name="adj1" fmla="val 32000"/>
              <a:gd name="adj2" fmla="val 94984"/>
            </a:avLst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4" name="Shape 154"/>
          <p:cNvSpPr/>
          <p:nvPr/>
        </p:nvSpPr>
        <p:spPr>
          <a:xfrm>
            <a:off x="6621814" y="3670101"/>
            <a:ext cx="689633" cy="464676"/>
          </a:xfrm>
          <a:prstGeom prst="rightArrow">
            <a:avLst>
              <a:gd name="adj1" fmla="val 32000"/>
              <a:gd name="adj2" fmla="val 94984"/>
            </a:avLst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5" name="Shape 155"/>
          <p:cNvSpPr/>
          <p:nvPr/>
        </p:nvSpPr>
        <p:spPr>
          <a:xfrm>
            <a:off x="9602081" y="3670101"/>
            <a:ext cx="689633" cy="464676"/>
          </a:xfrm>
          <a:prstGeom prst="rightArrow">
            <a:avLst>
              <a:gd name="adj1" fmla="val 32000"/>
              <a:gd name="adj2" fmla="val 94984"/>
            </a:avLst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6" name="Shape 156"/>
          <p:cNvSpPr/>
          <p:nvPr/>
        </p:nvSpPr>
        <p:spPr>
          <a:xfrm>
            <a:off x="2518142" y="5509286"/>
            <a:ext cx="2030612" cy="394098"/>
          </a:xfrm>
          <a:prstGeom prst="rightArrow">
            <a:avLst>
              <a:gd name="adj1" fmla="val 32000"/>
              <a:gd name="adj2" fmla="val 111994"/>
            </a:avLst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7" name="Shape 157"/>
          <p:cNvSpPr/>
          <p:nvPr/>
        </p:nvSpPr>
        <p:spPr>
          <a:xfrm rot="5400000">
            <a:off x="5698947" y="4643768"/>
            <a:ext cx="689633" cy="464675"/>
          </a:xfrm>
          <a:prstGeom prst="rightArrow">
            <a:avLst>
              <a:gd name="adj1" fmla="val 32000"/>
              <a:gd name="adj2" fmla="val 94984"/>
            </a:avLst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8" name="Shape 158"/>
          <p:cNvSpPr/>
          <p:nvPr/>
        </p:nvSpPr>
        <p:spPr>
          <a:xfrm>
            <a:off x="7704651" y="5509286"/>
            <a:ext cx="2030612" cy="394098"/>
          </a:xfrm>
          <a:prstGeom prst="rightArrow">
            <a:avLst>
              <a:gd name="adj1" fmla="val 32000"/>
              <a:gd name="adj2" fmla="val 111994"/>
            </a:avLst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9" name="Shape 159"/>
          <p:cNvSpPr/>
          <p:nvPr/>
        </p:nvSpPr>
        <p:spPr>
          <a:xfrm>
            <a:off x="10101614" y="3056268"/>
            <a:ext cx="2589072" cy="3395002"/>
          </a:xfrm>
          <a:prstGeom prst="rect">
            <a:avLst/>
          </a:prstGeom>
          <a:blipFill>
            <a:blip r:embed="rId2">
              <a:alphaModFix amt="39119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0" name="Shape 160"/>
          <p:cNvSpPr/>
          <p:nvPr/>
        </p:nvSpPr>
        <p:spPr>
          <a:xfrm>
            <a:off x="10231917" y="7277893"/>
            <a:ext cx="2328466" cy="1146639"/>
          </a:xfrm>
          <a:prstGeom prst="roundRect">
            <a:avLst>
              <a:gd name="adj" fmla="val 19051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combined scoring</a:t>
            </a:r>
          </a:p>
        </p:txBody>
      </p:sp>
      <p:sp>
        <p:nvSpPr>
          <p:cNvPr id="161" name="Shape 161"/>
          <p:cNvSpPr/>
          <p:nvPr/>
        </p:nvSpPr>
        <p:spPr>
          <a:xfrm rot="5400000">
            <a:off x="11051333" y="6632244"/>
            <a:ext cx="689633" cy="464675"/>
          </a:xfrm>
          <a:prstGeom prst="rightArrow">
            <a:avLst>
              <a:gd name="adj1" fmla="val 32000"/>
              <a:gd name="adj2" fmla="val 94984"/>
            </a:avLst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Sources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4000"/>
              </a:spcBef>
              <a:defRPr sz="2134"/>
            </a:pPr>
            <a:r>
              <a:t>Catalog data</a:t>
            </a:r>
          </a:p>
          <a:p>
            <a:pPr lvl="1" marL="862330" indent="-431165" defTabSz="566674">
              <a:spcBef>
                <a:spcPts val="4000"/>
              </a:spcBef>
              <a:defRPr sz="2134"/>
            </a:pPr>
            <a:r>
              <a:t>catalog_simple, catalog_config, catalog_attribute_set</a:t>
            </a:r>
          </a:p>
          <a:p>
            <a:pPr lvl="1" marL="862330" indent="-431165" defTabSz="566674">
              <a:spcBef>
                <a:spcPts val="4000"/>
              </a:spcBef>
              <a:defRPr sz="2134"/>
            </a:pPr>
            <a:r>
              <a:t>catalog_simple_shoes, catalog_attribute_option_shoes_sh_size</a:t>
            </a:r>
          </a:p>
          <a:p>
            <a:pPr lvl="1" marL="862330" indent="-431165" defTabSz="566674">
              <a:spcBef>
                <a:spcPts val="4000"/>
              </a:spcBef>
              <a:defRPr sz="2134"/>
            </a:pPr>
            <a:r>
              <a:t>catalog_distinct_sizechart, catalog_sizechart</a:t>
            </a:r>
          </a:p>
          <a:p>
            <a:pPr marL="431165" indent="-431165" defTabSz="566674">
              <a:spcBef>
                <a:spcPts val="4000"/>
              </a:spcBef>
              <a:defRPr sz="2134"/>
            </a:pPr>
            <a:r>
              <a:t>Sales data</a:t>
            </a:r>
          </a:p>
          <a:p>
            <a:pPr lvl="1" marL="862330" indent="-431165" defTabSz="566674">
              <a:spcBef>
                <a:spcPts val="4000"/>
              </a:spcBef>
              <a:defRPr sz="2134"/>
            </a:pPr>
            <a:r>
              <a:t>sales_order, sales_order_item, sales_order_item_status</a:t>
            </a:r>
          </a:p>
          <a:p>
            <a:pPr marL="431165" indent="-431165" defTabSz="566674">
              <a:spcBef>
                <a:spcPts val="4000"/>
              </a:spcBef>
              <a:defRPr sz="2134"/>
            </a:pPr>
            <a:r>
              <a:t>Returns data</a:t>
            </a:r>
          </a:p>
          <a:p>
            <a:pPr lvl="1" marL="862330" indent="-431165" defTabSz="566674">
              <a:spcBef>
                <a:spcPts val="4000"/>
              </a:spcBef>
              <a:defRPr sz="2134"/>
            </a:pPr>
            <a:r>
              <a:t>CRM_TicketDetails, CRM_ProductDetails, CRM_TicketProducts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Catalog clustering</a:t>
            </a:r>
          </a:p>
        </p:txBody>
      </p:sp>
      <p:sp>
        <p:nvSpPr>
          <p:cNvPr id="167" name="Shape 167"/>
          <p:cNvSpPr/>
          <p:nvPr/>
        </p:nvSpPr>
        <p:spPr>
          <a:xfrm>
            <a:off x="1630957" y="3162300"/>
            <a:ext cx="2320926" cy="1166118"/>
          </a:xfrm>
          <a:prstGeom prst="roundRect">
            <a:avLst>
              <a:gd name="adj" fmla="val 17373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catalog size chart for shoes simples</a:t>
            </a:r>
          </a:p>
        </p:txBody>
      </p:sp>
      <p:sp>
        <p:nvSpPr>
          <p:cNvPr id="168" name="Shape 168"/>
          <p:cNvSpPr/>
          <p:nvPr/>
        </p:nvSpPr>
        <p:spPr>
          <a:xfrm>
            <a:off x="4856757" y="3162300"/>
            <a:ext cx="2320926" cy="1166118"/>
          </a:xfrm>
          <a:prstGeom prst="roundRect">
            <a:avLst>
              <a:gd name="adj" fmla="val 17373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k-medoids clustering</a:t>
            </a:r>
          </a:p>
        </p:txBody>
      </p:sp>
      <p:grpSp>
        <p:nvGrpSpPr>
          <p:cNvPr id="174" name="Group 174"/>
          <p:cNvGrpSpPr/>
          <p:nvPr/>
        </p:nvGrpSpPr>
        <p:grpSpPr>
          <a:xfrm>
            <a:off x="8488957" y="2467123"/>
            <a:ext cx="2621225" cy="891606"/>
            <a:chOff x="0" y="0"/>
            <a:chExt cx="2621223" cy="891604"/>
          </a:xfrm>
        </p:grpSpPr>
        <p:sp>
          <p:nvSpPr>
            <p:cNvPr id="169" name="Shape 169"/>
            <p:cNvSpPr/>
            <p:nvPr/>
          </p:nvSpPr>
          <p:spPr>
            <a:xfrm>
              <a:off x="0" y="0"/>
              <a:ext cx="2621224" cy="891605"/>
            </a:xfrm>
            <a:prstGeom prst="rect">
              <a:avLst/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41264" y="30317"/>
              <a:ext cx="830972" cy="8309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71" name="Shape 171"/>
            <p:cNvSpPr/>
            <p:nvPr/>
          </p:nvSpPr>
          <p:spPr>
            <a:xfrm>
              <a:off x="664776" y="30317"/>
              <a:ext cx="830971" cy="83097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096880" y="30317"/>
              <a:ext cx="830971" cy="83097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564301" y="30317"/>
              <a:ext cx="830971" cy="830971"/>
            </a:xfrm>
            <a:prstGeom prst="ellipse">
              <a:avLst/>
            </a:prstGeom>
            <a:gradFill flip="none" rotWithShape="1"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</p:grpSp>
      <p:sp>
        <p:nvSpPr>
          <p:cNvPr id="175" name="Shape 175"/>
          <p:cNvSpPr/>
          <p:nvPr/>
        </p:nvSpPr>
        <p:spPr>
          <a:xfrm>
            <a:off x="8470900" y="5359399"/>
            <a:ext cx="262122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clusters of shoes simples</a:t>
            </a:r>
          </a:p>
        </p:txBody>
      </p:sp>
      <p:sp>
        <p:nvSpPr>
          <p:cNvPr id="176" name="Shape 176"/>
          <p:cNvSpPr/>
          <p:nvPr/>
        </p:nvSpPr>
        <p:spPr>
          <a:xfrm>
            <a:off x="3955057" y="3575273"/>
            <a:ext cx="898526" cy="340172"/>
          </a:xfrm>
          <a:prstGeom prst="rightArrow">
            <a:avLst>
              <a:gd name="adj1" fmla="val 32000"/>
              <a:gd name="adj2" fmla="val 220682"/>
            </a:avLst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7" name="Shape 177"/>
          <p:cNvSpPr/>
          <p:nvPr/>
        </p:nvSpPr>
        <p:spPr>
          <a:xfrm>
            <a:off x="7206257" y="3575273"/>
            <a:ext cx="898526" cy="340172"/>
          </a:xfrm>
          <a:prstGeom prst="rightArrow">
            <a:avLst>
              <a:gd name="adj1" fmla="val 32000"/>
              <a:gd name="adj2" fmla="val 220682"/>
            </a:avLst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8" name="Shape 178"/>
          <p:cNvSpPr/>
          <p:nvPr/>
        </p:nvSpPr>
        <p:spPr>
          <a:xfrm>
            <a:off x="1062758" y="6261097"/>
            <a:ext cx="11229526" cy="3073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21105" indent="-421105" algn="l">
              <a:buSzPct val="75000"/>
              <a:buChar char="•"/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k-medoids clustering</a:t>
            </a:r>
          </a:p>
          <a:p>
            <a:pPr lvl="1" marL="865605" indent="-421105" algn="l">
              <a:buSzPct val="75000"/>
              <a:buChar char="•"/>
              <a:defRPr sz="2200"/>
            </a:pPr>
            <a:r>
              <a:t>used to partition the catalog data into groups of similar sized shoe simples</a:t>
            </a:r>
          </a:p>
          <a:p>
            <a:pPr lvl="1" marL="865605" indent="-421105" algn="l">
              <a:buSzPct val="75000"/>
              <a:buChar char="•"/>
              <a:defRPr sz="2200"/>
            </a:pPr>
            <a:r>
              <a:t>uses “size in cm” feature and squared Euclidean distance as the distance measure</a:t>
            </a:r>
          </a:p>
          <a:p>
            <a:pPr lvl="1" marL="865605" indent="-421105" algn="l">
              <a:buSzPct val="75000"/>
              <a:buChar char="•"/>
              <a:defRPr sz="2200"/>
            </a:pPr>
            <a:r>
              <a:t>minimizes sum of pairwise dissimilarities</a:t>
            </a:r>
          </a:p>
          <a:p>
            <a:pPr lvl="1" marL="865605" indent="-421105" algn="l">
              <a:buSzPct val="75000"/>
              <a:buChar char="•"/>
              <a:defRPr sz="2200"/>
            </a:pPr>
            <a:r>
              <a:t>uses an implementation of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clara</a:t>
            </a:r>
            <a:r>
              <a:t> - a variation of PAM (Partitioning Around Medoids) algorithm for large scale clustering</a:t>
            </a:r>
          </a:p>
          <a:p>
            <a:pPr lvl="1" marL="865605" indent="-421105" algn="l">
              <a:buSzPct val="75000"/>
              <a:buChar char="•"/>
              <a:defRPr sz="2200"/>
            </a:pPr>
            <a:r>
              <a:t>The choice of ‘k’ is a function of the range of sizes of shoe simples; currently set to 11 for men, 10 for women and 18 for kids.</a:t>
            </a:r>
          </a:p>
        </p:txBody>
      </p:sp>
      <p:grpSp>
        <p:nvGrpSpPr>
          <p:cNvPr id="184" name="Group 184"/>
          <p:cNvGrpSpPr/>
          <p:nvPr/>
        </p:nvGrpSpPr>
        <p:grpSpPr>
          <a:xfrm>
            <a:off x="8488957" y="3446747"/>
            <a:ext cx="2621225" cy="891606"/>
            <a:chOff x="0" y="0"/>
            <a:chExt cx="2621223" cy="891604"/>
          </a:xfrm>
        </p:grpSpPr>
        <p:sp>
          <p:nvSpPr>
            <p:cNvPr id="179" name="Shape 179"/>
            <p:cNvSpPr/>
            <p:nvPr/>
          </p:nvSpPr>
          <p:spPr>
            <a:xfrm>
              <a:off x="0" y="0"/>
              <a:ext cx="2621224" cy="891605"/>
            </a:xfrm>
            <a:prstGeom prst="rect">
              <a:avLst/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41264" y="30317"/>
              <a:ext cx="830972" cy="8309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81" name="Shape 181"/>
            <p:cNvSpPr/>
            <p:nvPr/>
          </p:nvSpPr>
          <p:spPr>
            <a:xfrm>
              <a:off x="664776" y="30317"/>
              <a:ext cx="830971" cy="83097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096880" y="30317"/>
              <a:ext cx="830971" cy="83097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564301" y="30317"/>
              <a:ext cx="830971" cy="830971"/>
            </a:xfrm>
            <a:prstGeom prst="ellipse">
              <a:avLst/>
            </a:prstGeom>
            <a:gradFill flip="none" rotWithShape="1"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</p:grpSp>
      <p:grpSp>
        <p:nvGrpSpPr>
          <p:cNvPr id="190" name="Group 190"/>
          <p:cNvGrpSpPr/>
          <p:nvPr/>
        </p:nvGrpSpPr>
        <p:grpSpPr>
          <a:xfrm>
            <a:off x="8488957" y="4428473"/>
            <a:ext cx="2621225" cy="891606"/>
            <a:chOff x="0" y="0"/>
            <a:chExt cx="2621223" cy="891604"/>
          </a:xfrm>
        </p:grpSpPr>
        <p:sp>
          <p:nvSpPr>
            <p:cNvPr id="185" name="Shape 185"/>
            <p:cNvSpPr/>
            <p:nvPr/>
          </p:nvSpPr>
          <p:spPr>
            <a:xfrm>
              <a:off x="0" y="0"/>
              <a:ext cx="2621224" cy="891605"/>
            </a:xfrm>
            <a:prstGeom prst="rect">
              <a:avLst/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41264" y="30317"/>
              <a:ext cx="830972" cy="8309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87" name="Shape 187"/>
            <p:cNvSpPr/>
            <p:nvPr/>
          </p:nvSpPr>
          <p:spPr>
            <a:xfrm>
              <a:off x="664776" y="30317"/>
              <a:ext cx="830971" cy="83097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096880" y="30317"/>
              <a:ext cx="830971" cy="83097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564301" y="30317"/>
              <a:ext cx="830971" cy="830971"/>
            </a:xfrm>
            <a:prstGeom prst="ellipse">
              <a:avLst/>
            </a:prstGeom>
            <a:gradFill flip="none" rotWithShape="1"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</p:grpSp>
      <p:pic>
        <p:nvPicPr>
          <p:cNvPr id="191" name=""/>
          <p:cNvPicPr>
            <a:picLocks noChangeAspect="0"/>
          </p:cNvPicPr>
          <p:nvPr/>
        </p:nvPicPr>
        <p:blipFill>
          <a:blip r:embed="rId5">
            <a:alphaModFix amt="71000"/>
            <a:extLst/>
          </a:blip>
          <a:stretch>
            <a:fillRect/>
          </a:stretch>
        </p:blipFill>
        <p:spPr>
          <a:xfrm>
            <a:off x="8133357" y="2252526"/>
            <a:ext cx="3240486" cy="3201294"/>
          </a:xfrm>
          <a:prstGeom prst="rect">
            <a:avLst/>
          </a:prstGeom>
        </p:spPr>
      </p:pic>
      <p:sp>
        <p:nvSpPr>
          <p:cNvPr id="193" name="Shape 193"/>
          <p:cNvSpPr/>
          <p:nvPr/>
        </p:nvSpPr>
        <p:spPr>
          <a:xfrm>
            <a:off x="10426420" y="2387599"/>
            <a:ext cx="89852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Men</a:t>
            </a:r>
          </a:p>
        </p:txBody>
      </p:sp>
      <p:sp>
        <p:nvSpPr>
          <p:cNvPr id="194" name="Shape 194"/>
          <p:cNvSpPr/>
          <p:nvPr/>
        </p:nvSpPr>
        <p:spPr>
          <a:xfrm>
            <a:off x="10175347" y="3408036"/>
            <a:ext cx="104799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Women</a:t>
            </a:r>
          </a:p>
        </p:txBody>
      </p:sp>
      <p:sp>
        <p:nvSpPr>
          <p:cNvPr id="195" name="Shape 195"/>
          <p:cNvSpPr/>
          <p:nvPr/>
        </p:nvSpPr>
        <p:spPr>
          <a:xfrm>
            <a:off x="10276947" y="4358318"/>
            <a:ext cx="104799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Kids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Product-cluster closeness scoring</a:t>
            </a:r>
          </a:p>
        </p:txBody>
      </p:sp>
      <p:sp>
        <p:nvSpPr>
          <p:cNvPr id="198" name="Shape 198"/>
          <p:cNvSpPr/>
          <p:nvPr/>
        </p:nvSpPr>
        <p:spPr>
          <a:xfrm>
            <a:off x="2540000" y="2692400"/>
            <a:ext cx="1270000" cy="1270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9" name="Shape 199"/>
          <p:cNvSpPr/>
          <p:nvPr/>
        </p:nvSpPr>
        <p:spPr>
          <a:xfrm>
            <a:off x="3822700" y="2692400"/>
            <a:ext cx="1270000" cy="1270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0" name="Shape 200"/>
          <p:cNvSpPr/>
          <p:nvPr/>
        </p:nvSpPr>
        <p:spPr>
          <a:xfrm>
            <a:off x="7747000" y="2692400"/>
            <a:ext cx="1270000" cy="127000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1" name="Shape 201"/>
          <p:cNvSpPr/>
          <p:nvPr/>
        </p:nvSpPr>
        <p:spPr>
          <a:xfrm>
            <a:off x="3132311" y="3262659"/>
            <a:ext cx="85378" cy="129482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2" name="Shape 202"/>
          <p:cNvSpPr/>
          <p:nvPr/>
        </p:nvSpPr>
        <p:spPr>
          <a:xfrm>
            <a:off x="4415011" y="3262659"/>
            <a:ext cx="85378" cy="129482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3" name="Shape 203"/>
          <p:cNvSpPr/>
          <p:nvPr/>
        </p:nvSpPr>
        <p:spPr>
          <a:xfrm>
            <a:off x="8339311" y="3262659"/>
            <a:ext cx="85378" cy="129482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4" name="Shape 204"/>
          <p:cNvSpPr/>
          <p:nvPr/>
        </p:nvSpPr>
        <p:spPr>
          <a:xfrm>
            <a:off x="2958929" y="2565731"/>
            <a:ext cx="432142" cy="544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2500"/>
              <a:t>c</a:t>
            </a:r>
            <a:r>
              <a:rPr baseline="-30000" sz="2000"/>
              <a:t>1</a:t>
            </a:r>
          </a:p>
        </p:txBody>
      </p:sp>
      <p:sp>
        <p:nvSpPr>
          <p:cNvPr id="205" name="Shape 205"/>
          <p:cNvSpPr/>
          <p:nvPr/>
        </p:nvSpPr>
        <p:spPr>
          <a:xfrm>
            <a:off x="4241629" y="2565731"/>
            <a:ext cx="432142" cy="544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2500"/>
              <a:t>c</a:t>
            </a:r>
            <a:r>
              <a:rPr baseline="-30000" sz="2000"/>
              <a:t>2</a:t>
            </a:r>
          </a:p>
        </p:txBody>
      </p:sp>
      <p:sp>
        <p:nvSpPr>
          <p:cNvPr id="206" name="Shape 206"/>
          <p:cNvSpPr/>
          <p:nvPr/>
        </p:nvSpPr>
        <p:spPr>
          <a:xfrm>
            <a:off x="8165929" y="2565731"/>
            <a:ext cx="432142" cy="544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2500"/>
              <a:t>c</a:t>
            </a:r>
            <a:r>
              <a:rPr baseline="-30000" sz="2000"/>
              <a:t>k</a:t>
            </a:r>
          </a:p>
        </p:txBody>
      </p:sp>
      <p:sp>
        <p:nvSpPr>
          <p:cNvPr id="207" name="Shape 207"/>
          <p:cNvSpPr/>
          <p:nvPr/>
        </p:nvSpPr>
        <p:spPr>
          <a:xfrm>
            <a:off x="4686300" y="3683000"/>
            <a:ext cx="85378" cy="129481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8" name="Shape 208"/>
          <p:cNvSpPr/>
          <p:nvPr/>
        </p:nvSpPr>
        <p:spPr>
          <a:xfrm>
            <a:off x="4613947" y="3262030"/>
            <a:ext cx="449506" cy="544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2500"/>
              <a:t>p</a:t>
            </a:r>
            <a:r>
              <a:rPr baseline="-30000" sz="2000"/>
              <a:t>1</a:t>
            </a:r>
          </a:p>
        </p:txBody>
      </p:sp>
      <p:cxnSp>
        <p:nvCxnSpPr>
          <p:cNvPr id="209" name="Connector 209"/>
          <p:cNvCxnSpPr>
            <a:stCxn id="207" idx="0"/>
            <a:endCxn id="202" idx="0"/>
          </p:cNvCxnSpPr>
          <p:nvPr/>
        </p:nvCxnSpPr>
        <p:spPr>
          <a:xfrm flipH="1" flipV="1">
            <a:off x="4457700" y="3327400"/>
            <a:ext cx="271289" cy="42034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10" name="Connector 210"/>
          <p:cNvCxnSpPr>
            <a:stCxn id="207" idx="0"/>
            <a:endCxn id="201" idx="0"/>
          </p:cNvCxnSpPr>
          <p:nvPr/>
        </p:nvCxnSpPr>
        <p:spPr>
          <a:xfrm flipH="1" flipV="1">
            <a:off x="3175000" y="3327400"/>
            <a:ext cx="1553989" cy="42034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11" name="Connector 211"/>
          <p:cNvCxnSpPr>
            <a:stCxn id="207" idx="0"/>
            <a:endCxn id="203" idx="0"/>
          </p:cNvCxnSpPr>
          <p:nvPr/>
        </p:nvCxnSpPr>
        <p:spPr>
          <a:xfrm flipV="1">
            <a:off x="4728988" y="3327400"/>
            <a:ext cx="3653012" cy="42034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212" name="Shape 212"/>
          <p:cNvSpPr/>
          <p:nvPr/>
        </p:nvSpPr>
        <p:spPr>
          <a:xfrm flipV="1">
            <a:off x="3174999" y="4053203"/>
            <a:ext cx="1" cy="34158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3" name="Shape 213"/>
          <p:cNvSpPr/>
          <p:nvPr/>
        </p:nvSpPr>
        <p:spPr>
          <a:xfrm flipV="1">
            <a:off x="8382000" y="4053203"/>
            <a:ext cx="1" cy="34158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4" name="Shape 214"/>
          <p:cNvSpPr/>
          <p:nvPr/>
        </p:nvSpPr>
        <p:spPr>
          <a:xfrm>
            <a:off x="3151038" y="4253870"/>
            <a:ext cx="5272684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5" name="Shape 215"/>
          <p:cNvSpPr/>
          <p:nvPr/>
        </p:nvSpPr>
        <p:spPr>
          <a:xfrm>
            <a:off x="5668450" y="3847470"/>
            <a:ext cx="23785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216" name="Shape 216"/>
          <p:cNvSpPr/>
          <p:nvPr/>
        </p:nvSpPr>
        <p:spPr>
          <a:xfrm>
            <a:off x="3591597" y="3398201"/>
            <a:ext cx="449506" cy="544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2500"/>
              <a:t>d</a:t>
            </a:r>
            <a:r>
              <a:rPr baseline="-30000" sz="2000"/>
              <a:t>1</a:t>
            </a:r>
          </a:p>
        </p:txBody>
      </p:sp>
      <p:sp>
        <p:nvSpPr>
          <p:cNvPr id="217" name="Shape 217"/>
          <p:cNvSpPr/>
          <p:nvPr/>
        </p:nvSpPr>
        <p:spPr>
          <a:xfrm>
            <a:off x="4241629" y="3262030"/>
            <a:ext cx="449505" cy="544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2500"/>
              <a:t>d</a:t>
            </a:r>
            <a:r>
              <a:rPr baseline="-30000" sz="2000"/>
              <a:t>2</a:t>
            </a:r>
          </a:p>
        </p:txBody>
      </p:sp>
      <p:sp>
        <p:nvSpPr>
          <p:cNvPr id="218" name="Shape 218"/>
          <p:cNvSpPr/>
          <p:nvPr/>
        </p:nvSpPr>
        <p:spPr>
          <a:xfrm>
            <a:off x="6491253" y="3402359"/>
            <a:ext cx="449505" cy="544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2500"/>
              <a:t>d</a:t>
            </a:r>
            <a:r>
              <a:rPr baseline="-30000" sz="2000"/>
              <a:t>k</a:t>
            </a:r>
          </a:p>
        </p:txBody>
      </p:sp>
      <p:sp>
        <p:nvSpPr>
          <p:cNvPr id="219" name="Shape 219"/>
          <p:cNvSpPr/>
          <p:nvPr/>
        </p:nvSpPr>
        <p:spPr>
          <a:xfrm>
            <a:off x="1515017" y="4565342"/>
            <a:ext cx="9974765" cy="1993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/>
            </a:pPr>
            <a:r>
              <a:t>product-cluster closeness score between shoe simple </a:t>
            </a:r>
            <a:r>
              <a:rPr i="1"/>
              <a:t>p</a:t>
            </a:r>
            <a:r>
              <a:rPr baseline="-45833" i="1"/>
              <a:t>1</a:t>
            </a:r>
            <a:r>
              <a:rPr baseline="-45833"/>
              <a:t> </a:t>
            </a:r>
            <a:r>
              <a:t>and cluster </a:t>
            </a:r>
            <a:r>
              <a:rPr i="1"/>
              <a:t>c</a:t>
            </a:r>
            <a:r>
              <a:rPr baseline="-45833" i="1"/>
              <a:t>1</a:t>
            </a:r>
            <a:r>
              <a:t> is computed as: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</a:t>
            </a:r>
            <a:r>
              <a:rPr b="1" baseline="-45833">
                <a:latin typeface="Helvetica"/>
                <a:ea typeface="Helvetica"/>
                <a:cs typeface="Helvetica"/>
                <a:sym typeface="Helvetica"/>
              </a:rPr>
              <a:t>11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= 1 - d</a:t>
            </a:r>
            <a:r>
              <a:rPr b="1" baseline="-45833"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/ r</a:t>
            </a:r>
            <a:r>
              <a:t>, where, </a:t>
            </a:r>
            <a:r>
              <a:rPr i="1"/>
              <a:t>d</a:t>
            </a:r>
            <a:r>
              <a:rPr baseline="-45833" i="1"/>
              <a:t>1</a:t>
            </a:r>
            <a:r>
              <a:t> is the Euclidean distance of the simple from the medoid of cluster </a:t>
            </a:r>
            <a:r>
              <a:rPr i="1"/>
              <a:t>c</a:t>
            </a:r>
            <a:r>
              <a:rPr baseline="-45833" i="1"/>
              <a:t>1</a:t>
            </a:r>
            <a:r>
              <a:t> and </a:t>
            </a:r>
            <a:r>
              <a:rPr i="1"/>
              <a:t>r</a:t>
            </a:r>
            <a:r>
              <a:t> is the maximum distance between the clusters and acts as a normalizer.</a:t>
            </a:r>
          </a:p>
        </p:txBody>
      </p:sp>
      <p:sp>
        <p:nvSpPr>
          <p:cNvPr id="220" name="Shape 220"/>
          <p:cNvSpPr/>
          <p:nvPr/>
        </p:nvSpPr>
        <p:spPr>
          <a:xfrm>
            <a:off x="1570059" y="6835272"/>
            <a:ext cx="5775282" cy="2311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80736" indent="-280736" algn="l">
              <a:buSzPct val="75000"/>
              <a:buChar char="•"/>
              <a:defRPr sz="2400"/>
            </a:pPr>
            <a:r>
              <a:t>The above scoring is used to compute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product-cluster closeness matrix</a:t>
            </a:r>
            <a:r>
              <a:t> comprising closeness scores for all shoes simples from the clusters;</a:t>
            </a:r>
          </a:p>
          <a:p>
            <a:pPr marL="280736" indent="-280736" algn="l">
              <a:buSzPct val="75000"/>
              <a:buChar char="•"/>
              <a:defRPr sz="2400"/>
            </a:pPr>
            <a:r>
              <a:t>There is one such matrix each for men, women and kids.</a:t>
            </a:r>
          </a:p>
        </p:txBody>
      </p:sp>
      <p:graphicFrame>
        <p:nvGraphicFramePr>
          <p:cNvPr id="221" name="Table 221"/>
          <p:cNvGraphicFramePr/>
          <p:nvPr/>
        </p:nvGraphicFramePr>
        <p:xfrm>
          <a:off x="8106833" y="7182191"/>
          <a:ext cx="3583529" cy="15875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892707"/>
                <a:gridCol w="892707"/>
                <a:gridCol w="892707"/>
                <a:gridCol w="892707"/>
              </a:tblGrid>
              <a:tr h="314960"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t>c</a:t>
                      </a:r>
                      <a:r>
                        <a:rPr baseline="-28571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t>c</a:t>
                      </a:r>
                      <a:r>
                        <a:rPr baseline="-28571"/>
                        <a:t>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t>p</a:t>
                      </a:r>
                      <a:r>
                        <a:rPr baseline="-28571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t>s</a:t>
                      </a:r>
                      <a:r>
                        <a:rPr baseline="-28571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t>s</a:t>
                      </a:r>
                      <a:r>
                        <a:rPr baseline="-28571"/>
                        <a:t>1k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t>p</a:t>
                      </a:r>
                      <a:r>
                        <a:rPr baseline="-28571"/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t>s</a:t>
                      </a:r>
                      <a:r>
                        <a:rPr baseline="-28571"/>
                        <a:t>nk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Customer-cluster support scoring</a:t>
            </a:r>
          </a:p>
        </p:txBody>
      </p:sp>
      <p:graphicFrame>
        <p:nvGraphicFramePr>
          <p:cNvPr id="224" name="Table 224"/>
          <p:cNvGraphicFramePr/>
          <p:nvPr/>
        </p:nvGraphicFramePr>
        <p:xfrm>
          <a:off x="889000" y="2755900"/>
          <a:ext cx="6059190" cy="175071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209298"/>
                <a:gridCol w="1209298"/>
                <a:gridCol w="1209298"/>
                <a:gridCol w="1209298"/>
                <a:gridCol w="1209298"/>
              </a:tblGrid>
              <a:tr h="34760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customer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simple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cluster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sales_count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score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47602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r>
                        <a:t>x</a:t>
                      </a:r>
                      <a:r>
                        <a:rPr baseline="-250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r>
                        <a:t>p</a:t>
                      </a:r>
                      <a:r>
                        <a:rPr baseline="-250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r>
                        <a:t>c</a:t>
                      </a:r>
                      <a:r>
                        <a:rPr baseline="-250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0.67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47602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r>
                        <a:t>x</a:t>
                      </a:r>
                      <a:r>
                        <a:rPr baseline="-250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r>
                        <a:t>p</a:t>
                      </a:r>
                      <a:r>
                        <a:rPr baseline="-25000"/>
                        <a:t>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r>
                        <a:t>c</a:t>
                      </a:r>
                      <a:r>
                        <a:rPr baseline="-25000"/>
                        <a:t>j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4760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47602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r>
                        <a:t>x</a:t>
                      </a:r>
                      <a:r>
                        <a:rPr baseline="-25000"/>
                        <a:t>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5" name="Table 225"/>
          <p:cNvGraphicFramePr/>
          <p:nvPr/>
        </p:nvGraphicFramePr>
        <p:xfrm>
          <a:off x="8509000" y="2762250"/>
          <a:ext cx="3902175" cy="17380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972368"/>
                <a:gridCol w="972368"/>
                <a:gridCol w="972368"/>
                <a:gridCol w="972368"/>
              </a:tblGrid>
              <a:tr h="345062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r>
                        <a:t>c</a:t>
                      </a:r>
                      <a:r>
                        <a:rPr baseline="-250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r>
                        <a:t>c</a:t>
                      </a:r>
                      <a:r>
                        <a:rPr baseline="-25000"/>
                        <a:t>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45062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r>
                        <a:t>x</a:t>
                      </a:r>
                      <a:r>
                        <a:rPr baseline="-250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45062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45062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45062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  <a:r>
                        <a:t>x</a:t>
                      </a:r>
                      <a:r>
                        <a:rPr baseline="-25000"/>
                        <a:t>m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6" name="Shape 226"/>
          <p:cNvSpPr/>
          <p:nvPr/>
        </p:nvSpPr>
        <p:spPr>
          <a:xfrm>
            <a:off x="6604000" y="3505100"/>
            <a:ext cx="3145036" cy="646610"/>
          </a:xfrm>
          <a:prstGeom prst="rightArrow">
            <a:avLst>
              <a:gd name="adj1" fmla="val 35801"/>
              <a:gd name="adj2" fmla="val 109245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27" name="Shape 227"/>
          <p:cNvSpPr/>
          <p:nvPr/>
        </p:nvSpPr>
        <p:spPr>
          <a:xfrm>
            <a:off x="817630" y="5020965"/>
            <a:ext cx="11652214" cy="3403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57342" indent="-257342" algn="l">
              <a:buSzPct val="75000"/>
              <a:buChar char="•"/>
              <a:defRPr sz="2200"/>
            </a:pPr>
            <a:r>
              <a:t>From the item sales data, we filter out the items returned or exchanged, to retain only the successful item sales;</a:t>
            </a:r>
          </a:p>
          <a:p>
            <a:pPr marL="257342" indent="-257342" algn="l">
              <a:buSzPct val="75000"/>
              <a:buChar char="•"/>
              <a:defRPr sz="2200"/>
            </a:pPr>
            <a:r>
              <a:t>This data is augmented with the item cluster membership (Refer to ‘cluster’ column) by combining it with the output of our clustering;</a:t>
            </a:r>
          </a:p>
          <a:p>
            <a:pPr marL="257342" indent="-257342" algn="l">
              <a:buSzPct val="75000"/>
              <a:buChar char="•"/>
              <a:defRPr sz="2200"/>
            </a:pPr>
            <a:r>
              <a:t>We then group this data by </a:t>
            </a:r>
            <a:r>
              <a:rPr i="1"/>
              <a:t>customer</a:t>
            </a:r>
            <a:r>
              <a:t> and </a:t>
            </a:r>
            <a:r>
              <a:rPr i="1"/>
              <a:t>cluster </a:t>
            </a:r>
            <a:r>
              <a:t>to obtain </a:t>
            </a:r>
            <a:r>
              <a:rPr i="1"/>
              <a:t>sales_count, </a:t>
            </a:r>
            <a:r>
              <a:t>the number of times a customer bought a shoe simple from that cluster;</a:t>
            </a:r>
          </a:p>
          <a:p>
            <a:pPr marL="257342" indent="-257342" algn="l">
              <a:buSzPct val="75000"/>
              <a:buChar char="•"/>
              <a:defRPr sz="2200"/>
            </a:pPr>
            <a:r>
              <a:t>Finally,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customer-cluster support score</a:t>
            </a:r>
            <a:r>
              <a:t> is computed as: </a:t>
            </a:r>
          </a:p>
          <a:p>
            <a:pPr algn="l">
              <a:defRPr sz="2200"/>
            </a:pPr>
            <a:r>
              <a:t>(sales_count + 2) / (sum(sales_count) + 4)</a:t>
            </a:r>
            <a:r>
              <a:t>, where, sum(sales_count) is the total number of sales for the customer and the score is adjusted as per Wald’s method to account for sparseness.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