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6"/>
  </p:notesMasterIdLst>
  <p:sldIdLst>
    <p:sldId id="314"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Lst>
  <p:sldSz cx="9144000" cy="6858000" type="screen4x3"/>
  <p:notesSz cx="6797675" cy="9928225"/>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B533FF2F-E212-4AF5-BC7F-F213DA620ED1}">
          <p14:sldIdLst>
            <p14:sldId id="314"/>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 name="Sekcja bez tytułu" id="{5196391C-3892-4F14-83E9-53B12A34C6B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ol Kulasinski" initials="KK" lastIdx="1" clrIdx="0">
    <p:extLst>
      <p:ext uri="{19B8F6BF-5375-455C-9EA6-DF929625EA0E}">
        <p15:presenceInfo xmlns:p15="http://schemas.microsoft.com/office/powerpoint/2012/main" userId="S::karol.kulasinski@yieldbird.com::e7e7b981-a51d-408d-a919-a5a6aa3028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55C"/>
    <a:srgbClr val="014479"/>
    <a:srgbClr val="00223E"/>
    <a:srgbClr val="576F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7009" autoAdjust="0"/>
  </p:normalViewPr>
  <p:slideViewPr>
    <p:cSldViewPr snapToGrid="0">
      <p:cViewPr varScale="1">
        <p:scale>
          <a:sx n="64" d="100"/>
          <a:sy n="64" d="100"/>
        </p:scale>
        <p:origin x="82" y="298"/>
      </p:cViewPr>
      <p:guideLst>
        <p:guide orient="horz" pos="2160"/>
        <p:guide pos="2880"/>
      </p:guideLst>
    </p:cSldViewPr>
  </p:slideViewPr>
  <p:outlineViewPr>
    <p:cViewPr>
      <p:scale>
        <a:sx n="33" d="100"/>
        <a:sy n="33" d="100"/>
      </p:scale>
      <p:origin x="0" y="-8622"/>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C77731DA-4350-4BE7-B11F-0440C44D3B7C}" type="datetimeFigureOut">
              <a:rPr lang="pl-PL" smtClean="0"/>
              <a:t>02.03.2020</a:t>
            </a:fld>
            <a:endParaRPr lang="pl-PL"/>
          </a:p>
        </p:txBody>
      </p:sp>
      <p:sp>
        <p:nvSpPr>
          <p:cNvPr id="4" name="Symbol zastępczy obrazu slajdu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A436779-1C3A-4B9D-9BBA-59F72BE00118}" type="slidenum">
              <a:rPr lang="pl-PL" smtClean="0"/>
              <a:t>‹#›</a:t>
            </a:fld>
            <a:endParaRPr lang="pl-PL"/>
          </a:p>
        </p:txBody>
      </p:sp>
    </p:spTree>
    <p:extLst>
      <p:ext uri="{BB962C8B-B14F-4D97-AF65-F5344CB8AC3E}">
        <p14:creationId xmlns:p14="http://schemas.microsoft.com/office/powerpoint/2010/main" val="284510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l-PL" dirty="0"/>
              <a:t>Kliknij, aby edytować styl</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dirty="0"/>
              <a:t>KLIKNIJ, ABY EDYTOWAĆ STYL WZORCA PODTYTUŁU</a:t>
            </a:r>
            <a:endParaRPr lang="en-US" dirty="0"/>
          </a:p>
        </p:txBody>
      </p:sp>
    </p:spTree>
    <p:extLst>
      <p:ext uri="{BB962C8B-B14F-4D97-AF65-F5344CB8AC3E}">
        <p14:creationId xmlns:p14="http://schemas.microsoft.com/office/powerpoint/2010/main" val="51323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jedna lini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pl-PL" sz="3200" kern="1200" baseline="0" dirty="0" smtClean="0">
                <a:solidFill>
                  <a:schemeClr val="tx1"/>
                </a:solidFill>
                <a:latin typeface="+mj-lt"/>
                <a:ea typeface="+mj-ea"/>
                <a:cs typeface="+mj-cs"/>
              </a:defRPr>
            </a:lvl1pPr>
          </a:lstStyle>
          <a:p>
            <a:r>
              <a:rPr lang="pl-PL" dirty="0"/>
              <a:t>TYTUL –JEDNA LINIA</a:t>
            </a:r>
            <a:endParaRPr lang="en-US" dirty="0"/>
          </a:p>
        </p:txBody>
      </p:sp>
      <p:sp>
        <p:nvSpPr>
          <p:cNvPr id="3" name="Content Placeholder 2"/>
          <p:cNvSpPr>
            <a:spLocks noGrp="1"/>
          </p:cNvSpPr>
          <p:nvPr>
            <p:ph idx="1"/>
          </p:nvPr>
        </p:nvSpPr>
        <p:spPr/>
        <p:txBody>
          <a:bodyPr/>
          <a:lstStyle>
            <a:lvl1pPr marL="228600" indent="-228600">
              <a:buClr>
                <a:schemeClr val="accent2"/>
              </a:buClr>
              <a:buFont typeface="Wingdings" panose="05000000000000000000" pitchFamily="2" charset="2"/>
              <a:buChar char="§"/>
              <a:defRPr sz="2400">
                <a:solidFill>
                  <a:schemeClr val="tx1"/>
                </a:solidFill>
              </a:defRPr>
            </a:lvl1pPr>
            <a:lvl2pPr marL="685800" indent="-228600">
              <a:buClr>
                <a:schemeClr val="accent1"/>
              </a:buClr>
              <a:buFont typeface="Wingdings" panose="05000000000000000000" pitchFamily="2" charset="2"/>
              <a:buChar char="§"/>
              <a:defRPr>
                <a:solidFill>
                  <a:schemeClr val="tx1"/>
                </a:solidFill>
              </a:defRPr>
            </a:lvl2pPr>
            <a:lvl3pPr marL="1143000" indent="-228600">
              <a:buFont typeface="Wingdings" panose="05000000000000000000" pitchFamily="2" charset="2"/>
              <a:buChar char="§"/>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pl-PL" dirty="0"/>
              <a:t>Kliknij, aby edytować style wzorca tekstu</a:t>
            </a:r>
          </a:p>
          <a:p>
            <a:pPr lvl="1"/>
            <a:r>
              <a:rPr lang="pl-PL" dirty="0"/>
              <a:t>Drugi poziom</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D0FECCB-B19D-471E-8E5A-B2D9B7BD29E9}" type="slidenum">
              <a:rPr lang="pl-PL" smtClean="0"/>
              <a:pPr/>
              <a:t>‹#›</a:t>
            </a:fld>
            <a:endParaRPr lang="pl-PL"/>
          </a:p>
        </p:txBody>
      </p:sp>
      <p:sp>
        <p:nvSpPr>
          <p:cNvPr id="7" name="Trójkąt prostokątny 6"/>
          <p:cNvSpPr/>
          <p:nvPr userDrawn="1"/>
        </p:nvSpPr>
        <p:spPr>
          <a:xfrm rot="5400000">
            <a:off x="-17420" y="891766"/>
            <a:ext cx="412835" cy="412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Tree>
    <p:extLst>
      <p:ext uri="{BB962C8B-B14F-4D97-AF65-F5344CB8AC3E}">
        <p14:creationId xmlns:p14="http://schemas.microsoft.com/office/powerpoint/2010/main" val="88962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ytuł DWIE LIN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pl-PL" sz="3200" kern="1200" baseline="0" dirty="0" smtClean="0">
                <a:solidFill>
                  <a:schemeClr val="tx1"/>
                </a:solidFill>
                <a:latin typeface="+mj-lt"/>
                <a:ea typeface="+mj-ea"/>
                <a:cs typeface="+mj-cs"/>
              </a:defRPr>
            </a:lvl1pPr>
          </a:lstStyle>
          <a:p>
            <a:r>
              <a:rPr lang="pl-PL" dirty="0"/>
              <a:t>TYTUL –DWIE DŁUUGIE</a:t>
            </a:r>
            <a:br>
              <a:rPr lang="pl-PL" dirty="0"/>
            </a:br>
            <a:r>
              <a:rPr lang="pl-PL" dirty="0"/>
              <a:t>LINIE</a:t>
            </a:r>
            <a:endParaRPr lang="en-US" dirty="0"/>
          </a:p>
        </p:txBody>
      </p:sp>
      <p:sp>
        <p:nvSpPr>
          <p:cNvPr id="3" name="Content Placeholder 2"/>
          <p:cNvSpPr>
            <a:spLocks noGrp="1"/>
          </p:cNvSpPr>
          <p:nvPr>
            <p:ph idx="1"/>
          </p:nvPr>
        </p:nvSpPr>
        <p:spPr/>
        <p:txBody>
          <a:bodyPr/>
          <a:lstStyle>
            <a:lvl1pPr marL="228600" indent="-228600">
              <a:buClr>
                <a:schemeClr val="accent2"/>
              </a:buClr>
              <a:buFont typeface="Wingdings" panose="05000000000000000000" pitchFamily="2" charset="2"/>
              <a:buChar char="§"/>
              <a:defRPr sz="2400">
                <a:solidFill>
                  <a:schemeClr val="tx1"/>
                </a:solidFill>
              </a:defRPr>
            </a:lvl1pPr>
            <a:lvl2pPr marL="685800" indent="-228600">
              <a:buClr>
                <a:schemeClr val="accent1"/>
              </a:buClr>
              <a:buFont typeface="Wingdings" panose="05000000000000000000" pitchFamily="2" charset="2"/>
              <a:buChar char="§"/>
              <a:defRPr>
                <a:solidFill>
                  <a:schemeClr val="tx1"/>
                </a:solidFill>
              </a:defRPr>
            </a:lvl2pPr>
            <a:lvl3pPr marL="1143000" indent="-228600">
              <a:buFont typeface="Wingdings" panose="05000000000000000000" pitchFamily="2" charset="2"/>
              <a:buChar char="§"/>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pl-PL" dirty="0"/>
              <a:t>Kliknij, aby edytować style wzorca tekstu</a:t>
            </a:r>
          </a:p>
          <a:p>
            <a:pPr lvl="1"/>
            <a:r>
              <a:rPr lang="pl-PL" dirty="0"/>
              <a:t>Drugi poziom</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D0FECCB-B19D-471E-8E5A-B2D9B7BD29E9}" type="slidenum">
              <a:rPr lang="pl-PL" smtClean="0"/>
              <a:pPr/>
              <a:t>‹#›</a:t>
            </a:fld>
            <a:endParaRPr lang="pl-PL"/>
          </a:p>
        </p:txBody>
      </p:sp>
      <p:sp>
        <p:nvSpPr>
          <p:cNvPr id="7" name="Trójkąt prostokątny 6"/>
          <p:cNvSpPr/>
          <p:nvPr userDrawn="1"/>
        </p:nvSpPr>
        <p:spPr>
          <a:xfrm rot="5400000">
            <a:off x="-17420" y="615072"/>
            <a:ext cx="412835" cy="412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Tree>
    <p:extLst>
      <p:ext uri="{BB962C8B-B14F-4D97-AF65-F5344CB8AC3E}">
        <p14:creationId xmlns:p14="http://schemas.microsoft.com/office/powerpoint/2010/main" val="199201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ytuł -3 lin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pl-PL" sz="3200" kern="1200" baseline="0" dirty="0" smtClean="0">
                <a:solidFill>
                  <a:schemeClr val="tx1"/>
                </a:solidFill>
                <a:latin typeface="+mj-lt"/>
                <a:ea typeface="+mj-ea"/>
                <a:cs typeface="+mj-cs"/>
              </a:defRPr>
            </a:lvl1pPr>
          </a:lstStyle>
          <a:p>
            <a:r>
              <a:rPr lang="pl-PL" dirty="0"/>
              <a:t>TYTUL –DŁUUGIE</a:t>
            </a:r>
            <a:br>
              <a:rPr lang="pl-PL" dirty="0"/>
            </a:br>
            <a:r>
              <a:rPr lang="pl-PL" dirty="0"/>
              <a:t>LINIE TRZY LINIE</a:t>
            </a:r>
            <a:br>
              <a:rPr lang="pl-PL" dirty="0"/>
            </a:br>
            <a:r>
              <a:rPr lang="pl-PL" dirty="0"/>
              <a:t>BO TEŻ SIĘ CZASEM ZDAŻAJĄ</a:t>
            </a:r>
            <a:endParaRPr lang="en-US" dirty="0"/>
          </a:p>
        </p:txBody>
      </p:sp>
      <p:sp>
        <p:nvSpPr>
          <p:cNvPr id="3" name="Content Placeholder 2"/>
          <p:cNvSpPr>
            <a:spLocks noGrp="1"/>
          </p:cNvSpPr>
          <p:nvPr>
            <p:ph idx="1"/>
          </p:nvPr>
        </p:nvSpPr>
        <p:spPr/>
        <p:txBody>
          <a:bodyPr/>
          <a:lstStyle>
            <a:lvl1pPr marL="228600" indent="-228600">
              <a:buClr>
                <a:schemeClr val="accent2"/>
              </a:buClr>
              <a:buFont typeface="Wingdings" panose="05000000000000000000" pitchFamily="2" charset="2"/>
              <a:buChar char="§"/>
              <a:defRPr sz="2400">
                <a:solidFill>
                  <a:schemeClr val="tx1"/>
                </a:solidFill>
              </a:defRPr>
            </a:lvl1pPr>
            <a:lvl2pPr marL="685800" indent="-228600">
              <a:buClr>
                <a:schemeClr val="accent1"/>
              </a:buClr>
              <a:buFont typeface="Wingdings" panose="05000000000000000000" pitchFamily="2" charset="2"/>
              <a:buChar char="§"/>
              <a:defRPr>
                <a:solidFill>
                  <a:schemeClr val="tx1"/>
                </a:solidFill>
              </a:defRPr>
            </a:lvl2pPr>
            <a:lvl3pPr marL="1143000" indent="-228600">
              <a:buFont typeface="Wingdings" panose="05000000000000000000" pitchFamily="2" charset="2"/>
              <a:buChar char="§"/>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pl-PL" dirty="0"/>
              <a:t>Kliknij, aby edytować style wzorca tekstu</a:t>
            </a:r>
          </a:p>
          <a:p>
            <a:pPr lvl="1"/>
            <a:r>
              <a:rPr lang="pl-PL" dirty="0"/>
              <a:t>Drugi poziom</a:t>
            </a:r>
          </a:p>
          <a:p>
            <a:pPr lvl="2"/>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D0FECCB-B19D-471E-8E5A-B2D9B7BD29E9}" type="slidenum">
              <a:rPr lang="pl-PL" smtClean="0"/>
              <a:pPr/>
              <a:t>‹#›</a:t>
            </a:fld>
            <a:endParaRPr lang="pl-PL"/>
          </a:p>
        </p:txBody>
      </p:sp>
      <p:sp>
        <p:nvSpPr>
          <p:cNvPr id="7" name="Trójkąt prostokątny 6"/>
          <p:cNvSpPr/>
          <p:nvPr userDrawn="1"/>
        </p:nvSpPr>
        <p:spPr>
          <a:xfrm rot="5400000">
            <a:off x="-17420" y="419129"/>
            <a:ext cx="412835" cy="412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Tree>
    <p:extLst>
      <p:ext uri="{BB962C8B-B14F-4D97-AF65-F5344CB8AC3E}">
        <p14:creationId xmlns:p14="http://schemas.microsoft.com/office/powerpoint/2010/main" val="41325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djecie z prawej">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1614262"/>
            <a:ext cx="3469821" cy="1325563"/>
          </a:xfrm>
        </p:spPr>
        <p:txBody>
          <a:bodyPr/>
          <a:lstStyle>
            <a:lvl1pPr>
              <a:defRPr lang="pl-PL" sz="3200" kern="1200" baseline="0" dirty="0" smtClean="0">
                <a:solidFill>
                  <a:schemeClr val="tx1"/>
                </a:solidFill>
                <a:latin typeface="+mj-lt"/>
                <a:ea typeface="+mj-ea"/>
                <a:cs typeface="+mj-cs"/>
              </a:defRPr>
            </a:lvl1pPr>
          </a:lstStyle>
          <a:p>
            <a:r>
              <a:rPr lang="pl-PL" dirty="0"/>
              <a:t>TYTUŁ </a:t>
            </a:r>
            <a:br>
              <a:rPr lang="pl-PL" dirty="0"/>
            </a:br>
            <a:r>
              <a:rPr lang="pl-PL" dirty="0"/>
              <a:t>DWIE LINIE</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D0FECCB-B19D-471E-8E5A-B2D9B7BD29E9}" type="slidenum">
              <a:rPr lang="pl-PL" smtClean="0"/>
              <a:pPr/>
              <a:t>‹#›</a:t>
            </a:fld>
            <a:endParaRPr lang="pl-PL"/>
          </a:p>
        </p:txBody>
      </p:sp>
      <p:sp>
        <p:nvSpPr>
          <p:cNvPr id="7" name="Trójkąt prostokątny 6"/>
          <p:cNvSpPr/>
          <p:nvPr userDrawn="1"/>
        </p:nvSpPr>
        <p:spPr>
          <a:xfrm rot="16200000">
            <a:off x="4143290" y="6445165"/>
            <a:ext cx="412835" cy="412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
        <p:nvSpPr>
          <p:cNvPr id="5" name="Symbol zastępczy tekstu 4"/>
          <p:cNvSpPr>
            <a:spLocks noGrp="1"/>
          </p:cNvSpPr>
          <p:nvPr>
            <p:ph type="body" sz="quarter" idx="13"/>
          </p:nvPr>
        </p:nvSpPr>
        <p:spPr>
          <a:xfrm>
            <a:off x="628650" y="3453493"/>
            <a:ext cx="3469821" cy="2513920"/>
          </a:xfrm>
        </p:spPr>
        <p:txBody>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pl-PL" dirty="0"/>
              <a:t>Kliknij, aby edytować style wzorca tekstu</a:t>
            </a:r>
          </a:p>
        </p:txBody>
      </p:sp>
      <p:sp>
        <p:nvSpPr>
          <p:cNvPr id="9" name="Symbol zastępczy obrazu 8"/>
          <p:cNvSpPr>
            <a:spLocks noGrp="1"/>
          </p:cNvSpPr>
          <p:nvPr>
            <p:ph type="pic" sz="quarter" idx="14"/>
          </p:nvPr>
        </p:nvSpPr>
        <p:spPr>
          <a:xfrm>
            <a:off x="4556125" y="0"/>
            <a:ext cx="4587875" cy="6858000"/>
          </a:xfrm>
        </p:spPr>
        <p:txBody>
          <a:bodyPr/>
          <a:lstStyle/>
          <a:p>
            <a:endParaRPr lang="pl-PL"/>
          </a:p>
        </p:txBody>
      </p:sp>
    </p:spTree>
    <p:extLst>
      <p:ext uri="{BB962C8B-B14F-4D97-AF65-F5344CB8AC3E}">
        <p14:creationId xmlns:p14="http://schemas.microsoft.com/office/powerpoint/2010/main" val="389249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djecie z lewej">
    <p:spTree>
      <p:nvGrpSpPr>
        <p:cNvPr id="1" name=""/>
        <p:cNvGrpSpPr/>
        <p:nvPr/>
      </p:nvGrpSpPr>
      <p:grpSpPr>
        <a:xfrm>
          <a:off x="0" y="0"/>
          <a:ext cx="0" cy="0"/>
          <a:chOff x="0" y="0"/>
          <a:chExt cx="0" cy="0"/>
        </a:xfrm>
      </p:grpSpPr>
      <p:sp>
        <p:nvSpPr>
          <p:cNvPr id="9" name="Symbol zastępczy obrazu 8"/>
          <p:cNvSpPr>
            <a:spLocks noGrp="1"/>
          </p:cNvSpPr>
          <p:nvPr>
            <p:ph type="pic" sz="quarter" idx="14"/>
          </p:nvPr>
        </p:nvSpPr>
        <p:spPr>
          <a:xfrm>
            <a:off x="0" y="0"/>
            <a:ext cx="4587875" cy="6858000"/>
          </a:xfrm>
        </p:spPr>
        <p:txBody>
          <a:bodyPr/>
          <a:lstStyle/>
          <a:p>
            <a:endParaRPr lang="pl-PL"/>
          </a:p>
        </p:txBody>
      </p:sp>
      <p:sp>
        <p:nvSpPr>
          <p:cNvPr id="2" name="Title 1"/>
          <p:cNvSpPr>
            <a:spLocks noGrp="1"/>
          </p:cNvSpPr>
          <p:nvPr>
            <p:ph type="title" hasCustomPrompt="1"/>
          </p:nvPr>
        </p:nvSpPr>
        <p:spPr>
          <a:xfrm>
            <a:off x="5143500" y="1614262"/>
            <a:ext cx="3469821" cy="1325563"/>
          </a:xfrm>
        </p:spPr>
        <p:txBody>
          <a:bodyPr/>
          <a:lstStyle>
            <a:lvl1pPr>
              <a:defRPr lang="pl-PL" sz="3200" kern="1200" baseline="0" dirty="0" smtClean="0">
                <a:solidFill>
                  <a:schemeClr val="tx1"/>
                </a:solidFill>
                <a:latin typeface="+mj-lt"/>
                <a:ea typeface="+mj-ea"/>
                <a:cs typeface="+mj-cs"/>
              </a:defRPr>
            </a:lvl1pPr>
          </a:lstStyle>
          <a:p>
            <a:r>
              <a:rPr lang="pl-PL" dirty="0"/>
              <a:t>TYTUŁ </a:t>
            </a:r>
            <a:br>
              <a:rPr lang="pl-PL" dirty="0"/>
            </a:br>
            <a:r>
              <a:rPr lang="pl-PL" dirty="0"/>
              <a:t>DWIE LINIE</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D0FECCB-B19D-471E-8E5A-B2D9B7BD29E9}" type="slidenum">
              <a:rPr lang="pl-PL" smtClean="0"/>
              <a:pPr/>
              <a:t>‹#›</a:t>
            </a:fld>
            <a:endParaRPr lang="pl-PL"/>
          </a:p>
        </p:txBody>
      </p:sp>
      <p:sp>
        <p:nvSpPr>
          <p:cNvPr id="7" name="Trójkąt prostokątny 6"/>
          <p:cNvSpPr/>
          <p:nvPr userDrawn="1"/>
        </p:nvSpPr>
        <p:spPr>
          <a:xfrm rot="10800000">
            <a:off x="4190830" y="0"/>
            <a:ext cx="412835" cy="41283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
        <p:nvSpPr>
          <p:cNvPr id="5" name="Symbol zastępczy tekstu 4"/>
          <p:cNvSpPr>
            <a:spLocks noGrp="1"/>
          </p:cNvSpPr>
          <p:nvPr>
            <p:ph type="body" sz="quarter" idx="13"/>
          </p:nvPr>
        </p:nvSpPr>
        <p:spPr>
          <a:xfrm>
            <a:off x="5143500" y="3453493"/>
            <a:ext cx="3469821" cy="2513920"/>
          </a:xfrm>
        </p:spPr>
        <p:txBody>
          <a:bodyPr/>
          <a:lstStyle>
            <a:lvl1pPr marL="0" indent="0">
              <a:buNone/>
              <a:defRPr sz="1800"/>
            </a:lvl1pPr>
            <a:lvl2pPr marL="457200" indent="0">
              <a:buNone/>
              <a:defRPr sz="1600"/>
            </a:lvl2pPr>
            <a:lvl3pPr marL="914400" indent="0">
              <a:buNone/>
              <a:defRPr/>
            </a:lvl3pPr>
            <a:lvl4pPr marL="1371600" indent="0">
              <a:buNone/>
              <a:defRPr/>
            </a:lvl4pPr>
            <a:lvl5pPr marL="1828800" indent="0">
              <a:buNone/>
              <a:defRPr/>
            </a:lvl5pPr>
          </a:lstStyle>
          <a:p>
            <a:pPr lvl="0"/>
            <a:r>
              <a:rPr lang="pl-PL" dirty="0"/>
              <a:t>Kliknij, aby edytować style wzorca tekstu</a:t>
            </a:r>
          </a:p>
        </p:txBody>
      </p:sp>
    </p:spTree>
    <p:extLst>
      <p:ext uri="{BB962C8B-B14F-4D97-AF65-F5344CB8AC3E}">
        <p14:creationId xmlns:p14="http://schemas.microsoft.com/office/powerpoint/2010/main" val="16081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28650" y="365126"/>
            <a:ext cx="7886700" cy="1325563"/>
          </a:xfrm>
        </p:spPr>
        <p:txBody>
          <a:bodyPr/>
          <a:lstStyle>
            <a:lvl1pPr>
              <a:defRPr lang="pl-PL" sz="3200" kern="1200" baseline="0" dirty="0" smtClean="0">
                <a:solidFill>
                  <a:schemeClr val="tx1"/>
                </a:solidFill>
                <a:latin typeface="+mj-lt"/>
                <a:ea typeface="+mj-ea"/>
                <a:cs typeface="+mj-cs"/>
              </a:defRPr>
            </a:lvl1pPr>
          </a:lstStyle>
          <a:p>
            <a:r>
              <a:rPr lang="pl-PL" dirty="0"/>
              <a:t>TYTUL –JEDNA LINIA</a:t>
            </a:r>
            <a:endParaRPr lang="en-US" dirty="0"/>
          </a:p>
        </p:txBody>
      </p:sp>
      <p:sp>
        <p:nvSpPr>
          <p:cNvPr id="9" name="Trójkąt prostokątny 8"/>
          <p:cNvSpPr/>
          <p:nvPr userDrawn="1"/>
        </p:nvSpPr>
        <p:spPr>
          <a:xfrm rot="5400000">
            <a:off x="-17420" y="891766"/>
            <a:ext cx="412835" cy="4128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rgbClr val="FFC000"/>
              </a:solidFill>
            </a:endParaRPr>
          </a:p>
        </p:txBody>
      </p:sp>
      <p:sp>
        <p:nvSpPr>
          <p:cNvPr id="10" name="Content Placeholder 2"/>
          <p:cNvSpPr>
            <a:spLocks noGrp="1"/>
          </p:cNvSpPr>
          <p:nvPr>
            <p:ph idx="1"/>
          </p:nvPr>
        </p:nvSpPr>
        <p:spPr>
          <a:xfrm>
            <a:off x="628649" y="1825625"/>
            <a:ext cx="3641271" cy="4351338"/>
          </a:xfrm>
        </p:spPr>
        <p:txBody>
          <a:bodyPr/>
          <a:lstStyle>
            <a:lvl1pPr marL="0" indent="0">
              <a:buClr>
                <a:schemeClr val="accent2"/>
              </a:buClr>
              <a:buFontTx/>
              <a:buNone/>
              <a:defRPr sz="2400">
                <a:solidFill>
                  <a:schemeClr val="tx1"/>
                </a:solidFill>
              </a:defRPr>
            </a:lvl1pPr>
            <a:lvl2pPr marL="457200" indent="0">
              <a:buClr>
                <a:schemeClr val="accent1"/>
              </a:buClr>
              <a:buFontTx/>
              <a:buNone/>
              <a:defRPr>
                <a:solidFill>
                  <a:schemeClr val="tx1"/>
                </a:solidFill>
              </a:defRPr>
            </a:lvl2pPr>
            <a:lvl3pPr marL="914400" indent="0">
              <a:buFontTx/>
              <a:buNone/>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pl-PL" dirty="0"/>
              <a:t>Kliknij, aby edytować style wzorca tekstu</a:t>
            </a:r>
          </a:p>
          <a:p>
            <a:pPr lvl="1"/>
            <a:r>
              <a:rPr lang="pl-PL" dirty="0"/>
              <a:t>Drugi poziom</a:t>
            </a:r>
          </a:p>
          <a:p>
            <a:pPr lvl="2"/>
            <a:endParaRPr lang="en-US" dirty="0"/>
          </a:p>
        </p:txBody>
      </p:sp>
      <p:sp>
        <p:nvSpPr>
          <p:cNvPr id="11" name="Content Placeholder 2"/>
          <p:cNvSpPr>
            <a:spLocks noGrp="1"/>
          </p:cNvSpPr>
          <p:nvPr>
            <p:ph idx="10"/>
          </p:nvPr>
        </p:nvSpPr>
        <p:spPr>
          <a:xfrm>
            <a:off x="4629150" y="1825625"/>
            <a:ext cx="3886200" cy="4351338"/>
          </a:xfrm>
        </p:spPr>
        <p:txBody>
          <a:bodyPr/>
          <a:lstStyle>
            <a:lvl1pPr marL="0" indent="0">
              <a:buClr>
                <a:schemeClr val="accent2"/>
              </a:buClr>
              <a:buFontTx/>
              <a:buNone/>
              <a:defRPr sz="2400">
                <a:solidFill>
                  <a:schemeClr val="tx1"/>
                </a:solidFill>
              </a:defRPr>
            </a:lvl1pPr>
            <a:lvl2pPr marL="457200" indent="0">
              <a:buClr>
                <a:schemeClr val="accent1"/>
              </a:buClr>
              <a:buFontTx/>
              <a:buNone/>
              <a:defRPr>
                <a:solidFill>
                  <a:schemeClr val="tx1"/>
                </a:solidFill>
              </a:defRPr>
            </a:lvl2pPr>
            <a:lvl3pPr marL="914400" indent="0">
              <a:buFontTx/>
              <a:buNone/>
              <a:defRPr>
                <a:solidFill>
                  <a:schemeClr val="tx1"/>
                </a:solidFill>
              </a:defRPr>
            </a:lvl3pPr>
            <a:lvl4pPr marL="1600200" indent="-228600">
              <a:buFont typeface="Wingdings" panose="05000000000000000000" pitchFamily="2" charset="2"/>
              <a:buChar char="§"/>
              <a:defRPr>
                <a:solidFill>
                  <a:schemeClr val="tx1"/>
                </a:solidFill>
              </a:defRPr>
            </a:lvl4pPr>
            <a:lvl5pPr marL="2057400" indent="-228600">
              <a:buFont typeface="Wingdings" panose="05000000000000000000" pitchFamily="2" charset="2"/>
              <a:buChar char="§"/>
              <a:defRPr>
                <a:solidFill>
                  <a:schemeClr val="tx1"/>
                </a:solidFill>
              </a:defRPr>
            </a:lvl5pPr>
          </a:lstStyle>
          <a:p>
            <a:pPr lvl="0"/>
            <a:r>
              <a:rPr lang="pl-PL" dirty="0"/>
              <a:t>Kliknij, aby edytować style wzorca tekstu</a:t>
            </a:r>
          </a:p>
          <a:p>
            <a:pPr lvl="1"/>
            <a:r>
              <a:rPr lang="pl-PL" dirty="0"/>
              <a:t>Drugi poziom</a:t>
            </a:r>
          </a:p>
          <a:p>
            <a:pPr lvl="2"/>
            <a:endParaRPr lang="en-US" dirty="0"/>
          </a:p>
        </p:txBody>
      </p:sp>
    </p:spTree>
    <p:extLst>
      <p:ext uri="{BB962C8B-B14F-4D97-AF65-F5344CB8AC3E}">
        <p14:creationId xmlns:p14="http://schemas.microsoft.com/office/powerpoint/2010/main" val="293282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l-PL" dirty="0"/>
              <a:t>KLIKNIJ, ABY EDYTOWAĆ STYL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Trójkąt prostokątny 7"/>
          <p:cNvSpPr/>
          <p:nvPr/>
        </p:nvSpPr>
        <p:spPr>
          <a:xfrm rot="16200000">
            <a:off x="8566898" y="6293838"/>
            <a:ext cx="583352" cy="570853"/>
          </a:xfrm>
          <a:prstGeom prst="rtTriangle">
            <a:avLst/>
          </a:prstGeom>
          <a:solidFill>
            <a:srgbClr val="0144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l-PL" sz="1350"/>
          </a:p>
        </p:txBody>
      </p:sp>
      <p:pic>
        <p:nvPicPr>
          <p:cNvPr id="6" name="Obraz 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76633" y="6407549"/>
            <a:ext cx="1018337" cy="426828"/>
          </a:xfrm>
          <a:prstGeom prst="rect">
            <a:avLst/>
          </a:prstGeom>
        </p:spPr>
      </p:pic>
      <p:sp>
        <p:nvSpPr>
          <p:cNvPr id="7" name="Trójkąt prostokątny 6"/>
          <p:cNvSpPr/>
          <p:nvPr userDrawn="1"/>
        </p:nvSpPr>
        <p:spPr>
          <a:xfrm rot="16200000">
            <a:off x="8566898" y="6293838"/>
            <a:ext cx="583352" cy="570853"/>
          </a:xfrm>
          <a:prstGeom prst="rtTriangle">
            <a:avLst/>
          </a:prstGeom>
          <a:solidFill>
            <a:srgbClr val="0144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l-PL" sz="1350"/>
          </a:p>
        </p:txBody>
      </p:sp>
    </p:spTree>
    <p:extLst>
      <p:ext uri="{BB962C8B-B14F-4D97-AF65-F5344CB8AC3E}">
        <p14:creationId xmlns:p14="http://schemas.microsoft.com/office/powerpoint/2010/main" val="2707355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76" r:id="rId7"/>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luebenchmark.com/" TargetMode="External"/><Relationship Id="rId3" Type="http://schemas.openxmlformats.org/officeDocument/2006/relationships/hyperlink" Target="http://www.nltk.org/" TargetMode="External"/><Relationship Id="rId7" Type="http://schemas.openxmlformats.org/officeDocument/2006/relationships/hyperlink" Target="https://scikit-learn.org/" TargetMode="External"/><Relationship Id="rId2" Type="http://schemas.openxmlformats.org/officeDocument/2006/relationships/hyperlink" Target="http://stanfordnlp.github.io/CoreNLP/index.html" TargetMode="External"/><Relationship Id="rId1" Type="http://schemas.openxmlformats.org/officeDocument/2006/relationships/slideLayout" Target="../slideLayouts/slideLayout2.xml"/><Relationship Id="rId6" Type="http://schemas.openxmlformats.org/officeDocument/2006/relationships/hyperlink" Target="https://spacy.io/docs/" TargetMode="External"/><Relationship Id="rId5" Type="http://schemas.openxmlformats.org/officeDocument/2006/relationships/hyperlink" Target="https://radimrehurek.com/gensim/" TargetMode="External"/><Relationship Id="rId4" Type="http://schemas.openxmlformats.org/officeDocument/2006/relationships/hyperlink" Target="https://textblob.readthedocs.io/en/dev/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spacy.io/usage/spacy-101#pipeline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91926" y="11522389"/>
            <a:ext cx="5896086" cy="136212"/>
          </a:xfrm>
        </p:spPr>
        <p:txBody>
          <a:bodyPr>
            <a:normAutofit fontScale="90000"/>
          </a:bodyPr>
          <a:lstStyle/>
          <a:p>
            <a:endParaRPr lang="pl-PL" dirty="0"/>
          </a:p>
        </p:txBody>
      </p:sp>
      <p:sp>
        <p:nvSpPr>
          <p:cNvPr id="3" name="Symbol zastępczy zawartości 2"/>
          <p:cNvSpPr>
            <a:spLocks noGrp="1"/>
          </p:cNvSpPr>
          <p:nvPr>
            <p:ph idx="1"/>
          </p:nvPr>
        </p:nvSpPr>
        <p:spPr>
          <a:xfrm>
            <a:off x="701312" y="1471902"/>
            <a:ext cx="7886700" cy="4100353"/>
          </a:xfrm>
        </p:spPr>
        <p:txBody>
          <a:bodyPr>
            <a:normAutofit/>
          </a:bodyPr>
          <a:lstStyle/>
          <a:p>
            <a:pPr marL="0" indent="0" algn="ctr">
              <a:buNone/>
            </a:pPr>
            <a:endParaRPr lang="pl-PL" b="1" dirty="0">
              <a:solidFill>
                <a:srgbClr val="002060"/>
              </a:solidFill>
              <a:latin typeface="Arial" panose="020B0604020202020204" pitchFamily="34" charset="0"/>
              <a:cs typeface="Arial" panose="020B0604020202020204" pitchFamily="34" charset="0"/>
            </a:endParaRPr>
          </a:p>
          <a:p>
            <a:pPr marL="0" indent="0" algn="ctr">
              <a:buNone/>
            </a:pPr>
            <a:endParaRPr lang="pl-PL" sz="2800" b="1" dirty="0">
              <a:solidFill>
                <a:srgbClr val="002060"/>
              </a:solidFill>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84" y="550070"/>
            <a:ext cx="1743342" cy="7115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l-PL"/>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686" y="625153"/>
            <a:ext cx="2432243" cy="71435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84" y="5650173"/>
            <a:ext cx="7566766" cy="120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rostokąt 4">
            <a:extLst>
              <a:ext uri="{FF2B5EF4-FFF2-40B4-BE49-F238E27FC236}">
                <a16:creationId xmlns:a16="http://schemas.microsoft.com/office/drawing/2014/main" id="{6E88ABBC-972D-425A-8EDE-7E4A9BB855D2}"/>
              </a:ext>
            </a:extLst>
          </p:cNvPr>
          <p:cNvSpPr/>
          <p:nvPr/>
        </p:nvSpPr>
        <p:spPr>
          <a:xfrm>
            <a:off x="948583" y="2967335"/>
            <a:ext cx="7303345" cy="646331"/>
          </a:xfrm>
          <a:prstGeom prst="rect">
            <a:avLst/>
          </a:prstGeom>
        </p:spPr>
        <p:txBody>
          <a:bodyPr wrap="square">
            <a:spAutoFit/>
          </a:bodyPr>
          <a:lstStyle/>
          <a:p>
            <a:pPr algn="ctr"/>
            <a:r>
              <a:rPr lang="pl-PL" b="1">
                <a:solidFill>
                  <a:srgbClr val="04155C"/>
                </a:solidFill>
                <a:latin typeface="Roboto Thin" panose="02000000000000000000" pitchFamily="2" charset="0"/>
                <a:ea typeface="Roboto Thin" panose="02000000000000000000" pitchFamily="2" charset="0"/>
              </a:rPr>
              <a:t>Analiza semantyczna języka naturalnego i ekstrakcja treści </a:t>
            </a:r>
          </a:p>
          <a:p>
            <a:pPr algn="ctr"/>
            <a:r>
              <a:rPr lang="pl-PL">
                <a:solidFill>
                  <a:srgbClr val="04155C"/>
                </a:solidFill>
                <a:latin typeface="Roboto Thin" panose="02000000000000000000" pitchFamily="2" charset="0"/>
                <a:ea typeface="Roboto Thin" panose="02000000000000000000" pitchFamily="2" charset="0"/>
              </a:rPr>
              <a:t>przy pomocy współczesnych narzędzi NLP</a:t>
            </a:r>
            <a:endParaRPr lang="en-US" dirty="0">
              <a:solidFill>
                <a:srgbClr val="04155C"/>
              </a:solidFill>
              <a:latin typeface="Roboto Thin" panose="02000000000000000000" pitchFamily="2" charset="0"/>
              <a:ea typeface="Roboto Thin" panose="02000000000000000000" pitchFamily="2" charset="0"/>
            </a:endParaRPr>
          </a:p>
        </p:txBody>
      </p:sp>
      <p:sp>
        <p:nvSpPr>
          <p:cNvPr id="10" name="TextBox 4">
            <a:extLst>
              <a:ext uri="{FF2B5EF4-FFF2-40B4-BE49-F238E27FC236}">
                <a16:creationId xmlns:a16="http://schemas.microsoft.com/office/drawing/2014/main" id="{2682E8D1-A2CF-4F2B-9993-0252D63C78BC}"/>
              </a:ext>
            </a:extLst>
          </p:cNvPr>
          <p:cNvSpPr txBox="1"/>
          <p:nvPr/>
        </p:nvSpPr>
        <p:spPr>
          <a:xfrm>
            <a:off x="948583" y="4499395"/>
            <a:ext cx="7303345" cy="1107996"/>
          </a:xfrm>
          <a:prstGeom prst="rect">
            <a:avLst/>
          </a:prstGeom>
          <a:noFill/>
        </p:spPr>
        <p:txBody>
          <a:bodyPr wrap="square" rtlCol="0">
            <a:spAutoFit/>
          </a:bodyPr>
          <a:lstStyle/>
          <a:p>
            <a:pPr algn="ctr"/>
            <a:r>
              <a:rPr lang="pl-PL" sz="1100" dirty="0">
                <a:solidFill>
                  <a:srgbClr val="04155C"/>
                </a:solidFill>
                <a:latin typeface="Roboto Light" panose="02000000000000000000" pitchFamily="2" charset="0"/>
                <a:ea typeface="Roboto Light" panose="02000000000000000000" pitchFamily="2" charset="0"/>
              </a:rPr>
              <a:t>DR INŻ. </a:t>
            </a:r>
            <a:r>
              <a:rPr lang="pl-PL" sz="1100">
                <a:solidFill>
                  <a:srgbClr val="04155C"/>
                </a:solidFill>
                <a:latin typeface="Roboto Light" panose="02000000000000000000" pitchFamily="2" charset="0"/>
                <a:ea typeface="Roboto Light" panose="02000000000000000000" pitchFamily="2" charset="0"/>
              </a:rPr>
              <a:t>KAROL KULASIŃSKI</a:t>
            </a:r>
            <a:endParaRPr lang="pl-PL" sz="1100" dirty="0">
              <a:solidFill>
                <a:srgbClr val="04155C"/>
              </a:solidFill>
              <a:latin typeface="Roboto Light" panose="02000000000000000000" pitchFamily="2" charset="0"/>
              <a:ea typeface="Roboto Light" panose="02000000000000000000" pitchFamily="2" charset="0"/>
            </a:endParaRPr>
          </a:p>
          <a:p>
            <a:pPr algn="ctr"/>
            <a:endParaRPr lang="pl-PL" sz="1100" dirty="0">
              <a:solidFill>
                <a:srgbClr val="04155C"/>
              </a:solidFill>
              <a:latin typeface="Roboto Light" panose="02000000000000000000" pitchFamily="2" charset="0"/>
              <a:ea typeface="Roboto Light" panose="02000000000000000000" pitchFamily="2" charset="0"/>
            </a:endParaRPr>
          </a:p>
          <a:p>
            <a:pPr algn="ctr"/>
            <a:endParaRPr lang="pl-PL" sz="1100" dirty="0">
              <a:solidFill>
                <a:srgbClr val="04155C"/>
              </a:solidFill>
              <a:latin typeface="Roboto Light" panose="02000000000000000000" pitchFamily="2" charset="0"/>
              <a:ea typeface="Roboto Light" panose="02000000000000000000" pitchFamily="2" charset="0"/>
            </a:endParaRPr>
          </a:p>
          <a:p>
            <a:pPr algn="ctr"/>
            <a:endParaRPr lang="pl-PL" sz="1100" dirty="0">
              <a:solidFill>
                <a:srgbClr val="04155C"/>
              </a:solidFill>
              <a:latin typeface="Roboto Light" panose="02000000000000000000" pitchFamily="2" charset="0"/>
              <a:ea typeface="Roboto Light" panose="02000000000000000000" pitchFamily="2" charset="0"/>
            </a:endParaRPr>
          </a:p>
          <a:p>
            <a:pPr algn="ctr"/>
            <a:endParaRPr lang="pl-PL" sz="1100" dirty="0">
              <a:solidFill>
                <a:srgbClr val="04155C"/>
              </a:solidFill>
              <a:latin typeface="Roboto Light" panose="02000000000000000000" pitchFamily="2" charset="0"/>
              <a:ea typeface="Roboto Light" panose="02000000000000000000" pitchFamily="2" charset="0"/>
            </a:endParaRPr>
          </a:p>
          <a:p>
            <a:pPr algn="ctr"/>
            <a:r>
              <a:rPr lang="pl-PL" sz="1100" dirty="0">
                <a:solidFill>
                  <a:srgbClr val="04155C"/>
                </a:solidFill>
                <a:latin typeface="Roboto Light" panose="02000000000000000000" pitchFamily="2" charset="0"/>
                <a:ea typeface="Roboto Light" panose="02000000000000000000" pitchFamily="2" charset="0"/>
              </a:rPr>
              <a:t>Warszawa</a:t>
            </a:r>
            <a:r>
              <a:rPr lang="pl-PL" sz="1100">
                <a:solidFill>
                  <a:srgbClr val="04155C"/>
                </a:solidFill>
                <a:latin typeface="Roboto Light" panose="02000000000000000000" pitchFamily="2" charset="0"/>
                <a:ea typeface="Roboto Light" panose="02000000000000000000" pitchFamily="2" charset="0"/>
              </a:rPr>
              <a:t>, 05.03.2020</a:t>
            </a:r>
            <a:endParaRPr lang="pl-PL" sz="11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11054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Podstawowe operacje: group chunk i chink</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053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Named Entity Recognition</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3859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Word Embedding</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97917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Keywords Extraction</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7972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Analiza Sentymentu</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0900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Strumienie danych: Twitter</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68769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Web Scraping</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3940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Zagadnienia nieomówione</a:t>
            </a:r>
            <a:endParaRPr lang="en-US" sz="2400" dirty="0">
              <a:solidFill>
                <a:srgbClr val="04155C"/>
              </a:solidFill>
              <a:latin typeface="Roboto Light" panose="02000000000000000000" pitchFamily="2" charset="0"/>
              <a:ea typeface="Roboto Light" panose="02000000000000000000" pitchFamily="2" charset="0"/>
            </a:endParaRPr>
          </a:p>
        </p:txBody>
      </p:sp>
      <p:sp>
        <p:nvSpPr>
          <p:cNvPr id="3" name="TextBox 3">
            <a:extLst>
              <a:ext uri="{FF2B5EF4-FFF2-40B4-BE49-F238E27FC236}">
                <a16:creationId xmlns:a16="http://schemas.microsoft.com/office/drawing/2014/main" id="{BB90E7A6-A57B-450B-8FAD-95EB00418BC5}"/>
              </a:ext>
            </a:extLst>
          </p:cNvPr>
          <p:cNvSpPr txBox="1"/>
          <p:nvPr/>
        </p:nvSpPr>
        <p:spPr>
          <a:xfrm>
            <a:off x="1634836" y="1390995"/>
            <a:ext cx="6452524"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dirty="0">
                <a:solidFill>
                  <a:srgbClr val="04155C"/>
                </a:solidFill>
              </a:rPr>
              <a:t>text generation</a:t>
            </a:r>
          </a:p>
          <a:p>
            <a:pPr marL="285750" indent="-285750">
              <a:lnSpc>
                <a:spcPct val="150000"/>
              </a:lnSpc>
              <a:buFont typeface="Arial" panose="020B0604020202020204" pitchFamily="34" charset="0"/>
              <a:buChar char="•"/>
            </a:pPr>
            <a:r>
              <a:rPr lang="pl-PL" dirty="0">
                <a:solidFill>
                  <a:srgbClr val="04155C"/>
                </a:solidFill>
              </a:rPr>
              <a:t>sumaryzacja</a:t>
            </a:r>
          </a:p>
          <a:p>
            <a:pPr marL="285750" indent="-285750">
              <a:lnSpc>
                <a:spcPct val="150000"/>
              </a:lnSpc>
              <a:buFont typeface="Arial" panose="020B0604020202020204" pitchFamily="34" charset="0"/>
              <a:buChar char="•"/>
            </a:pPr>
            <a:r>
              <a:rPr lang="pl-PL" dirty="0">
                <a:solidFill>
                  <a:srgbClr val="04155C"/>
                </a:solidFill>
              </a:rPr>
              <a:t>chatboty</a:t>
            </a:r>
          </a:p>
          <a:p>
            <a:pPr marL="285750" indent="-285750">
              <a:lnSpc>
                <a:spcPct val="150000"/>
              </a:lnSpc>
              <a:buFont typeface="Arial" panose="020B0604020202020204" pitchFamily="34" charset="0"/>
              <a:buChar char="•"/>
            </a:pPr>
            <a:r>
              <a:rPr lang="pl-PL" dirty="0">
                <a:solidFill>
                  <a:srgbClr val="04155C"/>
                </a:solidFill>
              </a:rPr>
              <a:t>semantics/meaning</a:t>
            </a:r>
          </a:p>
          <a:p>
            <a:pPr marL="285750" indent="-285750">
              <a:lnSpc>
                <a:spcPct val="150000"/>
              </a:lnSpc>
              <a:buFont typeface="Arial" panose="020B0604020202020204" pitchFamily="34" charset="0"/>
              <a:buChar char="•"/>
            </a:pPr>
            <a:r>
              <a:rPr lang="pl-PL" dirty="0">
                <a:solidFill>
                  <a:srgbClr val="04155C"/>
                </a:solidFill>
              </a:rPr>
              <a:t>anaphora resolution</a:t>
            </a:r>
          </a:p>
          <a:p>
            <a:pPr marL="285750" indent="-285750">
              <a:lnSpc>
                <a:spcPct val="150000"/>
              </a:lnSpc>
              <a:buFont typeface="Arial" panose="020B0604020202020204" pitchFamily="34" charset="0"/>
              <a:buChar char="•"/>
            </a:pPr>
            <a:r>
              <a:rPr lang="pl-PL" dirty="0">
                <a:solidFill>
                  <a:srgbClr val="04155C"/>
                </a:solidFill>
              </a:rPr>
              <a:t>information retrieval</a:t>
            </a:r>
          </a:p>
          <a:p>
            <a:pPr marL="285750" indent="-285750">
              <a:lnSpc>
                <a:spcPct val="150000"/>
              </a:lnSpc>
              <a:buFont typeface="Arial" panose="020B0604020202020204" pitchFamily="34" charset="0"/>
              <a:buChar char="•"/>
            </a:pPr>
            <a:r>
              <a:rPr lang="pl-PL" dirty="0">
                <a:solidFill>
                  <a:srgbClr val="04155C"/>
                </a:solidFill>
              </a:rPr>
              <a:t>machine translation</a:t>
            </a:r>
          </a:p>
          <a:p>
            <a:pPr marL="285750" indent="-285750">
              <a:lnSpc>
                <a:spcPct val="150000"/>
              </a:lnSpc>
              <a:buFont typeface="Arial" panose="020B0604020202020204" pitchFamily="34" charset="0"/>
              <a:buChar char="•"/>
            </a:pPr>
            <a:r>
              <a:rPr lang="pl-PL" dirty="0">
                <a:solidFill>
                  <a:srgbClr val="04155C"/>
                </a:solidFill>
              </a:rPr>
              <a:t>speech-to-text</a:t>
            </a:r>
          </a:p>
          <a:p>
            <a:pPr marL="285750" indent="-285750">
              <a:lnSpc>
                <a:spcPct val="150000"/>
              </a:lnSpc>
              <a:buFont typeface="Arial" panose="020B0604020202020204" pitchFamily="34" charset="0"/>
              <a:buChar char="•"/>
            </a:pPr>
            <a:r>
              <a:rPr lang="pl-PL" dirty="0">
                <a:solidFill>
                  <a:srgbClr val="04155C"/>
                </a:solidFill>
              </a:rPr>
              <a:t>question answering</a:t>
            </a:r>
          </a:p>
          <a:p>
            <a:pPr marL="285750" indent="-285750">
              <a:lnSpc>
                <a:spcPct val="150000"/>
              </a:lnSpc>
              <a:buFont typeface="Arial" panose="020B0604020202020204" pitchFamily="34" charset="0"/>
              <a:buChar char="•"/>
            </a:pPr>
            <a:r>
              <a:rPr lang="pl-PL" dirty="0">
                <a:solidFill>
                  <a:srgbClr val="04155C"/>
                </a:solidFill>
              </a:rPr>
              <a:t>klasyfikacja tekstu</a:t>
            </a:r>
          </a:p>
          <a:p>
            <a:pPr marL="285750" indent="-285750">
              <a:lnSpc>
                <a:spcPct val="150000"/>
              </a:lnSpc>
              <a:buFont typeface="Arial" panose="020B0604020202020204" pitchFamily="34" charset="0"/>
              <a:buChar char="•"/>
            </a:pPr>
            <a:r>
              <a:rPr lang="pl-PL" dirty="0">
                <a:solidFill>
                  <a:srgbClr val="04155C"/>
                </a:solidFill>
              </a:rPr>
              <a:t>spell checking </a:t>
            </a:r>
            <a:endParaRPr lang="en-US" dirty="0">
              <a:solidFill>
                <a:srgbClr val="04155C"/>
              </a:solidFill>
            </a:endParaRPr>
          </a:p>
        </p:txBody>
      </p:sp>
    </p:spTree>
    <p:extLst>
      <p:ext uri="{BB962C8B-B14F-4D97-AF65-F5344CB8AC3E}">
        <p14:creationId xmlns:p14="http://schemas.microsoft.com/office/powerpoint/2010/main" val="214322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Najważniejsze narzędzia i pakiety</a:t>
            </a:r>
            <a:endParaRPr lang="en-US" sz="2400" dirty="0">
              <a:solidFill>
                <a:srgbClr val="04155C"/>
              </a:solidFill>
              <a:latin typeface="Roboto Light" panose="02000000000000000000" pitchFamily="2" charset="0"/>
              <a:ea typeface="Roboto Light" panose="02000000000000000000" pitchFamily="2" charset="0"/>
            </a:endParaRPr>
          </a:p>
        </p:txBody>
      </p:sp>
      <p:sp>
        <p:nvSpPr>
          <p:cNvPr id="3" name="TextBox 3">
            <a:extLst>
              <a:ext uri="{FF2B5EF4-FFF2-40B4-BE49-F238E27FC236}">
                <a16:creationId xmlns:a16="http://schemas.microsoft.com/office/drawing/2014/main" id="{A32934E5-4FCE-485F-8DAE-A84220723AE7}"/>
              </a:ext>
            </a:extLst>
          </p:cNvPr>
          <p:cNvSpPr txBox="1"/>
          <p:nvPr/>
        </p:nvSpPr>
        <p:spPr>
          <a:xfrm>
            <a:off x="868217" y="948690"/>
            <a:ext cx="7523943" cy="5909310"/>
          </a:xfrm>
          <a:prstGeom prst="rect">
            <a:avLst/>
          </a:prstGeom>
          <a:noFill/>
        </p:spPr>
        <p:txBody>
          <a:bodyPr wrap="square" rtlCol="0">
            <a:spAutoFit/>
          </a:bodyPr>
          <a:lstStyle/>
          <a:p>
            <a:r>
              <a:rPr lang="pl-PL" b="1" dirty="0">
                <a:solidFill>
                  <a:srgbClr val="04155C"/>
                </a:solidFill>
              </a:rPr>
              <a:t>Biblioteki</a:t>
            </a:r>
          </a:p>
          <a:p>
            <a:pPr marL="285750" indent="-285750">
              <a:buFont typeface="Arial" panose="020B0604020202020204" pitchFamily="34" charset="0"/>
              <a:buChar char="•"/>
            </a:pPr>
            <a:r>
              <a:rPr lang="pl-PL" dirty="0">
                <a:solidFill>
                  <a:srgbClr val="04155C"/>
                </a:solidFill>
              </a:rPr>
              <a:t>CoreNLP (Stanford) </a:t>
            </a:r>
            <a:r>
              <a:rPr lang="pl-PL" dirty="0">
                <a:solidFill>
                  <a:srgbClr val="04155C"/>
                </a:solidFill>
                <a:hlinkClick r:id="rId2">
                  <a:extLst>
                    <a:ext uri="{A12FA001-AC4F-418D-AE19-62706E023703}">
                      <ahyp:hlinkClr xmlns:ahyp="http://schemas.microsoft.com/office/drawing/2018/hyperlinkcolor" val="tx"/>
                    </a:ext>
                  </a:extLst>
                </a:hlinkClick>
              </a:rPr>
              <a:t>http://stanfordnlp.github.io/CoreNLP/index.html</a:t>
            </a:r>
            <a:r>
              <a:rPr lang="pl-PL" dirty="0">
                <a:solidFill>
                  <a:srgbClr val="04155C"/>
                </a:solidFill>
              </a:rPr>
              <a:t> </a:t>
            </a:r>
          </a:p>
          <a:p>
            <a:pPr marL="285750" indent="-285750">
              <a:buFont typeface="Arial" panose="020B0604020202020204" pitchFamily="34" charset="0"/>
              <a:buChar char="•"/>
            </a:pPr>
            <a:r>
              <a:rPr lang="pl-PL" dirty="0">
                <a:solidFill>
                  <a:srgbClr val="04155C"/>
                </a:solidFill>
              </a:rPr>
              <a:t>NLTK </a:t>
            </a:r>
            <a:r>
              <a:rPr lang="pl-PL" dirty="0">
                <a:solidFill>
                  <a:srgbClr val="04155C"/>
                </a:solidFill>
                <a:hlinkClick r:id="rId3">
                  <a:extLst>
                    <a:ext uri="{A12FA001-AC4F-418D-AE19-62706E023703}">
                      <ahyp:hlinkClr xmlns:ahyp="http://schemas.microsoft.com/office/drawing/2018/hyperlinkcolor" val="tx"/>
                    </a:ext>
                  </a:extLst>
                </a:hlinkClick>
              </a:rPr>
              <a:t>http://www.nltk.org/</a:t>
            </a:r>
            <a:r>
              <a:rPr lang="pl-PL" dirty="0">
                <a:solidFill>
                  <a:srgbClr val="04155C"/>
                </a:solidFill>
              </a:rPr>
              <a:t> </a:t>
            </a:r>
          </a:p>
          <a:p>
            <a:pPr marL="285750" indent="-285750">
              <a:buFont typeface="Arial" panose="020B0604020202020204" pitchFamily="34" charset="0"/>
              <a:buChar char="•"/>
            </a:pPr>
            <a:r>
              <a:rPr lang="pl-PL" dirty="0">
                <a:solidFill>
                  <a:srgbClr val="04155C"/>
                </a:solidFill>
              </a:rPr>
              <a:t>TextBlob </a:t>
            </a:r>
            <a:r>
              <a:rPr lang="pl-PL" dirty="0">
                <a:solidFill>
                  <a:srgbClr val="04155C"/>
                </a:solidFill>
                <a:hlinkClick r:id="rId4">
                  <a:extLst>
                    <a:ext uri="{A12FA001-AC4F-418D-AE19-62706E023703}">
                      <ahyp:hlinkClr xmlns:ahyp="http://schemas.microsoft.com/office/drawing/2018/hyperlinkcolor" val="tx"/>
                    </a:ext>
                  </a:extLst>
                </a:hlinkClick>
              </a:rPr>
              <a:t>https://textblob.readthedocs.io/en/dev/index.html</a:t>
            </a:r>
            <a:r>
              <a:rPr lang="pl-PL" dirty="0">
                <a:solidFill>
                  <a:srgbClr val="04155C"/>
                </a:solidFill>
              </a:rPr>
              <a:t> </a:t>
            </a:r>
          </a:p>
          <a:p>
            <a:pPr marL="285750" indent="-285750">
              <a:buFont typeface="Arial" panose="020B0604020202020204" pitchFamily="34" charset="0"/>
              <a:buChar char="•"/>
            </a:pPr>
            <a:r>
              <a:rPr lang="pl-PL" dirty="0">
                <a:solidFill>
                  <a:srgbClr val="04155C"/>
                </a:solidFill>
              </a:rPr>
              <a:t>Gensim </a:t>
            </a:r>
            <a:r>
              <a:rPr lang="pl-PL" dirty="0">
                <a:solidFill>
                  <a:srgbClr val="04155C"/>
                </a:solidFill>
                <a:hlinkClick r:id="rId5">
                  <a:extLst>
                    <a:ext uri="{A12FA001-AC4F-418D-AE19-62706E023703}">
                      <ahyp:hlinkClr xmlns:ahyp="http://schemas.microsoft.com/office/drawing/2018/hyperlinkcolor" val="tx"/>
                    </a:ext>
                  </a:extLst>
                </a:hlinkClick>
              </a:rPr>
              <a:t>https://radimrehurek.com/gensim/</a:t>
            </a:r>
            <a:r>
              <a:rPr lang="pl-PL" dirty="0">
                <a:solidFill>
                  <a:srgbClr val="04155C"/>
                </a:solidFill>
              </a:rPr>
              <a:t> </a:t>
            </a:r>
          </a:p>
          <a:p>
            <a:pPr marL="285750" indent="-285750">
              <a:buFont typeface="Arial" panose="020B0604020202020204" pitchFamily="34" charset="0"/>
              <a:buChar char="•"/>
            </a:pPr>
            <a:r>
              <a:rPr lang="pl-PL" dirty="0">
                <a:solidFill>
                  <a:srgbClr val="04155C"/>
                </a:solidFill>
              </a:rPr>
              <a:t>SpaCy </a:t>
            </a:r>
            <a:r>
              <a:rPr lang="pl-PL" dirty="0">
                <a:solidFill>
                  <a:srgbClr val="04155C"/>
                </a:solidFill>
                <a:hlinkClick r:id="rId6">
                  <a:extLst>
                    <a:ext uri="{A12FA001-AC4F-418D-AE19-62706E023703}">
                      <ahyp:hlinkClr xmlns:ahyp="http://schemas.microsoft.com/office/drawing/2018/hyperlinkcolor" val="tx"/>
                    </a:ext>
                  </a:extLst>
                </a:hlinkClick>
              </a:rPr>
              <a:t>https://spacy.io/docs/</a:t>
            </a:r>
            <a:r>
              <a:rPr lang="pl-PL" dirty="0">
                <a:solidFill>
                  <a:srgbClr val="04155C"/>
                </a:solidFill>
              </a:rPr>
              <a:t> </a:t>
            </a:r>
          </a:p>
          <a:p>
            <a:pPr marL="285750" indent="-285750">
              <a:buFont typeface="Arial" panose="020B0604020202020204" pitchFamily="34" charset="0"/>
              <a:buChar char="•"/>
            </a:pPr>
            <a:r>
              <a:rPr lang="pl-PL" dirty="0">
                <a:solidFill>
                  <a:srgbClr val="04155C"/>
                </a:solidFill>
              </a:rPr>
              <a:t>scikit-learn </a:t>
            </a:r>
            <a:r>
              <a:rPr lang="pl-PL" dirty="0">
                <a:solidFill>
                  <a:srgbClr val="04155C"/>
                </a:solidFill>
                <a:hlinkClick r:id="rId7">
                  <a:extLst>
                    <a:ext uri="{A12FA001-AC4F-418D-AE19-62706E023703}">
                      <ahyp:hlinkClr xmlns:ahyp="http://schemas.microsoft.com/office/drawing/2018/hyperlinkcolor" val="tx"/>
                    </a:ext>
                  </a:extLst>
                </a:hlinkClick>
              </a:rPr>
              <a:t>https://scikit-learn.org/</a:t>
            </a:r>
            <a:endParaRPr lang="pl-PL" dirty="0">
              <a:solidFill>
                <a:srgbClr val="04155C"/>
              </a:solidFill>
            </a:endParaRPr>
          </a:p>
          <a:p>
            <a:pPr marL="285750" indent="-285750">
              <a:buFont typeface="Arial" panose="020B0604020202020204" pitchFamily="34" charset="0"/>
              <a:buChar char="•"/>
            </a:pPr>
            <a:r>
              <a:rPr lang="pl-PL" dirty="0">
                <a:solidFill>
                  <a:srgbClr val="04155C"/>
                </a:solidFill>
              </a:rPr>
              <a:t>Facebook PyText, MUSE i PyTorch</a:t>
            </a:r>
          </a:p>
          <a:p>
            <a:pPr marL="285750" indent="-285750">
              <a:buFont typeface="Arial" panose="020B0604020202020204" pitchFamily="34" charset="0"/>
              <a:buChar char="•"/>
            </a:pPr>
            <a:endParaRPr lang="pl-PL" dirty="0">
              <a:solidFill>
                <a:srgbClr val="04155C"/>
              </a:solidFill>
            </a:endParaRPr>
          </a:p>
          <a:p>
            <a:r>
              <a:rPr lang="pl-PL" b="1" dirty="0">
                <a:solidFill>
                  <a:srgbClr val="04155C"/>
                </a:solidFill>
              </a:rPr>
              <a:t>Wysokopoziomowe narzędzia</a:t>
            </a:r>
          </a:p>
          <a:p>
            <a:pPr marL="285750" indent="-285750">
              <a:buFont typeface="Arial" panose="020B0604020202020204" pitchFamily="34" charset="0"/>
              <a:buChar char="•"/>
            </a:pPr>
            <a:r>
              <a:rPr lang="pl-PL" dirty="0">
                <a:solidFill>
                  <a:srgbClr val="04155C"/>
                </a:solidFill>
              </a:rPr>
              <a:t>IBM Watson</a:t>
            </a:r>
          </a:p>
          <a:p>
            <a:pPr marL="285750" indent="-285750">
              <a:buFont typeface="Arial" panose="020B0604020202020204" pitchFamily="34" charset="0"/>
              <a:buChar char="•"/>
            </a:pPr>
            <a:r>
              <a:rPr lang="pl-PL" dirty="0">
                <a:solidFill>
                  <a:srgbClr val="04155C"/>
                </a:solidFill>
              </a:rPr>
              <a:t>Amazon Comprehend</a:t>
            </a:r>
          </a:p>
          <a:p>
            <a:pPr marL="285750" indent="-285750">
              <a:buFont typeface="Arial" panose="020B0604020202020204" pitchFamily="34" charset="0"/>
              <a:buChar char="•"/>
            </a:pPr>
            <a:r>
              <a:rPr lang="pl-PL" dirty="0">
                <a:solidFill>
                  <a:srgbClr val="04155C"/>
                </a:solidFill>
              </a:rPr>
              <a:t>Google Cloud Natural Language API</a:t>
            </a:r>
          </a:p>
          <a:p>
            <a:pPr marL="285750" indent="-285750">
              <a:buFont typeface="Arial" panose="020B0604020202020204" pitchFamily="34" charset="0"/>
              <a:buChar char="•"/>
            </a:pPr>
            <a:r>
              <a:rPr lang="pl-PL" dirty="0">
                <a:solidFill>
                  <a:srgbClr val="04155C"/>
                </a:solidFill>
              </a:rPr>
              <a:t>Google BERT</a:t>
            </a:r>
          </a:p>
          <a:p>
            <a:pPr marL="285750" indent="-285750">
              <a:buFont typeface="Arial" panose="020B0604020202020204" pitchFamily="34" charset="0"/>
              <a:buChar char="•"/>
            </a:pPr>
            <a:r>
              <a:rPr lang="pl-PL" dirty="0">
                <a:solidFill>
                  <a:srgbClr val="04155C"/>
                </a:solidFill>
              </a:rPr>
              <a:t>Microsoft Text Analytics API</a:t>
            </a:r>
          </a:p>
          <a:p>
            <a:pPr marL="285750" indent="-285750">
              <a:buFont typeface="Arial" panose="020B0604020202020204" pitchFamily="34" charset="0"/>
              <a:buChar char="•"/>
            </a:pPr>
            <a:r>
              <a:rPr lang="pl-PL" dirty="0">
                <a:solidFill>
                  <a:srgbClr val="04155C"/>
                </a:solidFill>
              </a:rPr>
              <a:t>Submind.AI</a:t>
            </a:r>
          </a:p>
          <a:p>
            <a:pPr marL="285750" indent="-285750">
              <a:buFont typeface="Arial" panose="020B0604020202020204" pitchFamily="34" charset="0"/>
              <a:buChar char="•"/>
            </a:pPr>
            <a:endParaRPr lang="pl-PL" dirty="0">
              <a:solidFill>
                <a:srgbClr val="04155C"/>
              </a:solidFill>
            </a:endParaRPr>
          </a:p>
          <a:p>
            <a:r>
              <a:rPr lang="pl-PL" b="1" dirty="0">
                <a:solidFill>
                  <a:srgbClr val="04155C"/>
                </a:solidFill>
              </a:rPr>
              <a:t>Benchmarki</a:t>
            </a:r>
          </a:p>
          <a:p>
            <a:pPr marL="285750" indent="-285750">
              <a:buFont typeface="Arial" panose="020B0604020202020204" pitchFamily="34" charset="0"/>
              <a:buChar char="•"/>
            </a:pPr>
            <a:r>
              <a:rPr lang="pl-PL" dirty="0">
                <a:solidFill>
                  <a:srgbClr val="04155C"/>
                </a:solidFill>
              </a:rPr>
              <a:t>GLUE </a:t>
            </a:r>
            <a:r>
              <a:rPr lang="en-US" dirty="0">
                <a:solidFill>
                  <a:srgbClr val="04155C"/>
                </a:solidFill>
                <a:hlinkClick r:id="rId8">
                  <a:extLst>
                    <a:ext uri="{A12FA001-AC4F-418D-AE19-62706E023703}">
                      <ahyp:hlinkClr xmlns:ahyp="http://schemas.microsoft.com/office/drawing/2018/hyperlinkcolor" val="tx"/>
                    </a:ext>
                  </a:extLst>
                </a:hlinkClick>
              </a:rPr>
              <a:t>https://gluebenchmark.com/</a:t>
            </a:r>
            <a:endParaRPr lang="pl-PL" dirty="0">
              <a:solidFill>
                <a:srgbClr val="04155C"/>
              </a:solidFill>
            </a:endParaRPr>
          </a:p>
          <a:p>
            <a:pPr marL="285750" indent="-285750">
              <a:buFont typeface="Arial" panose="020B0604020202020204" pitchFamily="34" charset="0"/>
              <a:buChar char="•"/>
            </a:pPr>
            <a:r>
              <a:rPr lang="pl-PL" dirty="0">
                <a:solidFill>
                  <a:srgbClr val="04155C"/>
                </a:solidFill>
              </a:rPr>
              <a:t>i inne</a:t>
            </a:r>
          </a:p>
          <a:p>
            <a:pPr marL="285750" indent="-285750">
              <a:buFont typeface="Arial" panose="020B0604020202020204" pitchFamily="34" charset="0"/>
              <a:buChar char="•"/>
            </a:pPr>
            <a:endParaRPr lang="pl-PL" dirty="0">
              <a:solidFill>
                <a:srgbClr val="04155C"/>
              </a:solidFill>
            </a:endParaRPr>
          </a:p>
        </p:txBody>
      </p:sp>
    </p:spTree>
    <p:extLst>
      <p:ext uri="{BB962C8B-B14F-4D97-AF65-F5344CB8AC3E}">
        <p14:creationId xmlns:p14="http://schemas.microsoft.com/office/powerpoint/2010/main" val="417140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Benchmark – przykład publikacji</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20331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a:bodyPr>
          <a:lstStyle/>
          <a:p>
            <a:endParaRPr lang="pl-PL" dirty="0"/>
          </a:p>
          <a:p>
            <a:endParaRPr lang="pl-PL" dirty="0"/>
          </a:p>
          <a:p>
            <a:endParaRPr lang="pl-PL" dirty="0"/>
          </a:p>
        </p:txBody>
      </p:sp>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dirty="0">
                <a:solidFill>
                  <a:srgbClr val="04155C"/>
                </a:solidFill>
                <a:latin typeface="Arial" panose="020B0604020202020204" pitchFamily="34" charset="0"/>
                <a:ea typeface="Roboto Light" panose="02000000000000000000" pitchFamily="2" charset="0"/>
                <a:cs typeface="Arial" panose="020B0604020202020204" pitchFamily="34" charset="0"/>
              </a:rPr>
              <a:t>Zakres</a:t>
            </a:r>
            <a:r>
              <a:rPr lang="pl-PL" sz="2400" dirty="0">
                <a:solidFill>
                  <a:srgbClr val="04155C"/>
                </a:solidFill>
                <a:latin typeface="Roboto Light" panose="02000000000000000000" pitchFamily="2" charset="0"/>
                <a:ea typeface="Roboto Light" panose="02000000000000000000" pitchFamily="2" charset="0"/>
              </a:rPr>
              <a:t> materiału</a:t>
            </a:r>
            <a:endParaRPr lang="en-US" sz="2400" dirty="0">
              <a:solidFill>
                <a:srgbClr val="04155C"/>
              </a:solidFill>
              <a:latin typeface="Roboto Light" panose="02000000000000000000" pitchFamily="2" charset="0"/>
              <a:ea typeface="Roboto Light" panose="02000000000000000000" pitchFamily="2" charset="0"/>
            </a:endParaRPr>
          </a:p>
        </p:txBody>
      </p:sp>
      <p:sp>
        <p:nvSpPr>
          <p:cNvPr id="5" name="TextBox 1">
            <a:extLst>
              <a:ext uri="{FF2B5EF4-FFF2-40B4-BE49-F238E27FC236}">
                <a16:creationId xmlns:a16="http://schemas.microsoft.com/office/drawing/2014/main" id="{4FFEE537-8F4B-46A7-A8B2-21879440D5B9}"/>
              </a:ext>
            </a:extLst>
          </p:cNvPr>
          <p:cNvSpPr txBox="1"/>
          <p:nvPr/>
        </p:nvSpPr>
        <p:spPr>
          <a:xfrm>
            <a:off x="530167" y="749555"/>
            <a:ext cx="8115993" cy="5909310"/>
          </a:xfrm>
          <a:prstGeom prst="rect">
            <a:avLst/>
          </a:prstGeom>
          <a:noFill/>
        </p:spPr>
        <p:txBody>
          <a:bodyPr wrap="square" rtlCol="0">
            <a:spAutoFit/>
          </a:bodyPr>
          <a:lstStyle/>
          <a:p>
            <a:r>
              <a:rPr lang="pl-PL" b="1" dirty="0">
                <a:solidFill>
                  <a:srgbClr val="04155C"/>
                </a:solidFill>
              </a:rPr>
              <a:t>Intro</a:t>
            </a:r>
            <a:r>
              <a:rPr lang="pl-PL" dirty="0">
                <a:solidFill>
                  <a:srgbClr val="04155C"/>
                </a:solidFill>
              </a:rPr>
              <a:t>:</a:t>
            </a:r>
          </a:p>
          <a:p>
            <a:pPr marL="285750" indent="-285750">
              <a:buFont typeface="Arial" panose="020B0604020202020204" pitchFamily="34" charset="0"/>
              <a:buChar char="•"/>
            </a:pPr>
            <a:r>
              <a:rPr lang="pl-PL" dirty="0">
                <a:solidFill>
                  <a:srgbClr val="04155C"/>
                </a:solidFill>
              </a:rPr>
              <a:t>Co jest NLP?</a:t>
            </a:r>
            <a:endParaRPr lang="en-US" dirty="0">
              <a:solidFill>
                <a:srgbClr val="04155C"/>
              </a:solidFill>
            </a:endParaRPr>
          </a:p>
          <a:p>
            <a:pPr marL="285750" indent="-285750">
              <a:buFont typeface="Arial" panose="020B0604020202020204" pitchFamily="34" charset="0"/>
              <a:buChar char="•"/>
            </a:pPr>
            <a:r>
              <a:rPr lang="pl-PL" dirty="0">
                <a:solidFill>
                  <a:srgbClr val="04155C"/>
                </a:solidFill>
              </a:rPr>
              <a:t>Zastosowania NLP</a:t>
            </a:r>
          </a:p>
          <a:p>
            <a:pPr marL="285750" indent="-285750">
              <a:buFont typeface="Arial" panose="020B0604020202020204" pitchFamily="34" charset="0"/>
              <a:buChar char="•"/>
            </a:pPr>
            <a:r>
              <a:rPr lang="pl-PL" dirty="0">
                <a:solidFill>
                  <a:srgbClr val="04155C"/>
                </a:solidFill>
              </a:rPr>
              <a:t>NLP pipeline – schemat pracy</a:t>
            </a:r>
            <a:endParaRPr lang="en-US" dirty="0">
              <a:solidFill>
                <a:srgbClr val="04155C"/>
              </a:solidFill>
            </a:endParaRPr>
          </a:p>
          <a:p>
            <a:endParaRPr lang="pl-PL" dirty="0">
              <a:solidFill>
                <a:srgbClr val="04155C"/>
              </a:solidFill>
            </a:endParaRPr>
          </a:p>
          <a:p>
            <a:r>
              <a:rPr lang="pl-PL" b="1" dirty="0">
                <a:solidFill>
                  <a:srgbClr val="04155C"/>
                </a:solidFill>
              </a:rPr>
              <a:t>Podstawowe pojęcia</a:t>
            </a:r>
            <a:r>
              <a:rPr lang="pl-PL" dirty="0">
                <a:solidFill>
                  <a:srgbClr val="04155C"/>
                </a:solidFill>
              </a:rPr>
              <a:t>:</a:t>
            </a:r>
          </a:p>
          <a:p>
            <a:pPr marL="285750" indent="-285750">
              <a:buFont typeface="Arial" panose="020B0604020202020204" pitchFamily="34" charset="0"/>
              <a:buChar char="•"/>
            </a:pPr>
            <a:r>
              <a:rPr lang="en-US" dirty="0">
                <a:solidFill>
                  <a:srgbClr val="04155C"/>
                </a:solidFill>
              </a:rPr>
              <a:t>podstawowe zagadnienia pracy z tekstem: czyszczenie, parsowanie, lematyzacja, tagowanie, itp.</a:t>
            </a:r>
            <a:endParaRPr lang="pl-PL" dirty="0">
              <a:solidFill>
                <a:srgbClr val="04155C"/>
              </a:solidFill>
            </a:endParaRPr>
          </a:p>
          <a:p>
            <a:pPr marL="285750" indent="-285750">
              <a:buFont typeface="Arial" panose="020B0604020202020204" pitchFamily="34" charset="0"/>
              <a:buChar char="•"/>
            </a:pPr>
            <a:r>
              <a:rPr lang="en-US" dirty="0">
                <a:solidFill>
                  <a:srgbClr val="04155C"/>
                </a:solidFill>
              </a:rPr>
              <a:t>pojęcia chunk i chink</a:t>
            </a:r>
          </a:p>
          <a:p>
            <a:pPr marL="285750" indent="-285750">
              <a:buFont typeface="Arial" panose="020B0604020202020204" pitchFamily="34" charset="0"/>
              <a:buChar char="•"/>
            </a:pPr>
            <a:r>
              <a:rPr lang="en-US" dirty="0">
                <a:solidFill>
                  <a:srgbClr val="04155C"/>
                </a:solidFill>
              </a:rPr>
              <a:t>wychwytywanie wzorców i wyrażenia regularne</a:t>
            </a:r>
            <a:endParaRPr lang="pl-PL" dirty="0">
              <a:solidFill>
                <a:srgbClr val="04155C"/>
              </a:solidFill>
            </a:endParaRPr>
          </a:p>
          <a:p>
            <a:pPr marL="285750" indent="-285750">
              <a:buFont typeface="Arial" panose="020B0604020202020204" pitchFamily="34" charset="0"/>
              <a:buChar char="•"/>
            </a:pPr>
            <a:endParaRPr lang="pl-PL" dirty="0">
              <a:solidFill>
                <a:srgbClr val="04155C"/>
              </a:solidFill>
            </a:endParaRPr>
          </a:p>
          <a:p>
            <a:r>
              <a:rPr lang="pl-PL" b="1" dirty="0">
                <a:solidFill>
                  <a:srgbClr val="04155C"/>
                </a:solidFill>
              </a:rPr>
              <a:t>Bardziej </a:t>
            </a:r>
            <a:r>
              <a:rPr lang="pl-PL" b="1">
                <a:solidFill>
                  <a:srgbClr val="04155C"/>
                </a:solidFill>
              </a:rPr>
              <a:t>zaawansowane zagadnienia:</a:t>
            </a:r>
            <a:endParaRPr lang="en-US" b="1" dirty="0">
              <a:solidFill>
                <a:srgbClr val="04155C"/>
              </a:solidFill>
            </a:endParaRPr>
          </a:p>
          <a:p>
            <a:pPr marL="285750" indent="-285750">
              <a:buFont typeface="Arial" panose="020B0604020202020204" pitchFamily="34" charset="0"/>
              <a:buChar char="•"/>
            </a:pPr>
            <a:r>
              <a:rPr lang="en-US" dirty="0">
                <a:solidFill>
                  <a:srgbClr val="04155C"/>
                </a:solidFill>
              </a:rPr>
              <a:t>uczenie maszynowe na przykładzie Named Entity Recognition (</a:t>
            </a:r>
            <a:r>
              <a:rPr lang="en-US">
                <a:solidFill>
                  <a:srgbClr val="04155C"/>
                </a:solidFill>
              </a:rPr>
              <a:t>NER)</a:t>
            </a:r>
            <a:endParaRPr lang="en-US" dirty="0">
              <a:solidFill>
                <a:srgbClr val="04155C"/>
              </a:solidFill>
            </a:endParaRPr>
          </a:p>
          <a:p>
            <a:pPr marL="285750" indent="-285750">
              <a:buFont typeface="Arial" panose="020B0604020202020204" pitchFamily="34" charset="0"/>
              <a:buChar char="•"/>
            </a:pPr>
            <a:r>
              <a:rPr lang="en-US" dirty="0">
                <a:solidFill>
                  <a:srgbClr val="04155C"/>
                </a:solidFill>
              </a:rPr>
              <a:t>selekcja słów kluczowych</a:t>
            </a:r>
          </a:p>
          <a:p>
            <a:pPr marL="285750" indent="-285750">
              <a:buFont typeface="Arial" panose="020B0604020202020204" pitchFamily="34" charset="0"/>
              <a:buChar char="•"/>
            </a:pPr>
            <a:r>
              <a:rPr lang="en-US" dirty="0">
                <a:solidFill>
                  <a:srgbClr val="04155C"/>
                </a:solidFill>
              </a:rPr>
              <a:t>analiza sentymentu</a:t>
            </a:r>
          </a:p>
          <a:p>
            <a:pPr marL="285750" indent="-285750">
              <a:buFont typeface="Arial" panose="020B0604020202020204" pitchFamily="34" charset="0"/>
              <a:buChar char="•"/>
            </a:pPr>
            <a:r>
              <a:rPr lang="pl-PL" dirty="0">
                <a:solidFill>
                  <a:srgbClr val="04155C"/>
                </a:solidFill>
              </a:rPr>
              <a:t>p</a:t>
            </a:r>
            <a:r>
              <a:rPr lang="en-US" dirty="0">
                <a:solidFill>
                  <a:srgbClr val="04155C"/>
                </a:solidFill>
              </a:rPr>
              <a:t>rocessing strumieni danych: Twitter</a:t>
            </a:r>
          </a:p>
          <a:p>
            <a:pPr marL="285750" indent="-285750">
              <a:buFont typeface="Arial" panose="020B0604020202020204" pitchFamily="34" charset="0"/>
              <a:buChar char="•"/>
            </a:pPr>
            <a:r>
              <a:rPr lang="en-US" dirty="0">
                <a:solidFill>
                  <a:srgbClr val="04155C"/>
                </a:solidFill>
              </a:rPr>
              <a:t>text scraping</a:t>
            </a:r>
            <a:endParaRPr lang="pl-PL" dirty="0">
              <a:solidFill>
                <a:srgbClr val="04155C"/>
              </a:solidFill>
            </a:endParaRPr>
          </a:p>
          <a:p>
            <a:endParaRPr lang="pl-PL" dirty="0">
              <a:solidFill>
                <a:srgbClr val="04155C"/>
              </a:solidFill>
            </a:endParaRPr>
          </a:p>
          <a:p>
            <a:r>
              <a:rPr lang="pl-PL" b="1" dirty="0">
                <a:solidFill>
                  <a:srgbClr val="04155C"/>
                </a:solidFill>
              </a:rPr>
              <a:t>Bonus</a:t>
            </a:r>
            <a:r>
              <a:rPr lang="pl-PL" dirty="0">
                <a:solidFill>
                  <a:srgbClr val="04155C"/>
                </a:solidFill>
              </a:rPr>
              <a:t>:</a:t>
            </a:r>
            <a:endParaRPr lang="en-US" dirty="0">
              <a:solidFill>
                <a:srgbClr val="04155C"/>
              </a:solidFill>
            </a:endParaRPr>
          </a:p>
          <a:p>
            <a:pPr marL="285750" indent="-285750">
              <a:buFont typeface="Arial" panose="020B0604020202020204" pitchFamily="34" charset="0"/>
              <a:buChar char="•"/>
            </a:pPr>
            <a:r>
              <a:rPr lang="en-US" dirty="0">
                <a:solidFill>
                  <a:srgbClr val="04155C"/>
                </a:solidFill>
              </a:rPr>
              <a:t>wysokopoziomowe systemy analizy dużych zbiorów </a:t>
            </a:r>
            <a:r>
              <a:rPr lang="en-US">
                <a:solidFill>
                  <a:srgbClr val="04155C"/>
                </a:solidFill>
              </a:rPr>
              <a:t>tekstowych </a:t>
            </a:r>
            <a:r>
              <a:rPr lang="pl-PL">
                <a:solidFill>
                  <a:srgbClr val="04155C"/>
                </a:solidFill>
              </a:rPr>
              <a:t>                                   </a:t>
            </a:r>
            <a:r>
              <a:rPr lang="en-US">
                <a:solidFill>
                  <a:srgbClr val="04155C"/>
                </a:solidFill>
              </a:rPr>
              <a:t>na </a:t>
            </a:r>
            <a:r>
              <a:rPr lang="en-US" dirty="0">
                <a:solidFill>
                  <a:srgbClr val="04155C"/>
                </a:solidFill>
              </a:rPr>
              <a:t>przykładzie subMIND.AI</a:t>
            </a:r>
          </a:p>
        </p:txBody>
      </p:sp>
    </p:spTree>
    <p:extLst>
      <p:ext uri="{BB962C8B-B14F-4D97-AF65-F5344CB8AC3E}">
        <p14:creationId xmlns:p14="http://schemas.microsoft.com/office/powerpoint/2010/main" val="77584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6CF93B-CC9E-481E-9B8A-7F4D1ECF1FE9}"/>
              </a:ext>
            </a:extLst>
          </p:cNvPr>
          <p:cNvSpPr>
            <a:spLocks noGrp="1"/>
          </p:cNvSpPr>
          <p:nvPr>
            <p:ph type="ctrTitle"/>
          </p:nvPr>
        </p:nvSpPr>
        <p:spPr/>
        <p:txBody>
          <a:bodyPr/>
          <a:lstStyle/>
          <a:p>
            <a:r>
              <a:rPr lang="pl-PL"/>
              <a:t>SUBMIND.AI</a:t>
            </a:r>
          </a:p>
        </p:txBody>
      </p:sp>
      <p:sp>
        <p:nvSpPr>
          <p:cNvPr id="3" name="Podtytuł 2">
            <a:extLst>
              <a:ext uri="{FF2B5EF4-FFF2-40B4-BE49-F238E27FC236}">
                <a16:creationId xmlns:a16="http://schemas.microsoft.com/office/drawing/2014/main" id="{B952C848-D9D1-498B-AB6C-F2B9C6F28149}"/>
              </a:ext>
            </a:extLst>
          </p:cNvPr>
          <p:cNvSpPr>
            <a:spLocks noGrp="1"/>
          </p:cNvSpPr>
          <p:nvPr>
            <p:ph type="subTitle" idx="1"/>
          </p:nvPr>
        </p:nvSpPr>
        <p:spPr/>
        <p:txBody>
          <a:bodyPr/>
          <a:lstStyle/>
          <a:p>
            <a:r>
              <a:rPr lang="pl-PL"/>
              <a:t>wysokopoziomowy system analizy </a:t>
            </a:r>
          </a:p>
          <a:p>
            <a:r>
              <a:rPr lang="pl-PL"/>
              <a:t>dużych zbiorów tekstowych</a:t>
            </a:r>
          </a:p>
          <a:p>
            <a:endParaRPr lang="pl-PL"/>
          </a:p>
        </p:txBody>
      </p:sp>
    </p:spTree>
    <p:extLst>
      <p:ext uri="{BB962C8B-B14F-4D97-AF65-F5344CB8AC3E}">
        <p14:creationId xmlns:p14="http://schemas.microsoft.com/office/powerpoint/2010/main" val="293015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EC2FE9-BF9D-4CD4-8BE2-6AD1EC3322C6}"/>
              </a:ext>
            </a:extLst>
          </p:cNvPr>
          <p:cNvSpPr>
            <a:spLocks noGrp="1"/>
          </p:cNvSpPr>
          <p:nvPr>
            <p:ph type="title"/>
          </p:nvPr>
        </p:nvSpPr>
        <p:spPr/>
        <p:txBody>
          <a:bodyPr>
            <a:normAutofit/>
          </a:bodyPr>
          <a:lstStyle/>
          <a:p>
            <a:r>
              <a:rPr lang="pl-PL" sz="2400"/>
              <a:t>dr inż. Karol Kulasiński</a:t>
            </a:r>
          </a:p>
        </p:txBody>
      </p:sp>
      <p:sp>
        <p:nvSpPr>
          <p:cNvPr id="3" name="Symbol zastępczy tekstu 2">
            <a:extLst>
              <a:ext uri="{FF2B5EF4-FFF2-40B4-BE49-F238E27FC236}">
                <a16:creationId xmlns:a16="http://schemas.microsoft.com/office/drawing/2014/main" id="{5FE61B6F-31D9-4017-8D4F-584D2A4B2DD9}"/>
              </a:ext>
            </a:extLst>
          </p:cNvPr>
          <p:cNvSpPr>
            <a:spLocks noGrp="1"/>
          </p:cNvSpPr>
          <p:nvPr>
            <p:ph type="body" sz="quarter" idx="13"/>
          </p:nvPr>
        </p:nvSpPr>
        <p:spPr/>
        <p:txBody>
          <a:bodyPr/>
          <a:lstStyle/>
          <a:p>
            <a:endParaRPr lang="pl-PL"/>
          </a:p>
        </p:txBody>
      </p:sp>
      <p:sp>
        <p:nvSpPr>
          <p:cNvPr id="4" name="Symbol zastępczy obrazu 3">
            <a:extLst>
              <a:ext uri="{FF2B5EF4-FFF2-40B4-BE49-F238E27FC236}">
                <a16:creationId xmlns:a16="http://schemas.microsoft.com/office/drawing/2014/main" id="{9A699441-1405-43EA-AF63-1DFEA2232404}"/>
              </a:ext>
            </a:extLst>
          </p:cNvPr>
          <p:cNvSpPr>
            <a:spLocks noGrp="1"/>
          </p:cNvSpPr>
          <p:nvPr>
            <p:ph type="pic" sz="quarter" idx="14"/>
          </p:nvPr>
        </p:nvSpPr>
        <p:spPr/>
      </p:sp>
      <p:sp>
        <p:nvSpPr>
          <p:cNvPr id="5" name="TextBox 4">
            <a:extLst>
              <a:ext uri="{FF2B5EF4-FFF2-40B4-BE49-F238E27FC236}">
                <a16:creationId xmlns:a16="http://schemas.microsoft.com/office/drawing/2014/main" id="{FFA38D2C-FC45-46CB-854D-DCA0DE9CCF87}"/>
              </a:ext>
            </a:extLst>
          </p:cNvPr>
          <p:cNvSpPr txBox="1"/>
          <p:nvPr/>
        </p:nvSpPr>
        <p:spPr>
          <a:xfrm>
            <a:off x="628650" y="211974"/>
            <a:ext cx="3469821" cy="461665"/>
          </a:xfrm>
          <a:prstGeom prst="rect">
            <a:avLst/>
          </a:prstGeom>
          <a:noFill/>
        </p:spPr>
        <p:txBody>
          <a:bodyPr wrap="square" rtlCol="0">
            <a:spAutoFit/>
          </a:bodyPr>
          <a:lstStyle/>
          <a:p>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Kontakt</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2682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Natural Language Processing</a:t>
            </a:r>
            <a:endParaRPr lang="en-US" sz="2400" dirty="0">
              <a:solidFill>
                <a:srgbClr val="04155C"/>
              </a:solidFill>
              <a:latin typeface="Roboto Light" panose="02000000000000000000" pitchFamily="2" charset="0"/>
              <a:ea typeface="Roboto Light" panose="02000000000000000000" pitchFamily="2" charset="0"/>
            </a:endParaRPr>
          </a:p>
        </p:txBody>
      </p:sp>
      <p:sp>
        <p:nvSpPr>
          <p:cNvPr id="2" name="Prostokąt 1">
            <a:extLst>
              <a:ext uri="{FF2B5EF4-FFF2-40B4-BE49-F238E27FC236}">
                <a16:creationId xmlns:a16="http://schemas.microsoft.com/office/drawing/2014/main" id="{57ACAB20-FD85-47F0-A7D1-F4E20931211C}"/>
              </a:ext>
            </a:extLst>
          </p:cNvPr>
          <p:cNvSpPr/>
          <p:nvPr/>
        </p:nvSpPr>
        <p:spPr>
          <a:xfrm>
            <a:off x="447040" y="1064181"/>
            <a:ext cx="5821680" cy="1815882"/>
          </a:xfrm>
          <a:prstGeom prst="rect">
            <a:avLst/>
          </a:prstGeom>
        </p:spPr>
        <p:txBody>
          <a:bodyPr wrap="square">
            <a:spAutoFit/>
          </a:bodyPr>
          <a:lstStyle/>
          <a:p>
            <a:r>
              <a:rPr lang="en-US" sz="1400" b="1"/>
              <a:t>Natural language processing </a:t>
            </a:r>
            <a:r>
              <a:rPr lang="en-US" sz="1400"/>
              <a:t>(</a:t>
            </a:r>
            <a:r>
              <a:rPr lang="en-US" sz="1400" b="1"/>
              <a:t>NLP</a:t>
            </a:r>
            <a:r>
              <a:rPr lang="en-US" sz="1400"/>
              <a:t>)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p>
          <a:p>
            <a:r>
              <a:rPr lang="en-US" sz="1400"/>
              <a:t>Challenges in natural language processing frequently involve speech recognition, natural language understanding, and natural language generation.</a:t>
            </a:r>
            <a:r>
              <a:rPr lang="pl-PL" sz="1400"/>
              <a:t> (wiki)</a:t>
            </a:r>
          </a:p>
        </p:txBody>
      </p:sp>
      <p:pic>
        <p:nvPicPr>
          <p:cNvPr id="8" name="Picture 8">
            <a:extLst>
              <a:ext uri="{FF2B5EF4-FFF2-40B4-BE49-F238E27FC236}">
                <a16:creationId xmlns:a16="http://schemas.microsoft.com/office/drawing/2014/main" id="{98EF3880-5FEA-4DE4-A13D-B058DDBBBE41}"/>
              </a:ext>
            </a:extLst>
          </p:cNvPr>
          <p:cNvPicPr>
            <a:picLocks noChangeAspect="1"/>
          </p:cNvPicPr>
          <p:nvPr/>
        </p:nvPicPr>
        <p:blipFill>
          <a:blip r:embed="rId2"/>
          <a:stretch>
            <a:fillRect/>
          </a:stretch>
        </p:blipFill>
        <p:spPr>
          <a:xfrm>
            <a:off x="447040" y="3060142"/>
            <a:ext cx="4673159" cy="3482764"/>
          </a:xfrm>
          <a:prstGeom prst="rect">
            <a:avLst/>
          </a:prstGeom>
        </p:spPr>
      </p:pic>
      <p:pic>
        <p:nvPicPr>
          <p:cNvPr id="1026" name="Picture 2">
            <a:extLst>
              <a:ext uri="{FF2B5EF4-FFF2-40B4-BE49-F238E27FC236}">
                <a16:creationId xmlns:a16="http://schemas.microsoft.com/office/drawing/2014/main" id="{B2EDDE84-0FF6-430E-AD99-E689EEFA5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528" y="3477549"/>
            <a:ext cx="3171825" cy="2647950"/>
          </a:xfrm>
          <a:prstGeom prst="rect">
            <a:avLst/>
          </a:prstGeom>
          <a:noFill/>
          <a:extLst>
            <a:ext uri="{909E8E84-426E-40DD-AFC4-6F175D3DCCD1}">
              <a14:hiddenFill xmlns:a14="http://schemas.microsoft.com/office/drawing/2010/main">
                <a:solidFill>
                  <a:srgbClr val="FFFFFF"/>
                </a:solidFill>
              </a14:hiddenFill>
            </a:ext>
          </a:extLst>
        </p:spPr>
      </p:pic>
      <p:sp>
        <p:nvSpPr>
          <p:cNvPr id="9" name="pole tekstowe 8">
            <a:extLst>
              <a:ext uri="{FF2B5EF4-FFF2-40B4-BE49-F238E27FC236}">
                <a16:creationId xmlns:a16="http://schemas.microsoft.com/office/drawing/2014/main" id="{9FDB6E30-7481-46AD-8689-DECDB32EC47F}"/>
              </a:ext>
            </a:extLst>
          </p:cNvPr>
          <p:cNvSpPr txBox="1"/>
          <p:nvPr/>
        </p:nvSpPr>
        <p:spPr>
          <a:xfrm>
            <a:off x="6643193" y="1064181"/>
            <a:ext cx="2053767" cy="2246769"/>
          </a:xfrm>
          <a:prstGeom prst="rect">
            <a:avLst/>
          </a:prstGeom>
          <a:noFill/>
        </p:spPr>
        <p:txBody>
          <a:bodyPr wrap="none" rtlCol="0">
            <a:spAutoFit/>
          </a:bodyPr>
          <a:lstStyle/>
          <a:p>
            <a:r>
              <a:rPr lang="pl-PL" sz="1400" b="1"/>
              <a:t>Challenges</a:t>
            </a:r>
            <a:r>
              <a:rPr lang="pl-PL" sz="1400"/>
              <a:t>:</a:t>
            </a:r>
          </a:p>
          <a:p>
            <a:pPr marL="285750" indent="-285750">
              <a:buFont typeface="Arial" panose="020B0604020202020204" pitchFamily="34" charset="0"/>
              <a:buChar char="•"/>
            </a:pPr>
            <a:r>
              <a:rPr lang="pl-PL" sz="1400"/>
              <a:t>NER extraction</a:t>
            </a:r>
          </a:p>
          <a:p>
            <a:pPr marL="285750" indent="-285750">
              <a:buFont typeface="Arial" panose="020B0604020202020204" pitchFamily="34" charset="0"/>
              <a:buChar char="•"/>
            </a:pPr>
            <a:r>
              <a:rPr lang="pl-PL" sz="1400"/>
              <a:t>semantic meaning</a:t>
            </a:r>
          </a:p>
          <a:p>
            <a:pPr marL="285750" indent="-285750">
              <a:buFont typeface="Arial" panose="020B0604020202020204" pitchFamily="34" charset="0"/>
              <a:buChar char="•"/>
            </a:pPr>
            <a:r>
              <a:rPr lang="pl-PL" sz="1400"/>
              <a:t>setting the context</a:t>
            </a:r>
          </a:p>
          <a:p>
            <a:pPr marL="285750" indent="-285750">
              <a:buFont typeface="Arial" panose="020B0604020202020204" pitchFamily="34" charset="0"/>
              <a:buChar char="•"/>
            </a:pPr>
            <a:r>
              <a:rPr lang="pl-PL" sz="1400"/>
              <a:t>anaphora resolution</a:t>
            </a:r>
          </a:p>
          <a:p>
            <a:pPr marL="285750" indent="-285750">
              <a:buFont typeface="Arial" panose="020B0604020202020204" pitchFamily="34" charset="0"/>
              <a:buChar char="•"/>
            </a:pPr>
            <a:r>
              <a:rPr lang="pl-PL" sz="1400"/>
              <a:t>vocabulary</a:t>
            </a:r>
          </a:p>
          <a:p>
            <a:pPr marL="285750" indent="-285750">
              <a:buFont typeface="Arial" panose="020B0604020202020204" pitchFamily="34" charset="0"/>
              <a:buChar char="•"/>
            </a:pPr>
            <a:r>
              <a:rPr lang="pl-PL" sz="1400"/>
              <a:t>unification</a:t>
            </a:r>
          </a:p>
          <a:p>
            <a:pPr marL="285750" indent="-285750">
              <a:buFont typeface="Arial" panose="020B0604020202020204" pitchFamily="34" charset="0"/>
              <a:buChar char="•"/>
            </a:pPr>
            <a:r>
              <a:rPr lang="pl-PL" sz="1400"/>
              <a:t>speech recognition</a:t>
            </a:r>
          </a:p>
          <a:p>
            <a:pPr marL="285750" indent="-285750">
              <a:buFont typeface="Arial" panose="020B0604020202020204" pitchFamily="34" charset="0"/>
              <a:buChar char="•"/>
            </a:pPr>
            <a:endParaRPr lang="pl-PL" sz="1400"/>
          </a:p>
          <a:p>
            <a:r>
              <a:rPr lang="pl-PL" sz="1400"/>
              <a:t>[Siri mistakes URL]</a:t>
            </a:r>
          </a:p>
        </p:txBody>
      </p:sp>
    </p:spTree>
    <p:extLst>
      <p:ext uri="{BB962C8B-B14F-4D97-AF65-F5344CB8AC3E}">
        <p14:creationId xmlns:p14="http://schemas.microsoft.com/office/powerpoint/2010/main" val="36637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Obraz 36">
            <a:extLst>
              <a:ext uri="{FF2B5EF4-FFF2-40B4-BE49-F238E27FC236}">
                <a16:creationId xmlns:a16="http://schemas.microsoft.com/office/drawing/2014/main" id="{7BE0377E-471A-47EA-91D7-BBD15911B9AB}"/>
              </a:ext>
            </a:extLst>
          </p:cNvPr>
          <p:cNvPicPr>
            <a:picLocks noChangeAspect="1"/>
          </p:cNvPicPr>
          <p:nvPr/>
        </p:nvPicPr>
        <p:blipFill>
          <a:blip r:embed="rId2"/>
          <a:stretch>
            <a:fillRect/>
          </a:stretch>
        </p:blipFill>
        <p:spPr>
          <a:xfrm>
            <a:off x="52800" y="2453640"/>
            <a:ext cx="3065862" cy="4282916"/>
          </a:xfrm>
          <a:prstGeom prst="rect">
            <a:avLst/>
          </a:prstGeom>
        </p:spPr>
      </p:pic>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NLP use cases</a:t>
            </a:r>
            <a:endParaRPr lang="en-US" sz="2400" dirty="0">
              <a:solidFill>
                <a:srgbClr val="04155C"/>
              </a:solidFill>
              <a:latin typeface="Roboto Light" panose="02000000000000000000" pitchFamily="2" charset="0"/>
              <a:ea typeface="Roboto Light" panose="02000000000000000000" pitchFamily="2" charset="0"/>
            </a:endParaRPr>
          </a:p>
        </p:txBody>
      </p:sp>
      <p:pic>
        <p:nvPicPr>
          <p:cNvPr id="2050" name="Picture 2" descr="Znalezione obrazy dla zapytania: nlp icon">
            <a:extLst>
              <a:ext uri="{FF2B5EF4-FFF2-40B4-BE49-F238E27FC236}">
                <a16:creationId xmlns:a16="http://schemas.microsoft.com/office/drawing/2014/main" id="{3B87A6B1-643C-4784-86ED-E3BA2692F6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8782" y="1634809"/>
            <a:ext cx="3183777" cy="1687512"/>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4">
            <a:extLst>
              <a:ext uri="{FF2B5EF4-FFF2-40B4-BE49-F238E27FC236}">
                <a16:creationId xmlns:a16="http://schemas.microsoft.com/office/drawing/2014/main" id="{140DFD20-5615-4ED2-BD96-7C392BE4F1A1}"/>
              </a:ext>
            </a:extLst>
          </p:cNvPr>
          <p:cNvSpPr/>
          <p:nvPr/>
        </p:nvSpPr>
        <p:spPr>
          <a:xfrm>
            <a:off x="522501" y="1505843"/>
            <a:ext cx="2393604" cy="307777"/>
          </a:xfrm>
          <a:prstGeom prst="rect">
            <a:avLst/>
          </a:prstGeom>
        </p:spPr>
        <p:txBody>
          <a:bodyPr wrap="none">
            <a:spAutoFit/>
          </a:bodyPr>
          <a:lstStyle/>
          <a:p>
            <a:r>
              <a:rPr lang="pl-PL" sz="1400">
                <a:solidFill>
                  <a:srgbClr val="04155C"/>
                </a:solidFill>
              </a:rPr>
              <a:t>reditworthiness assessment</a:t>
            </a:r>
          </a:p>
        </p:txBody>
      </p:sp>
      <p:sp>
        <p:nvSpPr>
          <p:cNvPr id="11" name="Prostokąt 10">
            <a:extLst>
              <a:ext uri="{FF2B5EF4-FFF2-40B4-BE49-F238E27FC236}">
                <a16:creationId xmlns:a16="http://schemas.microsoft.com/office/drawing/2014/main" id="{C7A76F45-2AFD-4A17-838C-2FAE61A53CFB}"/>
              </a:ext>
            </a:extLst>
          </p:cNvPr>
          <p:cNvSpPr/>
          <p:nvPr/>
        </p:nvSpPr>
        <p:spPr>
          <a:xfrm>
            <a:off x="841229" y="2001686"/>
            <a:ext cx="1935145" cy="307777"/>
          </a:xfrm>
          <a:prstGeom prst="rect">
            <a:avLst/>
          </a:prstGeom>
        </p:spPr>
        <p:txBody>
          <a:bodyPr wrap="none">
            <a:spAutoFit/>
          </a:bodyPr>
          <a:lstStyle/>
          <a:p>
            <a:r>
              <a:rPr lang="pl-PL" sz="1400">
                <a:solidFill>
                  <a:srgbClr val="04155C"/>
                </a:solidFill>
              </a:rPr>
              <a:t>hate speech detection</a:t>
            </a:r>
          </a:p>
        </p:txBody>
      </p:sp>
      <p:sp>
        <p:nvSpPr>
          <p:cNvPr id="12" name="Prostokąt 11">
            <a:extLst>
              <a:ext uri="{FF2B5EF4-FFF2-40B4-BE49-F238E27FC236}">
                <a16:creationId xmlns:a16="http://schemas.microsoft.com/office/drawing/2014/main" id="{4E204123-D262-4E61-8B19-04076F2DC36D}"/>
              </a:ext>
            </a:extLst>
          </p:cNvPr>
          <p:cNvSpPr/>
          <p:nvPr/>
        </p:nvSpPr>
        <p:spPr>
          <a:xfrm>
            <a:off x="3307728" y="3482739"/>
            <a:ext cx="1736373" cy="307777"/>
          </a:xfrm>
          <a:prstGeom prst="rect">
            <a:avLst/>
          </a:prstGeom>
        </p:spPr>
        <p:txBody>
          <a:bodyPr wrap="none">
            <a:spAutoFit/>
          </a:bodyPr>
          <a:lstStyle/>
          <a:p>
            <a:r>
              <a:rPr lang="pl-PL" sz="1400">
                <a:solidFill>
                  <a:srgbClr val="04155C"/>
                </a:solidFill>
              </a:rPr>
              <a:t>machine translation</a:t>
            </a:r>
          </a:p>
        </p:txBody>
      </p:sp>
      <p:sp>
        <p:nvSpPr>
          <p:cNvPr id="13" name="Prostokąt 12">
            <a:extLst>
              <a:ext uri="{FF2B5EF4-FFF2-40B4-BE49-F238E27FC236}">
                <a16:creationId xmlns:a16="http://schemas.microsoft.com/office/drawing/2014/main" id="{0ECAC3F2-CE69-4A8C-A959-BB56F317D5CF}"/>
              </a:ext>
            </a:extLst>
          </p:cNvPr>
          <p:cNvSpPr/>
          <p:nvPr/>
        </p:nvSpPr>
        <p:spPr>
          <a:xfrm>
            <a:off x="5290707" y="3467499"/>
            <a:ext cx="861133" cy="307777"/>
          </a:xfrm>
          <a:prstGeom prst="rect">
            <a:avLst/>
          </a:prstGeom>
        </p:spPr>
        <p:txBody>
          <a:bodyPr wrap="none">
            <a:spAutoFit/>
          </a:bodyPr>
          <a:lstStyle/>
          <a:p>
            <a:r>
              <a:rPr lang="pl-PL" sz="1400">
                <a:solidFill>
                  <a:srgbClr val="04155C"/>
                </a:solidFill>
              </a:rPr>
              <a:t>chatbots</a:t>
            </a:r>
          </a:p>
        </p:txBody>
      </p:sp>
      <p:sp>
        <p:nvSpPr>
          <p:cNvPr id="14" name="Prostokąt 13">
            <a:extLst>
              <a:ext uri="{FF2B5EF4-FFF2-40B4-BE49-F238E27FC236}">
                <a16:creationId xmlns:a16="http://schemas.microsoft.com/office/drawing/2014/main" id="{ABF07B9B-FE0C-4F22-BA5F-C9A203FD99C2}"/>
              </a:ext>
            </a:extLst>
          </p:cNvPr>
          <p:cNvSpPr/>
          <p:nvPr/>
        </p:nvSpPr>
        <p:spPr>
          <a:xfrm>
            <a:off x="6512559" y="3121223"/>
            <a:ext cx="1707519" cy="307777"/>
          </a:xfrm>
          <a:prstGeom prst="rect">
            <a:avLst/>
          </a:prstGeom>
        </p:spPr>
        <p:txBody>
          <a:bodyPr wrap="none">
            <a:spAutoFit/>
          </a:bodyPr>
          <a:lstStyle/>
          <a:p>
            <a:r>
              <a:rPr lang="pl-PL" sz="1400">
                <a:solidFill>
                  <a:srgbClr val="04155C"/>
                </a:solidFill>
              </a:rPr>
              <a:t>sentyment analysis</a:t>
            </a:r>
          </a:p>
        </p:txBody>
      </p:sp>
      <p:sp>
        <p:nvSpPr>
          <p:cNvPr id="15" name="Prostokąt 14">
            <a:extLst>
              <a:ext uri="{FF2B5EF4-FFF2-40B4-BE49-F238E27FC236}">
                <a16:creationId xmlns:a16="http://schemas.microsoft.com/office/drawing/2014/main" id="{D33A40CC-5EF8-4722-A24A-CD3D4A978F4D}"/>
              </a:ext>
            </a:extLst>
          </p:cNvPr>
          <p:cNvSpPr/>
          <p:nvPr/>
        </p:nvSpPr>
        <p:spPr>
          <a:xfrm>
            <a:off x="7269072" y="2324676"/>
            <a:ext cx="1079142" cy="307777"/>
          </a:xfrm>
          <a:prstGeom prst="rect">
            <a:avLst/>
          </a:prstGeom>
        </p:spPr>
        <p:txBody>
          <a:bodyPr wrap="none">
            <a:spAutoFit/>
          </a:bodyPr>
          <a:lstStyle/>
          <a:p>
            <a:r>
              <a:rPr lang="pl-PL" sz="1400">
                <a:solidFill>
                  <a:srgbClr val="04155C"/>
                </a:solidFill>
              </a:rPr>
              <a:t>recruitment</a:t>
            </a:r>
          </a:p>
        </p:txBody>
      </p:sp>
      <p:sp>
        <p:nvSpPr>
          <p:cNvPr id="16" name="Prostokąt 15">
            <a:extLst>
              <a:ext uri="{FF2B5EF4-FFF2-40B4-BE49-F238E27FC236}">
                <a16:creationId xmlns:a16="http://schemas.microsoft.com/office/drawing/2014/main" id="{F7E66BC0-17B0-488C-83DD-FB172DF2F780}"/>
              </a:ext>
            </a:extLst>
          </p:cNvPr>
          <p:cNvSpPr/>
          <p:nvPr/>
        </p:nvSpPr>
        <p:spPr>
          <a:xfrm>
            <a:off x="6758355" y="1831571"/>
            <a:ext cx="1050288" cy="307777"/>
          </a:xfrm>
          <a:prstGeom prst="rect">
            <a:avLst/>
          </a:prstGeom>
        </p:spPr>
        <p:txBody>
          <a:bodyPr wrap="none">
            <a:spAutoFit/>
          </a:bodyPr>
          <a:lstStyle/>
          <a:p>
            <a:r>
              <a:rPr lang="pl-PL" sz="1400">
                <a:solidFill>
                  <a:srgbClr val="04155C"/>
                </a:solidFill>
              </a:rPr>
              <a:t>advertising</a:t>
            </a:r>
          </a:p>
        </p:txBody>
      </p:sp>
      <p:sp>
        <p:nvSpPr>
          <p:cNvPr id="17" name="Prostokąt 16">
            <a:extLst>
              <a:ext uri="{FF2B5EF4-FFF2-40B4-BE49-F238E27FC236}">
                <a16:creationId xmlns:a16="http://schemas.microsoft.com/office/drawing/2014/main" id="{18202997-78D3-448A-8D26-AF36A395AFA7}"/>
              </a:ext>
            </a:extLst>
          </p:cNvPr>
          <p:cNvSpPr/>
          <p:nvPr/>
        </p:nvSpPr>
        <p:spPr>
          <a:xfrm>
            <a:off x="5290707" y="1321681"/>
            <a:ext cx="1677062" cy="307777"/>
          </a:xfrm>
          <a:prstGeom prst="rect">
            <a:avLst/>
          </a:prstGeom>
        </p:spPr>
        <p:txBody>
          <a:bodyPr wrap="none">
            <a:spAutoFit/>
          </a:bodyPr>
          <a:lstStyle/>
          <a:p>
            <a:r>
              <a:rPr lang="pl-PL" sz="1400">
                <a:solidFill>
                  <a:srgbClr val="04155C"/>
                </a:solidFill>
              </a:rPr>
              <a:t>market intelligence</a:t>
            </a:r>
          </a:p>
        </p:txBody>
      </p:sp>
      <p:sp>
        <p:nvSpPr>
          <p:cNvPr id="18" name="Prostokąt 17">
            <a:extLst>
              <a:ext uri="{FF2B5EF4-FFF2-40B4-BE49-F238E27FC236}">
                <a16:creationId xmlns:a16="http://schemas.microsoft.com/office/drawing/2014/main" id="{74E955FC-D639-4348-BBE8-CC2E1B0D9E63}"/>
              </a:ext>
            </a:extLst>
          </p:cNvPr>
          <p:cNvSpPr/>
          <p:nvPr/>
        </p:nvSpPr>
        <p:spPr>
          <a:xfrm>
            <a:off x="4059537" y="1027965"/>
            <a:ext cx="1019831" cy="307777"/>
          </a:xfrm>
          <a:prstGeom prst="rect">
            <a:avLst/>
          </a:prstGeom>
        </p:spPr>
        <p:txBody>
          <a:bodyPr wrap="none">
            <a:spAutoFit/>
          </a:bodyPr>
          <a:lstStyle/>
          <a:p>
            <a:r>
              <a:rPr lang="pl-PL" sz="1400">
                <a:solidFill>
                  <a:srgbClr val="04155C"/>
                </a:solidFill>
              </a:rPr>
              <a:t>healthcare</a:t>
            </a:r>
          </a:p>
        </p:txBody>
      </p:sp>
      <p:cxnSp>
        <p:nvCxnSpPr>
          <p:cNvPr id="10" name="Łącznik prosty ze strzałką 9">
            <a:extLst>
              <a:ext uri="{FF2B5EF4-FFF2-40B4-BE49-F238E27FC236}">
                <a16:creationId xmlns:a16="http://schemas.microsoft.com/office/drawing/2014/main" id="{776E03CA-EA68-47C2-A612-0BB4DA384C12}"/>
              </a:ext>
            </a:extLst>
          </p:cNvPr>
          <p:cNvCxnSpPr>
            <a:cxnSpLocks/>
            <a:stCxn id="5" idx="3"/>
          </p:cNvCxnSpPr>
          <p:nvPr/>
        </p:nvCxnSpPr>
        <p:spPr>
          <a:xfrm>
            <a:off x="2916105" y="1659732"/>
            <a:ext cx="589095" cy="171839"/>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a:extLst>
              <a:ext uri="{FF2B5EF4-FFF2-40B4-BE49-F238E27FC236}">
                <a16:creationId xmlns:a16="http://schemas.microsoft.com/office/drawing/2014/main" id="{B87CC7E1-98FC-46D2-B218-2EA268BB1ECA}"/>
              </a:ext>
            </a:extLst>
          </p:cNvPr>
          <p:cNvCxnSpPr/>
          <p:nvPr/>
        </p:nvCxnSpPr>
        <p:spPr>
          <a:xfrm flipH="1">
            <a:off x="5892800" y="1659731"/>
            <a:ext cx="236438" cy="19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a:extLst>
              <a:ext uri="{FF2B5EF4-FFF2-40B4-BE49-F238E27FC236}">
                <a16:creationId xmlns:a16="http://schemas.microsoft.com/office/drawing/2014/main" id="{DAB766C3-A05F-4528-90FE-1507D779C019}"/>
              </a:ext>
            </a:extLst>
          </p:cNvPr>
          <p:cNvCxnSpPr>
            <a:cxnSpLocks/>
            <a:stCxn id="11" idx="3"/>
          </p:cNvCxnSpPr>
          <p:nvPr/>
        </p:nvCxnSpPr>
        <p:spPr>
          <a:xfrm>
            <a:off x="2776374" y="2155575"/>
            <a:ext cx="552408"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a:extLst>
              <a:ext uri="{FF2B5EF4-FFF2-40B4-BE49-F238E27FC236}">
                <a16:creationId xmlns:a16="http://schemas.microsoft.com/office/drawing/2014/main" id="{3B341D3A-3789-4C07-A7CD-65D69A907620}"/>
              </a:ext>
            </a:extLst>
          </p:cNvPr>
          <p:cNvCxnSpPr>
            <a:cxnSpLocks/>
          </p:cNvCxnSpPr>
          <p:nvPr/>
        </p:nvCxnSpPr>
        <p:spPr>
          <a:xfrm flipV="1">
            <a:off x="4673600" y="3207843"/>
            <a:ext cx="0" cy="259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a:extLst>
              <a:ext uri="{FF2B5EF4-FFF2-40B4-BE49-F238E27FC236}">
                <a16:creationId xmlns:a16="http://schemas.microsoft.com/office/drawing/2014/main" id="{ABB93D20-96A6-4354-863D-5DD263774426}"/>
              </a:ext>
            </a:extLst>
          </p:cNvPr>
          <p:cNvCxnSpPr>
            <a:stCxn id="13" idx="0"/>
          </p:cNvCxnSpPr>
          <p:nvPr/>
        </p:nvCxnSpPr>
        <p:spPr>
          <a:xfrm flipH="1" flipV="1">
            <a:off x="5567680" y="3182921"/>
            <a:ext cx="153594" cy="28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Łącznik prosty ze strzałką 27">
            <a:extLst>
              <a:ext uri="{FF2B5EF4-FFF2-40B4-BE49-F238E27FC236}">
                <a16:creationId xmlns:a16="http://schemas.microsoft.com/office/drawing/2014/main" id="{CFB6EEA4-FE0F-47D0-B97A-50EDFAF900AF}"/>
              </a:ext>
            </a:extLst>
          </p:cNvPr>
          <p:cNvCxnSpPr/>
          <p:nvPr/>
        </p:nvCxnSpPr>
        <p:spPr>
          <a:xfrm flipH="1" flipV="1">
            <a:off x="6266763" y="2946400"/>
            <a:ext cx="245796" cy="17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Łącznik prosty ze strzałką 29">
            <a:extLst>
              <a:ext uri="{FF2B5EF4-FFF2-40B4-BE49-F238E27FC236}">
                <a16:creationId xmlns:a16="http://schemas.microsoft.com/office/drawing/2014/main" id="{2331BB70-0078-4010-9E82-3690D9996E8E}"/>
              </a:ext>
            </a:extLst>
          </p:cNvPr>
          <p:cNvCxnSpPr>
            <a:cxnSpLocks/>
            <a:stCxn id="15" idx="1"/>
          </p:cNvCxnSpPr>
          <p:nvPr/>
        </p:nvCxnSpPr>
        <p:spPr>
          <a:xfrm flipH="1">
            <a:off x="6728400" y="2478565"/>
            <a:ext cx="540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a:extLst>
              <a:ext uri="{FF2B5EF4-FFF2-40B4-BE49-F238E27FC236}">
                <a16:creationId xmlns:a16="http://schemas.microsoft.com/office/drawing/2014/main" id="{CDDD5CEB-77F7-4E69-9951-33EBD872286E}"/>
              </a:ext>
            </a:extLst>
          </p:cNvPr>
          <p:cNvCxnSpPr>
            <a:stCxn id="18" idx="2"/>
          </p:cNvCxnSpPr>
          <p:nvPr/>
        </p:nvCxnSpPr>
        <p:spPr>
          <a:xfrm>
            <a:off x="4569453" y="1335742"/>
            <a:ext cx="104147" cy="32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a:extLst>
              <a:ext uri="{FF2B5EF4-FFF2-40B4-BE49-F238E27FC236}">
                <a16:creationId xmlns:a16="http://schemas.microsoft.com/office/drawing/2014/main" id="{86E53820-91A3-430A-A097-353C517BA448}"/>
              </a:ext>
            </a:extLst>
          </p:cNvPr>
          <p:cNvCxnSpPr>
            <a:stCxn id="16" idx="1"/>
          </p:cNvCxnSpPr>
          <p:nvPr/>
        </p:nvCxnSpPr>
        <p:spPr>
          <a:xfrm flipH="1">
            <a:off x="6345077" y="1985460"/>
            <a:ext cx="413278" cy="7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Obraz 41">
            <a:extLst>
              <a:ext uri="{FF2B5EF4-FFF2-40B4-BE49-F238E27FC236}">
                <a16:creationId xmlns:a16="http://schemas.microsoft.com/office/drawing/2014/main" id="{7FF86339-2095-43A3-96DE-AB5B7725013E}"/>
              </a:ext>
            </a:extLst>
          </p:cNvPr>
          <p:cNvPicPr>
            <a:picLocks noChangeAspect="1"/>
          </p:cNvPicPr>
          <p:nvPr/>
        </p:nvPicPr>
        <p:blipFill>
          <a:blip r:embed="rId4"/>
          <a:stretch>
            <a:fillRect/>
          </a:stretch>
        </p:blipFill>
        <p:spPr>
          <a:xfrm>
            <a:off x="3164313" y="3805728"/>
            <a:ext cx="5750661" cy="2615391"/>
          </a:xfrm>
          <a:prstGeom prst="rect">
            <a:avLst/>
          </a:prstGeom>
        </p:spPr>
      </p:pic>
    </p:spTree>
    <p:extLst>
      <p:ext uri="{BB962C8B-B14F-4D97-AF65-F5344CB8AC3E}">
        <p14:creationId xmlns:p14="http://schemas.microsoft.com/office/powerpoint/2010/main" val="304873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NLP pipeline</a:t>
            </a:r>
            <a:endParaRPr lang="en-US" sz="2400" dirty="0">
              <a:solidFill>
                <a:srgbClr val="04155C"/>
              </a:solidFill>
              <a:latin typeface="Roboto Light" panose="02000000000000000000" pitchFamily="2" charset="0"/>
              <a:ea typeface="Roboto Light" panose="02000000000000000000" pitchFamily="2" charset="0"/>
            </a:endParaRPr>
          </a:p>
        </p:txBody>
      </p:sp>
      <p:pic>
        <p:nvPicPr>
          <p:cNvPr id="25" name="Picture 2">
            <a:extLst>
              <a:ext uri="{FF2B5EF4-FFF2-40B4-BE49-F238E27FC236}">
                <a16:creationId xmlns:a16="http://schemas.microsoft.com/office/drawing/2014/main" id="{FABAADC3-6D66-47B8-9F9E-504419C2E6CA}"/>
              </a:ext>
            </a:extLst>
          </p:cNvPr>
          <p:cNvPicPr>
            <a:picLocks noChangeAspect="1"/>
          </p:cNvPicPr>
          <p:nvPr/>
        </p:nvPicPr>
        <p:blipFill>
          <a:blip r:embed="rId2"/>
          <a:stretch>
            <a:fillRect/>
          </a:stretch>
        </p:blipFill>
        <p:spPr>
          <a:xfrm>
            <a:off x="1666240" y="2721459"/>
            <a:ext cx="6085840" cy="1415082"/>
          </a:xfrm>
          <a:prstGeom prst="rect">
            <a:avLst/>
          </a:prstGeom>
        </p:spPr>
      </p:pic>
      <p:sp>
        <p:nvSpPr>
          <p:cNvPr id="27" name="Rectangle 3">
            <a:extLst>
              <a:ext uri="{FF2B5EF4-FFF2-40B4-BE49-F238E27FC236}">
                <a16:creationId xmlns:a16="http://schemas.microsoft.com/office/drawing/2014/main" id="{35A5ABFB-12DD-4351-9D4C-03259286866D}"/>
              </a:ext>
            </a:extLst>
          </p:cNvPr>
          <p:cNvSpPr/>
          <p:nvPr/>
        </p:nvSpPr>
        <p:spPr>
          <a:xfrm>
            <a:off x="2917098" y="6419004"/>
            <a:ext cx="3584123" cy="307777"/>
          </a:xfrm>
          <a:prstGeom prst="rect">
            <a:avLst/>
          </a:prstGeom>
        </p:spPr>
        <p:txBody>
          <a:bodyPr wrap="none">
            <a:spAutoFit/>
          </a:bodyPr>
          <a:lstStyle/>
          <a:p>
            <a:r>
              <a:rPr lang="en-US" sz="1400" dirty="0">
                <a:hlinkClick r:id="rId3"/>
              </a:rPr>
              <a:t>https://spacy.io/usage/spacy-10</a:t>
            </a:r>
            <a:r>
              <a:rPr lang="pl-PL" sz="1400" dirty="0">
                <a:hlinkClick r:id="rId3"/>
              </a:rPr>
              <a:t>1#pipelines</a:t>
            </a:r>
            <a:endParaRPr lang="en-US" sz="1400" dirty="0"/>
          </a:p>
        </p:txBody>
      </p:sp>
      <p:sp>
        <p:nvSpPr>
          <p:cNvPr id="29" name="Prostokąt 28">
            <a:extLst>
              <a:ext uri="{FF2B5EF4-FFF2-40B4-BE49-F238E27FC236}">
                <a16:creationId xmlns:a16="http://schemas.microsoft.com/office/drawing/2014/main" id="{633C82D3-17E3-4F9F-9DF2-8001F98BD092}"/>
              </a:ext>
            </a:extLst>
          </p:cNvPr>
          <p:cNvSpPr/>
          <p:nvPr/>
        </p:nvSpPr>
        <p:spPr>
          <a:xfrm>
            <a:off x="2303107" y="1281113"/>
            <a:ext cx="1021433" cy="307777"/>
          </a:xfrm>
          <a:prstGeom prst="rect">
            <a:avLst/>
          </a:prstGeom>
        </p:spPr>
        <p:txBody>
          <a:bodyPr wrap="none">
            <a:spAutoFit/>
          </a:bodyPr>
          <a:lstStyle/>
          <a:p>
            <a:r>
              <a:rPr lang="pl-PL" sz="1400">
                <a:solidFill>
                  <a:srgbClr val="04155C"/>
                </a:solidFill>
              </a:rPr>
              <a:t>Data Base</a:t>
            </a:r>
          </a:p>
        </p:txBody>
      </p:sp>
      <p:sp>
        <p:nvSpPr>
          <p:cNvPr id="31" name="Prostokąt 30">
            <a:extLst>
              <a:ext uri="{FF2B5EF4-FFF2-40B4-BE49-F238E27FC236}">
                <a16:creationId xmlns:a16="http://schemas.microsoft.com/office/drawing/2014/main" id="{AC706ABC-7CF0-4BB0-8A4A-32EA53F7B221}"/>
              </a:ext>
            </a:extLst>
          </p:cNvPr>
          <p:cNvSpPr/>
          <p:nvPr/>
        </p:nvSpPr>
        <p:spPr>
          <a:xfrm>
            <a:off x="696577" y="1281113"/>
            <a:ext cx="1606530" cy="307777"/>
          </a:xfrm>
          <a:prstGeom prst="rect">
            <a:avLst/>
          </a:prstGeom>
        </p:spPr>
        <p:txBody>
          <a:bodyPr wrap="none">
            <a:spAutoFit/>
          </a:bodyPr>
          <a:lstStyle/>
          <a:p>
            <a:r>
              <a:rPr lang="pl-PL" sz="1400">
                <a:solidFill>
                  <a:srgbClr val="04155C"/>
                </a:solidFill>
              </a:rPr>
              <a:t>web-scraped data</a:t>
            </a:r>
          </a:p>
        </p:txBody>
      </p:sp>
      <p:sp>
        <p:nvSpPr>
          <p:cNvPr id="33" name="Prostokąt 32">
            <a:extLst>
              <a:ext uri="{FF2B5EF4-FFF2-40B4-BE49-F238E27FC236}">
                <a16:creationId xmlns:a16="http://schemas.microsoft.com/office/drawing/2014/main" id="{61CB9B0E-E1C3-482E-9398-2522BFC3DAB6}"/>
              </a:ext>
            </a:extLst>
          </p:cNvPr>
          <p:cNvSpPr/>
          <p:nvPr/>
        </p:nvSpPr>
        <p:spPr>
          <a:xfrm>
            <a:off x="3324540" y="1281113"/>
            <a:ext cx="1568058" cy="307777"/>
          </a:xfrm>
          <a:prstGeom prst="rect">
            <a:avLst/>
          </a:prstGeom>
        </p:spPr>
        <p:txBody>
          <a:bodyPr wrap="none">
            <a:spAutoFit/>
          </a:bodyPr>
          <a:lstStyle/>
          <a:p>
            <a:r>
              <a:rPr lang="pl-PL" sz="1400">
                <a:solidFill>
                  <a:srgbClr val="04155C"/>
                </a:solidFill>
              </a:rPr>
              <a:t>books/articles/etc</a:t>
            </a:r>
          </a:p>
        </p:txBody>
      </p:sp>
      <p:sp>
        <p:nvSpPr>
          <p:cNvPr id="35" name="Prostokąt 34">
            <a:extLst>
              <a:ext uri="{FF2B5EF4-FFF2-40B4-BE49-F238E27FC236}">
                <a16:creationId xmlns:a16="http://schemas.microsoft.com/office/drawing/2014/main" id="{5D2DBFCB-60F7-4914-9A47-24103E4E6E1B}"/>
              </a:ext>
            </a:extLst>
          </p:cNvPr>
          <p:cNvSpPr/>
          <p:nvPr/>
        </p:nvSpPr>
        <p:spPr>
          <a:xfrm>
            <a:off x="5018977" y="1281112"/>
            <a:ext cx="1377300" cy="307777"/>
          </a:xfrm>
          <a:prstGeom prst="rect">
            <a:avLst/>
          </a:prstGeom>
        </p:spPr>
        <p:txBody>
          <a:bodyPr wrap="none">
            <a:spAutoFit/>
          </a:bodyPr>
          <a:lstStyle/>
          <a:p>
            <a:r>
              <a:rPr lang="pl-PL" sz="1400">
                <a:solidFill>
                  <a:srgbClr val="04155C"/>
                </a:solidFill>
              </a:rPr>
              <a:t>structured data</a:t>
            </a:r>
          </a:p>
        </p:txBody>
      </p:sp>
      <p:sp>
        <p:nvSpPr>
          <p:cNvPr id="36" name="Prostokąt 35">
            <a:extLst>
              <a:ext uri="{FF2B5EF4-FFF2-40B4-BE49-F238E27FC236}">
                <a16:creationId xmlns:a16="http://schemas.microsoft.com/office/drawing/2014/main" id="{71898AF8-D83A-452F-99E6-4BC13105A0A1}"/>
              </a:ext>
            </a:extLst>
          </p:cNvPr>
          <p:cNvSpPr/>
          <p:nvPr/>
        </p:nvSpPr>
        <p:spPr>
          <a:xfrm>
            <a:off x="6522657" y="1281112"/>
            <a:ext cx="612668" cy="307777"/>
          </a:xfrm>
          <a:prstGeom prst="rect">
            <a:avLst/>
          </a:prstGeom>
        </p:spPr>
        <p:txBody>
          <a:bodyPr wrap="none">
            <a:spAutoFit/>
          </a:bodyPr>
          <a:lstStyle/>
          <a:p>
            <a:r>
              <a:rPr lang="pl-PL" sz="1400">
                <a:solidFill>
                  <a:srgbClr val="04155C"/>
                </a:solidFill>
              </a:rPr>
              <a:t>script</a:t>
            </a:r>
          </a:p>
        </p:txBody>
      </p:sp>
      <p:sp>
        <p:nvSpPr>
          <p:cNvPr id="38" name="Prostokąt 37">
            <a:extLst>
              <a:ext uri="{FF2B5EF4-FFF2-40B4-BE49-F238E27FC236}">
                <a16:creationId xmlns:a16="http://schemas.microsoft.com/office/drawing/2014/main" id="{6803C0C8-A818-4FE7-9EDC-6AA94F06EDF3}"/>
              </a:ext>
            </a:extLst>
          </p:cNvPr>
          <p:cNvSpPr/>
          <p:nvPr/>
        </p:nvSpPr>
        <p:spPr>
          <a:xfrm>
            <a:off x="6441377" y="673639"/>
            <a:ext cx="761747" cy="307777"/>
          </a:xfrm>
          <a:prstGeom prst="rect">
            <a:avLst/>
          </a:prstGeom>
        </p:spPr>
        <p:txBody>
          <a:bodyPr wrap="none">
            <a:spAutoFit/>
          </a:bodyPr>
          <a:lstStyle/>
          <a:p>
            <a:r>
              <a:rPr lang="pl-PL" sz="1400">
                <a:solidFill>
                  <a:srgbClr val="04155C"/>
                </a:solidFill>
              </a:rPr>
              <a:t>speech</a:t>
            </a:r>
          </a:p>
        </p:txBody>
      </p:sp>
      <p:cxnSp>
        <p:nvCxnSpPr>
          <p:cNvPr id="39" name="Łącznik prosty ze strzałką 38">
            <a:extLst>
              <a:ext uri="{FF2B5EF4-FFF2-40B4-BE49-F238E27FC236}">
                <a16:creationId xmlns:a16="http://schemas.microsoft.com/office/drawing/2014/main" id="{47089F6B-F144-4193-96ED-32DD8182A802}"/>
              </a:ext>
            </a:extLst>
          </p:cNvPr>
          <p:cNvCxnSpPr>
            <a:cxnSpLocks/>
          </p:cNvCxnSpPr>
          <p:nvPr/>
        </p:nvCxnSpPr>
        <p:spPr>
          <a:xfrm>
            <a:off x="6828991" y="1045344"/>
            <a:ext cx="0" cy="194579"/>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sp>
        <p:nvSpPr>
          <p:cNvPr id="40" name="Prostokąt 39">
            <a:extLst>
              <a:ext uri="{FF2B5EF4-FFF2-40B4-BE49-F238E27FC236}">
                <a16:creationId xmlns:a16="http://schemas.microsoft.com/office/drawing/2014/main" id="{97A4EA1D-2744-49CE-AB96-E0204F2BEEF8}"/>
              </a:ext>
            </a:extLst>
          </p:cNvPr>
          <p:cNvSpPr/>
          <p:nvPr/>
        </p:nvSpPr>
        <p:spPr>
          <a:xfrm>
            <a:off x="2917098" y="2184783"/>
            <a:ext cx="851515" cy="307777"/>
          </a:xfrm>
          <a:prstGeom prst="rect">
            <a:avLst/>
          </a:prstGeom>
        </p:spPr>
        <p:txBody>
          <a:bodyPr wrap="none">
            <a:spAutoFit/>
          </a:bodyPr>
          <a:lstStyle/>
          <a:p>
            <a:r>
              <a:rPr lang="pl-PL" sz="1400">
                <a:solidFill>
                  <a:srgbClr val="04155C"/>
                </a:solidFill>
              </a:rPr>
              <a:t>cleaning</a:t>
            </a:r>
          </a:p>
        </p:txBody>
      </p:sp>
      <p:cxnSp>
        <p:nvCxnSpPr>
          <p:cNvPr id="41" name="Łącznik prosty ze strzałką 40">
            <a:extLst>
              <a:ext uri="{FF2B5EF4-FFF2-40B4-BE49-F238E27FC236}">
                <a16:creationId xmlns:a16="http://schemas.microsoft.com/office/drawing/2014/main" id="{6AAD4FE9-7F09-4BAC-8D64-5E701C3B7CFB}"/>
              </a:ext>
            </a:extLst>
          </p:cNvPr>
          <p:cNvCxnSpPr>
            <a:cxnSpLocks/>
            <a:stCxn id="31" idx="2"/>
            <a:endCxn id="40" idx="0"/>
          </p:cNvCxnSpPr>
          <p:nvPr/>
        </p:nvCxnSpPr>
        <p:spPr>
          <a:xfrm>
            <a:off x="1499842" y="1588890"/>
            <a:ext cx="1843014" cy="595893"/>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Łącznik prosty ze strzałką 42">
            <a:extLst>
              <a:ext uri="{FF2B5EF4-FFF2-40B4-BE49-F238E27FC236}">
                <a16:creationId xmlns:a16="http://schemas.microsoft.com/office/drawing/2014/main" id="{D0166567-BDBD-4CDA-AF17-90BB61340E7D}"/>
              </a:ext>
            </a:extLst>
          </p:cNvPr>
          <p:cNvCxnSpPr>
            <a:cxnSpLocks/>
            <a:stCxn id="29" idx="2"/>
            <a:endCxn id="40" idx="0"/>
          </p:cNvCxnSpPr>
          <p:nvPr/>
        </p:nvCxnSpPr>
        <p:spPr>
          <a:xfrm>
            <a:off x="2813824" y="1588890"/>
            <a:ext cx="529032" cy="595893"/>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Łącznik prosty ze strzałką 43">
            <a:extLst>
              <a:ext uri="{FF2B5EF4-FFF2-40B4-BE49-F238E27FC236}">
                <a16:creationId xmlns:a16="http://schemas.microsoft.com/office/drawing/2014/main" id="{06A96DF2-19F4-4C08-87D9-C55319CBDE03}"/>
              </a:ext>
            </a:extLst>
          </p:cNvPr>
          <p:cNvCxnSpPr>
            <a:cxnSpLocks/>
            <a:stCxn id="33" idx="2"/>
            <a:endCxn id="40" idx="0"/>
          </p:cNvCxnSpPr>
          <p:nvPr/>
        </p:nvCxnSpPr>
        <p:spPr>
          <a:xfrm flipH="1">
            <a:off x="3342856" y="1588890"/>
            <a:ext cx="765713" cy="595893"/>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45" name="Łącznik prosty ze strzałką 44">
            <a:extLst>
              <a:ext uri="{FF2B5EF4-FFF2-40B4-BE49-F238E27FC236}">
                <a16:creationId xmlns:a16="http://schemas.microsoft.com/office/drawing/2014/main" id="{BEC88448-6720-448C-AF7D-9E8953A3FCAB}"/>
              </a:ext>
            </a:extLst>
          </p:cNvPr>
          <p:cNvCxnSpPr>
            <a:cxnSpLocks/>
            <a:stCxn id="35" idx="2"/>
            <a:endCxn id="40" idx="0"/>
          </p:cNvCxnSpPr>
          <p:nvPr/>
        </p:nvCxnSpPr>
        <p:spPr>
          <a:xfrm flipH="1">
            <a:off x="3342856" y="1588889"/>
            <a:ext cx="2364771" cy="595894"/>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47" name="Łącznik prosty ze strzałką 46">
            <a:extLst>
              <a:ext uri="{FF2B5EF4-FFF2-40B4-BE49-F238E27FC236}">
                <a16:creationId xmlns:a16="http://schemas.microsoft.com/office/drawing/2014/main" id="{A258E507-1CAE-4445-9F27-CA259033F847}"/>
              </a:ext>
            </a:extLst>
          </p:cNvPr>
          <p:cNvCxnSpPr>
            <a:cxnSpLocks/>
            <a:stCxn id="36" idx="2"/>
            <a:endCxn id="40" idx="0"/>
          </p:cNvCxnSpPr>
          <p:nvPr/>
        </p:nvCxnSpPr>
        <p:spPr>
          <a:xfrm flipH="1">
            <a:off x="3342856" y="1588889"/>
            <a:ext cx="3486135" cy="595894"/>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041E74A3-B419-4745-B234-262C1DAEFC47}"/>
              </a:ext>
            </a:extLst>
          </p:cNvPr>
          <p:cNvSpPr/>
          <p:nvPr/>
        </p:nvSpPr>
        <p:spPr>
          <a:xfrm>
            <a:off x="7339707" y="1281112"/>
            <a:ext cx="1130438" cy="307777"/>
          </a:xfrm>
          <a:prstGeom prst="rect">
            <a:avLst/>
          </a:prstGeom>
        </p:spPr>
        <p:txBody>
          <a:bodyPr wrap="none">
            <a:spAutoFit/>
          </a:bodyPr>
          <a:lstStyle/>
          <a:p>
            <a:r>
              <a:rPr lang="pl-PL" sz="1400">
                <a:solidFill>
                  <a:srgbClr val="04155C"/>
                </a:solidFill>
              </a:rPr>
              <a:t>OCR output</a:t>
            </a:r>
          </a:p>
        </p:txBody>
      </p:sp>
      <p:sp>
        <p:nvSpPr>
          <p:cNvPr id="51" name="Prostokąt 50">
            <a:extLst>
              <a:ext uri="{FF2B5EF4-FFF2-40B4-BE49-F238E27FC236}">
                <a16:creationId xmlns:a16="http://schemas.microsoft.com/office/drawing/2014/main" id="{54C2B820-013C-4F88-9131-1D01F11A7D2B}"/>
              </a:ext>
            </a:extLst>
          </p:cNvPr>
          <p:cNvSpPr/>
          <p:nvPr/>
        </p:nvSpPr>
        <p:spPr>
          <a:xfrm>
            <a:off x="7258427" y="673639"/>
            <a:ext cx="761747" cy="307777"/>
          </a:xfrm>
          <a:prstGeom prst="rect">
            <a:avLst/>
          </a:prstGeom>
        </p:spPr>
        <p:txBody>
          <a:bodyPr wrap="none">
            <a:spAutoFit/>
          </a:bodyPr>
          <a:lstStyle/>
          <a:p>
            <a:r>
              <a:rPr lang="pl-PL" sz="1400">
                <a:solidFill>
                  <a:srgbClr val="04155C"/>
                </a:solidFill>
              </a:rPr>
              <a:t>images</a:t>
            </a:r>
          </a:p>
        </p:txBody>
      </p:sp>
      <p:cxnSp>
        <p:nvCxnSpPr>
          <p:cNvPr id="52" name="Łącznik prosty ze strzałką 51">
            <a:extLst>
              <a:ext uri="{FF2B5EF4-FFF2-40B4-BE49-F238E27FC236}">
                <a16:creationId xmlns:a16="http://schemas.microsoft.com/office/drawing/2014/main" id="{96C0F65B-2722-45E2-A3AF-68D7F7ED09A5}"/>
              </a:ext>
            </a:extLst>
          </p:cNvPr>
          <p:cNvCxnSpPr>
            <a:cxnSpLocks/>
          </p:cNvCxnSpPr>
          <p:nvPr/>
        </p:nvCxnSpPr>
        <p:spPr>
          <a:xfrm>
            <a:off x="7646041" y="1045344"/>
            <a:ext cx="0" cy="194579"/>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a:extLst>
              <a:ext uri="{FF2B5EF4-FFF2-40B4-BE49-F238E27FC236}">
                <a16:creationId xmlns:a16="http://schemas.microsoft.com/office/drawing/2014/main" id="{79F4DBB3-E0E6-46F6-81AE-F546CF658DD0}"/>
              </a:ext>
            </a:extLst>
          </p:cNvPr>
          <p:cNvCxnSpPr>
            <a:cxnSpLocks/>
            <a:stCxn id="50" idx="2"/>
            <a:endCxn id="40" idx="0"/>
          </p:cNvCxnSpPr>
          <p:nvPr/>
        </p:nvCxnSpPr>
        <p:spPr>
          <a:xfrm flipH="1">
            <a:off x="3342856" y="1588889"/>
            <a:ext cx="4562070" cy="595894"/>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62" name="Łącznik prosty ze strzałką 61">
            <a:extLst>
              <a:ext uri="{FF2B5EF4-FFF2-40B4-BE49-F238E27FC236}">
                <a16:creationId xmlns:a16="http://schemas.microsoft.com/office/drawing/2014/main" id="{6B823FA1-F3C7-46EF-BE39-C1CEB1D589E8}"/>
              </a:ext>
            </a:extLst>
          </p:cNvPr>
          <p:cNvCxnSpPr>
            <a:cxnSpLocks/>
            <a:stCxn id="40" idx="2"/>
          </p:cNvCxnSpPr>
          <p:nvPr/>
        </p:nvCxnSpPr>
        <p:spPr>
          <a:xfrm flipH="1">
            <a:off x="2194562" y="2492560"/>
            <a:ext cx="1148294" cy="595893"/>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sp>
        <p:nvSpPr>
          <p:cNvPr id="65" name="Prostokąt 64">
            <a:extLst>
              <a:ext uri="{FF2B5EF4-FFF2-40B4-BE49-F238E27FC236}">
                <a16:creationId xmlns:a16="http://schemas.microsoft.com/office/drawing/2014/main" id="{CEC2524C-E08B-4885-9A8C-1C7E336CB5F9}"/>
              </a:ext>
            </a:extLst>
          </p:cNvPr>
          <p:cNvSpPr/>
          <p:nvPr/>
        </p:nvSpPr>
        <p:spPr>
          <a:xfrm>
            <a:off x="3534832" y="4621134"/>
            <a:ext cx="832279" cy="307777"/>
          </a:xfrm>
          <a:prstGeom prst="rect">
            <a:avLst/>
          </a:prstGeom>
        </p:spPr>
        <p:txBody>
          <a:bodyPr wrap="none">
            <a:spAutoFit/>
          </a:bodyPr>
          <a:lstStyle/>
          <a:p>
            <a:r>
              <a:rPr lang="pl-PL" sz="1400">
                <a:solidFill>
                  <a:srgbClr val="04155C"/>
                </a:solidFill>
              </a:rPr>
              <a:t>analysis</a:t>
            </a:r>
          </a:p>
        </p:txBody>
      </p:sp>
      <p:sp>
        <p:nvSpPr>
          <p:cNvPr id="66" name="Prostokąt 65">
            <a:extLst>
              <a:ext uri="{FF2B5EF4-FFF2-40B4-BE49-F238E27FC236}">
                <a16:creationId xmlns:a16="http://schemas.microsoft.com/office/drawing/2014/main" id="{A584BDE6-5BAA-4665-8B9C-5C703CD49115}"/>
              </a:ext>
            </a:extLst>
          </p:cNvPr>
          <p:cNvSpPr/>
          <p:nvPr/>
        </p:nvSpPr>
        <p:spPr>
          <a:xfrm>
            <a:off x="5980137" y="4621133"/>
            <a:ext cx="1963999" cy="307777"/>
          </a:xfrm>
          <a:prstGeom prst="rect">
            <a:avLst/>
          </a:prstGeom>
        </p:spPr>
        <p:txBody>
          <a:bodyPr wrap="none">
            <a:spAutoFit/>
          </a:bodyPr>
          <a:lstStyle/>
          <a:p>
            <a:r>
              <a:rPr lang="pl-PL" sz="1400">
                <a:solidFill>
                  <a:srgbClr val="04155C"/>
                </a:solidFill>
              </a:rPr>
              <a:t>input to another model</a:t>
            </a:r>
          </a:p>
        </p:txBody>
      </p:sp>
      <p:sp>
        <p:nvSpPr>
          <p:cNvPr id="67" name="Prostokąt 66">
            <a:extLst>
              <a:ext uri="{FF2B5EF4-FFF2-40B4-BE49-F238E27FC236}">
                <a16:creationId xmlns:a16="http://schemas.microsoft.com/office/drawing/2014/main" id="{79C2C271-92BC-4FA9-943B-F5AB4E932DA6}"/>
              </a:ext>
            </a:extLst>
          </p:cNvPr>
          <p:cNvSpPr/>
          <p:nvPr/>
        </p:nvSpPr>
        <p:spPr>
          <a:xfrm>
            <a:off x="696577" y="5472746"/>
            <a:ext cx="564578" cy="307777"/>
          </a:xfrm>
          <a:prstGeom prst="rect">
            <a:avLst/>
          </a:prstGeom>
        </p:spPr>
        <p:txBody>
          <a:bodyPr wrap="none">
            <a:spAutoFit/>
          </a:bodyPr>
          <a:lstStyle/>
          <a:p>
            <a:r>
              <a:rPr lang="pl-PL" sz="1400">
                <a:solidFill>
                  <a:srgbClr val="04155C"/>
                </a:solidFill>
              </a:rPr>
              <a:t>NER</a:t>
            </a:r>
          </a:p>
        </p:txBody>
      </p:sp>
      <p:sp>
        <p:nvSpPr>
          <p:cNvPr id="68" name="Prostokąt 67">
            <a:extLst>
              <a:ext uri="{FF2B5EF4-FFF2-40B4-BE49-F238E27FC236}">
                <a16:creationId xmlns:a16="http://schemas.microsoft.com/office/drawing/2014/main" id="{14AC7613-2BF4-4255-BDFF-236C079C1D07}"/>
              </a:ext>
            </a:extLst>
          </p:cNvPr>
          <p:cNvSpPr/>
          <p:nvPr/>
        </p:nvSpPr>
        <p:spPr>
          <a:xfrm>
            <a:off x="1291910" y="5472745"/>
            <a:ext cx="1348446" cy="307777"/>
          </a:xfrm>
          <a:prstGeom prst="rect">
            <a:avLst/>
          </a:prstGeom>
        </p:spPr>
        <p:txBody>
          <a:bodyPr wrap="none">
            <a:spAutoFit/>
          </a:bodyPr>
          <a:lstStyle/>
          <a:p>
            <a:r>
              <a:rPr lang="pl-PL" sz="1400">
                <a:solidFill>
                  <a:srgbClr val="04155C"/>
                </a:solidFill>
              </a:rPr>
              <a:t>summarization</a:t>
            </a:r>
          </a:p>
        </p:txBody>
      </p:sp>
      <p:sp>
        <p:nvSpPr>
          <p:cNvPr id="69" name="Prostokąt 68">
            <a:extLst>
              <a:ext uri="{FF2B5EF4-FFF2-40B4-BE49-F238E27FC236}">
                <a16:creationId xmlns:a16="http://schemas.microsoft.com/office/drawing/2014/main" id="{03EB5AE1-D4BB-4FA6-90A7-D520C5952928}"/>
              </a:ext>
            </a:extLst>
          </p:cNvPr>
          <p:cNvSpPr/>
          <p:nvPr/>
        </p:nvSpPr>
        <p:spPr>
          <a:xfrm>
            <a:off x="2523635" y="5463252"/>
            <a:ext cx="960519" cy="307777"/>
          </a:xfrm>
          <a:prstGeom prst="rect">
            <a:avLst/>
          </a:prstGeom>
        </p:spPr>
        <p:txBody>
          <a:bodyPr wrap="none">
            <a:spAutoFit/>
          </a:bodyPr>
          <a:lstStyle/>
          <a:p>
            <a:r>
              <a:rPr lang="pl-PL" sz="1400">
                <a:solidFill>
                  <a:srgbClr val="04155C"/>
                </a:solidFill>
              </a:rPr>
              <a:t>sentiment</a:t>
            </a:r>
          </a:p>
        </p:txBody>
      </p:sp>
      <p:sp>
        <p:nvSpPr>
          <p:cNvPr id="70" name="Prostokąt 69">
            <a:extLst>
              <a:ext uri="{FF2B5EF4-FFF2-40B4-BE49-F238E27FC236}">
                <a16:creationId xmlns:a16="http://schemas.microsoft.com/office/drawing/2014/main" id="{BB03420E-918A-4C4E-AE6F-D64FF2A35D47}"/>
              </a:ext>
            </a:extLst>
          </p:cNvPr>
          <p:cNvSpPr/>
          <p:nvPr/>
        </p:nvSpPr>
        <p:spPr>
          <a:xfrm>
            <a:off x="3479393" y="5463251"/>
            <a:ext cx="2173993" cy="307777"/>
          </a:xfrm>
          <a:prstGeom prst="rect">
            <a:avLst/>
          </a:prstGeom>
        </p:spPr>
        <p:txBody>
          <a:bodyPr wrap="none">
            <a:spAutoFit/>
          </a:bodyPr>
          <a:lstStyle/>
          <a:p>
            <a:r>
              <a:rPr lang="pl-PL" sz="1400">
                <a:solidFill>
                  <a:srgbClr val="04155C"/>
                </a:solidFill>
              </a:rPr>
              <a:t>semantics/understanding</a:t>
            </a:r>
          </a:p>
        </p:txBody>
      </p:sp>
      <p:cxnSp>
        <p:nvCxnSpPr>
          <p:cNvPr id="71" name="Łącznik prosty ze strzałką 70">
            <a:extLst>
              <a:ext uri="{FF2B5EF4-FFF2-40B4-BE49-F238E27FC236}">
                <a16:creationId xmlns:a16="http://schemas.microsoft.com/office/drawing/2014/main" id="{E59AAA21-80C7-4941-8591-A2A224BBE052}"/>
              </a:ext>
            </a:extLst>
          </p:cNvPr>
          <p:cNvCxnSpPr>
            <a:cxnSpLocks/>
            <a:stCxn id="65" idx="2"/>
            <a:endCxn id="70" idx="0"/>
          </p:cNvCxnSpPr>
          <p:nvPr/>
        </p:nvCxnSpPr>
        <p:spPr>
          <a:xfrm>
            <a:off x="3950972" y="4928911"/>
            <a:ext cx="615418" cy="534340"/>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Łącznik prosty ze strzałką 73">
            <a:extLst>
              <a:ext uri="{FF2B5EF4-FFF2-40B4-BE49-F238E27FC236}">
                <a16:creationId xmlns:a16="http://schemas.microsoft.com/office/drawing/2014/main" id="{CB0A43A5-9326-4AFC-B378-21C410ADA240}"/>
              </a:ext>
            </a:extLst>
          </p:cNvPr>
          <p:cNvCxnSpPr>
            <a:cxnSpLocks/>
            <a:stCxn id="65" idx="2"/>
            <a:endCxn id="69" idx="0"/>
          </p:cNvCxnSpPr>
          <p:nvPr/>
        </p:nvCxnSpPr>
        <p:spPr>
          <a:xfrm flipH="1">
            <a:off x="3003895" y="4928911"/>
            <a:ext cx="947077" cy="534341"/>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Łącznik prosty ze strzałką 76">
            <a:extLst>
              <a:ext uri="{FF2B5EF4-FFF2-40B4-BE49-F238E27FC236}">
                <a16:creationId xmlns:a16="http://schemas.microsoft.com/office/drawing/2014/main" id="{D78A59CA-6AA3-4C21-B4C9-48C3180A41CF}"/>
              </a:ext>
            </a:extLst>
          </p:cNvPr>
          <p:cNvCxnSpPr>
            <a:cxnSpLocks/>
            <a:stCxn id="65" idx="2"/>
            <a:endCxn id="68" idx="0"/>
          </p:cNvCxnSpPr>
          <p:nvPr/>
        </p:nvCxnSpPr>
        <p:spPr>
          <a:xfrm flipH="1">
            <a:off x="1966133" y="4928911"/>
            <a:ext cx="1984839" cy="543834"/>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80" name="Łącznik prosty ze strzałką 79">
            <a:extLst>
              <a:ext uri="{FF2B5EF4-FFF2-40B4-BE49-F238E27FC236}">
                <a16:creationId xmlns:a16="http://schemas.microsoft.com/office/drawing/2014/main" id="{181290CD-609A-4CEF-B9CD-A82EE5FAE33D}"/>
              </a:ext>
            </a:extLst>
          </p:cNvPr>
          <p:cNvCxnSpPr>
            <a:cxnSpLocks/>
            <a:stCxn id="65" idx="2"/>
            <a:endCxn id="67" idx="0"/>
          </p:cNvCxnSpPr>
          <p:nvPr/>
        </p:nvCxnSpPr>
        <p:spPr>
          <a:xfrm flipH="1">
            <a:off x="978866" y="4928911"/>
            <a:ext cx="2972106" cy="543835"/>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sp>
        <p:nvSpPr>
          <p:cNvPr id="83" name="Prostokąt 82">
            <a:extLst>
              <a:ext uri="{FF2B5EF4-FFF2-40B4-BE49-F238E27FC236}">
                <a16:creationId xmlns:a16="http://schemas.microsoft.com/office/drawing/2014/main" id="{BC8BCC3F-943D-4791-A572-9CBFCD969BCF}"/>
              </a:ext>
            </a:extLst>
          </p:cNvPr>
          <p:cNvSpPr/>
          <p:nvPr/>
        </p:nvSpPr>
        <p:spPr>
          <a:xfrm>
            <a:off x="6441377" y="5463251"/>
            <a:ext cx="433132" cy="307777"/>
          </a:xfrm>
          <a:prstGeom prst="rect">
            <a:avLst/>
          </a:prstGeom>
        </p:spPr>
        <p:txBody>
          <a:bodyPr wrap="none">
            <a:spAutoFit/>
          </a:bodyPr>
          <a:lstStyle/>
          <a:p>
            <a:r>
              <a:rPr lang="pl-PL" sz="1400">
                <a:solidFill>
                  <a:srgbClr val="04155C"/>
                </a:solidFill>
              </a:rPr>
              <a:t>ML</a:t>
            </a:r>
          </a:p>
        </p:txBody>
      </p:sp>
      <p:sp>
        <p:nvSpPr>
          <p:cNvPr id="84" name="Prostokąt 83">
            <a:extLst>
              <a:ext uri="{FF2B5EF4-FFF2-40B4-BE49-F238E27FC236}">
                <a16:creationId xmlns:a16="http://schemas.microsoft.com/office/drawing/2014/main" id="{A1A7224A-E088-4FA1-9B28-13DBF8C77A16}"/>
              </a:ext>
            </a:extLst>
          </p:cNvPr>
          <p:cNvSpPr/>
          <p:nvPr/>
        </p:nvSpPr>
        <p:spPr>
          <a:xfrm>
            <a:off x="7347968" y="5453758"/>
            <a:ext cx="771365" cy="307777"/>
          </a:xfrm>
          <a:prstGeom prst="rect">
            <a:avLst/>
          </a:prstGeom>
        </p:spPr>
        <p:txBody>
          <a:bodyPr wrap="none">
            <a:spAutoFit/>
          </a:bodyPr>
          <a:lstStyle/>
          <a:p>
            <a:r>
              <a:rPr lang="pl-PL" sz="1400">
                <a:solidFill>
                  <a:srgbClr val="04155C"/>
                </a:solidFill>
              </a:rPr>
              <a:t>chatbot</a:t>
            </a:r>
          </a:p>
        </p:txBody>
      </p:sp>
      <p:cxnSp>
        <p:nvCxnSpPr>
          <p:cNvPr id="85" name="Łącznik prosty ze strzałką 84">
            <a:extLst>
              <a:ext uri="{FF2B5EF4-FFF2-40B4-BE49-F238E27FC236}">
                <a16:creationId xmlns:a16="http://schemas.microsoft.com/office/drawing/2014/main" id="{6D1E4AE9-7998-427D-870E-DFC9A226A73D}"/>
              </a:ext>
            </a:extLst>
          </p:cNvPr>
          <p:cNvCxnSpPr>
            <a:cxnSpLocks/>
            <a:stCxn id="66" idx="2"/>
            <a:endCxn id="84" idx="0"/>
          </p:cNvCxnSpPr>
          <p:nvPr/>
        </p:nvCxnSpPr>
        <p:spPr>
          <a:xfrm>
            <a:off x="6962137" y="4928910"/>
            <a:ext cx="771514" cy="524848"/>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86" name="Łącznik prosty ze strzałką 85">
            <a:extLst>
              <a:ext uri="{FF2B5EF4-FFF2-40B4-BE49-F238E27FC236}">
                <a16:creationId xmlns:a16="http://schemas.microsoft.com/office/drawing/2014/main" id="{3888E2E2-F709-4978-AC9D-1240AAB374FF}"/>
              </a:ext>
            </a:extLst>
          </p:cNvPr>
          <p:cNvCxnSpPr>
            <a:cxnSpLocks/>
            <a:stCxn id="66" idx="2"/>
            <a:endCxn id="83" idx="0"/>
          </p:cNvCxnSpPr>
          <p:nvPr/>
        </p:nvCxnSpPr>
        <p:spPr>
          <a:xfrm flipH="1">
            <a:off x="6657943" y="4928910"/>
            <a:ext cx="304194" cy="534341"/>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91" name="Łącznik prosty ze strzałką 90">
            <a:extLst>
              <a:ext uri="{FF2B5EF4-FFF2-40B4-BE49-F238E27FC236}">
                <a16:creationId xmlns:a16="http://schemas.microsoft.com/office/drawing/2014/main" id="{82BB9C04-3494-4974-887A-7B042D2E885D}"/>
              </a:ext>
            </a:extLst>
          </p:cNvPr>
          <p:cNvCxnSpPr>
            <a:cxnSpLocks/>
            <a:endCxn id="65" idx="0"/>
          </p:cNvCxnSpPr>
          <p:nvPr/>
        </p:nvCxnSpPr>
        <p:spPr>
          <a:xfrm flipH="1">
            <a:off x="3950972" y="3799840"/>
            <a:ext cx="3184354" cy="821294"/>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Łącznik prosty ze strzałką 93">
            <a:extLst>
              <a:ext uri="{FF2B5EF4-FFF2-40B4-BE49-F238E27FC236}">
                <a16:creationId xmlns:a16="http://schemas.microsoft.com/office/drawing/2014/main" id="{83156ABE-9BB8-4515-9542-F9C5FA6B29D5}"/>
              </a:ext>
            </a:extLst>
          </p:cNvPr>
          <p:cNvCxnSpPr>
            <a:cxnSpLocks/>
            <a:endCxn id="66" idx="0"/>
          </p:cNvCxnSpPr>
          <p:nvPr/>
        </p:nvCxnSpPr>
        <p:spPr>
          <a:xfrm flipH="1">
            <a:off x="6962137" y="3799840"/>
            <a:ext cx="173188" cy="821293"/>
          </a:xfrm>
          <a:prstGeom prst="straightConnector1">
            <a:avLst/>
          </a:prstGeom>
          <a:ln>
            <a:solidFill>
              <a:srgbClr val="04155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0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Podstawowe operacje: czyszczenie</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20771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Podstawowe operacje: tokenizacja</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4983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Podstawowe operacje: parsowanie gramatyczne</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179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DC17B85-87B0-47AC-9D1A-A95F8B82F9F6}"/>
              </a:ext>
            </a:extLst>
          </p:cNvPr>
          <p:cNvSpPr txBox="1"/>
          <p:nvPr/>
        </p:nvSpPr>
        <p:spPr>
          <a:xfrm>
            <a:off x="0" y="211974"/>
            <a:ext cx="9144000" cy="461665"/>
          </a:xfrm>
          <a:prstGeom prst="rect">
            <a:avLst/>
          </a:prstGeom>
          <a:noFill/>
        </p:spPr>
        <p:txBody>
          <a:bodyPr wrap="square" rtlCol="0">
            <a:spAutoFit/>
          </a:bodyPr>
          <a:lstStyle/>
          <a:p>
            <a:pPr algn="ctr"/>
            <a:r>
              <a:rPr lang="pl-PL" sz="2400">
                <a:solidFill>
                  <a:srgbClr val="04155C"/>
                </a:solidFill>
                <a:latin typeface="Arial" panose="020B0604020202020204" pitchFamily="34" charset="0"/>
                <a:ea typeface="Roboto Light" panose="02000000000000000000" pitchFamily="2" charset="0"/>
                <a:cs typeface="Arial" panose="020B0604020202020204" pitchFamily="34" charset="0"/>
              </a:rPr>
              <a:t>Podstawowe operacje: lematyzacja i stemizacja</a:t>
            </a:r>
            <a:endParaRPr lang="en-US" sz="2400" dirty="0">
              <a:solidFill>
                <a:srgbClr val="04155C"/>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132503937"/>
      </p:ext>
    </p:extLst>
  </p:cSld>
  <p:clrMapOvr>
    <a:masterClrMapping/>
  </p:clrMapOvr>
</p:sld>
</file>

<file path=ppt/theme/theme1.xml><?xml version="1.0" encoding="utf-8"?>
<a:theme xmlns:a="http://schemas.openxmlformats.org/drawingml/2006/main" name="MotywUW2017">
  <a:themeElements>
    <a:clrScheme name="Niestandardowy 4">
      <a:dk1>
        <a:srgbClr val="000000"/>
      </a:dk1>
      <a:lt1>
        <a:srgbClr val="FFFFFF"/>
      </a:lt1>
      <a:dk2>
        <a:srgbClr val="00447A"/>
      </a:dk2>
      <a:lt2>
        <a:srgbClr val="FFFFFF"/>
      </a:lt2>
      <a:accent1>
        <a:srgbClr val="0092CE"/>
      </a:accent1>
      <a:accent2>
        <a:srgbClr val="F9B531"/>
      </a:accent2>
      <a:accent3>
        <a:srgbClr val="C4D121"/>
      </a:accent3>
      <a:accent4>
        <a:srgbClr val="E76153"/>
      </a:accent4>
      <a:accent5>
        <a:srgbClr val="34BCE5"/>
      </a:accent5>
      <a:accent6>
        <a:srgbClr val="A6DBF4"/>
      </a:accent6>
      <a:hlink>
        <a:srgbClr val="00589B"/>
      </a:hlink>
      <a:folHlink>
        <a:srgbClr val="BFBFBF"/>
      </a:folHlink>
    </a:clrScheme>
    <a:fontScheme name="uw 2017-2020">
      <a:majorFont>
        <a:latin typeface="Roboto Medium"/>
        <a:ea typeface=""/>
        <a:cs typeface=""/>
      </a:majorFont>
      <a:minorFont>
        <a:latin typeface="Roboto Light"/>
        <a:ea typeface=""/>
        <a:cs typeface=""/>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tywUW2017" id="{1B705226-CE0E-490F-AD80-E7EB2AE0513D}" vid="{0B81D375-18C1-427F-AEA0-73786F7E7E12}"/>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1BE477DBD5AB443B45B8D60030C0D4A" ma:contentTypeVersion="3" ma:contentTypeDescription="Utwórz nowy dokument." ma:contentTypeScope="" ma:versionID="6bc79bd99f3ccca0fda78c7670a610a4">
  <xsd:schema xmlns:xsd="http://www.w3.org/2001/XMLSchema" xmlns:xs="http://www.w3.org/2001/XMLSchema" xmlns:p="http://schemas.microsoft.com/office/2006/metadata/properties" xmlns:ns2="7e31f4cf-f934-4212-bf3f-bff3e5b786e5" targetNamespace="http://schemas.microsoft.com/office/2006/metadata/properties" ma:root="true" ma:fieldsID="7aa10f1063c74747666e723be251a67f" ns2:_="">
    <xsd:import namespace="7e31f4cf-f934-4212-bf3f-bff3e5b786e5"/>
    <xsd:element name="properties">
      <xsd:complexType>
        <xsd:sequence>
          <xsd:element name="documentManagement">
            <xsd:complexType>
              <xsd:all>
                <xsd:element ref="ns2:K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1f4cf-f934-4212-bf3f-bff3e5b786e5" elementFormDefault="qualified">
    <xsd:import namespace="http://schemas.microsoft.com/office/2006/documentManagement/types"/>
    <xsd:import namespace="http://schemas.microsoft.com/office/infopath/2007/PartnerControls"/>
    <xsd:element name="Kategoria" ma:index="8" nillable="true" ma:displayName="Kategoria" ma:default="promocja" ma:format="Dropdown" ma:internalName="Kategoria">
      <xsd:simpleType>
        <xsd:restriction base="dms:Choice">
          <xsd:enumeration value="materiał informacyjny"/>
          <xsd:enumeration value="promocja"/>
          <xsd:enumeration value="rozliczenia"/>
          <xsd:enumeration value="zatrudnienie"/>
          <xsd:enumeration value="zamówienia publiczne"/>
          <xsd:enumeration value="finanse"/>
          <xsd:enumeration value="plan wykonawczy"/>
          <xsd:enumeration value="Pla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Kategoria xmlns="7e31f4cf-f934-4212-bf3f-bff3e5b786e5">promocja</Kategoria>
  </documentManagement>
</p:properties>
</file>

<file path=customXml/itemProps1.xml><?xml version="1.0" encoding="utf-8"?>
<ds:datastoreItem xmlns:ds="http://schemas.openxmlformats.org/officeDocument/2006/customXml" ds:itemID="{A115A6E8-5319-4B82-890F-1413C55BBC14}">
  <ds:schemaRefs>
    <ds:schemaRef ds:uri="http://schemas.microsoft.com/sharepoint/v3/contenttype/forms"/>
  </ds:schemaRefs>
</ds:datastoreItem>
</file>

<file path=customXml/itemProps2.xml><?xml version="1.0" encoding="utf-8"?>
<ds:datastoreItem xmlns:ds="http://schemas.openxmlformats.org/officeDocument/2006/customXml" ds:itemID="{E5B7B964-E4B3-41E9-A905-CBAD57153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31f4cf-f934-4212-bf3f-bff3e5b786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63F1C4-A092-4319-8B92-46D506493762}">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7e31f4cf-f934-4212-bf3f-bff3e5b786e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3970</TotalTime>
  <Words>451</Words>
  <Application>Microsoft Office PowerPoint</Application>
  <PresentationFormat>Pokaz na ekranie (4:3)</PresentationFormat>
  <Paragraphs>121</Paragraphs>
  <Slides>21</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21</vt:i4>
      </vt:variant>
    </vt:vector>
  </HeadingPairs>
  <TitlesOfParts>
    <vt:vector size="28" baseType="lpstr">
      <vt:lpstr>Arial</vt:lpstr>
      <vt:lpstr>Calibri</vt:lpstr>
      <vt:lpstr>Roboto Light</vt:lpstr>
      <vt:lpstr>Roboto Medium</vt:lpstr>
      <vt:lpstr>Roboto Thin</vt:lpstr>
      <vt:lpstr>Wingdings</vt:lpstr>
      <vt:lpstr>MotywUW2017</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SUBMIND.AI</vt:lpstr>
      <vt:lpstr>dr inż. Karol Kulasiński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Ania</dc:creator>
  <cp:lastModifiedBy>Karol Kulasinski</cp:lastModifiedBy>
  <cp:revision>197</cp:revision>
  <cp:lastPrinted>2017-03-03T10:24:26Z</cp:lastPrinted>
  <dcterms:created xsi:type="dcterms:W3CDTF">2017-02-20T13:47:12Z</dcterms:created>
  <dcterms:modified xsi:type="dcterms:W3CDTF">2020-03-02T15:41:33Z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0x010100A1BE477DBD5AB443B45B8D60030C0D4A</vt:lpwstr>
  </property>
  <property fmtid="{D5CDD505-2E9C-101B-9397-08002B2CF9AE}" pid="3" name="Kategorie">
    <vt:lpwstr>promocja</vt:lpwstr>
  </property>
</Properties>
</file>