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1"/>
  </p:notesMasterIdLst>
  <p:sldIdLst>
    <p:sldId id="256" r:id="rId2"/>
    <p:sldId id="274" r:id="rId3"/>
    <p:sldId id="268" r:id="rId4"/>
    <p:sldId id="289" r:id="rId5"/>
    <p:sldId id="272" r:id="rId6"/>
    <p:sldId id="269" r:id="rId7"/>
    <p:sldId id="273" r:id="rId8"/>
    <p:sldId id="271" r:id="rId9"/>
    <p:sldId id="270" r:id="rId10"/>
    <p:sldId id="277" r:id="rId11"/>
    <p:sldId id="291" r:id="rId12"/>
    <p:sldId id="275" r:id="rId13"/>
    <p:sldId id="278" r:id="rId14"/>
    <p:sldId id="279" r:id="rId15"/>
    <p:sldId id="281" r:id="rId16"/>
    <p:sldId id="284" r:id="rId17"/>
    <p:sldId id="286" r:id="rId18"/>
    <p:sldId id="287" r:id="rId19"/>
    <p:sldId id="267" r:id="rId2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2" autoAdjust="0"/>
    <p:restoredTop sz="94660"/>
  </p:normalViewPr>
  <p:slideViewPr>
    <p:cSldViewPr>
      <p:cViewPr>
        <p:scale>
          <a:sx n="118" d="100"/>
          <a:sy n="118" d="100"/>
        </p:scale>
        <p:origin x="-14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EC582C2-BB56-40F4-9BDB-61A5484F58D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341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9D9DB-0A35-44DE-96B5-0F5854B39241}" type="slidenum">
              <a:rPr lang="ru-RU"/>
              <a:pPr/>
              <a:t>12</a:t>
            </a:fld>
            <a:endParaRPr lang="ru-RU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682625"/>
            <a:ext cx="4541837" cy="3406775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650" y="4362450"/>
            <a:ext cx="5078413" cy="4087813"/>
          </a:xfrm>
        </p:spPr>
        <p:txBody>
          <a:bodyPr/>
          <a:lstStyle/>
          <a:p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ru-RU" alt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 alt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C77B36B-F05B-4A43-98B9-345870FD7B04}" type="slidenum">
              <a:rPr lang="ru-RU" altLang="en-US" smtClean="0"/>
              <a:pPr/>
              <a:t>‹#›</a:t>
            </a:fld>
            <a:endParaRPr lang="ru-RU" alt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AB0C-F41A-405C-A231-EE83DE44324D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63E9-705F-4DF8-AA30-48B057E5FBC9}" type="slidenum">
              <a:rPr lang="ru-RU" altLang="en-US" smtClean="0"/>
              <a:pPr/>
              <a:t>‹#›</a:t>
            </a:fld>
            <a:endParaRPr lang="ru-RU" altLang="en-US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3C32D49-7A67-4DD5-9ADA-40A182BCA0C4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1538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F2D5-5919-45E5-91B4-47A6E61FCBC2}" type="slidenum">
              <a:rPr lang="ru-RU" altLang="en-US" smtClean="0"/>
              <a:pPr/>
              <a:t>‹#›</a:t>
            </a:fld>
            <a:endParaRPr lang="ru-RU" alt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F7D1D22-F819-464B-AA0E-FDAB7A397990}" type="slidenum">
              <a:rPr lang="ru-RU" altLang="en-US" smtClean="0"/>
              <a:pPr/>
              <a:t>‹#›</a:t>
            </a:fld>
            <a:endParaRPr lang="ru-RU" alt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8263-BC21-4F70-8307-BA82BD4A0464}" type="slidenum">
              <a:rPr lang="ru-RU" altLang="en-US" smtClean="0"/>
              <a:pPr/>
              <a:t>‹#›</a:t>
            </a:fld>
            <a:endParaRPr lang="ru-RU" alt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C92F-694C-446D-9E2A-474C320190B4}" type="slidenum">
              <a:rPr lang="ru-RU" altLang="en-US" smtClean="0"/>
              <a:pPr/>
              <a:t>‹#›</a:t>
            </a:fld>
            <a:endParaRPr lang="ru-RU" alt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586B-2D3B-4825-B62E-BDB27FC158B6}" type="slidenum">
              <a:rPr lang="ru-RU" altLang="en-US" smtClean="0"/>
              <a:pPr/>
              <a:t>‹#›</a:t>
            </a:fld>
            <a:endParaRPr lang="ru-RU" alt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AEE4-AB3A-4CFC-9AA9-E700B9E642ED}" type="slidenum">
              <a:rPr lang="ru-RU" altLang="en-US" smtClean="0"/>
              <a:pPr/>
              <a:t>‹#›</a:t>
            </a:fld>
            <a:endParaRPr lang="ru-RU" altLang="en-US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75FA-3FAB-4ABC-8E85-727C20A9093C}" type="slidenum">
              <a:rPr lang="ru-RU" altLang="en-US" smtClean="0"/>
              <a:pPr/>
              <a:t>‹#›</a:t>
            </a:fld>
            <a:endParaRPr lang="ru-RU" alt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7952-A4E2-4EA1-88E8-0B1EF224BD4C}" type="slidenum">
              <a:rPr lang="ru-RU" altLang="en-US" smtClean="0"/>
              <a:pPr/>
              <a:t>‹#›</a:t>
            </a:fld>
            <a:endParaRPr lang="ru-RU" alt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502B52E-953C-4E0A-8ED2-538830B7E60C}" type="slidenum">
              <a:rPr lang="ru-RU" altLang="en-US" smtClean="0"/>
              <a:pPr/>
              <a:t>‹#›</a:t>
            </a:fld>
            <a:endParaRPr lang="ru-RU" altLang="en-US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gile_software_development" TargetMode="External"/><Relationship Id="rId2" Type="http://schemas.openxmlformats.org/officeDocument/2006/relationships/hyperlink" Target="http://agilemanifesto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gilerussia.ru/index.ph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Agile. Scrum.</a:t>
            </a:r>
            <a:endParaRPr lang="ru-RU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7543800" cy="796950"/>
          </a:xfrm>
        </p:spPr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557338"/>
            <a:ext cx="8362950" cy="4411662"/>
          </a:xfrm>
        </p:spPr>
        <p:txBody>
          <a:bodyPr/>
          <a:lstStyle/>
          <a:p>
            <a:r>
              <a:rPr lang="ru-RU" sz="2600"/>
              <a:t>Содержит список функциональных единиц системы</a:t>
            </a:r>
            <a:r>
              <a:rPr lang="en-US" sz="2600"/>
              <a:t> (“user stories”)</a:t>
            </a:r>
            <a:r>
              <a:rPr lang="ru-RU" sz="2600"/>
              <a:t>,</a:t>
            </a:r>
            <a:r>
              <a:rPr lang="en-US" sz="2600"/>
              <a:t> </a:t>
            </a:r>
            <a:r>
              <a:rPr lang="ru-RU" sz="2600"/>
              <a:t>запланированных на след релиз</a:t>
            </a:r>
            <a:endParaRPr lang="en-US" sz="2600"/>
          </a:p>
          <a:p>
            <a:endParaRPr lang="en-US" sz="2600"/>
          </a:p>
          <a:p>
            <a:pPr>
              <a:buFont typeface="Wingdings" pitchFamily="2" charset="2"/>
              <a:buNone/>
            </a:pPr>
            <a:endParaRPr lang="en-US" sz="2600"/>
          </a:p>
        </p:txBody>
      </p:sp>
      <p:graphicFrame>
        <p:nvGraphicFramePr>
          <p:cNvPr id="32825" name="Group 57"/>
          <p:cNvGraphicFramePr>
            <a:graphicFrameLocks noGrp="1"/>
          </p:cNvGraphicFramePr>
          <p:nvPr>
            <p:ph sz="half" idx="2"/>
          </p:nvPr>
        </p:nvGraphicFramePr>
        <p:xfrm>
          <a:off x="468313" y="3141663"/>
          <a:ext cx="8351837" cy="2694940"/>
        </p:xfrm>
        <a:graphic>
          <a:graphicData uri="http://schemas.openxmlformats.org/drawingml/2006/table">
            <a:tbl>
              <a:tblPr/>
              <a:tblGrid>
                <a:gridCol w="790575"/>
                <a:gridCol w="1009650"/>
                <a:gridCol w="1655762"/>
                <a:gridCol w="2447925"/>
                <a:gridCol w="2447925"/>
              </a:tblGrid>
              <a:tr h="1079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 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Важн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Название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Описание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Как показать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7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248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Заставка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(splash screen)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Как пользователь я хочу видеть заставку пока приложение открывается.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 Запустить приложение – заставка показ. до появления главного окна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7543800" cy="868362"/>
          </a:xfrm>
        </p:spPr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288" y="1412875"/>
            <a:ext cx="8229600" cy="4411663"/>
          </a:xfrm>
        </p:spPr>
        <p:txBody>
          <a:bodyPr/>
          <a:lstStyle/>
          <a:p>
            <a:r>
              <a:rPr lang="en-US"/>
              <a:t>Product backlog </a:t>
            </a:r>
            <a:r>
              <a:rPr lang="ru-RU"/>
              <a:t>один на весь релиз</a:t>
            </a:r>
            <a:endParaRPr lang="en-US"/>
          </a:p>
          <a:p>
            <a:r>
              <a:rPr lang="ru-RU"/>
              <a:t>Им владеет менеджер продукта</a:t>
            </a:r>
            <a:r>
              <a:rPr lang="en-US"/>
              <a:t> (“</a:t>
            </a:r>
            <a:r>
              <a:rPr lang="en-US" b="1"/>
              <a:t>product owner</a:t>
            </a:r>
            <a:r>
              <a:rPr lang="en-US"/>
              <a:t>”)</a:t>
            </a:r>
          </a:p>
          <a:p>
            <a:r>
              <a:rPr lang="ru-RU"/>
              <a:t>Он не статичен – записи можно добавлять, удалять, менять им приоритет</a:t>
            </a:r>
          </a:p>
          <a:p>
            <a:r>
              <a:rPr lang="ru-RU"/>
              <a:t>Общедоступен, но поддерживается одним человеком</a:t>
            </a: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149080"/>
            <a:ext cx="381635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Спринт (</a:t>
            </a:r>
            <a:r>
              <a:rPr lang="en-US"/>
              <a:t>Sprint</a:t>
            </a:r>
            <a:r>
              <a:rPr lang="ru-RU"/>
              <a:t>)</a:t>
            </a: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Фаза разработки состоит из нескольких итераций – спринтов.</a:t>
            </a:r>
            <a:endParaRPr lang="en-US" dirty="0"/>
          </a:p>
          <a:p>
            <a:r>
              <a:rPr lang="ru-RU" dirty="0"/>
              <a:t>Обычно спринт длится 2-4 недели.</a:t>
            </a:r>
            <a:endParaRPr lang="en-US" dirty="0"/>
          </a:p>
          <a:p>
            <a:r>
              <a:rPr lang="ru-RU" dirty="0"/>
              <a:t>Этапы:</a:t>
            </a:r>
          </a:p>
          <a:p>
            <a:pPr lvl="1"/>
            <a:r>
              <a:rPr lang="ru-RU" dirty="0"/>
              <a:t>Планирование</a:t>
            </a:r>
          </a:p>
          <a:p>
            <a:pPr lvl="1"/>
            <a:r>
              <a:rPr lang="ru-RU" dirty="0"/>
              <a:t>Разработка</a:t>
            </a:r>
          </a:p>
          <a:p>
            <a:pPr lvl="1"/>
            <a:r>
              <a:rPr lang="ru-RU" dirty="0"/>
              <a:t>Демонстрация</a:t>
            </a:r>
          </a:p>
          <a:p>
            <a:pPr lvl="1"/>
            <a:r>
              <a:rPr lang="ru-RU" dirty="0"/>
              <a:t>Ретроспектива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689" y="3140968"/>
            <a:ext cx="4249738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Backlog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Описывает задачи, запланированные командой на спринт</a:t>
            </a:r>
          </a:p>
          <a:p>
            <a:r>
              <a:rPr lang="ru-RU" dirty="0"/>
              <a:t>Задачи – действия, необходимые для реализации запланированной на спринт функциональности</a:t>
            </a:r>
            <a:endParaRPr lang="en-US" dirty="0"/>
          </a:p>
          <a:p>
            <a:r>
              <a:rPr lang="ru-RU" dirty="0"/>
              <a:t>В описание задачи входит ее оценка</a:t>
            </a:r>
            <a:endParaRPr lang="en-US" dirty="0"/>
          </a:p>
          <a:p>
            <a:endParaRPr lang="en-US" dirty="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084763"/>
            <a:ext cx="11620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543800" cy="648047"/>
          </a:xfrm>
        </p:spPr>
        <p:txBody>
          <a:bodyPr/>
          <a:lstStyle/>
          <a:p>
            <a:r>
              <a:rPr lang="ru-RU" dirty="0"/>
              <a:t>Планирование (</a:t>
            </a:r>
            <a:r>
              <a:rPr lang="en-US" dirty="0"/>
              <a:t>Sprint Planning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871503"/>
            <a:ext cx="8229600" cy="4937760"/>
          </a:xfrm>
        </p:spPr>
        <p:txBody>
          <a:bodyPr/>
          <a:lstStyle/>
          <a:p>
            <a:endParaRPr lang="ru-RU" dirty="0" smtClean="0"/>
          </a:p>
          <a:p>
            <a:r>
              <a:rPr lang="ru-RU" dirty="0" smtClean="0"/>
              <a:t>Проводится </a:t>
            </a:r>
            <a:r>
              <a:rPr lang="ru-RU" dirty="0"/>
              <a:t>в начале спринта</a:t>
            </a:r>
            <a:endParaRPr lang="en-US" dirty="0"/>
          </a:p>
          <a:p>
            <a:r>
              <a:rPr lang="ru-RU" dirty="0"/>
              <a:t>Участвует вся команда</a:t>
            </a:r>
            <a:endParaRPr lang="en-US" dirty="0"/>
          </a:p>
          <a:p>
            <a:r>
              <a:rPr lang="en-US" dirty="0"/>
              <a:t>User stories </a:t>
            </a:r>
            <a:r>
              <a:rPr lang="ru-RU" dirty="0"/>
              <a:t>разбиваются на задачи и оцениваются членами команды</a:t>
            </a:r>
            <a:endParaRPr lang="en-US" dirty="0"/>
          </a:p>
          <a:p>
            <a:r>
              <a:rPr lang="ru-RU" dirty="0"/>
              <a:t>В результате команда подписывается на ту функциональность, на которую хватает времени спринта</a:t>
            </a:r>
            <a:endParaRPr lang="en-US" dirty="0"/>
          </a:p>
          <a:p>
            <a:endParaRPr lang="en-US" dirty="0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149080"/>
            <a:ext cx="2749550" cy="182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Ежедневный скрам (</a:t>
            </a:r>
            <a:r>
              <a:rPr lang="en-US"/>
              <a:t>Daily Scrum</a:t>
            </a:r>
            <a:r>
              <a:rPr lang="ru-RU"/>
              <a:t>)</a:t>
            </a: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557338"/>
            <a:ext cx="8229600" cy="4411662"/>
          </a:xfrm>
        </p:spPr>
        <p:txBody>
          <a:bodyPr/>
          <a:lstStyle/>
          <a:p>
            <a:r>
              <a:rPr lang="ru-RU"/>
              <a:t>Проводится каждый день в фиксированное время</a:t>
            </a:r>
            <a:endParaRPr lang="en-US"/>
          </a:p>
          <a:p>
            <a:r>
              <a:rPr lang="ru-RU"/>
              <a:t>Рекомендуется проводить стоя в течение</a:t>
            </a:r>
            <a:r>
              <a:rPr lang="en-US"/>
              <a:t> 10-15 </a:t>
            </a:r>
            <a:r>
              <a:rPr lang="ru-RU"/>
              <a:t>минут</a:t>
            </a:r>
            <a:endParaRPr lang="en-US"/>
          </a:p>
          <a:p>
            <a:r>
              <a:rPr lang="ru-RU"/>
              <a:t>Если что-то нужно обсудить, назначается время после скрама</a:t>
            </a:r>
            <a:endParaRPr lang="en-US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76"/>
          <a:stretch>
            <a:fillRect/>
          </a:stretch>
        </p:blipFill>
        <p:spPr bwMode="auto">
          <a:xfrm>
            <a:off x="5123765" y="3861048"/>
            <a:ext cx="3384550" cy="232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99392"/>
            <a:ext cx="7543800" cy="1295400"/>
          </a:xfrm>
        </p:spPr>
        <p:txBody>
          <a:bodyPr/>
          <a:lstStyle/>
          <a:p>
            <a:r>
              <a:rPr lang="en-US"/>
              <a:t>Sprint whiteboard</a:t>
            </a:r>
          </a:p>
        </p:txBody>
      </p:sp>
      <p:pic>
        <p:nvPicPr>
          <p:cNvPr id="39940" name="Picture 4" descr="Whiteboard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844675"/>
            <a:ext cx="7112000" cy="4102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543800" cy="796925"/>
          </a:xfrm>
        </p:spPr>
        <p:txBody>
          <a:bodyPr/>
          <a:lstStyle/>
          <a:p>
            <a:r>
              <a:rPr lang="ru-RU" dirty="0"/>
              <a:t>Демонстрация (</a:t>
            </a:r>
            <a:r>
              <a:rPr lang="ru-RU" dirty="0" err="1"/>
              <a:t>ревью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850" y="1268413"/>
            <a:ext cx="8064500" cy="4411662"/>
          </a:xfrm>
        </p:spPr>
        <p:txBody>
          <a:bodyPr/>
          <a:lstStyle/>
          <a:p>
            <a:r>
              <a:rPr lang="ru-RU" dirty="0"/>
              <a:t>В конце каждого спринта проводится </a:t>
            </a:r>
            <a:r>
              <a:rPr lang="ru-RU" dirty="0" err="1"/>
              <a:t>ревью</a:t>
            </a:r>
            <a:endParaRPr lang="en-US" dirty="0"/>
          </a:p>
          <a:p>
            <a:r>
              <a:rPr lang="ru-RU" dirty="0"/>
              <a:t>Это демонстрация реализованной функциональности</a:t>
            </a:r>
            <a:endParaRPr lang="en-US" dirty="0"/>
          </a:p>
          <a:p>
            <a:r>
              <a:rPr lang="ru-RU" dirty="0"/>
              <a:t>В ней может участвовать любой человек, задействованный в проекте</a:t>
            </a:r>
            <a:endParaRPr lang="en-US" dirty="0"/>
          </a:p>
          <a:p>
            <a:r>
              <a:rPr lang="ru-RU" dirty="0"/>
              <a:t>В идеале после </a:t>
            </a:r>
            <a:r>
              <a:rPr lang="ru-RU" dirty="0" smtClean="0"/>
              <a:t>каждой демонстрации </a:t>
            </a:r>
            <a:r>
              <a:rPr lang="ru-RU" dirty="0"/>
              <a:t>можно                 отправлять продукт заказчику</a:t>
            </a:r>
            <a:endParaRPr lang="en-US" dirty="0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005064"/>
            <a:ext cx="2449513" cy="1990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Ретроспектива спринта</a:t>
            </a: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После каждого спринта (ревью)</a:t>
            </a:r>
          </a:p>
          <a:p>
            <a:pPr>
              <a:lnSpc>
                <a:spcPct val="90000"/>
              </a:lnSpc>
            </a:pPr>
            <a:r>
              <a:rPr lang="ru-RU"/>
              <a:t>Участвуют все члены команды</a:t>
            </a:r>
            <a:endParaRPr lang="en-US"/>
          </a:p>
          <a:p>
            <a:pPr>
              <a:lnSpc>
                <a:spcPct val="90000"/>
              </a:lnSpc>
            </a:pPr>
            <a:r>
              <a:rPr lang="ru-RU"/>
              <a:t>Цель - осознать</a:t>
            </a:r>
            <a:r>
              <a:rPr lang="en-US"/>
              <a:t>:</a:t>
            </a:r>
          </a:p>
          <a:p>
            <a:pPr lvl="1">
              <a:lnSpc>
                <a:spcPct val="90000"/>
              </a:lnSpc>
            </a:pPr>
            <a:r>
              <a:rPr lang="ru-RU"/>
              <a:t>Что было хорошо</a:t>
            </a:r>
            <a:r>
              <a:rPr lang="en-US"/>
              <a:t>?</a:t>
            </a:r>
          </a:p>
          <a:p>
            <a:pPr lvl="1">
              <a:lnSpc>
                <a:spcPct val="90000"/>
              </a:lnSpc>
            </a:pPr>
            <a:r>
              <a:rPr lang="ru-RU"/>
              <a:t>Что могло бы быть лучше</a:t>
            </a:r>
            <a:endParaRPr lang="en-US"/>
          </a:p>
          <a:p>
            <a:pPr>
              <a:lnSpc>
                <a:spcPct val="90000"/>
              </a:lnSpc>
            </a:pPr>
            <a:r>
              <a:rPr lang="ru-RU"/>
              <a:t>Это обсуждение процесса, а не технических сложностей</a:t>
            </a: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Ссылки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>
                <a:hlinkClick r:id="rId2"/>
              </a:rPr>
              <a:t>http://agilemanifesto.org/</a:t>
            </a:r>
            <a:endParaRPr lang="ru-RU" dirty="0"/>
          </a:p>
          <a:p>
            <a:r>
              <a:rPr lang="ru-RU" dirty="0">
                <a:hlinkClick r:id="rId3"/>
              </a:rPr>
              <a:t>http://en.wikipedia.org/wiki/Agile_software_development</a:t>
            </a:r>
            <a:endParaRPr lang="ru-RU" dirty="0"/>
          </a:p>
          <a:p>
            <a:r>
              <a:rPr lang="ru-RU" dirty="0">
                <a:hlinkClick r:id="rId4"/>
              </a:rPr>
              <a:t>http://agilerussia.ru/index.php</a:t>
            </a:r>
            <a:endParaRPr lang="ru-RU" dirty="0"/>
          </a:p>
          <a:p>
            <a:r>
              <a:rPr lang="ru-RU" i="1" dirty="0" err="1"/>
              <a:t>Agile</a:t>
            </a:r>
            <a:r>
              <a:rPr lang="ru-RU" i="1" dirty="0"/>
              <a:t> </a:t>
            </a:r>
            <a:r>
              <a:rPr lang="ru-RU" i="1" dirty="0" err="1"/>
              <a:t>Project</a:t>
            </a:r>
            <a:r>
              <a:rPr lang="ru-RU" i="1" dirty="0"/>
              <a:t> </a:t>
            </a:r>
            <a:r>
              <a:rPr lang="ru-RU" i="1" dirty="0" err="1"/>
              <a:t>Management</a:t>
            </a:r>
            <a:r>
              <a:rPr lang="ru-RU" i="1" dirty="0"/>
              <a:t> </a:t>
            </a:r>
            <a:r>
              <a:rPr lang="ru-RU" i="1" dirty="0" err="1"/>
              <a:t>with</a:t>
            </a:r>
            <a:r>
              <a:rPr lang="ru-RU" i="1" dirty="0"/>
              <a:t> </a:t>
            </a:r>
            <a:r>
              <a:rPr lang="ru-RU" i="1" dirty="0" err="1"/>
              <a:t>Scrum</a:t>
            </a:r>
            <a:r>
              <a:rPr lang="ru-RU" dirty="0"/>
              <a:t>.  </a:t>
            </a:r>
            <a:r>
              <a:rPr lang="en-US" dirty="0"/>
              <a:t>By </a:t>
            </a:r>
            <a:r>
              <a:rPr lang="ru-RU" dirty="0" err="1"/>
              <a:t>Ken</a:t>
            </a:r>
            <a:r>
              <a:rPr lang="ru-RU" dirty="0"/>
              <a:t> </a:t>
            </a:r>
            <a:r>
              <a:rPr lang="ru-RU" dirty="0" err="1"/>
              <a:t>Schwaber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Agile</a:t>
            </a:r>
            <a:endParaRPr lang="ru-RU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Гибкий подход к разработке ПО.</a:t>
            </a:r>
          </a:p>
          <a:p>
            <a:r>
              <a:rPr lang="ru-RU" dirty="0"/>
              <a:t>Лучшие практики:</a:t>
            </a:r>
          </a:p>
          <a:p>
            <a:pPr lvl="1"/>
            <a:r>
              <a:rPr lang="en-US" dirty="0"/>
              <a:t>Scrum</a:t>
            </a:r>
          </a:p>
          <a:p>
            <a:pPr lvl="1"/>
            <a:r>
              <a:rPr lang="en-US" dirty="0"/>
              <a:t>XP</a:t>
            </a:r>
          </a:p>
          <a:p>
            <a:pPr lvl="1"/>
            <a:r>
              <a:rPr lang="en-US" dirty="0" smtClean="0"/>
              <a:t>Crystal, </a:t>
            </a:r>
            <a:r>
              <a:rPr lang="en-US" dirty="0"/>
              <a:t>etc.</a:t>
            </a:r>
          </a:p>
          <a:p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b="1" dirty="0"/>
              <a:t>   </a:t>
            </a:r>
            <a:endParaRPr lang="ru-RU" b="1" dirty="0" smtClean="0"/>
          </a:p>
          <a:p>
            <a:pPr>
              <a:buFont typeface="Wingdings" pitchFamily="2" charset="2"/>
              <a:buNone/>
            </a:pPr>
            <a:endParaRPr lang="ru-RU" b="1" dirty="0"/>
          </a:p>
          <a:p>
            <a:pPr>
              <a:buFont typeface="Wingdings" pitchFamily="2" charset="2"/>
              <a:buNone/>
            </a:pPr>
            <a:r>
              <a:rPr lang="ru-RU" b="1" dirty="0" smtClean="0"/>
              <a:t>"</a:t>
            </a:r>
            <a:r>
              <a:rPr lang="ru-RU" b="1" dirty="0" err="1"/>
              <a:t>Agility</a:t>
            </a:r>
            <a:r>
              <a:rPr lang="ru-RU" b="1" dirty="0"/>
              <a:t> </a:t>
            </a:r>
            <a:r>
              <a:rPr lang="ru-RU" b="1" dirty="0" err="1"/>
              <a:t>is</a:t>
            </a:r>
            <a:r>
              <a:rPr lang="ru-RU" b="1" dirty="0"/>
              <a:t> </a:t>
            </a:r>
            <a:r>
              <a:rPr lang="ru-RU" b="1" dirty="0" err="1"/>
              <a:t>not</a:t>
            </a:r>
            <a:r>
              <a:rPr lang="ru-RU" b="1" dirty="0"/>
              <a:t> a </a:t>
            </a:r>
            <a:r>
              <a:rPr lang="ru-RU" b="1" dirty="0" err="1"/>
              <a:t>technology</a:t>
            </a:r>
            <a:r>
              <a:rPr lang="ru-RU" b="1" dirty="0"/>
              <a:t>, </a:t>
            </a:r>
            <a:r>
              <a:rPr lang="ru-RU" b="1" dirty="0" err="1"/>
              <a:t>science</a:t>
            </a:r>
            <a:r>
              <a:rPr lang="ru-RU" b="1" dirty="0"/>
              <a:t>, </a:t>
            </a:r>
            <a:r>
              <a:rPr lang="ru-RU" b="1" dirty="0" err="1"/>
              <a:t>or</a:t>
            </a:r>
            <a:r>
              <a:rPr lang="ru-RU" b="1" dirty="0"/>
              <a:t> </a:t>
            </a:r>
            <a:r>
              <a:rPr lang="ru-RU" b="1" dirty="0" err="1"/>
              <a:t>product</a:t>
            </a:r>
            <a:r>
              <a:rPr lang="ru-RU" b="1" dirty="0"/>
              <a:t> </a:t>
            </a:r>
            <a:r>
              <a:rPr lang="ru-RU" b="1" dirty="0" err="1"/>
              <a:t>but</a:t>
            </a:r>
            <a:r>
              <a:rPr lang="ru-RU" b="1" dirty="0"/>
              <a:t> a </a:t>
            </a:r>
            <a:r>
              <a:rPr lang="ru-RU" b="1" dirty="0" err="1"/>
              <a:t>culture</a:t>
            </a:r>
            <a:r>
              <a:rPr lang="ru-RU" b="1" dirty="0"/>
              <a:t>"</a:t>
            </a:r>
            <a:r>
              <a:rPr lang="ru-RU" dirty="0"/>
              <a:t> </a:t>
            </a:r>
            <a:r>
              <a:rPr lang="ru-RU" sz="2400" dirty="0"/>
              <a:t>(</a:t>
            </a:r>
            <a:r>
              <a:rPr lang="ru-RU" sz="2400" dirty="0" err="1"/>
              <a:t>Philippe</a:t>
            </a:r>
            <a:r>
              <a:rPr lang="ru-RU" sz="2400" dirty="0"/>
              <a:t> </a:t>
            </a:r>
            <a:r>
              <a:rPr lang="ru-RU" sz="2400" dirty="0" err="1"/>
              <a:t>Kruchten</a:t>
            </a:r>
            <a:r>
              <a:rPr lang="ru-RU" sz="2400" dirty="0"/>
              <a:t>)</a:t>
            </a:r>
            <a:r>
              <a:rPr lang="ru-RU" dirty="0"/>
              <a:t> 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989138"/>
            <a:ext cx="1763713" cy="2681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Agile </a:t>
            </a:r>
            <a:r>
              <a:rPr lang="ru-RU"/>
              <a:t>манифест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dirty="0"/>
              <a:t>Люди и их взаимодействие</a:t>
            </a:r>
            <a:r>
              <a:rPr lang="ru-RU" dirty="0"/>
              <a:t> важнее</a:t>
            </a:r>
            <a:r>
              <a:rPr lang="en-US" dirty="0"/>
              <a:t>,</a:t>
            </a:r>
            <a:r>
              <a:rPr lang="ru-RU" dirty="0"/>
              <a:t> чем процессы и средства </a:t>
            </a:r>
          </a:p>
          <a:p>
            <a:r>
              <a:rPr lang="ru-RU" b="1" dirty="0"/>
              <a:t>Работающее ПО</a:t>
            </a:r>
            <a:r>
              <a:rPr lang="ru-RU" dirty="0"/>
              <a:t> важнее</a:t>
            </a:r>
            <a:r>
              <a:rPr lang="en-US" dirty="0"/>
              <a:t>,</a:t>
            </a:r>
            <a:r>
              <a:rPr lang="ru-RU" dirty="0"/>
              <a:t> чем исчерпывающая документация </a:t>
            </a:r>
          </a:p>
          <a:p>
            <a:r>
              <a:rPr lang="ru-RU" b="1" dirty="0"/>
              <a:t>Сотрудничество с заказчиком</a:t>
            </a:r>
            <a:r>
              <a:rPr lang="ru-RU" dirty="0"/>
              <a:t> важнее</a:t>
            </a:r>
            <a:r>
              <a:rPr lang="en-US" dirty="0"/>
              <a:t>,</a:t>
            </a:r>
            <a:r>
              <a:rPr lang="ru-RU" dirty="0"/>
              <a:t> чем обсуждение условий контракта </a:t>
            </a:r>
          </a:p>
          <a:p>
            <a:r>
              <a:rPr lang="ru-RU" b="1" dirty="0"/>
              <a:t>Реагирование на изменения</a:t>
            </a:r>
            <a:r>
              <a:rPr lang="ru-RU" dirty="0"/>
              <a:t> важнее</a:t>
            </a:r>
            <a:r>
              <a:rPr lang="en-US" dirty="0"/>
              <a:t>,</a:t>
            </a:r>
            <a:r>
              <a:rPr lang="ru-RU" dirty="0"/>
              <a:t> чем следование плану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Ценности </a:t>
            </a:r>
            <a:r>
              <a:rPr lang="en-US"/>
              <a:t>Agile</a:t>
            </a:r>
            <a:endParaRPr lang="ru-RU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/>
              <a:t>Гибкость и простота</a:t>
            </a:r>
          </a:p>
          <a:p>
            <a:r>
              <a:rPr lang="ru-RU"/>
              <a:t>Частые релизы</a:t>
            </a:r>
          </a:p>
          <a:p>
            <a:r>
              <a:rPr lang="ru-RU"/>
              <a:t>Самоорганизующаяся команда</a:t>
            </a:r>
          </a:p>
          <a:p>
            <a:r>
              <a:rPr lang="ru-RU"/>
              <a:t>Больше общения</a:t>
            </a:r>
          </a:p>
          <a:p>
            <a:endParaRPr lang="ru-RU"/>
          </a:p>
          <a:p>
            <a:endParaRPr lang="ru-RU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4365625"/>
            <a:ext cx="3240088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5435600" y="4222750"/>
            <a:ext cx="3024188" cy="20875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 flipV="1">
            <a:off x="5508625" y="4149725"/>
            <a:ext cx="2592388" cy="20875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Гибкость и простота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/>
              <a:t>Agile-процессы готовы к изменениям требований даже на поздних этапах разработки. </a:t>
            </a:r>
          </a:p>
          <a:p>
            <a:r>
              <a:rPr lang="ru-RU"/>
              <a:t>Важна простота - искусство увеличения </a:t>
            </a:r>
            <a:br>
              <a:rPr lang="ru-RU"/>
            </a:br>
            <a:r>
              <a:rPr lang="ru-RU"/>
              <a:t>объема работ, которых удалось избежать. 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501008"/>
            <a:ext cx="2447925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Частые релизы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Наивысший приоритет - </a:t>
            </a:r>
            <a:br>
              <a:rPr lang="ru-RU" dirty="0"/>
            </a:br>
            <a:r>
              <a:rPr lang="ru-RU" dirty="0"/>
              <a:t>удовлетворенность заказчика:</a:t>
            </a:r>
          </a:p>
          <a:p>
            <a:pPr lvl="1"/>
            <a:r>
              <a:rPr lang="ru-RU" dirty="0"/>
              <a:t>ранние и периодические поставки ПО</a:t>
            </a:r>
          </a:p>
          <a:p>
            <a:pPr lvl="1"/>
            <a:r>
              <a:rPr lang="ru-RU" dirty="0"/>
              <a:t>ПО работающее</a:t>
            </a:r>
            <a:r>
              <a:rPr lang="en-US" dirty="0"/>
              <a:t> </a:t>
            </a:r>
            <a:r>
              <a:rPr lang="ru-RU" dirty="0"/>
              <a:t>и ценное для заказчика </a:t>
            </a:r>
          </a:p>
          <a:p>
            <a:r>
              <a:rPr lang="ru-RU" dirty="0"/>
              <a:t>Продолжительность каждой итерации - от </a:t>
            </a:r>
            <a:r>
              <a:rPr lang="ru-RU" dirty="0" smtClean="0"/>
              <a:t>недел</a:t>
            </a:r>
            <a:r>
              <a:rPr lang="ru-RU" dirty="0"/>
              <a:t>и</a:t>
            </a:r>
            <a:r>
              <a:rPr lang="ru-RU" dirty="0" smtClean="0"/>
              <a:t> </a:t>
            </a:r>
            <a:r>
              <a:rPr lang="ru-RU"/>
              <a:t>до </a:t>
            </a:r>
            <a:r>
              <a:rPr lang="ru-RU" smtClean="0"/>
              <a:t>месяц. </a:t>
            </a:r>
            <a:endParaRPr lang="ru-RU" dirty="0"/>
          </a:p>
          <a:p>
            <a:r>
              <a:rPr lang="ru-RU" dirty="0"/>
              <a:t>Предпочтение - коротким интервалам.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Самоорганизующаяся команда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557338"/>
            <a:ext cx="6130925" cy="4733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900"/>
              <a:t>Над проектом работают мотивированные люди.</a:t>
            </a:r>
          </a:p>
          <a:p>
            <a:pPr>
              <a:lnSpc>
                <a:spcPct val="90000"/>
              </a:lnSpc>
            </a:pPr>
            <a:r>
              <a:rPr lang="ru-RU" sz="2900"/>
              <a:t>Создаются все условия, поддержка и полное доверие. </a:t>
            </a:r>
          </a:p>
          <a:p>
            <a:pPr>
              <a:lnSpc>
                <a:spcPct val="90000"/>
              </a:lnSpc>
            </a:pPr>
            <a:r>
              <a:rPr lang="ru-RU" sz="2900"/>
              <a:t>Самые лучшие архитектуры, требования и дизайны систем создаются самоорганизующимися командами. </a:t>
            </a:r>
          </a:p>
          <a:p>
            <a:pPr>
              <a:lnSpc>
                <a:spcPct val="90000"/>
              </a:lnSpc>
            </a:pPr>
            <a:r>
              <a:rPr lang="ru-RU" sz="2900"/>
              <a:t>Команда сама организует оптимальный процесс.</a:t>
            </a:r>
            <a:r>
              <a:rPr lang="ru-RU" sz="1900"/>
              <a:t> 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213100"/>
            <a:ext cx="2573338" cy="303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Больше общения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/>
              <a:t>Потенциальные пользователи системы и разработчики должны работать </a:t>
            </a:r>
            <a:r>
              <a:rPr lang="ru-RU" b="1"/>
              <a:t>вместе </a:t>
            </a:r>
            <a:r>
              <a:rPr lang="ru-RU"/>
              <a:t/>
            </a:r>
            <a:br>
              <a:rPr lang="ru-RU"/>
            </a:br>
            <a:r>
              <a:rPr lang="ru-RU"/>
              <a:t>на протяжении всего проекта. </a:t>
            </a:r>
          </a:p>
          <a:p>
            <a:r>
              <a:rPr lang="ru-RU"/>
              <a:t>Самый действенный и эффективный способ обмена информацией </a:t>
            </a:r>
            <a:br>
              <a:rPr lang="ru-RU"/>
            </a:br>
            <a:r>
              <a:rPr lang="ru-RU"/>
              <a:t>как внутри команды разработчиков, так и </a:t>
            </a:r>
            <a:br>
              <a:rPr lang="ru-RU"/>
            </a:br>
            <a:r>
              <a:rPr lang="ru-RU"/>
              <a:t>с внешним миром - </a:t>
            </a:r>
            <a:r>
              <a:rPr lang="ru-RU" b="1"/>
              <a:t>непосредственное общение</a:t>
            </a:r>
            <a:r>
              <a:rPr lang="ru-RU"/>
              <a:t>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7543800" cy="725488"/>
          </a:xfrm>
        </p:spPr>
        <p:txBody>
          <a:bodyPr/>
          <a:lstStyle/>
          <a:p>
            <a:r>
              <a:rPr lang="en-US"/>
              <a:t>Scrum</a:t>
            </a:r>
            <a:endParaRPr lang="ru-RU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484313"/>
            <a:ext cx="7343775" cy="4824412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600"/>
              <a:t>Наиболее распространенная практика разработки в </a:t>
            </a:r>
            <a:r>
              <a:rPr lang="en-US" sz="2600"/>
              <a:t>Agile</a:t>
            </a:r>
            <a:r>
              <a:rPr lang="ru-RU" sz="2600"/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600"/>
              <a:t>Ключевые термины:</a:t>
            </a:r>
            <a:endParaRPr lang="en-US" sz="2600"/>
          </a:p>
          <a:p>
            <a:pPr>
              <a:lnSpc>
                <a:spcPct val="80000"/>
              </a:lnSpc>
            </a:pPr>
            <a:r>
              <a:rPr lang="en-US" sz="2600"/>
              <a:t>Product backlog</a:t>
            </a:r>
            <a:endParaRPr lang="ru-RU" sz="2600"/>
          </a:p>
          <a:p>
            <a:pPr lvl="1">
              <a:lnSpc>
                <a:spcPct val="80000"/>
              </a:lnSpc>
            </a:pPr>
            <a:r>
              <a:rPr lang="en-US" sz="2200"/>
              <a:t>User story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Product owner</a:t>
            </a:r>
            <a:endParaRPr lang="ru-RU" sz="2200"/>
          </a:p>
          <a:p>
            <a:pPr>
              <a:lnSpc>
                <a:spcPct val="80000"/>
              </a:lnSpc>
            </a:pPr>
            <a:r>
              <a:rPr lang="en-US" sz="2600"/>
              <a:t>Sprint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Sprint backlog: tasks</a:t>
            </a:r>
          </a:p>
          <a:p>
            <a:pPr>
              <a:lnSpc>
                <a:spcPct val="80000"/>
              </a:lnSpc>
            </a:pPr>
            <a:r>
              <a:rPr lang="en-US" sz="2600"/>
              <a:t>Daily scrum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Scrum master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Taskboard</a:t>
            </a:r>
          </a:p>
          <a:p>
            <a:pPr>
              <a:lnSpc>
                <a:spcPct val="80000"/>
              </a:lnSpc>
            </a:pPr>
            <a:endParaRPr lang="ru-RU" sz="2600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2133600"/>
            <a:ext cx="2617787" cy="414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1983</TotalTime>
  <Words>468</Words>
  <Application>Microsoft Office PowerPoint</Application>
  <PresentationFormat>Экран (4:3)</PresentationFormat>
  <Paragraphs>110</Paragraphs>
  <Slides>19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Начальная</vt:lpstr>
      <vt:lpstr> Agile. Scrum.</vt:lpstr>
      <vt:lpstr>Agile</vt:lpstr>
      <vt:lpstr>Agile манифест</vt:lpstr>
      <vt:lpstr>Ценности Agile</vt:lpstr>
      <vt:lpstr>Гибкость и простота</vt:lpstr>
      <vt:lpstr>Частые релизы</vt:lpstr>
      <vt:lpstr>Самоорганизующаяся команда</vt:lpstr>
      <vt:lpstr>Больше общения</vt:lpstr>
      <vt:lpstr>Scrum</vt:lpstr>
      <vt:lpstr>Product Backlog</vt:lpstr>
      <vt:lpstr>Product Backlog</vt:lpstr>
      <vt:lpstr>Спринт (Sprint)</vt:lpstr>
      <vt:lpstr>Sprint Backlog</vt:lpstr>
      <vt:lpstr>Планирование (Sprint Planning)</vt:lpstr>
      <vt:lpstr>Ежедневный скрам (Daily Scrum)</vt:lpstr>
      <vt:lpstr>Sprint whiteboard</vt:lpstr>
      <vt:lpstr>Демонстрация (ревью)</vt:lpstr>
      <vt:lpstr>Ретроспектива спринта</vt:lpstr>
      <vt:lpstr>Ссылки</vt:lpstr>
    </vt:vector>
  </TitlesOfParts>
  <Company>Reanimator 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Обор методологий разработки.  Agile. Scrum.</dc:title>
  <dc:creator>Nick</dc:creator>
  <cp:lastModifiedBy>Dufresne Andy</cp:lastModifiedBy>
  <cp:revision>20</cp:revision>
  <dcterms:created xsi:type="dcterms:W3CDTF">2008-11-16T10:29:49Z</dcterms:created>
  <dcterms:modified xsi:type="dcterms:W3CDTF">2019-01-30T03:08:24Z</dcterms:modified>
</cp:coreProperties>
</file>