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559675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244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070C0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0E-4BFF-A3D2-19C886CC63DA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10E-4BFF-A3D2-19C886CC63DA}"/>
              </c:ext>
            </c:extLst>
          </c:dPt>
          <c:dPt>
            <c:idx val="2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10E-4BFF-A3D2-19C886CC63DA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10E-4BFF-A3D2-19C886CC63DA}"/>
              </c:ext>
            </c:extLst>
          </c:dPt>
          <c:dPt>
            <c:idx val="4"/>
            <c:bubble3D val="0"/>
            <c:spPr>
              <a:solidFill>
                <a:srgbClr val="33CCFF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10E-4BFF-A3D2-19C886CC63DA}"/>
              </c:ext>
            </c:extLst>
          </c:dPt>
          <c:dPt>
            <c:idx val="5"/>
            <c:bubble3D val="0"/>
            <c:spPr>
              <a:solidFill>
                <a:srgbClr val="3366FF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10E-4BFF-A3D2-19C886CC63DA}"/>
              </c:ext>
            </c:extLst>
          </c:dPt>
          <c:dPt>
            <c:idx val="6"/>
            <c:bubble3D val="0"/>
            <c:spPr>
              <a:solidFill>
                <a:srgbClr val="0099FF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10E-4BFF-A3D2-19C886CC63DA}"/>
              </c:ext>
            </c:extLst>
          </c:dPt>
          <c:dLbls>
            <c:delete val="1"/>
          </c:dLbls>
          <c:cat>
            <c:strRef>
              <c:f>Sheet1!$A$2:$A$8</c:f>
              <c:strCache>
                <c:ptCount val="7"/>
                <c:pt idx="0">
                  <c:v>Dreaming of my next travelling adventure</c:v>
                </c:pt>
                <c:pt idx="1">
                  <c:v>Practicing Yoga</c:v>
                </c:pt>
                <c:pt idx="2">
                  <c:v>Running the Business</c:v>
                </c:pt>
                <c:pt idx="3">
                  <c:v>Changing the Business</c:v>
                </c:pt>
                <c:pt idx="4">
                  <c:v>Spending time with Familiy</c:v>
                </c:pt>
                <c:pt idx="5">
                  <c:v>Watching Parks &amp; Recreation</c:v>
                </c:pt>
                <c:pt idx="6">
                  <c:v>Side Hustle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1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10E-4BFF-A3D2-19C886CC63DA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117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0.61508</cdr:x>
      <cdr:y>0.84433</cdr:y>
    </cdr:from>
    <cdr:to>
      <cdr:x>0.99467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C1430064-74F1-4B64-8F38-607773CE574D}"/>
            </a:ext>
          </a:extLst>
        </cdr:cNvPr>
        <cdr:cNvSpPr txBox="1"/>
      </cdr:nvSpPr>
      <cdr:spPr>
        <a:xfrm xmlns:a="http://schemas.openxmlformats.org/drawingml/2006/main">
          <a:off x="1902889" y="1741411"/>
          <a:ext cx="1174344" cy="3210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r"/>
          <a:r>
            <a:rPr lang="en-US" sz="700" kern="1200" dirty="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rPr>
            <a:t>Time Block 4</a:t>
          </a:r>
        </a:p>
      </cdr:txBody>
    </cdr:sp>
  </cdr:relSizeAnchor>
  <cdr:relSizeAnchor xmlns:cdr="http://schemas.openxmlformats.org/drawingml/2006/chartDrawing">
    <cdr:from>
      <cdr:x>0</cdr:x>
      <cdr:y>0.78779</cdr:y>
    </cdr:from>
    <cdr:to>
      <cdr:x>0.25712</cdr:x>
      <cdr:y>0.92001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5A32A492-0BA1-496C-9CF2-6758A413805E}"/>
            </a:ext>
          </a:extLst>
        </cdr:cNvPr>
        <cdr:cNvSpPr txBox="1"/>
      </cdr:nvSpPr>
      <cdr:spPr>
        <a:xfrm xmlns:a="http://schemas.openxmlformats.org/drawingml/2006/main">
          <a:off x="-414478" y="1624809"/>
          <a:ext cx="795457" cy="2727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sz="700" kern="1200" dirty="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rPr>
            <a:t>Time Block 3</a:t>
          </a:r>
        </a:p>
      </cdr:txBody>
    </cdr:sp>
  </cdr:relSizeAnchor>
  <cdr:relSizeAnchor xmlns:cdr="http://schemas.openxmlformats.org/drawingml/2006/chartDrawing">
    <cdr:from>
      <cdr:x>0</cdr:x>
      <cdr:y>0.3262</cdr:y>
    </cdr:from>
    <cdr:to>
      <cdr:x>0.21094</cdr:x>
      <cdr:y>0.45841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95C56568-BEE5-4209-BE19-9EBC85E7F442}"/>
            </a:ext>
          </a:extLst>
        </cdr:cNvPr>
        <cdr:cNvSpPr txBox="1"/>
      </cdr:nvSpPr>
      <cdr:spPr>
        <a:xfrm xmlns:a="http://schemas.openxmlformats.org/drawingml/2006/main">
          <a:off x="0" y="672784"/>
          <a:ext cx="652589" cy="2726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sz="700" i="1" kern="1200" dirty="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rPr>
            <a:t>Time Block 2</a:t>
          </a:r>
          <a:endParaRPr lang="en-US" sz="700" kern="1200" dirty="0">
            <a:solidFill>
              <a:schemeClr val="bg2">
                <a:lumMod val="25000"/>
              </a:schemeClr>
            </a:solidFill>
            <a:latin typeface="+mj-lt"/>
            <a:ea typeface="Segoe UI Black" panose="020B0A02040204020203" pitchFamily="34" charset="0"/>
            <a:cs typeface="Segoe UI Semibold" panose="020B0702040204020203" pitchFamily="34" charset="0"/>
          </a:endParaRPr>
        </a:p>
      </cdr:txBody>
    </cdr:sp>
  </cdr:relSizeAnchor>
  <cdr:relSizeAnchor xmlns:cdr="http://schemas.openxmlformats.org/drawingml/2006/chartDrawing">
    <cdr:from>
      <cdr:x>0</cdr:x>
      <cdr:y>0</cdr:y>
    </cdr:from>
    <cdr:to>
      <cdr:x>0.32643</cdr:x>
      <cdr:y>0.13222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26DA454D-B0B6-4D33-AC9C-D36A908985A7}"/>
            </a:ext>
          </a:extLst>
        </cdr:cNvPr>
        <cdr:cNvSpPr txBox="1"/>
      </cdr:nvSpPr>
      <cdr:spPr>
        <a:xfrm xmlns:a="http://schemas.openxmlformats.org/drawingml/2006/main">
          <a:off x="0" y="0"/>
          <a:ext cx="1009875" cy="2727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sz="700" i="1" kern="1200" dirty="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rPr>
            <a:t>Time Block 1</a:t>
          </a:r>
          <a:endParaRPr lang="en-US" sz="700" kern="1200" dirty="0">
            <a:solidFill>
              <a:schemeClr val="bg2">
                <a:lumMod val="25000"/>
              </a:schemeClr>
            </a:solidFill>
            <a:latin typeface="+mj-lt"/>
            <a:ea typeface="Segoe UI Black" panose="020B0A02040204020203" pitchFamily="34" charset="0"/>
            <a:cs typeface="Segoe UI Semibold" panose="020B0702040204020203" pitchFamily="34" charset="0"/>
          </a:endParaRPr>
        </a:p>
      </cdr:txBody>
    </cdr:sp>
  </cdr:relSizeAnchor>
  <cdr:relSizeAnchor xmlns:cdr="http://schemas.openxmlformats.org/drawingml/2006/chartDrawing">
    <cdr:from>
      <cdr:x>0.77809</cdr:x>
      <cdr:y>0.24467</cdr:y>
    </cdr:from>
    <cdr:to>
      <cdr:x>1</cdr:x>
      <cdr:y>0.32018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10618B66-194B-4722-8BB6-FC9E76F0C392}"/>
            </a:ext>
          </a:extLst>
        </cdr:cNvPr>
        <cdr:cNvSpPr txBox="1"/>
      </cdr:nvSpPr>
      <cdr:spPr>
        <a:xfrm xmlns:a="http://schemas.openxmlformats.org/drawingml/2006/main">
          <a:off x="2407193" y="504633"/>
          <a:ext cx="686527" cy="1557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n-US" sz="700" kern="1200" dirty="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rPr>
            <a:t>Time Block 6</a:t>
          </a:r>
        </a:p>
      </cdr:txBody>
    </cdr:sp>
  </cdr:relSizeAnchor>
  <cdr:relSizeAnchor xmlns:cdr="http://schemas.openxmlformats.org/drawingml/2006/chartDrawing">
    <cdr:from>
      <cdr:x>0.64792</cdr:x>
      <cdr:y>0</cdr:y>
    </cdr:from>
    <cdr:to>
      <cdr:x>0.99467</cdr:x>
      <cdr:y>0.13222</cdr:y>
    </cdr:to>
    <cdr:sp macro="" textlink="">
      <cdr:nvSpPr>
        <cdr:cNvPr id="7" name="TextBox 1">
          <a:extLst xmlns:a="http://schemas.openxmlformats.org/drawingml/2006/main">
            <a:ext uri="{FF2B5EF4-FFF2-40B4-BE49-F238E27FC236}">
              <a16:creationId xmlns:a16="http://schemas.microsoft.com/office/drawing/2014/main" id="{DDC8291D-736F-48AB-AEDB-870E47AC9318}"/>
            </a:ext>
          </a:extLst>
        </cdr:cNvPr>
        <cdr:cNvSpPr txBox="1"/>
      </cdr:nvSpPr>
      <cdr:spPr>
        <a:xfrm xmlns:a="http://schemas.openxmlformats.org/drawingml/2006/main">
          <a:off x="2004498" y="-7816690"/>
          <a:ext cx="1072735" cy="2726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n-US" sz="700" kern="1200" dirty="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rPr>
            <a:t>Time Block 7</a:t>
          </a:r>
        </a:p>
      </cdr:txBody>
    </cdr:sp>
  </cdr:relSizeAnchor>
  <cdr:relSizeAnchor xmlns:cdr="http://schemas.openxmlformats.org/drawingml/2006/chartDrawing">
    <cdr:from>
      <cdr:x>0.79462</cdr:x>
      <cdr:y>0.45841</cdr:y>
    </cdr:from>
    <cdr:to>
      <cdr:x>0.99561</cdr:x>
      <cdr:y>0.59063</cdr:y>
    </cdr:to>
    <cdr:sp macro="" textlink="">
      <cdr:nvSpPr>
        <cdr:cNvPr id="8" name="TextBox 1">
          <a:extLst xmlns:a="http://schemas.openxmlformats.org/drawingml/2006/main">
            <a:ext uri="{FF2B5EF4-FFF2-40B4-BE49-F238E27FC236}">
              <a16:creationId xmlns:a16="http://schemas.microsoft.com/office/drawing/2014/main" id="{DF83304A-22A3-4B47-82CF-98983DB059D6}"/>
            </a:ext>
          </a:extLst>
        </cdr:cNvPr>
        <cdr:cNvSpPr txBox="1"/>
      </cdr:nvSpPr>
      <cdr:spPr>
        <a:xfrm xmlns:a="http://schemas.openxmlformats.org/drawingml/2006/main">
          <a:off x="2458322" y="945464"/>
          <a:ext cx="621807" cy="27270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n-US" sz="700" kern="1200" dirty="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rPr>
            <a:t>Time Block 5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621191"/>
            <a:ext cx="6425724" cy="3448756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202944"/>
            <a:ext cx="5669756" cy="2391656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1CA1-9539-4AC8-82CD-E94DEEADCDDC}" type="datetimeFigureOut">
              <a:rPr lang="en-GB" smtClean="0"/>
              <a:t>03-Jun-2021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29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1CA1-9539-4AC8-82CD-E94DEEADCDDC}" type="datetimeFigureOut">
              <a:rPr lang="en-GB" smtClean="0"/>
              <a:t>03-Jun-2021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5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27403"/>
            <a:ext cx="1630055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27403"/>
            <a:ext cx="4795669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1CA1-9539-4AC8-82CD-E94DEEADCDDC}" type="datetimeFigureOut">
              <a:rPr lang="en-GB" smtClean="0"/>
              <a:t>03-Jun-2021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04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1CA1-9539-4AC8-82CD-E94DEEADCDDC}" type="datetimeFigureOut">
              <a:rPr lang="en-GB" smtClean="0"/>
              <a:t>03-Jun-2021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37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469624"/>
            <a:ext cx="6520220" cy="412062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629226"/>
            <a:ext cx="6520220" cy="2166937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1CA1-9539-4AC8-82CD-E94DEEADCDDC}" type="datetimeFigureOut">
              <a:rPr lang="en-GB" smtClean="0"/>
              <a:t>03-Jun-2021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637014"/>
            <a:ext cx="3212862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637014"/>
            <a:ext cx="3212862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1CA1-9539-4AC8-82CD-E94DEEADCDDC}" type="datetimeFigureOut">
              <a:rPr lang="en-GB" smtClean="0"/>
              <a:t>03-Jun-2021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88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27405"/>
            <a:ext cx="6520220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428347"/>
            <a:ext cx="3198096" cy="1190095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618442"/>
            <a:ext cx="3198096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428347"/>
            <a:ext cx="3213847" cy="1190095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618442"/>
            <a:ext cx="3213847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1CA1-9539-4AC8-82CD-E94DEEADCDDC}" type="datetimeFigureOut">
              <a:rPr lang="en-GB" smtClean="0"/>
              <a:t>03-Jun-2021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19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1CA1-9539-4AC8-82CD-E94DEEADCDDC}" type="datetimeFigureOut">
              <a:rPr lang="en-GB" smtClean="0"/>
              <a:t>03-Jun-2021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6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1CA1-9539-4AC8-82CD-E94DEEADCDDC}" type="datetimeFigureOut">
              <a:rPr lang="en-GB" smtClean="0"/>
              <a:t>03-Jun-2021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57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60400"/>
            <a:ext cx="2438192" cy="231140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426283"/>
            <a:ext cx="3827085" cy="7039681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971800"/>
            <a:ext cx="2438192" cy="5505627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1CA1-9539-4AC8-82CD-E94DEEADCDDC}" type="datetimeFigureOut">
              <a:rPr lang="en-GB" smtClean="0"/>
              <a:t>03-Jun-2021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9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60400"/>
            <a:ext cx="2438192" cy="231140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426283"/>
            <a:ext cx="3827085" cy="7039681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971800"/>
            <a:ext cx="2438192" cy="5505627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1CA1-9539-4AC8-82CD-E94DEEADCDDC}" type="datetimeFigureOut">
              <a:rPr lang="en-GB" smtClean="0"/>
              <a:t>03-Jun-2021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11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27405"/>
            <a:ext cx="652022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637014"/>
            <a:ext cx="6520220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181397"/>
            <a:ext cx="170092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D1CA1-9539-4AC8-82CD-E94DEEADCDDC}" type="datetimeFigureOut">
              <a:rPr lang="en-GB" smtClean="0"/>
              <a:t>03-Jun-2021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181397"/>
            <a:ext cx="255139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181397"/>
            <a:ext cx="170092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69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Box 240">
            <a:extLst>
              <a:ext uri="{FF2B5EF4-FFF2-40B4-BE49-F238E27FC236}">
                <a16:creationId xmlns:a16="http://schemas.microsoft.com/office/drawing/2014/main" id="{F63F75AC-1351-4074-A2E8-D83C04120FB0}"/>
              </a:ext>
            </a:extLst>
          </p:cNvPr>
          <p:cNvSpPr txBox="1"/>
          <p:nvPr/>
        </p:nvSpPr>
        <p:spPr>
          <a:xfrm>
            <a:off x="105571" y="395930"/>
            <a:ext cx="403934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FIRST LAST NAME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4EFD3AF3-0659-46A1-837B-4CF40D3AB28B}"/>
              </a:ext>
            </a:extLst>
          </p:cNvPr>
          <p:cNvSpPr txBox="1"/>
          <p:nvPr/>
        </p:nvSpPr>
        <p:spPr>
          <a:xfrm>
            <a:off x="115078" y="926102"/>
            <a:ext cx="403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70C0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Tagline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5AE3DCD-DA90-4FFD-AAD1-862E1F56BBF5}"/>
              </a:ext>
            </a:extLst>
          </p:cNvPr>
          <p:cNvSpPr txBox="1"/>
          <p:nvPr/>
        </p:nvSpPr>
        <p:spPr>
          <a:xfrm>
            <a:off x="304276" y="1263208"/>
            <a:ext cx="5085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Light" panose="020B0502040204020203" pitchFamily="34" charset="0"/>
              </a:rPr>
              <a:t>Emailaddress                                  linkedin.com/in/handle              ###-###-####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34112D9A-A732-4A1F-A359-FB198385D29B}"/>
              </a:ext>
            </a:extLst>
          </p:cNvPr>
          <p:cNvSpPr txBox="1"/>
          <p:nvPr/>
        </p:nvSpPr>
        <p:spPr>
          <a:xfrm>
            <a:off x="115078" y="1643960"/>
            <a:ext cx="403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70C0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EXPERIENCE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A5443359-164C-417D-A82F-A360C6EC7015}"/>
              </a:ext>
            </a:extLst>
          </p:cNvPr>
          <p:cNvSpPr txBox="1"/>
          <p:nvPr/>
        </p:nvSpPr>
        <p:spPr>
          <a:xfrm>
            <a:off x="3754898" y="1643958"/>
            <a:ext cx="403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70C0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MY PHILOSOPHY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E3462C1E-3952-42E0-894B-7144D8C19A92}"/>
              </a:ext>
            </a:extLst>
          </p:cNvPr>
          <p:cNvCxnSpPr>
            <a:cxnSpLocks/>
          </p:cNvCxnSpPr>
          <p:nvPr/>
        </p:nvCxnSpPr>
        <p:spPr>
          <a:xfrm>
            <a:off x="3843026" y="1982512"/>
            <a:ext cx="309372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3AF28F63-BFBC-4466-95B0-4F9162DA777F}"/>
              </a:ext>
            </a:extLst>
          </p:cNvPr>
          <p:cNvSpPr txBox="1"/>
          <p:nvPr/>
        </p:nvSpPr>
        <p:spPr>
          <a:xfrm>
            <a:off x="515502" y="2035865"/>
            <a:ext cx="3047037" cy="567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Job Title, Product/Group</a:t>
            </a:r>
          </a:p>
          <a:p>
            <a:r>
              <a:rPr lang="en-US" sz="1100" i="1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Company 1     |     Location| From – To </a:t>
            </a:r>
            <a:br>
              <a:rPr lang="en-US" sz="1100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</a:br>
            <a:r>
              <a:rPr lang="en-US" sz="1100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One line summary statement. </a:t>
            </a:r>
            <a:r>
              <a:rPr lang="en-US" sz="1100">
                <a:solidFill>
                  <a:schemeClr val="bg2">
                    <a:lumMod val="25000"/>
                  </a:schemeClr>
                </a:solidFill>
                <a:latin typeface="+mj-lt"/>
                <a:cs typeface="Segoe UI Semibold" panose="020B0702040204020203" pitchFamily="34" charset="0"/>
              </a:rPr>
              <a:t>Detail a bit more, include a metric/KPI to show scale/impact. Describe how you did what you did.</a:t>
            </a:r>
          </a:p>
          <a:p>
            <a:endParaRPr lang="en-US" sz="110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pPr lvl="0"/>
            <a:endParaRPr lang="en-US" sz="1100" b="1">
              <a:solidFill>
                <a:srgbClr val="E7E6E6">
                  <a:lumMod val="25000"/>
                </a:srgbClr>
              </a:solidFill>
              <a:latin typeface="Calibri Light" panose="020F0302020204030204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pPr lvl="0"/>
            <a:r>
              <a:rPr lang="en-US" sz="1100" b="1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Job Title, Product/Group</a:t>
            </a:r>
          </a:p>
          <a:p>
            <a:pPr lvl="0"/>
            <a:r>
              <a:rPr lang="en-US" sz="1100" i="1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Company  1     |     Location| From – To </a:t>
            </a:r>
            <a:b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</a:br>
            <a: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One line summary statement. </a:t>
            </a:r>
            <a: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cs typeface="Segoe UI Semibold" panose="020B0702040204020203" pitchFamily="34" charset="0"/>
              </a:rPr>
              <a:t>Detail a bit more, include a metric/KPI to show scale/impact. Describe how you did what you did.</a:t>
            </a:r>
          </a:p>
          <a:p>
            <a:pPr lvl="0"/>
            <a:endParaRPr lang="en-US" sz="1100">
              <a:solidFill>
                <a:srgbClr val="E7E6E6">
                  <a:lumMod val="25000"/>
                </a:srgbClr>
              </a:solidFill>
              <a:latin typeface="Calibri Light" panose="020F0302020204030204"/>
              <a:cs typeface="Segoe UI Semibold" panose="020B0702040204020203" pitchFamily="34" charset="0"/>
            </a:endParaRPr>
          </a:p>
          <a:p>
            <a:pPr lvl="0"/>
            <a:endParaRPr lang="en-US" sz="1100" b="1">
              <a:solidFill>
                <a:srgbClr val="E7E6E6">
                  <a:lumMod val="25000"/>
                </a:srgbClr>
              </a:solidFill>
              <a:latin typeface="Calibri Light" panose="020F0302020204030204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pPr lvl="0"/>
            <a:r>
              <a:rPr lang="en-US" sz="1100" b="1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Job Title, Product/Group</a:t>
            </a:r>
          </a:p>
          <a:p>
            <a:pPr lvl="0"/>
            <a:r>
              <a:rPr lang="en-US" sz="1100" i="1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Company  1     |     Location| From – To </a:t>
            </a:r>
            <a:b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</a:br>
            <a: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One line summary statement. </a:t>
            </a:r>
            <a: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cs typeface="Segoe UI Semibold" panose="020B0702040204020203" pitchFamily="34" charset="0"/>
              </a:rPr>
              <a:t>Detail a bit more, include a metric/KPI to show scale/impact. Describe how you did what you did.</a:t>
            </a:r>
          </a:p>
          <a:p>
            <a:pPr lvl="0"/>
            <a:endParaRPr lang="en-US" sz="1100">
              <a:solidFill>
                <a:srgbClr val="E7E6E6">
                  <a:lumMod val="25000"/>
                </a:srgbClr>
              </a:solidFill>
              <a:latin typeface="Calibri Light" panose="020F0302020204030204"/>
              <a:cs typeface="Segoe UI Semibold" panose="020B0702040204020203" pitchFamily="34" charset="0"/>
            </a:endParaRPr>
          </a:p>
          <a:p>
            <a:pPr lvl="0"/>
            <a:r>
              <a:rPr lang="en-US" sz="1100" b="1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Job Title, Product/Group</a:t>
            </a:r>
          </a:p>
          <a:p>
            <a:pPr lvl="0"/>
            <a:r>
              <a:rPr lang="en-US" sz="1100" i="1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Company  2     |     Location| From – To </a:t>
            </a:r>
            <a:b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</a:br>
            <a: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One line summary statement. </a:t>
            </a:r>
            <a: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cs typeface="Segoe UI Semibold" panose="020B0702040204020203" pitchFamily="34" charset="0"/>
              </a:rPr>
              <a:t>Detail a bit more, include a metric/KPI to show scale/impact. Describe how you did what you did.</a:t>
            </a:r>
          </a:p>
          <a:p>
            <a:pPr lvl="0"/>
            <a:endParaRPr lang="en-US" sz="1100">
              <a:solidFill>
                <a:srgbClr val="E7E6E6">
                  <a:lumMod val="25000"/>
                </a:srgbClr>
              </a:solidFill>
              <a:latin typeface="Calibri Light" panose="020F0302020204030204"/>
              <a:cs typeface="Segoe UI Semibold" panose="020B0702040204020203" pitchFamily="34" charset="0"/>
            </a:endParaRPr>
          </a:p>
          <a:p>
            <a:pPr lvl="0"/>
            <a:r>
              <a:rPr lang="en-US" sz="1100" b="1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Job Title, Product/Group</a:t>
            </a:r>
          </a:p>
          <a:p>
            <a:pPr lvl="0"/>
            <a:r>
              <a:rPr lang="en-US" sz="1100" i="1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Company  3     |     Location| From – To </a:t>
            </a:r>
            <a:b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</a:br>
            <a: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One line summary statement. </a:t>
            </a:r>
            <a: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cs typeface="Segoe UI Semibold" panose="020B0702040204020203" pitchFamily="34" charset="0"/>
              </a:rPr>
              <a:t>Detail a bit more, include a metric/KPI to show scale/impact. Describe how you did what you did.</a:t>
            </a:r>
          </a:p>
          <a:p>
            <a:endParaRPr lang="en-US" sz="110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endParaRPr lang="en-US" sz="105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4F45A7B7-0C9E-4D77-8242-C1E51BD0AC3E}"/>
              </a:ext>
            </a:extLst>
          </p:cNvPr>
          <p:cNvSpPr txBox="1"/>
          <p:nvPr/>
        </p:nvSpPr>
        <p:spPr>
          <a:xfrm>
            <a:off x="3843026" y="2186338"/>
            <a:ext cx="3176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One line story of who you are and what you stand for</a:t>
            </a:r>
            <a:endParaRPr lang="en-US" sz="120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3A243FE4-A338-4639-AF52-78AEE6D74106}"/>
              </a:ext>
            </a:extLst>
          </p:cNvPr>
          <p:cNvSpPr txBox="1"/>
          <p:nvPr/>
        </p:nvSpPr>
        <p:spPr>
          <a:xfrm>
            <a:off x="3754898" y="2702156"/>
            <a:ext cx="403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70C0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MOST PROUD OF</a:t>
            </a:r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8CDB2958-72A3-485A-9A0D-13EC6FF46D17}"/>
              </a:ext>
            </a:extLst>
          </p:cNvPr>
          <p:cNvCxnSpPr>
            <a:cxnSpLocks/>
          </p:cNvCxnSpPr>
          <p:nvPr/>
        </p:nvCxnSpPr>
        <p:spPr>
          <a:xfrm>
            <a:off x="3843026" y="3020414"/>
            <a:ext cx="309372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75F74B11-0FE7-4065-8B11-3E69C1181008}"/>
              </a:ext>
            </a:extLst>
          </p:cNvPr>
          <p:cNvSpPr txBox="1"/>
          <p:nvPr/>
        </p:nvSpPr>
        <p:spPr>
          <a:xfrm>
            <a:off x="4289669" y="3111946"/>
            <a:ext cx="278624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Highlight 1 | Top takeaway from Experience</a:t>
            </a:r>
          </a:p>
          <a:p>
            <a:r>
              <a:rPr lang="en-US" sz="1100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Showcase the impact with metrics/KPIs</a:t>
            </a:r>
          </a:p>
          <a:p>
            <a:endParaRPr lang="en-US" sz="110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endParaRPr lang="en-US" sz="110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endParaRPr lang="en-US" sz="110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r>
              <a:rPr lang="en-US" sz="1100" b="1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Highlight 2 | Contributions to others</a:t>
            </a:r>
          </a:p>
          <a:p>
            <a:r>
              <a:rPr lang="en-US" sz="1100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This can be something in or outside of work. How are you contributing to the success of others?</a:t>
            </a:r>
          </a:p>
          <a:p>
            <a:endParaRPr lang="en-US" sz="1100" b="1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r>
              <a:rPr lang="en-US" sz="1100" b="1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Highlight 3 | Personal proud moment</a:t>
            </a:r>
          </a:p>
          <a:p>
            <a:r>
              <a:rPr lang="en-US" sz="1100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Something personal that’s just about you! Raising kids, getting into college, the sky’s the limit! </a:t>
            </a:r>
          </a:p>
          <a:p>
            <a:endParaRPr lang="en-US" sz="1200" b="1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9C07F15E-3C96-4011-B506-DFEF7DD4D908}"/>
              </a:ext>
            </a:extLst>
          </p:cNvPr>
          <p:cNvSpPr txBox="1"/>
          <p:nvPr/>
        </p:nvSpPr>
        <p:spPr>
          <a:xfrm>
            <a:off x="3727984" y="5599777"/>
            <a:ext cx="403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70C0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ATTRIBUTES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5EF830BE-CC00-4693-BAF8-773A90DBD327}"/>
              </a:ext>
            </a:extLst>
          </p:cNvPr>
          <p:cNvCxnSpPr>
            <a:cxnSpLocks/>
          </p:cNvCxnSpPr>
          <p:nvPr/>
        </p:nvCxnSpPr>
        <p:spPr>
          <a:xfrm>
            <a:off x="3816112" y="5925632"/>
            <a:ext cx="309372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25D2024D-12C7-4430-9A07-9EF84351C1F7}"/>
              </a:ext>
            </a:extLst>
          </p:cNvPr>
          <p:cNvSpPr txBox="1"/>
          <p:nvPr/>
        </p:nvSpPr>
        <p:spPr>
          <a:xfrm>
            <a:off x="3898342" y="6018815"/>
            <a:ext cx="3176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Qualities colleagues endorse </a:t>
            </a:r>
            <a:r>
              <a:rPr lang="en-US" sz="700" i="1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(take these directly from LinkedIn)</a:t>
            </a:r>
            <a:endParaRPr lang="en-US" sz="1100" i="1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3A03B356-E36E-498D-9AB8-7C970AEA507F}"/>
              </a:ext>
            </a:extLst>
          </p:cNvPr>
          <p:cNvSpPr txBox="1"/>
          <p:nvPr/>
        </p:nvSpPr>
        <p:spPr>
          <a:xfrm>
            <a:off x="3918531" y="6640855"/>
            <a:ext cx="2441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Personal areas of growth</a:t>
            </a:r>
          </a:p>
        </p:txBody>
      </p:sp>
      <p:sp>
        <p:nvSpPr>
          <p:cNvPr id="256" name="Rectangle: Rounded Corners 37">
            <a:extLst>
              <a:ext uri="{FF2B5EF4-FFF2-40B4-BE49-F238E27FC236}">
                <a16:creationId xmlns:a16="http://schemas.microsoft.com/office/drawing/2014/main" id="{FB4AA73A-F5E8-4093-8CFA-DD43711A781A}"/>
              </a:ext>
            </a:extLst>
          </p:cNvPr>
          <p:cNvSpPr/>
          <p:nvPr/>
        </p:nvSpPr>
        <p:spPr>
          <a:xfrm>
            <a:off x="3974323" y="6282320"/>
            <a:ext cx="962794" cy="25352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bg2">
                    <a:lumMod val="25000"/>
                  </a:schemeClr>
                </a:solidFill>
                <a:latin typeface="+mj-lt"/>
              </a:rPr>
              <a:t>Quality 1</a:t>
            </a:r>
          </a:p>
        </p:txBody>
      </p:sp>
      <p:sp>
        <p:nvSpPr>
          <p:cNvPr id="257" name="Rectangle: Rounded Corners 38">
            <a:extLst>
              <a:ext uri="{FF2B5EF4-FFF2-40B4-BE49-F238E27FC236}">
                <a16:creationId xmlns:a16="http://schemas.microsoft.com/office/drawing/2014/main" id="{4C3B1F28-5E76-4317-BDAE-A1EEFABFE88C}"/>
              </a:ext>
            </a:extLst>
          </p:cNvPr>
          <p:cNvSpPr/>
          <p:nvPr/>
        </p:nvSpPr>
        <p:spPr>
          <a:xfrm>
            <a:off x="4977036" y="6282320"/>
            <a:ext cx="1021439" cy="25352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2">
                    <a:lumMod val="25000"/>
                  </a:schemeClr>
                </a:solidFill>
                <a:latin typeface="+mj-lt"/>
              </a:rPr>
              <a:t>Quality 2</a:t>
            </a:r>
          </a:p>
        </p:txBody>
      </p:sp>
      <p:sp>
        <p:nvSpPr>
          <p:cNvPr id="258" name="Rectangle: Rounded Corners 41">
            <a:extLst>
              <a:ext uri="{FF2B5EF4-FFF2-40B4-BE49-F238E27FC236}">
                <a16:creationId xmlns:a16="http://schemas.microsoft.com/office/drawing/2014/main" id="{975D27CE-F9ED-4E9C-BB75-3277E9225B8A}"/>
              </a:ext>
            </a:extLst>
          </p:cNvPr>
          <p:cNvSpPr/>
          <p:nvPr/>
        </p:nvSpPr>
        <p:spPr>
          <a:xfrm>
            <a:off x="3988805" y="6873438"/>
            <a:ext cx="1213882" cy="25352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2">
                    <a:lumMod val="25000"/>
                  </a:schemeClr>
                </a:solidFill>
                <a:latin typeface="+mj-lt"/>
              </a:rPr>
              <a:t>Growth Area 1</a:t>
            </a:r>
          </a:p>
        </p:txBody>
      </p:sp>
      <p:sp>
        <p:nvSpPr>
          <p:cNvPr id="259" name="Rectangle: Rounded Corners 42">
            <a:extLst>
              <a:ext uri="{FF2B5EF4-FFF2-40B4-BE49-F238E27FC236}">
                <a16:creationId xmlns:a16="http://schemas.microsoft.com/office/drawing/2014/main" id="{9C50035C-1F66-4BCD-AF87-4576888333AD}"/>
              </a:ext>
            </a:extLst>
          </p:cNvPr>
          <p:cNvSpPr/>
          <p:nvPr/>
        </p:nvSpPr>
        <p:spPr>
          <a:xfrm>
            <a:off x="5272961" y="6873438"/>
            <a:ext cx="1157440" cy="25352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bg2">
                    <a:lumMod val="25000"/>
                  </a:schemeClr>
                </a:solidFill>
                <a:latin typeface="+mj-lt"/>
              </a:rPr>
              <a:t>Growth Area 2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C756D056-267D-44E6-9AC6-4127CF422AF9}"/>
              </a:ext>
            </a:extLst>
          </p:cNvPr>
          <p:cNvSpPr txBox="1"/>
          <p:nvPr/>
        </p:nvSpPr>
        <p:spPr>
          <a:xfrm>
            <a:off x="3730847" y="7405982"/>
            <a:ext cx="3423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70C0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EDUCATION</a:t>
            </a: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E4732B58-816D-4AFF-A552-39ABF4F18E9D}"/>
              </a:ext>
            </a:extLst>
          </p:cNvPr>
          <p:cNvCxnSpPr>
            <a:cxnSpLocks/>
          </p:cNvCxnSpPr>
          <p:nvPr/>
        </p:nvCxnSpPr>
        <p:spPr>
          <a:xfrm>
            <a:off x="3818975" y="7720833"/>
            <a:ext cx="333502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51A7CAD1-1015-43CF-BCBC-74CA290E1210}"/>
              </a:ext>
            </a:extLst>
          </p:cNvPr>
          <p:cNvSpPr txBox="1"/>
          <p:nvPr/>
        </p:nvSpPr>
        <p:spPr>
          <a:xfrm>
            <a:off x="4563081" y="7804534"/>
            <a:ext cx="254623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Degree | Field of Study</a:t>
            </a:r>
          </a:p>
          <a:p>
            <a:r>
              <a:rPr lang="en-US" sz="1200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School |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Specializations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Awards 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A566B88E-2EC7-463B-911D-B2F78A457F7B}"/>
              </a:ext>
            </a:extLst>
          </p:cNvPr>
          <p:cNvSpPr txBox="1"/>
          <p:nvPr/>
        </p:nvSpPr>
        <p:spPr>
          <a:xfrm>
            <a:off x="115078" y="7382279"/>
            <a:ext cx="403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70C0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HOW I STRUCTURE MY TIME</a:t>
            </a:r>
          </a:p>
        </p:txBody>
      </p:sp>
      <p:graphicFrame>
        <p:nvGraphicFramePr>
          <p:cNvPr id="264" name="Chart 263">
            <a:extLst>
              <a:ext uri="{FF2B5EF4-FFF2-40B4-BE49-F238E27FC236}">
                <a16:creationId xmlns:a16="http://schemas.microsoft.com/office/drawing/2014/main" id="{914E3A0C-B89C-4A15-9CA0-B676189D78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9456661"/>
              </p:ext>
            </p:extLst>
          </p:nvPr>
        </p:nvGraphicFramePr>
        <p:xfrm>
          <a:off x="231604" y="7787779"/>
          <a:ext cx="3093720" cy="2062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6F51E2E8-39D1-4F8D-9D99-A800ABAA8CC0}"/>
              </a:ext>
            </a:extLst>
          </p:cNvPr>
          <p:cNvCxnSpPr>
            <a:cxnSpLocks/>
          </p:cNvCxnSpPr>
          <p:nvPr/>
        </p:nvCxnSpPr>
        <p:spPr>
          <a:xfrm>
            <a:off x="3855472" y="3899810"/>
            <a:ext cx="309372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F0B69C5E-E983-4B63-8A0F-584B7C09ECC6}"/>
              </a:ext>
            </a:extLst>
          </p:cNvPr>
          <p:cNvCxnSpPr>
            <a:cxnSpLocks/>
          </p:cNvCxnSpPr>
          <p:nvPr/>
        </p:nvCxnSpPr>
        <p:spPr>
          <a:xfrm>
            <a:off x="3875471" y="4782230"/>
            <a:ext cx="309372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B86EF752-B656-4CDB-BC2D-EA075B08742B}"/>
              </a:ext>
            </a:extLst>
          </p:cNvPr>
          <p:cNvCxnSpPr>
            <a:cxnSpLocks/>
          </p:cNvCxnSpPr>
          <p:nvPr/>
        </p:nvCxnSpPr>
        <p:spPr>
          <a:xfrm>
            <a:off x="3808949" y="6641923"/>
            <a:ext cx="309372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E461D37B-B913-432F-B360-FF43E9DAEAC4}"/>
              </a:ext>
            </a:extLst>
          </p:cNvPr>
          <p:cNvGrpSpPr/>
          <p:nvPr/>
        </p:nvGrpSpPr>
        <p:grpSpPr>
          <a:xfrm>
            <a:off x="3841928" y="4133168"/>
            <a:ext cx="437070" cy="436956"/>
            <a:chOff x="10679769" y="-4165501"/>
            <a:chExt cx="1829276" cy="1828800"/>
          </a:xfrm>
        </p:grpSpPr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68D6F4D9-29B7-4C94-BC57-18B91784638A}"/>
                </a:ext>
              </a:extLst>
            </p:cNvPr>
            <p:cNvSpPr/>
            <p:nvPr/>
          </p:nvSpPr>
          <p:spPr>
            <a:xfrm>
              <a:off x="10787758" y="-4057750"/>
              <a:ext cx="1613297" cy="161329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0" name="Picture 3" descr="\\MAGNUM\Projects\Microsoft\Cloud Power FY12\Design\ICONS_PNG\Iaas.png">
              <a:extLst>
                <a:ext uri="{FF2B5EF4-FFF2-40B4-BE49-F238E27FC236}">
                  <a16:creationId xmlns:a16="http://schemas.microsoft.com/office/drawing/2014/main" id="{C90A9437-465E-44B9-B2D7-25A5253139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lum bright="100000"/>
            </a:blip>
            <a:stretch>
              <a:fillRect/>
            </a:stretch>
          </p:blipFill>
          <p:spPr bwMode="auto">
            <a:xfrm>
              <a:off x="10679769" y="-4165501"/>
              <a:ext cx="1829276" cy="1828800"/>
            </a:xfrm>
            <a:prstGeom prst="rect">
              <a:avLst/>
            </a:prstGeom>
            <a:noFill/>
          </p:spPr>
        </p:pic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2EB2E3FA-734B-40B2-B673-EC045D4A9DDB}"/>
              </a:ext>
            </a:extLst>
          </p:cNvPr>
          <p:cNvGrpSpPr/>
          <p:nvPr/>
        </p:nvGrpSpPr>
        <p:grpSpPr>
          <a:xfrm>
            <a:off x="3871008" y="4971389"/>
            <a:ext cx="385466" cy="385466"/>
            <a:chOff x="6894205" y="-4112768"/>
            <a:chExt cx="1613297" cy="1613297"/>
          </a:xfrm>
        </p:grpSpPr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117B9FD0-BA37-4BC2-9077-D2619C11793E}"/>
                </a:ext>
              </a:extLst>
            </p:cNvPr>
            <p:cNvSpPr/>
            <p:nvPr/>
          </p:nvSpPr>
          <p:spPr>
            <a:xfrm>
              <a:off x="6894205" y="-4112768"/>
              <a:ext cx="1613297" cy="161329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3" name="Picture 6" descr="\\MAGNUM\Projects\Microsoft\Cloud Power FY12\Design\ICONS_PNG\Ingerity.png">
              <a:extLst>
                <a:ext uri="{FF2B5EF4-FFF2-40B4-BE49-F238E27FC236}">
                  <a16:creationId xmlns:a16="http://schemas.microsoft.com/office/drawing/2014/main" id="{7ED01BBB-68C5-4233-B9F8-52743FBE1D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7019512" y="-4024075"/>
              <a:ext cx="1362683" cy="1362328"/>
            </a:xfrm>
            <a:prstGeom prst="rect">
              <a:avLst/>
            </a:prstGeom>
            <a:noFill/>
          </p:spPr>
        </p:pic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4ABF88C0-B636-4952-B0C5-507AA2EEAFD9}"/>
              </a:ext>
            </a:extLst>
          </p:cNvPr>
          <p:cNvGrpSpPr/>
          <p:nvPr/>
        </p:nvGrpSpPr>
        <p:grpSpPr>
          <a:xfrm>
            <a:off x="3854656" y="3231863"/>
            <a:ext cx="437070" cy="436956"/>
            <a:chOff x="11348634" y="-1621842"/>
            <a:chExt cx="1829275" cy="1828799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6A4BF7F1-30E0-40A8-8088-A123E3A9993D}"/>
                </a:ext>
              </a:extLst>
            </p:cNvPr>
            <p:cNvSpPr/>
            <p:nvPr/>
          </p:nvSpPr>
          <p:spPr>
            <a:xfrm>
              <a:off x="11473557" y="-1488690"/>
              <a:ext cx="1613296" cy="161329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6" name="Picture 5" descr="\\MAGNUM\Projects\Microsoft\Cloud Power FY12\Design\ICONS_PNG\Increase.png">
              <a:extLst>
                <a:ext uri="{FF2B5EF4-FFF2-40B4-BE49-F238E27FC236}">
                  <a16:creationId xmlns:a16="http://schemas.microsoft.com/office/drawing/2014/main" id="{9167A60C-09CB-4607-BC90-90303AE949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11348634" y="-1621842"/>
              <a:ext cx="1829275" cy="1828799"/>
            </a:xfrm>
            <a:prstGeom prst="rect">
              <a:avLst/>
            </a:prstGeom>
            <a:noFill/>
          </p:spPr>
        </p:pic>
      </p:grpSp>
      <p:sp>
        <p:nvSpPr>
          <p:cNvPr id="277" name="Freeform 128">
            <a:extLst>
              <a:ext uri="{FF2B5EF4-FFF2-40B4-BE49-F238E27FC236}">
                <a16:creationId xmlns:a16="http://schemas.microsoft.com/office/drawing/2014/main" id="{43AA27FB-850B-4EA7-9B12-036DB4F00D4B}"/>
              </a:ext>
            </a:extLst>
          </p:cNvPr>
          <p:cNvSpPr>
            <a:spLocks noEditPoints="1"/>
          </p:cNvSpPr>
          <p:nvPr/>
        </p:nvSpPr>
        <p:spPr bwMode="black">
          <a:xfrm>
            <a:off x="218037" y="1347987"/>
            <a:ext cx="154021" cy="107721"/>
          </a:xfrm>
          <a:custGeom>
            <a:avLst/>
            <a:gdLst>
              <a:gd name="T0" fmla="*/ 7 w 300"/>
              <a:gd name="T1" fmla="*/ 0 h 210"/>
              <a:gd name="T2" fmla="*/ 293 w 300"/>
              <a:gd name="T3" fmla="*/ 0 h 210"/>
              <a:gd name="T4" fmla="*/ 150 w 300"/>
              <a:gd name="T5" fmla="*/ 120 h 210"/>
              <a:gd name="T6" fmla="*/ 7 w 300"/>
              <a:gd name="T7" fmla="*/ 0 h 210"/>
              <a:gd name="T8" fmla="*/ 153 w 300"/>
              <a:gd name="T9" fmla="*/ 130 h 210"/>
              <a:gd name="T10" fmla="*/ 153 w 300"/>
              <a:gd name="T11" fmla="*/ 130 h 210"/>
              <a:gd name="T12" fmla="*/ 153 w 300"/>
              <a:gd name="T13" fmla="*/ 131 h 210"/>
              <a:gd name="T14" fmla="*/ 152 w 300"/>
              <a:gd name="T15" fmla="*/ 131 h 210"/>
              <a:gd name="T16" fmla="*/ 152 w 300"/>
              <a:gd name="T17" fmla="*/ 131 h 210"/>
              <a:gd name="T18" fmla="*/ 151 w 300"/>
              <a:gd name="T19" fmla="*/ 131 h 210"/>
              <a:gd name="T20" fmla="*/ 151 w 300"/>
              <a:gd name="T21" fmla="*/ 131 h 210"/>
              <a:gd name="T22" fmla="*/ 150 w 300"/>
              <a:gd name="T23" fmla="*/ 131 h 210"/>
              <a:gd name="T24" fmla="*/ 150 w 300"/>
              <a:gd name="T25" fmla="*/ 131 h 210"/>
              <a:gd name="T26" fmla="*/ 150 w 300"/>
              <a:gd name="T27" fmla="*/ 131 h 210"/>
              <a:gd name="T28" fmla="*/ 149 w 300"/>
              <a:gd name="T29" fmla="*/ 131 h 210"/>
              <a:gd name="T30" fmla="*/ 149 w 300"/>
              <a:gd name="T31" fmla="*/ 131 h 210"/>
              <a:gd name="T32" fmla="*/ 148 w 300"/>
              <a:gd name="T33" fmla="*/ 131 h 210"/>
              <a:gd name="T34" fmla="*/ 148 w 300"/>
              <a:gd name="T35" fmla="*/ 131 h 210"/>
              <a:gd name="T36" fmla="*/ 147 w 300"/>
              <a:gd name="T37" fmla="*/ 131 h 210"/>
              <a:gd name="T38" fmla="*/ 147 w 300"/>
              <a:gd name="T39" fmla="*/ 130 h 210"/>
              <a:gd name="T40" fmla="*/ 147 w 300"/>
              <a:gd name="T41" fmla="*/ 130 h 210"/>
              <a:gd name="T42" fmla="*/ 125 w 300"/>
              <a:gd name="T43" fmla="*/ 112 h 210"/>
              <a:gd name="T44" fmla="*/ 8 w 300"/>
              <a:gd name="T45" fmla="*/ 210 h 210"/>
              <a:gd name="T46" fmla="*/ 293 w 300"/>
              <a:gd name="T47" fmla="*/ 210 h 210"/>
              <a:gd name="T48" fmla="*/ 175 w 300"/>
              <a:gd name="T49" fmla="*/ 112 h 210"/>
              <a:gd name="T50" fmla="*/ 153 w 300"/>
              <a:gd name="T51" fmla="*/ 130 h 210"/>
              <a:gd name="T52" fmla="*/ 0 w 300"/>
              <a:gd name="T53" fmla="*/ 6 h 210"/>
              <a:gd name="T54" fmla="*/ 0 w 300"/>
              <a:gd name="T55" fmla="*/ 204 h 210"/>
              <a:gd name="T56" fmla="*/ 118 w 300"/>
              <a:gd name="T57" fmla="*/ 106 h 210"/>
              <a:gd name="T58" fmla="*/ 0 w 300"/>
              <a:gd name="T59" fmla="*/ 6 h 210"/>
              <a:gd name="T60" fmla="*/ 182 w 300"/>
              <a:gd name="T61" fmla="*/ 106 h 210"/>
              <a:gd name="T62" fmla="*/ 300 w 300"/>
              <a:gd name="T63" fmla="*/ 204 h 210"/>
              <a:gd name="T64" fmla="*/ 300 w 300"/>
              <a:gd name="T65" fmla="*/ 6 h 210"/>
              <a:gd name="T66" fmla="*/ 182 w 300"/>
              <a:gd name="T67" fmla="*/ 106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00" h="210">
                <a:moveTo>
                  <a:pt x="7" y="0"/>
                </a:moveTo>
                <a:cubicBezTo>
                  <a:pt x="293" y="0"/>
                  <a:pt x="293" y="0"/>
                  <a:pt x="293" y="0"/>
                </a:cubicBezTo>
                <a:cubicBezTo>
                  <a:pt x="150" y="120"/>
                  <a:pt x="150" y="120"/>
                  <a:pt x="150" y="120"/>
                </a:cubicBezTo>
                <a:lnTo>
                  <a:pt x="7" y="0"/>
                </a:lnTo>
                <a:close/>
                <a:moveTo>
                  <a:pt x="153" y="130"/>
                </a:moveTo>
                <a:cubicBezTo>
                  <a:pt x="153" y="130"/>
                  <a:pt x="153" y="130"/>
                  <a:pt x="153" y="130"/>
                </a:cubicBezTo>
                <a:cubicBezTo>
                  <a:pt x="153" y="130"/>
                  <a:pt x="153" y="130"/>
                  <a:pt x="153" y="131"/>
                </a:cubicBezTo>
                <a:cubicBezTo>
                  <a:pt x="153" y="131"/>
                  <a:pt x="152" y="131"/>
                  <a:pt x="152" y="131"/>
                </a:cubicBezTo>
                <a:cubicBezTo>
                  <a:pt x="152" y="131"/>
                  <a:pt x="152" y="131"/>
                  <a:pt x="152" y="131"/>
                </a:cubicBezTo>
                <a:cubicBezTo>
                  <a:pt x="152" y="131"/>
                  <a:pt x="151" y="131"/>
                  <a:pt x="151" y="131"/>
                </a:cubicBezTo>
                <a:cubicBezTo>
                  <a:pt x="151" y="131"/>
                  <a:pt x="151" y="131"/>
                  <a:pt x="151" y="131"/>
                </a:cubicBezTo>
                <a:cubicBezTo>
                  <a:pt x="151" y="131"/>
                  <a:pt x="150" y="131"/>
                  <a:pt x="150" y="131"/>
                </a:cubicBezTo>
                <a:cubicBezTo>
                  <a:pt x="150" y="131"/>
                  <a:pt x="150" y="131"/>
                  <a:pt x="150" y="131"/>
                </a:cubicBezTo>
                <a:cubicBezTo>
                  <a:pt x="150" y="131"/>
                  <a:pt x="150" y="131"/>
                  <a:pt x="150" y="131"/>
                </a:cubicBezTo>
                <a:cubicBezTo>
                  <a:pt x="150" y="131"/>
                  <a:pt x="149" y="131"/>
                  <a:pt x="149" y="131"/>
                </a:cubicBezTo>
                <a:cubicBezTo>
                  <a:pt x="149" y="131"/>
                  <a:pt x="149" y="131"/>
                  <a:pt x="149" y="131"/>
                </a:cubicBezTo>
                <a:cubicBezTo>
                  <a:pt x="149" y="131"/>
                  <a:pt x="148" y="131"/>
                  <a:pt x="148" y="131"/>
                </a:cubicBezTo>
                <a:cubicBezTo>
                  <a:pt x="148" y="131"/>
                  <a:pt x="148" y="131"/>
                  <a:pt x="148" y="131"/>
                </a:cubicBezTo>
                <a:cubicBezTo>
                  <a:pt x="148" y="131"/>
                  <a:pt x="148" y="131"/>
                  <a:pt x="147" y="131"/>
                </a:cubicBezTo>
                <a:cubicBezTo>
                  <a:pt x="147" y="130"/>
                  <a:pt x="147" y="130"/>
                  <a:pt x="147" y="130"/>
                </a:cubicBezTo>
                <a:cubicBezTo>
                  <a:pt x="147" y="130"/>
                  <a:pt x="147" y="130"/>
                  <a:pt x="147" y="130"/>
                </a:cubicBezTo>
                <a:cubicBezTo>
                  <a:pt x="125" y="112"/>
                  <a:pt x="125" y="112"/>
                  <a:pt x="125" y="112"/>
                </a:cubicBezTo>
                <a:cubicBezTo>
                  <a:pt x="8" y="210"/>
                  <a:pt x="8" y="210"/>
                  <a:pt x="8" y="210"/>
                </a:cubicBezTo>
                <a:cubicBezTo>
                  <a:pt x="293" y="210"/>
                  <a:pt x="293" y="210"/>
                  <a:pt x="293" y="210"/>
                </a:cubicBezTo>
                <a:cubicBezTo>
                  <a:pt x="175" y="112"/>
                  <a:pt x="175" y="112"/>
                  <a:pt x="175" y="112"/>
                </a:cubicBezTo>
                <a:lnTo>
                  <a:pt x="153" y="130"/>
                </a:lnTo>
                <a:close/>
                <a:moveTo>
                  <a:pt x="0" y="6"/>
                </a:moveTo>
                <a:cubicBezTo>
                  <a:pt x="0" y="204"/>
                  <a:pt x="0" y="204"/>
                  <a:pt x="0" y="204"/>
                </a:cubicBezTo>
                <a:cubicBezTo>
                  <a:pt x="118" y="106"/>
                  <a:pt x="118" y="106"/>
                  <a:pt x="118" y="106"/>
                </a:cubicBezTo>
                <a:lnTo>
                  <a:pt x="0" y="6"/>
                </a:lnTo>
                <a:close/>
                <a:moveTo>
                  <a:pt x="182" y="106"/>
                </a:moveTo>
                <a:cubicBezTo>
                  <a:pt x="300" y="204"/>
                  <a:pt x="300" y="204"/>
                  <a:pt x="300" y="204"/>
                </a:cubicBezTo>
                <a:cubicBezTo>
                  <a:pt x="300" y="6"/>
                  <a:pt x="300" y="6"/>
                  <a:pt x="300" y="6"/>
                </a:cubicBezTo>
                <a:lnTo>
                  <a:pt x="182" y="106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109740" tIns="54871" rIns="109740" bIns="54871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rgbClr val="595959"/>
              </a:solidFill>
            </a:endParaRP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A898F965-4FAE-490A-9E60-3077404B7415}"/>
              </a:ext>
            </a:extLst>
          </p:cNvPr>
          <p:cNvGrpSpPr/>
          <p:nvPr/>
        </p:nvGrpSpPr>
        <p:grpSpPr bwMode="black">
          <a:xfrm>
            <a:off x="1454028" y="2276712"/>
            <a:ext cx="83499" cy="102667"/>
            <a:chOff x="11769473" y="2939274"/>
            <a:chExt cx="838704" cy="1031508"/>
          </a:xfrm>
          <a:solidFill>
            <a:srgbClr val="0070C0"/>
          </a:solidFill>
        </p:grpSpPr>
        <p:sp>
          <p:nvSpPr>
            <p:cNvPr id="279" name="Trapezoid 278">
              <a:extLst>
                <a:ext uri="{FF2B5EF4-FFF2-40B4-BE49-F238E27FC236}">
                  <a16:creationId xmlns:a16="http://schemas.microsoft.com/office/drawing/2014/main" id="{75893C87-6511-464C-B70A-ADBDEA95F244}"/>
                </a:ext>
              </a:extLst>
            </p:cNvPr>
            <p:cNvSpPr/>
            <p:nvPr/>
          </p:nvSpPr>
          <p:spPr bwMode="black">
            <a:xfrm>
              <a:off x="11769473" y="3780720"/>
              <a:ext cx="838704" cy="190062"/>
            </a:xfrm>
            <a:prstGeom prst="trapezoid">
              <a:avLst/>
            </a:prstGeom>
            <a:noFill/>
            <a:ln w="12700" cap="sq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121915" tIns="60957" rIns="121915" bIns="6095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970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67" kern="0" spc="-18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Light" pitchFamily="34" charset="0"/>
              </a:endParaRPr>
            </a:p>
          </p:txBody>
        </p:sp>
        <p:sp>
          <p:nvSpPr>
            <p:cNvPr id="280" name="Freeform 6">
              <a:extLst>
                <a:ext uri="{FF2B5EF4-FFF2-40B4-BE49-F238E27FC236}">
                  <a16:creationId xmlns:a16="http://schemas.microsoft.com/office/drawing/2014/main" id="{8A04D67C-A17D-4B4F-8312-FADBBD52D350}"/>
                </a:ext>
              </a:extLst>
            </p:cNvPr>
            <p:cNvSpPr>
              <a:spLocks/>
            </p:cNvSpPr>
            <p:nvPr/>
          </p:nvSpPr>
          <p:spPr bwMode="black">
            <a:xfrm>
              <a:off x="11934735" y="2939274"/>
              <a:ext cx="504048" cy="961272"/>
            </a:xfrm>
            <a:custGeom>
              <a:avLst/>
              <a:gdLst/>
              <a:ahLst/>
              <a:cxnLst/>
              <a:rect l="l" t="t" r="r" b="b"/>
              <a:pathLst>
                <a:path w="504048" h="961272">
                  <a:moveTo>
                    <a:pt x="252787" y="143227"/>
                  </a:moveTo>
                  <a:cubicBezTo>
                    <a:pt x="208292" y="143227"/>
                    <a:pt x="172221" y="179298"/>
                    <a:pt x="172221" y="223793"/>
                  </a:cubicBezTo>
                  <a:cubicBezTo>
                    <a:pt x="172221" y="268288"/>
                    <a:pt x="208292" y="304359"/>
                    <a:pt x="252787" y="304359"/>
                  </a:cubicBezTo>
                  <a:cubicBezTo>
                    <a:pt x="297282" y="304359"/>
                    <a:pt x="333353" y="268288"/>
                    <a:pt x="333353" y="223793"/>
                  </a:cubicBezTo>
                  <a:cubicBezTo>
                    <a:pt x="333353" y="179298"/>
                    <a:pt x="297282" y="143227"/>
                    <a:pt x="252787" y="143227"/>
                  </a:cubicBezTo>
                  <a:close/>
                  <a:moveTo>
                    <a:pt x="251531" y="0"/>
                  </a:moveTo>
                  <a:cubicBezTo>
                    <a:pt x="390613" y="0"/>
                    <a:pt x="504048" y="112858"/>
                    <a:pt x="504048" y="252445"/>
                  </a:cubicBezTo>
                  <a:cubicBezTo>
                    <a:pt x="504048" y="255415"/>
                    <a:pt x="504048" y="258385"/>
                    <a:pt x="504048" y="261355"/>
                  </a:cubicBezTo>
                  <a:cubicBezTo>
                    <a:pt x="504048" y="278185"/>
                    <a:pt x="502075" y="296005"/>
                    <a:pt x="498130" y="314814"/>
                  </a:cubicBezTo>
                  <a:cubicBezTo>
                    <a:pt x="498130" y="314814"/>
                    <a:pt x="498130" y="314814"/>
                    <a:pt x="250544" y="961272"/>
                  </a:cubicBezTo>
                  <a:cubicBezTo>
                    <a:pt x="250544" y="961272"/>
                    <a:pt x="250544" y="961272"/>
                    <a:pt x="4932" y="314814"/>
                  </a:cubicBezTo>
                  <a:cubicBezTo>
                    <a:pt x="1973" y="299965"/>
                    <a:pt x="0" y="285115"/>
                    <a:pt x="0" y="271255"/>
                  </a:cubicBezTo>
                  <a:cubicBezTo>
                    <a:pt x="0" y="265315"/>
                    <a:pt x="0" y="259375"/>
                    <a:pt x="0" y="252445"/>
                  </a:cubicBezTo>
                  <a:cubicBezTo>
                    <a:pt x="0" y="112858"/>
                    <a:pt x="112449" y="0"/>
                    <a:pt x="251531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121915" tIns="60957" rIns="121915" bIns="60957" numCol="1" rtlCol="0" anchor="ctr" anchorCtr="0" compatLnSpc="1">
              <a:prstTxWarp prst="textNoShape">
                <a:avLst/>
              </a:prstTxWarp>
            </a:bodyPr>
            <a:lstStyle/>
            <a:p>
              <a:pPr defTabSz="987629"/>
              <a:endParaRPr lang="en-US" sz="1467" spc="-163">
                <a:solidFill>
                  <a:srgbClr val="595959">
                    <a:lumMod val="50000"/>
                  </a:srgbClr>
                </a:solidFill>
                <a:latin typeface="Segoe Light" pitchFamily="34" charset="0"/>
              </a:endParaRPr>
            </a:p>
          </p:txBody>
        </p:sp>
      </p:grpSp>
      <p:sp>
        <p:nvSpPr>
          <p:cNvPr id="281" name="Freeform 12">
            <a:extLst>
              <a:ext uri="{FF2B5EF4-FFF2-40B4-BE49-F238E27FC236}">
                <a16:creationId xmlns:a16="http://schemas.microsoft.com/office/drawing/2014/main" id="{DB3C0DC4-8F2A-47A9-AB7E-E1741BB91785}"/>
              </a:ext>
            </a:extLst>
          </p:cNvPr>
          <p:cNvSpPr>
            <a:spLocks noChangeAspect="1"/>
          </p:cNvSpPr>
          <p:nvPr/>
        </p:nvSpPr>
        <p:spPr bwMode="black">
          <a:xfrm>
            <a:off x="4144911" y="1313857"/>
            <a:ext cx="109873" cy="152631"/>
          </a:xfrm>
          <a:custGeom>
            <a:avLst/>
            <a:gdLst>
              <a:gd name="T0" fmla="*/ 642 w 811"/>
              <a:gd name="T1" fmla="*/ 692 h 1128"/>
              <a:gd name="T2" fmla="*/ 499 w 811"/>
              <a:gd name="T3" fmla="*/ 758 h 1128"/>
              <a:gd name="T4" fmla="*/ 465 w 811"/>
              <a:gd name="T5" fmla="*/ 735 h 1128"/>
              <a:gd name="T6" fmla="*/ 301 w 811"/>
              <a:gd name="T7" fmla="*/ 382 h 1128"/>
              <a:gd name="T8" fmla="*/ 305 w 811"/>
              <a:gd name="T9" fmla="*/ 341 h 1128"/>
              <a:gd name="T10" fmla="*/ 459 w 811"/>
              <a:gd name="T11" fmla="*/ 269 h 1128"/>
              <a:gd name="T12" fmla="*/ 474 w 811"/>
              <a:gd name="T13" fmla="*/ 232 h 1128"/>
              <a:gd name="T14" fmla="*/ 378 w 811"/>
              <a:gd name="T15" fmla="*/ 19 h 1128"/>
              <a:gd name="T16" fmla="*/ 341 w 811"/>
              <a:gd name="T17" fmla="*/ 0 h 1128"/>
              <a:gd name="T18" fmla="*/ 236 w 811"/>
              <a:gd name="T19" fmla="*/ 28 h 1128"/>
              <a:gd name="T20" fmla="*/ 192 w 811"/>
              <a:gd name="T21" fmla="*/ 49 h 1128"/>
              <a:gd name="T22" fmla="*/ 117 w 811"/>
              <a:gd name="T23" fmla="*/ 543 h 1128"/>
              <a:gd name="T24" fmla="*/ 313 w 811"/>
              <a:gd name="T25" fmla="*/ 932 h 1128"/>
              <a:gd name="T26" fmla="*/ 686 w 811"/>
              <a:gd name="T27" fmla="*/ 1060 h 1128"/>
              <a:gd name="T28" fmla="*/ 730 w 811"/>
              <a:gd name="T29" fmla="*/ 1039 h 1128"/>
              <a:gd name="T30" fmla="*/ 789 w 811"/>
              <a:gd name="T31" fmla="*/ 999 h 1128"/>
              <a:gd name="T32" fmla="*/ 796 w 811"/>
              <a:gd name="T33" fmla="*/ 944 h 1128"/>
              <a:gd name="T34" fmla="*/ 689 w 811"/>
              <a:gd name="T35" fmla="*/ 708 h 1128"/>
              <a:gd name="T36" fmla="*/ 642 w 811"/>
              <a:gd name="T37" fmla="*/ 692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11" h="1128">
                <a:moveTo>
                  <a:pt x="642" y="692"/>
                </a:moveTo>
                <a:cubicBezTo>
                  <a:pt x="616" y="704"/>
                  <a:pt x="499" y="758"/>
                  <a:pt x="499" y="758"/>
                </a:cubicBezTo>
                <a:cubicBezTo>
                  <a:pt x="488" y="763"/>
                  <a:pt x="473" y="753"/>
                  <a:pt x="465" y="735"/>
                </a:cubicBezTo>
                <a:cubicBezTo>
                  <a:pt x="301" y="382"/>
                  <a:pt x="301" y="382"/>
                  <a:pt x="301" y="382"/>
                </a:cubicBezTo>
                <a:cubicBezTo>
                  <a:pt x="292" y="364"/>
                  <a:pt x="294" y="346"/>
                  <a:pt x="305" y="341"/>
                </a:cubicBezTo>
                <a:cubicBezTo>
                  <a:pt x="305" y="341"/>
                  <a:pt x="441" y="279"/>
                  <a:pt x="459" y="269"/>
                </a:cubicBezTo>
                <a:cubicBezTo>
                  <a:pt x="470" y="264"/>
                  <a:pt x="483" y="251"/>
                  <a:pt x="474" y="232"/>
                </a:cubicBezTo>
                <a:cubicBezTo>
                  <a:pt x="452" y="180"/>
                  <a:pt x="385" y="29"/>
                  <a:pt x="378" y="19"/>
                </a:cubicBezTo>
                <a:cubicBezTo>
                  <a:pt x="369" y="8"/>
                  <a:pt x="363" y="0"/>
                  <a:pt x="341" y="0"/>
                </a:cubicBezTo>
                <a:cubicBezTo>
                  <a:pt x="306" y="0"/>
                  <a:pt x="269" y="13"/>
                  <a:pt x="236" y="28"/>
                </a:cubicBezTo>
                <a:cubicBezTo>
                  <a:pt x="192" y="49"/>
                  <a:pt x="192" y="49"/>
                  <a:pt x="192" y="49"/>
                </a:cubicBezTo>
                <a:cubicBezTo>
                  <a:pt x="0" y="158"/>
                  <a:pt x="62" y="427"/>
                  <a:pt x="117" y="543"/>
                </a:cubicBezTo>
                <a:cubicBezTo>
                  <a:pt x="173" y="662"/>
                  <a:pt x="313" y="932"/>
                  <a:pt x="313" y="932"/>
                </a:cubicBezTo>
                <a:cubicBezTo>
                  <a:pt x="381" y="1070"/>
                  <a:pt x="547" y="1128"/>
                  <a:pt x="686" y="1060"/>
                </a:cubicBezTo>
                <a:cubicBezTo>
                  <a:pt x="730" y="1039"/>
                  <a:pt x="730" y="1039"/>
                  <a:pt x="730" y="1039"/>
                </a:cubicBezTo>
                <a:cubicBezTo>
                  <a:pt x="756" y="1026"/>
                  <a:pt x="769" y="1018"/>
                  <a:pt x="789" y="999"/>
                </a:cubicBezTo>
                <a:cubicBezTo>
                  <a:pt x="795" y="994"/>
                  <a:pt x="811" y="977"/>
                  <a:pt x="796" y="944"/>
                </a:cubicBezTo>
                <a:cubicBezTo>
                  <a:pt x="767" y="880"/>
                  <a:pt x="698" y="726"/>
                  <a:pt x="689" y="708"/>
                </a:cubicBezTo>
                <a:cubicBezTo>
                  <a:pt x="680" y="693"/>
                  <a:pt x="661" y="684"/>
                  <a:pt x="642" y="692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109740" tIns="54871" rIns="109740" bIns="54871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rgbClr val="595959"/>
              </a:solidFill>
            </a:endParaRPr>
          </a:p>
        </p:txBody>
      </p:sp>
      <p:pic>
        <p:nvPicPr>
          <p:cNvPr id="282" name="Picture 281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8C4BCF67-3DBB-4260-933D-889CE336E8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536" y="1328306"/>
            <a:ext cx="135897" cy="135897"/>
          </a:xfrm>
          <a:prstGeom prst="rect">
            <a:avLst/>
          </a:prstGeom>
        </p:spPr>
      </p:pic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8361631-212E-4C60-88E0-3D717BD414CD}"/>
              </a:ext>
            </a:extLst>
          </p:cNvPr>
          <p:cNvGrpSpPr/>
          <p:nvPr/>
        </p:nvGrpSpPr>
        <p:grpSpPr bwMode="black">
          <a:xfrm>
            <a:off x="1513887" y="3434105"/>
            <a:ext cx="83499" cy="102667"/>
            <a:chOff x="11769473" y="2939274"/>
            <a:chExt cx="838704" cy="1031508"/>
          </a:xfrm>
          <a:solidFill>
            <a:srgbClr val="0070C0"/>
          </a:solidFill>
        </p:grpSpPr>
        <p:sp>
          <p:nvSpPr>
            <p:cNvPr id="284" name="Trapezoid 283">
              <a:extLst>
                <a:ext uri="{FF2B5EF4-FFF2-40B4-BE49-F238E27FC236}">
                  <a16:creationId xmlns:a16="http://schemas.microsoft.com/office/drawing/2014/main" id="{14ADAD00-E75E-4069-B19A-23A10F72F9BE}"/>
                </a:ext>
              </a:extLst>
            </p:cNvPr>
            <p:cNvSpPr/>
            <p:nvPr/>
          </p:nvSpPr>
          <p:spPr bwMode="black">
            <a:xfrm>
              <a:off x="11769473" y="3780720"/>
              <a:ext cx="838704" cy="190062"/>
            </a:xfrm>
            <a:prstGeom prst="trapezoid">
              <a:avLst/>
            </a:prstGeom>
            <a:noFill/>
            <a:ln w="12700" cap="sq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121915" tIns="60957" rIns="121915" bIns="6095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970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67" kern="0" spc="-18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Light" pitchFamily="34" charset="0"/>
              </a:endParaRPr>
            </a:p>
          </p:txBody>
        </p:sp>
        <p:sp>
          <p:nvSpPr>
            <p:cNvPr id="285" name="Freeform 6">
              <a:extLst>
                <a:ext uri="{FF2B5EF4-FFF2-40B4-BE49-F238E27FC236}">
                  <a16:creationId xmlns:a16="http://schemas.microsoft.com/office/drawing/2014/main" id="{8CCB557F-126D-4C09-8FBD-F34C9DB35AF6}"/>
                </a:ext>
              </a:extLst>
            </p:cNvPr>
            <p:cNvSpPr>
              <a:spLocks/>
            </p:cNvSpPr>
            <p:nvPr/>
          </p:nvSpPr>
          <p:spPr bwMode="black">
            <a:xfrm>
              <a:off x="11934735" y="2939274"/>
              <a:ext cx="504048" cy="961272"/>
            </a:xfrm>
            <a:custGeom>
              <a:avLst/>
              <a:gdLst/>
              <a:ahLst/>
              <a:cxnLst/>
              <a:rect l="l" t="t" r="r" b="b"/>
              <a:pathLst>
                <a:path w="504048" h="961272">
                  <a:moveTo>
                    <a:pt x="252787" y="143227"/>
                  </a:moveTo>
                  <a:cubicBezTo>
                    <a:pt x="208292" y="143227"/>
                    <a:pt x="172221" y="179298"/>
                    <a:pt x="172221" y="223793"/>
                  </a:cubicBezTo>
                  <a:cubicBezTo>
                    <a:pt x="172221" y="268288"/>
                    <a:pt x="208292" y="304359"/>
                    <a:pt x="252787" y="304359"/>
                  </a:cubicBezTo>
                  <a:cubicBezTo>
                    <a:pt x="297282" y="304359"/>
                    <a:pt x="333353" y="268288"/>
                    <a:pt x="333353" y="223793"/>
                  </a:cubicBezTo>
                  <a:cubicBezTo>
                    <a:pt x="333353" y="179298"/>
                    <a:pt x="297282" y="143227"/>
                    <a:pt x="252787" y="143227"/>
                  </a:cubicBezTo>
                  <a:close/>
                  <a:moveTo>
                    <a:pt x="251531" y="0"/>
                  </a:moveTo>
                  <a:cubicBezTo>
                    <a:pt x="390613" y="0"/>
                    <a:pt x="504048" y="112858"/>
                    <a:pt x="504048" y="252445"/>
                  </a:cubicBezTo>
                  <a:cubicBezTo>
                    <a:pt x="504048" y="255415"/>
                    <a:pt x="504048" y="258385"/>
                    <a:pt x="504048" y="261355"/>
                  </a:cubicBezTo>
                  <a:cubicBezTo>
                    <a:pt x="504048" y="278185"/>
                    <a:pt x="502075" y="296005"/>
                    <a:pt x="498130" y="314814"/>
                  </a:cubicBezTo>
                  <a:cubicBezTo>
                    <a:pt x="498130" y="314814"/>
                    <a:pt x="498130" y="314814"/>
                    <a:pt x="250544" y="961272"/>
                  </a:cubicBezTo>
                  <a:cubicBezTo>
                    <a:pt x="250544" y="961272"/>
                    <a:pt x="250544" y="961272"/>
                    <a:pt x="4932" y="314814"/>
                  </a:cubicBezTo>
                  <a:cubicBezTo>
                    <a:pt x="1973" y="299965"/>
                    <a:pt x="0" y="285115"/>
                    <a:pt x="0" y="271255"/>
                  </a:cubicBezTo>
                  <a:cubicBezTo>
                    <a:pt x="0" y="265315"/>
                    <a:pt x="0" y="259375"/>
                    <a:pt x="0" y="252445"/>
                  </a:cubicBezTo>
                  <a:cubicBezTo>
                    <a:pt x="0" y="112858"/>
                    <a:pt x="112449" y="0"/>
                    <a:pt x="251531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121915" tIns="60957" rIns="121915" bIns="60957" numCol="1" rtlCol="0" anchor="ctr" anchorCtr="0" compatLnSpc="1">
              <a:prstTxWarp prst="textNoShape">
                <a:avLst/>
              </a:prstTxWarp>
            </a:bodyPr>
            <a:lstStyle/>
            <a:p>
              <a:pPr defTabSz="987629"/>
              <a:endParaRPr lang="en-US" sz="1467" spc="-163">
                <a:solidFill>
                  <a:srgbClr val="595959">
                    <a:lumMod val="50000"/>
                  </a:srgbClr>
                </a:solidFill>
                <a:latin typeface="Segoe Light" pitchFamily="34" charset="0"/>
              </a:endParaRPr>
            </a:p>
          </p:txBody>
        </p:sp>
      </p:grp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0960272B-506D-4B22-BD9D-C8E510F8F819}"/>
              </a:ext>
            </a:extLst>
          </p:cNvPr>
          <p:cNvCxnSpPr>
            <a:cxnSpLocks/>
          </p:cNvCxnSpPr>
          <p:nvPr/>
        </p:nvCxnSpPr>
        <p:spPr>
          <a:xfrm>
            <a:off x="218037" y="1987170"/>
            <a:ext cx="333796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EE1B0DD2-10A3-4758-9866-4654A12B01D7}"/>
              </a:ext>
            </a:extLst>
          </p:cNvPr>
          <p:cNvCxnSpPr>
            <a:cxnSpLocks/>
          </p:cNvCxnSpPr>
          <p:nvPr/>
        </p:nvCxnSpPr>
        <p:spPr>
          <a:xfrm>
            <a:off x="218037" y="7725489"/>
            <a:ext cx="309372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5D88E4C0-506E-408F-8805-35B56738D7CD}"/>
              </a:ext>
            </a:extLst>
          </p:cNvPr>
          <p:cNvCxnSpPr>
            <a:cxnSpLocks/>
          </p:cNvCxnSpPr>
          <p:nvPr/>
        </p:nvCxnSpPr>
        <p:spPr>
          <a:xfrm>
            <a:off x="1282710" y="7963058"/>
            <a:ext cx="168483" cy="224209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2B3BBF42-F961-4CB5-BB37-6E22F3D3095E}"/>
              </a:ext>
            </a:extLst>
          </p:cNvPr>
          <p:cNvCxnSpPr>
            <a:cxnSpLocks/>
          </p:cNvCxnSpPr>
          <p:nvPr/>
        </p:nvCxnSpPr>
        <p:spPr>
          <a:xfrm>
            <a:off x="782326" y="8733243"/>
            <a:ext cx="28431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189992A0-0E9E-4D4B-9FB3-B881061E4755}"/>
              </a:ext>
            </a:extLst>
          </p:cNvPr>
          <p:cNvCxnSpPr>
            <a:cxnSpLocks/>
          </p:cNvCxnSpPr>
          <p:nvPr/>
        </p:nvCxnSpPr>
        <p:spPr>
          <a:xfrm flipV="1">
            <a:off x="905093" y="9243483"/>
            <a:ext cx="280587" cy="22648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54784B66-ED48-4193-A7FC-3069233F3FA2}"/>
              </a:ext>
            </a:extLst>
          </p:cNvPr>
          <p:cNvCxnSpPr>
            <a:cxnSpLocks/>
          </p:cNvCxnSpPr>
          <p:nvPr/>
        </p:nvCxnSpPr>
        <p:spPr>
          <a:xfrm flipV="1">
            <a:off x="1918757" y="9498870"/>
            <a:ext cx="0" cy="244147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776BB8BB-DECC-48FF-A923-F4BBB2493D66}"/>
              </a:ext>
            </a:extLst>
          </p:cNvPr>
          <p:cNvCxnSpPr>
            <a:cxnSpLocks/>
          </p:cNvCxnSpPr>
          <p:nvPr/>
        </p:nvCxnSpPr>
        <p:spPr>
          <a:xfrm flipH="1">
            <a:off x="2509307" y="8861753"/>
            <a:ext cx="300786" cy="1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3BE456CD-5F8B-47E7-81C8-3D0D084DC3AA}"/>
              </a:ext>
            </a:extLst>
          </p:cNvPr>
          <p:cNvCxnSpPr>
            <a:cxnSpLocks/>
          </p:cNvCxnSpPr>
          <p:nvPr/>
        </p:nvCxnSpPr>
        <p:spPr>
          <a:xfrm flipH="1">
            <a:off x="2448143" y="8414440"/>
            <a:ext cx="241783" cy="126311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DA9138EC-0D8E-4932-A7AD-362E1C3C3724}"/>
              </a:ext>
            </a:extLst>
          </p:cNvPr>
          <p:cNvCxnSpPr>
            <a:cxnSpLocks/>
          </p:cNvCxnSpPr>
          <p:nvPr/>
        </p:nvCxnSpPr>
        <p:spPr>
          <a:xfrm>
            <a:off x="2155173" y="7884583"/>
            <a:ext cx="0" cy="311441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25113A94-3308-4AAB-868E-D247F1CB4AEA}"/>
              </a:ext>
            </a:extLst>
          </p:cNvPr>
          <p:cNvCxnSpPr/>
          <p:nvPr/>
        </p:nvCxnSpPr>
        <p:spPr>
          <a:xfrm>
            <a:off x="2155173" y="7884583"/>
            <a:ext cx="19137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F8E1280D-0D64-43BC-85C6-AFC0BD8BB890}"/>
              </a:ext>
            </a:extLst>
          </p:cNvPr>
          <p:cNvCxnSpPr/>
          <p:nvPr/>
        </p:nvCxnSpPr>
        <p:spPr>
          <a:xfrm>
            <a:off x="1918757" y="9743017"/>
            <a:ext cx="33972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B6878A6D-C5EA-4341-8992-4FD287996CCE}"/>
              </a:ext>
            </a:extLst>
          </p:cNvPr>
          <p:cNvCxnSpPr/>
          <p:nvPr/>
        </p:nvCxnSpPr>
        <p:spPr>
          <a:xfrm flipH="1">
            <a:off x="1169227" y="7963058"/>
            <a:ext cx="113483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3863037D-A4C6-4847-ACD6-AEF8A810ABC0}"/>
              </a:ext>
            </a:extLst>
          </p:cNvPr>
          <p:cNvCxnSpPr>
            <a:cxnSpLocks/>
            <a:endCxn id="300" idx="4"/>
          </p:cNvCxnSpPr>
          <p:nvPr/>
        </p:nvCxnSpPr>
        <p:spPr>
          <a:xfrm flipH="1">
            <a:off x="338043" y="2473314"/>
            <a:ext cx="460" cy="260072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Oval 298">
            <a:extLst>
              <a:ext uri="{FF2B5EF4-FFF2-40B4-BE49-F238E27FC236}">
                <a16:creationId xmlns:a16="http://schemas.microsoft.com/office/drawing/2014/main" id="{91EAFA95-2D6B-4E58-A2B3-807B1FE2D076}"/>
              </a:ext>
            </a:extLst>
          </p:cNvPr>
          <p:cNvSpPr/>
          <p:nvPr/>
        </p:nvSpPr>
        <p:spPr>
          <a:xfrm>
            <a:off x="293205" y="3627981"/>
            <a:ext cx="89675" cy="8967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2D5A71FC-59E8-4F3A-82B8-154EF2E3269A}"/>
              </a:ext>
            </a:extLst>
          </p:cNvPr>
          <p:cNvSpPr/>
          <p:nvPr/>
        </p:nvSpPr>
        <p:spPr>
          <a:xfrm>
            <a:off x="293205" y="4984362"/>
            <a:ext cx="89675" cy="8967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: Rounded Corners 38">
            <a:extLst>
              <a:ext uri="{FF2B5EF4-FFF2-40B4-BE49-F238E27FC236}">
                <a16:creationId xmlns:a16="http://schemas.microsoft.com/office/drawing/2014/main" id="{D4F93A2C-9A6D-44B2-84CE-E6E106B31D71}"/>
              </a:ext>
            </a:extLst>
          </p:cNvPr>
          <p:cNvSpPr/>
          <p:nvPr/>
        </p:nvSpPr>
        <p:spPr>
          <a:xfrm>
            <a:off x="6037555" y="6282566"/>
            <a:ext cx="1021439" cy="25352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2">
                    <a:lumMod val="25000"/>
                  </a:schemeClr>
                </a:solidFill>
                <a:latin typeface="+mj-lt"/>
              </a:rPr>
              <a:t>Quality 3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3136EA4F-7F70-4794-B46B-AFB7F0C6D924}"/>
              </a:ext>
            </a:extLst>
          </p:cNvPr>
          <p:cNvSpPr/>
          <p:nvPr/>
        </p:nvSpPr>
        <p:spPr>
          <a:xfrm>
            <a:off x="179699" y="2106474"/>
            <a:ext cx="318939" cy="318939"/>
          </a:xfrm>
          <a:prstGeom prst="rect">
            <a:avLst/>
          </a:prstGeom>
          <a:solidFill>
            <a:srgbClr val="C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149A568E-8061-48E1-998C-E8C798C602CE}"/>
              </a:ext>
            </a:extLst>
          </p:cNvPr>
          <p:cNvSpPr/>
          <p:nvPr/>
        </p:nvSpPr>
        <p:spPr>
          <a:xfrm>
            <a:off x="179699" y="5455005"/>
            <a:ext cx="318939" cy="318939"/>
          </a:xfrm>
          <a:prstGeom prst="rect">
            <a:avLst/>
          </a:prstGeom>
          <a:solidFill>
            <a:srgbClr val="C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91420AAC-CB1A-49BF-A867-DDE5BE9891ED}"/>
              </a:ext>
            </a:extLst>
          </p:cNvPr>
          <p:cNvGrpSpPr/>
          <p:nvPr/>
        </p:nvGrpSpPr>
        <p:grpSpPr bwMode="black">
          <a:xfrm>
            <a:off x="1540027" y="4631557"/>
            <a:ext cx="83499" cy="102667"/>
            <a:chOff x="11769473" y="2939274"/>
            <a:chExt cx="838704" cy="1031508"/>
          </a:xfrm>
          <a:solidFill>
            <a:srgbClr val="0070C0"/>
          </a:solidFill>
        </p:grpSpPr>
        <p:sp>
          <p:nvSpPr>
            <p:cNvPr id="305" name="Trapezoid 304">
              <a:extLst>
                <a:ext uri="{FF2B5EF4-FFF2-40B4-BE49-F238E27FC236}">
                  <a16:creationId xmlns:a16="http://schemas.microsoft.com/office/drawing/2014/main" id="{6CD96FAC-3950-4F72-8D84-659D2BBDBC4D}"/>
                </a:ext>
              </a:extLst>
            </p:cNvPr>
            <p:cNvSpPr/>
            <p:nvPr/>
          </p:nvSpPr>
          <p:spPr bwMode="black">
            <a:xfrm>
              <a:off x="11769473" y="3780720"/>
              <a:ext cx="838704" cy="190062"/>
            </a:xfrm>
            <a:prstGeom prst="trapezoid">
              <a:avLst/>
            </a:prstGeom>
            <a:noFill/>
            <a:ln w="12700" cap="sq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121915" tIns="60957" rIns="121915" bIns="6095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970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67" kern="0" spc="-18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Light" pitchFamily="34" charset="0"/>
              </a:endParaRPr>
            </a:p>
          </p:txBody>
        </p:sp>
        <p:sp>
          <p:nvSpPr>
            <p:cNvPr id="306" name="Freeform 6">
              <a:extLst>
                <a:ext uri="{FF2B5EF4-FFF2-40B4-BE49-F238E27FC236}">
                  <a16:creationId xmlns:a16="http://schemas.microsoft.com/office/drawing/2014/main" id="{F02F1528-674B-493E-BB45-46ED00200B43}"/>
                </a:ext>
              </a:extLst>
            </p:cNvPr>
            <p:cNvSpPr>
              <a:spLocks/>
            </p:cNvSpPr>
            <p:nvPr/>
          </p:nvSpPr>
          <p:spPr bwMode="black">
            <a:xfrm>
              <a:off x="11934735" y="2939274"/>
              <a:ext cx="504048" cy="961272"/>
            </a:xfrm>
            <a:custGeom>
              <a:avLst/>
              <a:gdLst/>
              <a:ahLst/>
              <a:cxnLst/>
              <a:rect l="l" t="t" r="r" b="b"/>
              <a:pathLst>
                <a:path w="504048" h="961272">
                  <a:moveTo>
                    <a:pt x="252787" y="143227"/>
                  </a:moveTo>
                  <a:cubicBezTo>
                    <a:pt x="208292" y="143227"/>
                    <a:pt x="172221" y="179298"/>
                    <a:pt x="172221" y="223793"/>
                  </a:cubicBezTo>
                  <a:cubicBezTo>
                    <a:pt x="172221" y="268288"/>
                    <a:pt x="208292" y="304359"/>
                    <a:pt x="252787" y="304359"/>
                  </a:cubicBezTo>
                  <a:cubicBezTo>
                    <a:pt x="297282" y="304359"/>
                    <a:pt x="333353" y="268288"/>
                    <a:pt x="333353" y="223793"/>
                  </a:cubicBezTo>
                  <a:cubicBezTo>
                    <a:pt x="333353" y="179298"/>
                    <a:pt x="297282" y="143227"/>
                    <a:pt x="252787" y="143227"/>
                  </a:cubicBezTo>
                  <a:close/>
                  <a:moveTo>
                    <a:pt x="251531" y="0"/>
                  </a:moveTo>
                  <a:cubicBezTo>
                    <a:pt x="390613" y="0"/>
                    <a:pt x="504048" y="112858"/>
                    <a:pt x="504048" y="252445"/>
                  </a:cubicBezTo>
                  <a:cubicBezTo>
                    <a:pt x="504048" y="255415"/>
                    <a:pt x="504048" y="258385"/>
                    <a:pt x="504048" y="261355"/>
                  </a:cubicBezTo>
                  <a:cubicBezTo>
                    <a:pt x="504048" y="278185"/>
                    <a:pt x="502075" y="296005"/>
                    <a:pt x="498130" y="314814"/>
                  </a:cubicBezTo>
                  <a:cubicBezTo>
                    <a:pt x="498130" y="314814"/>
                    <a:pt x="498130" y="314814"/>
                    <a:pt x="250544" y="961272"/>
                  </a:cubicBezTo>
                  <a:cubicBezTo>
                    <a:pt x="250544" y="961272"/>
                    <a:pt x="250544" y="961272"/>
                    <a:pt x="4932" y="314814"/>
                  </a:cubicBezTo>
                  <a:cubicBezTo>
                    <a:pt x="1973" y="299965"/>
                    <a:pt x="0" y="285115"/>
                    <a:pt x="0" y="271255"/>
                  </a:cubicBezTo>
                  <a:cubicBezTo>
                    <a:pt x="0" y="265315"/>
                    <a:pt x="0" y="259375"/>
                    <a:pt x="0" y="252445"/>
                  </a:cubicBezTo>
                  <a:cubicBezTo>
                    <a:pt x="0" y="112858"/>
                    <a:pt x="112449" y="0"/>
                    <a:pt x="251531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121915" tIns="60957" rIns="121915" bIns="60957" numCol="1" rtlCol="0" anchor="ctr" anchorCtr="0" compatLnSpc="1">
              <a:prstTxWarp prst="textNoShape">
                <a:avLst/>
              </a:prstTxWarp>
            </a:bodyPr>
            <a:lstStyle/>
            <a:p>
              <a:pPr defTabSz="987629"/>
              <a:endParaRPr lang="en-US" sz="1467" spc="-163">
                <a:solidFill>
                  <a:srgbClr val="595959">
                    <a:lumMod val="50000"/>
                  </a:srgbClr>
                </a:solidFill>
                <a:latin typeface="Segoe Light" pitchFamily="34" charset="0"/>
              </a:endParaRP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ACF7B412-4A5F-4CB1-BEFF-F769F893BB9B}"/>
              </a:ext>
            </a:extLst>
          </p:cNvPr>
          <p:cNvGrpSpPr/>
          <p:nvPr/>
        </p:nvGrpSpPr>
        <p:grpSpPr bwMode="black">
          <a:xfrm>
            <a:off x="1530340" y="5618885"/>
            <a:ext cx="83499" cy="102667"/>
            <a:chOff x="11769473" y="2939274"/>
            <a:chExt cx="838704" cy="1031508"/>
          </a:xfrm>
          <a:solidFill>
            <a:srgbClr val="0070C0"/>
          </a:solidFill>
        </p:grpSpPr>
        <p:sp>
          <p:nvSpPr>
            <p:cNvPr id="308" name="Trapezoid 307">
              <a:extLst>
                <a:ext uri="{FF2B5EF4-FFF2-40B4-BE49-F238E27FC236}">
                  <a16:creationId xmlns:a16="http://schemas.microsoft.com/office/drawing/2014/main" id="{3107A5AE-CCD8-4353-A450-535DDA16F992}"/>
                </a:ext>
              </a:extLst>
            </p:cNvPr>
            <p:cNvSpPr/>
            <p:nvPr/>
          </p:nvSpPr>
          <p:spPr bwMode="black">
            <a:xfrm>
              <a:off x="11769473" y="3780720"/>
              <a:ext cx="838704" cy="190062"/>
            </a:xfrm>
            <a:prstGeom prst="trapezoid">
              <a:avLst/>
            </a:prstGeom>
            <a:noFill/>
            <a:ln w="12700" cap="sq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121915" tIns="60957" rIns="121915" bIns="6095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970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67" kern="0" spc="-18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Light" pitchFamily="34" charset="0"/>
              </a:endParaRPr>
            </a:p>
          </p:txBody>
        </p:sp>
        <p:sp>
          <p:nvSpPr>
            <p:cNvPr id="309" name="Freeform 6">
              <a:extLst>
                <a:ext uri="{FF2B5EF4-FFF2-40B4-BE49-F238E27FC236}">
                  <a16:creationId xmlns:a16="http://schemas.microsoft.com/office/drawing/2014/main" id="{4938CC70-410C-41CB-B086-D21CDD3FD94F}"/>
                </a:ext>
              </a:extLst>
            </p:cNvPr>
            <p:cNvSpPr>
              <a:spLocks/>
            </p:cNvSpPr>
            <p:nvPr/>
          </p:nvSpPr>
          <p:spPr bwMode="black">
            <a:xfrm>
              <a:off x="11934735" y="2939274"/>
              <a:ext cx="504048" cy="961272"/>
            </a:xfrm>
            <a:custGeom>
              <a:avLst/>
              <a:gdLst/>
              <a:ahLst/>
              <a:cxnLst/>
              <a:rect l="l" t="t" r="r" b="b"/>
              <a:pathLst>
                <a:path w="504048" h="961272">
                  <a:moveTo>
                    <a:pt x="252787" y="143227"/>
                  </a:moveTo>
                  <a:cubicBezTo>
                    <a:pt x="208292" y="143227"/>
                    <a:pt x="172221" y="179298"/>
                    <a:pt x="172221" y="223793"/>
                  </a:cubicBezTo>
                  <a:cubicBezTo>
                    <a:pt x="172221" y="268288"/>
                    <a:pt x="208292" y="304359"/>
                    <a:pt x="252787" y="304359"/>
                  </a:cubicBezTo>
                  <a:cubicBezTo>
                    <a:pt x="297282" y="304359"/>
                    <a:pt x="333353" y="268288"/>
                    <a:pt x="333353" y="223793"/>
                  </a:cubicBezTo>
                  <a:cubicBezTo>
                    <a:pt x="333353" y="179298"/>
                    <a:pt x="297282" y="143227"/>
                    <a:pt x="252787" y="143227"/>
                  </a:cubicBezTo>
                  <a:close/>
                  <a:moveTo>
                    <a:pt x="251531" y="0"/>
                  </a:moveTo>
                  <a:cubicBezTo>
                    <a:pt x="390613" y="0"/>
                    <a:pt x="504048" y="112858"/>
                    <a:pt x="504048" y="252445"/>
                  </a:cubicBezTo>
                  <a:cubicBezTo>
                    <a:pt x="504048" y="255415"/>
                    <a:pt x="504048" y="258385"/>
                    <a:pt x="504048" y="261355"/>
                  </a:cubicBezTo>
                  <a:cubicBezTo>
                    <a:pt x="504048" y="278185"/>
                    <a:pt x="502075" y="296005"/>
                    <a:pt x="498130" y="314814"/>
                  </a:cubicBezTo>
                  <a:cubicBezTo>
                    <a:pt x="498130" y="314814"/>
                    <a:pt x="498130" y="314814"/>
                    <a:pt x="250544" y="961272"/>
                  </a:cubicBezTo>
                  <a:cubicBezTo>
                    <a:pt x="250544" y="961272"/>
                    <a:pt x="250544" y="961272"/>
                    <a:pt x="4932" y="314814"/>
                  </a:cubicBezTo>
                  <a:cubicBezTo>
                    <a:pt x="1973" y="299965"/>
                    <a:pt x="0" y="285115"/>
                    <a:pt x="0" y="271255"/>
                  </a:cubicBezTo>
                  <a:cubicBezTo>
                    <a:pt x="0" y="265315"/>
                    <a:pt x="0" y="259375"/>
                    <a:pt x="0" y="252445"/>
                  </a:cubicBezTo>
                  <a:cubicBezTo>
                    <a:pt x="0" y="112858"/>
                    <a:pt x="112449" y="0"/>
                    <a:pt x="251531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121915" tIns="60957" rIns="121915" bIns="60957" numCol="1" rtlCol="0" anchor="ctr" anchorCtr="0" compatLnSpc="1">
              <a:prstTxWarp prst="textNoShape">
                <a:avLst/>
              </a:prstTxWarp>
            </a:bodyPr>
            <a:lstStyle/>
            <a:p>
              <a:pPr defTabSz="987629"/>
              <a:endParaRPr lang="en-US" sz="1467" spc="-163">
                <a:solidFill>
                  <a:srgbClr val="595959">
                    <a:lumMod val="50000"/>
                  </a:srgbClr>
                </a:solidFill>
                <a:latin typeface="Segoe Light" pitchFamily="34" charset="0"/>
              </a:endParaRPr>
            </a:p>
          </p:txBody>
        </p:sp>
      </p:grp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450E9E1-DCBD-4F3D-BAE4-4088650FE52D}"/>
              </a:ext>
            </a:extLst>
          </p:cNvPr>
          <p:cNvSpPr/>
          <p:nvPr/>
        </p:nvSpPr>
        <p:spPr>
          <a:xfrm>
            <a:off x="179699" y="6514299"/>
            <a:ext cx="318939" cy="318939"/>
          </a:xfrm>
          <a:prstGeom prst="rect">
            <a:avLst/>
          </a:prstGeom>
          <a:solidFill>
            <a:srgbClr val="C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1E293D66-7372-46AF-AB63-E2087B25037C}"/>
              </a:ext>
            </a:extLst>
          </p:cNvPr>
          <p:cNvGrpSpPr/>
          <p:nvPr/>
        </p:nvGrpSpPr>
        <p:grpSpPr bwMode="black">
          <a:xfrm>
            <a:off x="1519227" y="6659764"/>
            <a:ext cx="83499" cy="102667"/>
            <a:chOff x="11769473" y="2939274"/>
            <a:chExt cx="838704" cy="1031508"/>
          </a:xfrm>
          <a:solidFill>
            <a:srgbClr val="0070C0"/>
          </a:solidFill>
        </p:grpSpPr>
        <p:sp>
          <p:nvSpPr>
            <p:cNvPr id="312" name="Trapezoid 311">
              <a:extLst>
                <a:ext uri="{FF2B5EF4-FFF2-40B4-BE49-F238E27FC236}">
                  <a16:creationId xmlns:a16="http://schemas.microsoft.com/office/drawing/2014/main" id="{03D75866-0CFE-44B2-8CA7-5879A1A0C9E4}"/>
                </a:ext>
              </a:extLst>
            </p:cNvPr>
            <p:cNvSpPr/>
            <p:nvPr/>
          </p:nvSpPr>
          <p:spPr bwMode="black">
            <a:xfrm>
              <a:off x="11769473" y="3780720"/>
              <a:ext cx="838704" cy="190062"/>
            </a:xfrm>
            <a:prstGeom prst="trapezoid">
              <a:avLst/>
            </a:prstGeom>
            <a:noFill/>
            <a:ln w="12700" cap="sq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121915" tIns="60957" rIns="121915" bIns="6095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970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67" kern="0" spc="-18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Light" pitchFamily="34" charset="0"/>
              </a:endParaRPr>
            </a:p>
          </p:txBody>
        </p:sp>
        <p:sp>
          <p:nvSpPr>
            <p:cNvPr id="313" name="Freeform 6">
              <a:extLst>
                <a:ext uri="{FF2B5EF4-FFF2-40B4-BE49-F238E27FC236}">
                  <a16:creationId xmlns:a16="http://schemas.microsoft.com/office/drawing/2014/main" id="{EF6B747A-7EC2-4012-A430-FC15E4AFFF7D}"/>
                </a:ext>
              </a:extLst>
            </p:cNvPr>
            <p:cNvSpPr>
              <a:spLocks/>
            </p:cNvSpPr>
            <p:nvPr/>
          </p:nvSpPr>
          <p:spPr bwMode="black">
            <a:xfrm>
              <a:off x="11934735" y="2939274"/>
              <a:ext cx="504048" cy="961272"/>
            </a:xfrm>
            <a:custGeom>
              <a:avLst/>
              <a:gdLst/>
              <a:ahLst/>
              <a:cxnLst/>
              <a:rect l="l" t="t" r="r" b="b"/>
              <a:pathLst>
                <a:path w="504048" h="961272">
                  <a:moveTo>
                    <a:pt x="252787" y="143227"/>
                  </a:moveTo>
                  <a:cubicBezTo>
                    <a:pt x="208292" y="143227"/>
                    <a:pt x="172221" y="179298"/>
                    <a:pt x="172221" y="223793"/>
                  </a:cubicBezTo>
                  <a:cubicBezTo>
                    <a:pt x="172221" y="268288"/>
                    <a:pt x="208292" y="304359"/>
                    <a:pt x="252787" y="304359"/>
                  </a:cubicBezTo>
                  <a:cubicBezTo>
                    <a:pt x="297282" y="304359"/>
                    <a:pt x="333353" y="268288"/>
                    <a:pt x="333353" y="223793"/>
                  </a:cubicBezTo>
                  <a:cubicBezTo>
                    <a:pt x="333353" y="179298"/>
                    <a:pt x="297282" y="143227"/>
                    <a:pt x="252787" y="143227"/>
                  </a:cubicBezTo>
                  <a:close/>
                  <a:moveTo>
                    <a:pt x="251531" y="0"/>
                  </a:moveTo>
                  <a:cubicBezTo>
                    <a:pt x="390613" y="0"/>
                    <a:pt x="504048" y="112858"/>
                    <a:pt x="504048" y="252445"/>
                  </a:cubicBezTo>
                  <a:cubicBezTo>
                    <a:pt x="504048" y="255415"/>
                    <a:pt x="504048" y="258385"/>
                    <a:pt x="504048" y="261355"/>
                  </a:cubicBezTo>
                  <a:cubicBezTo>
                    <a:pt x="504048" y="278185"/>
                    <a:pt x="502075" y="296005"/>
                    <a:pt x="498130" y="314814"/>
                  </a:cubicBezTo>
                  <a:cubicBezTo>
                    <a:pt x="498130" y="314814"/>
                    <a:pt x="498130" y="314814"/>
                    <a:pt x="250544" y="961272"/>
                  </a:cubicBezTo>
                  <a:cubicBezTo>
                    <a:pt x="250544" y="961272"/>
                    <a:pt x="250544" y="961272"/>
                    <a:pt x="4932" y="314814"/>
                  </a:cubicBezTo>
                  <a:cubicBezTo>
                    <a:pt x="1973" y="299965"/>
                    <a:pt x="0" y="285115"/>
                    <a:pt x="0" y="271255"/>
                  </a:cubicBezTo>
                  <a:cubicBezTo>
                    <a:pt x="0" y="265315"/>
                    <a:pt x="0" y="259375"/>
                    <a:pt x="0" y="252445"/>
                  </a:cubicBezTo>
                  <a:cubicBezTo>
                    <a:pt x="0" y="112858"/>
                    <a:pt x="112449" y="0"/>
                    <a:pt x="251531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121915" tIns="60957" rIns="121915" bIns="60957" numCol="1" rtlCol="0" anchor="ctr" anchorCtr="0" compatLnSpc="1">
              <a:prstTxWarp prst="textNoShape">
                <a:avLst/>
              </a:prstTxWarp>
            </a:bodyPr>
            <a:lstStyle/>
            <a:p>
              <a:pPr defTabSz="987629"/>
              <a:endParaRPr lang="en-US" sz="1467" spc="-163">
                <a:solidFill>
                  <a:srgbClr val="595959">
                    <a:lumMod val="50000"/>
                  </a:srgbClr>
                </a:solidFill>
                <a:latin typeface="Segoe Light" pitchFamily="34" charset="0"/>
              </a:endParaRPr>
            </a:p>
          </p:txBody>
        </p:sp>
      </p:grpSp>
      <p:sp>
        <p:nvSpPr>
          <p:cNvPr id="314" name="Rectangle 313">
            <a:extLst>
              <a:ext uri="{FF2B5EF4-FFF2-40B4-BE49-F238E27FC236}">
                <a16:creationId xmlns:a16="http://schemas.microsoft.com/office/drawing/2014/main" id="{26BC7898-D0B8-4A93-A076-96C76D90D3CF}"/>
              </a:ext>
            </a:extLst>
          </p:cNvPr>
          <p:cNvSpPr/>
          <p:nvPr/>
        </p:nvSpPr>
        <p:spPr>
          <a:xfrm>
            <a:off x="3905031" y="7913874"/>
            <a:ext cx="419835" cy="450658"/>
          </a:xfrm>
          <a:prstGeom prst="rect">
            <a:avLst/>
          </a:prstGeom>
          <a:solidFill>
            <a:srgbClr val="C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5" name="Picture 2" descr="Microsoft 365 Certified: Fundamentals - Learn | Microsoft Docs">
            <a:extLst>
              <a:ext uri="{FF2B5EF4-FFF2-40B4-BE49-F238E27FC236}">
                <a16:creationId xmlns:a16="http://schemas.microsoft.com/office/drawing/2014/main" id="{2BBA8424-4167-459C-93FB-5B69B92C0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928" y="8692848"/>
            <a:ext cx="663877" cy="66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6" name="TextBox 315">
            <a:extLst>
              <a:ext uri="{FF2B5EF4-FFF2-40B4-BE49-F238E27FC236}">
                <a16:creationId xmlns:a16="http://schemas.microsoft.com/office/drawing/2014/main" id="{0F28A852-E4CD-431C-9F0E-11C3EA12D3F0}"/>
              </a:ext>
            </a:extLst>
          </p:cNvPr>
          <p:cNvSpPr txBox="1"/>
          <p:nvPr/>
        </p:nvSpPr>
        <p:spPr>
          <a:xfrm>
            <a:off x="4563080" y="8664751"/>
            <a:ext cx="2546235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Microsoft 365 Fundamentals</a:t>
            </a:r>
          </a:p>
          <a:p>
            <a:r>
              <a:rPr lang="en-US" sz="1100">
                <a:solidFill>
                  <a:schemeClr val="bg2">
                    <a:lumMod val="25000"/>
                  </a:schemeClr>
                </a:solidFill>
                <a:latin typeface="+mj-lt"/>
                <a:cs typeface="Segoe UI Semibold" panose="020B0702040204020203" pitchFamily="34" charset="0"/>
              </a:rPr>
              <a:t>Proven understanding of cloud concepts; core Microsoft 365 services and concepts; security, compliance, privacy, and trust in Microsoft 365; and Microsoft 365 pricing and support.</a:t>
            </a:r>
          </a:p>
        </p:txBody>
      </p:sp>
      <p:sp>
        <p:nvSpPr>
          <p:cNvPr id="317" name="Freeform 255">
            <a:extLst>
              <a:ext uri="{FF2B5EF4-FFF2-40B4-BE49-F238E27FC236}">
                <a16:creationId xmlns:a16="http://schemas.microsoft.com/office/drawing/2014/main" id="{28046FCD-37DD-43C3-B6F6-4C014F4BC838}"/>
              </a:ext>
            </a:extLst>
          </p:cNvPr>
          <p:cNvSpPr/>
          <p:nvPr/>
        </p:nvSpPr>
        <p:spPr>
          <a:xfrm>
            <a:off x="5459820" y="471821"/>
            <a:ext cx="1442849" cy="1442849"/>
          </a:xfrm>
          <a:custGeom>
            <a:avLst/>
            <a:gdLst>
              <a:gd name="connsiteX0" fmla="*/ 718327 w 1442849"/>
              <a:gd name="connsiteY0" fmla="*/ 50324 h 1442849"/>
              <a:gd name="connsiteX1" fmla="*/ 49734 w 1442849"/>
              <a:gd name="connsiteY1" fmla="*/ 718917 h 1442849"/>
              <a:gd name="connsiteX2" fmla="*/ 718327 w 1442849"/>
              <a:gd name="connsiteY2" fmla="*/ 1387510 h 1442849"/>
              <a:gd name="connsiteX3" fmla="*/ 1386920 w 1442849"/>
              <a:gd name="connsiteY3" fmla="*/ 718917 h 1442849"/>
              <a:gd name="connsiteX4" fmla="*/ 718327 w 1442849"/>
              <a:gd name="connsiteY4" fmla="*/ 50324 h 1442849"/>
              <a:gd name="connsiteX5" fmla="*/ 0 w 1442849"/>
              <a:gd name="connsiteY5" fmla="*/ 0 h 1442849"/>
              <a:gd name="connsiteX6" fmla="*/ 1442849 w 1442849"/>
              <a:gd name="connsiteY6" fmla="*/ 0 h 1442849"/>
              <a:gd name="connsiteX7" fmla="*/ 1442849 w 1442849"/>
              <a:gd name="connsiteY7" fmla="*/ 1442849 h 1442849"/>
              <a:gd name="connsiteX8" fmla="*/ 0 w 1442849"/>
              <a:gd name="connsiteY8" fmla="*/ 1442849 h 144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2849" h="1442849">
                <a:moveTo>
                  <a:pt x="718327" y="50324"/>
                </a:moveTo>
                <a:cubicBezTo>
                  <a:pt x="349073" y="50324"/>
                  <a:pt x="49734" y="349663"/>
                  <a:pt x="49734" y="718917"/>
                </a:cubicBezTo>
                <a:cubicBezTo>
                  <a:pt x="49734" y="1088171"/>
                  <a:pt x="349073" y="1387510"/>
                  <a:pt x="718327" y="1387510"/>
                </a:cubicBezTo>
                <a:cubicBezTo>
                  <a:pt x="1087581" y="1387510"/>
                  <a:pt x="1386920" y="1088171"/>
                  <a:pt x="1386920" y="718917"/>
                </a:cubicBezTo>
                <a:cubicBezTo>
                  <a:pt x="1386920" y="349663"/>
                  <a:pt x="1087581" y="50324"/>
                  <a:pt x="718327" y="50324"/>
                </a:cubicBezTo>
                <a:close/>
                <a:moveTo>
                  <a:pt x="0" y="0"/>
                </a:moveTo>
                <a:lnTo>
                  <a:pt x="1442849" y="0"/>
                </a:lnTo>
                <a:lnTo>
                  <a:pt x="1442849" y="1442849"/>
                </a:lnTo>
                <a:lnTo>
                  <a:pt x="0" y="1442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F870B333-04B7-4304-A9BF-3783B9B4A021}"/>
              </a:ext>
            </a:extLst>
          </p:cNvPr>
          <p:cNvSpPr/>
          <p:nvPr/>
        </p:nvSpPr>
        <p:spPr>
          <a:xfrm>
            <a:off x="5512652" y="524653"/>
            <a:ext cx="1337186" cy="1337186"/>
          </a:xfrm>
          <a:prstGeom prst="ellipse">
            <a:avLst/>
          </a:prstGeom>
          <a:solidFill>
            <a:srgbClr val="C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2FE24C6-D9BD-4006-8C6C-6A0111D271E1}"/>
              </a:ext>
            </a:extLst>
          </p:cNvPr>
          <p:cNvSpPr/>
          <p:nvPr/>
        </p:nvSpPr>
        <p:spPr>
          <a:xfrm>
            <a:off x="-71563" y="-84339"/>
            <a:ext cx="7694002" cy="461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not edit directly, download your own local copy</a:t>
            </a:r>
          </a:p>
        </p:txBody>
      </p:sp>
    </p:spTree>
    <p:extLst>
      <p:ext uri="{BB962C8B-B14F-4D97-AF65-F5344CB8AC3E}">
        <p14:creationId xmlns:p14="http://schemas.microsoft.com/office/powerpoint/2010/main" val="165697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425</Words>
  <Application>Microsoft Office PowerPoint</Application>
  <PresentationFormat>Custom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Kuldeep Singh</dc:creator>
  <cp:lastModifiedBy>Kuldeep Singh</cp:lastModifiedBy>
  <cp:revision>1</cp:revision>
  <dcterms:created xsi:type="dcterms:W3CDTF">2021-06-03T07:28:33Z</dcterms:created>
  <dcterms:modified xsi:type="dcterms:W3CDTF">2021-06-03T07:34:06Z</dcterms:modified>
</cp:coreProperties>
</file>