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10174" r:id="rId3"/>
    <p:sldId id="10175" r:id="rId4"/>
    <p:sldId id="257" r:id="rId5"/>
    <p:sldId id="10176" r:id="rId6"/>
    <p:sldId id="101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8D15-56CF-47F8-A977-597D22DBEBC1}" type="datetimeFigureOut">
              <a:rPr lang="en-IN" smtClean="0"/>
              <a:t>31-07-2023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7AE8B-B030-482E-9ADE-1E69A825826F}" type="slidenum">
              <a:rPr lang="en-IN" smtClean="0"/>
              <a:t>‹#›</a:t>
            </a:fld>
            <a:endParaRPr lang="en-IN"/>
          </a:p>
        </p:txBody>
      </p:sp>
    </p:spTree>
    <p:extLst>
      <p:ext uri="{BB962C8B-B14F-4D97-AF65-F5344CB8AC3E}">
        <p14:creationId xmlns:p14="http://schemas.microsoft.com/office/powerpoint/2010/main" val="262804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7/31/2023 12:33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5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94BB-D9EE-10AF-9F3A-1B64C1D1B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F6E7F2-0350-9728-3979-3E977B4F7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E9EA77-5221-E1A9-1B53-ECDC94FCC4A5}"/>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5" name="Footer Placeholder 4">
            <a:extLst>
              <a:ext uri="{FF2B5EF4-FFF2-40B4-BE49-F238E27FC236}">
                <a16:creationId xmlns:a16="http://schemas.microsoft.com/office/drawing/2014/main" id="{BD70A2AE-73F4-8D95-C13C-0F1220FD9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81244-2E84-867D-D609-EE5DEC710010}"/>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318261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67BF-4375-665F-0C27-1E8697EC35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C8E4E-765A-3C42-DB4F-3A7BB5E1B6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72068D-A44A-A293-7A8D-38D898DA6D6E}"/>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5" name="Footer Placeholder 4">
            <a:extLst>
              <a:ext uri="{FF2B5EF4-FFF2-40B4-BE49-F238E27FC236}">
                <a16:creationId xmlns:a16="http://schemas.microsoft.com/office/drawing/2014/main" id="{0B30CCFC-A22E-1101-BB3C-DA4EA2900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59993-630C-00EE-C3FB-2544E42E1EED}"/>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220887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D09E8-12CD-55D9-B279-5B456AD528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552648-4E6E-9BDD-873A-DCF0D887BA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B876B-9D69-AA83-6612-9B24F5A805D4}"/>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5" name="Footer Placeholder 4">
            <a:extLst>
              <a:ext uri="{FF2B5EF4-FFF2-40B4-BE49-F238E27FC236}">
                <a16:creationId xmlns:a16="http://schemas.microsoft.com/office/drawing/2014/main" id="{59D23E1B-08B0-0326-A332-47A24A277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2E132-6BB3-0579-C175-05134E7A0F8F}"/>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292711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179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962389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380203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561897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2690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98869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97971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6782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7EA6-CF36-E6D3-A49E-74239B1157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3AA339-C28A-038E-6FB9-FD90E192F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89E68C-7D9D-195D-6989-76016A7CEADA}"/>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5" name="Footer Placeholder 4">
            <a:extLst>
              <a:ext uri="{FF2B5EF4-FFF2-40B4-BE49-F238E27FC236}">
                <a16:creationId xmlns:a16="http://schemas.microsoft.com/office/drawing/2014/main" id="{A41AB1E0-7F48-C81C-EC99-474D0006B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24B8BF-0A84-F209-1D37-3C7B0A345EC3}"/>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126828694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323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74380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9947300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228525542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1997082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87816042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extLst>
                <a:ext uri="{28A0092B-C50C-407E-A947-70E740481C1C}">
                  <a14:useLocalDpi xmlns:a14="http://schemas.microsoft.com/office/drawing/2010/main" val="0"/>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17625069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extLst>
                <a:ext uri="{28A0092B-C50C-407E-A947-70E740481C1C}">
                  <a14:useLocalDpi xmlns:a14="http://schemas.microsoft.com/office/drawing/2010/main" val="0"/>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9360079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extLst>
                <a:ext uri="{28A0092B-C50C-407E-A947-70E740481C1C}">
                  <a14:useLocalDpi xmlns:a14="http://schemas.microsoft.com/office/drawing/2010/main" val="0"/>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extLst>
                <a:ext uri="{28A0092B-C50C-407E-A947-70E740481C1C}">
                  <a14:useLocalDpi xmlns:a14="http://schemas.microsoft.com/office/drawing/2010/main" val="0"/>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11971982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extLst>
                <a:ext uri="{28A0092B-C50C-407E-A947-70E740481C1C}">
                  <a14:useLocalDpi xmlns:a14="http://schemas.microsoft.com/office/drawing/2010/main" val="0"/>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extLst>
                <a:ext uri="{28A0092B-C50C-407E-A947-70E740481C1C}">
                  <a14:useLocalDpi xmlns:a14="http://schemas.microsoft.com/office/drawing/2010/main" val="0"/>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extLst>
                <a:ext uri="{28A0092B-C50C-407E-A947-70E740481C1C}">
                  <a14:useLocalDpi xmlns:a14="http://schemas.microsoft.com/office/drawing/2010/main" val="0"/>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579276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77D8-62FE-BC86-CDD6-50A3F2F18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C387E-AE20-8892-BED3-F39C598D8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F3ABDC-CE7A-EDD1-4D14-693F9E0BEE76}"/>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5" name="Footer Placeholder 4">
            <a:extLst>
              <a:ext uri="{FF2B5EF4-FFF2-40B4-BE49-F238E27FC236}">
                <a16:creationId xmlns:a16="http://schemas.microsoft.com/office/drawing/2014/main" id="{AD55FF22-79AF-5A5E-D326-E2CD539A7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386D2-0E35-7EA5-9F29-2873A1DC3BD4}"/>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6913139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extLst>
                <a:ext uri="{28A0092B-C50C-407E-A947-70E740481C1C}">
                  <a14:useLocalDpi xmlns:a14="http://schemas.microsoft.com/office/drawing/2010/main" val="0"/>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708151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extLst>
                <a:ext uri="{28A0092B-C50C-407E-A947-70E740481C1C}">
                  <a14:useLocalDpi xmlns:a14="http://schemas.microsoft.com/office/drawing/2010/main" val="0"/>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78813863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76414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5578987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4585494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8624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364250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19659543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6259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5963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718C-CBC8-FD05-8399-71CF988065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8A8137-20A6-7136-5ADD-6C4969570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903685-C45D-98BA-44F0-497BCD4040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7156C1-EC08-B696-38F9-EB5539CFF388}"/>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6" name="Footer Placeholder 5">
            <a:extLst>
              <a:ext uri="{FF2B5EF4-FFF2-40B4-BE49-F238E27FC236}">
                <a16:creationId xmlns:a16="http://schemas.microsoft.com/office/drawing/2014/main" id="{EE227AEF-AB2B-7F6F-FAD2-37C15064A0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25BEC-FBF8-7DA9-4ABF-A2C4F96C6C2A}"/>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15168221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0346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818372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294328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9985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4782-744D-F4C7-DEB7-7DFB851355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692028-3600-397B-ED50-00051E77A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1E1854-3B10-CB7C-2A0A-830B97A838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2D42E8-F042-08C0-536F-7CB0ADCA9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2CC8-741F-74C7-CFAE-156703E903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CB3AC4-7EA4-326B-905A-7F4B870AF85E}"/>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8" name="Footer Placeholder 7">
            <a:extLst>
              <a:ext uri="{FF2B5EF4-FFF2-40B4-BE49-F238E27FC236}">
                <a16:creationId xmlns:a16="http://schemas.microsoft.com/office/drawing/2014/main" id="{6C7A17B2-2298-9616-D9CB-8FCDA78F75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2959BF-BC49-CB03-FF84-5E95BE5F2FC1}"/>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182247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0104-75DD-C49F-A6CB-CB4E83F335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D843F9-638F-F00A-8494-EA3196237EA5}"/>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4" name="Footer Placeholder 3">
            <a:extLst>
              <a:ext uri="{FF2B5EF4-FFF2-40B4-BE49-F238E27FC236}">
                <a16:creationId xmlns:a16="http://schemas.microsoft.com/office/drawing/2014/main" id="{BB226655-3B29-24D1-A588-9FFB10A0A5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0AF5CC-FADF-FC06-B318-F9D1BDD4438B}"/>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394479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0619F-35DB-9A78-19E3-84DC4E9E8E1D}"/>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3" name="Footer Placeholder 2">
            <a:extLst>
              <a:ext uri="{FF2B5EF4-FFF2-40B4-BE49-F238E27FC236}">
                <a16:creationId xmlns:a16="http://schemas.microsoft.com/office/drawing/2014/main" id="{32EC978F-9CDB-7ABA-C210-195A0811CB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914DCD-EF91-D204-1F3B-630503D36D9F}"/>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323600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B2A-7A6B-C1F9-6862-A83DBAFEE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57D282-7DDF-39D9-946C-0B91991F2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4ED65C-BA9C-451B-1B2D-DEABFF6CB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D3489-B8FA-A91C-3530-EAFD3C4AB07D}"/>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6" name="Footer Placeholder 5">
            <a:extLst>
              <a:ext uri="{FF2B5EF4-FFF2-40B4-BE49-F238E27FC236}">
                <a16:creationId xmlns:a16="http://schemas.microsoft.com/office/drawing/2014/main" id="{7EC00BE5-9132-593C-D8C2-0F827E8959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F90D43-10E0-3D23-A097-694E27013032}"/>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151959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B7AB-2FAE-0B35-1B7A-B684EC62C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B0AE5D-92BD-8ECB-CB5D-733BB294F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EDEF18-4AEB-3E66-A0D0-4592E8299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75DF6-0CAA-F1A5-08D4-33E017FDF268}"/>
              </a:ext>
            </a:extLst>
          </p:cNvPr>
          <p:cNvSpPr>
            <a:spLocks noGrp="1"/>
          </p:cNvSpPr>
          <p:nvPr>
            <p:ph type="dt" sz="half" idx="10"/>
          </p:nvPr>
        </p:nvSpPr>
        <p:spPr/>
        <p:txBody>
          <a:bodyPr/>
          <a:lstStyle/>
          <a:p>
            <a:fld id="{774AE355-7AD2-4BFC-BF99-B3649B22B631}" type="datetimeFigureOut">
              <a:rPr lang="en-IN" smtClean="0"/>
              <a:t>31-07-2023</a:t>
            </a:fld>
            <a:endParaRPr lang="en-IN"/>
          </a:p>
        </p:txBody>
      </p:sp>
      <p:sp>
        <p:nvSpPr>
          <p:cNvPr id="6" name="Footer Placeholder 5">
            <a:extLst>
              <a:ext uri="{FF2B5EF4-FFF2-40B4-BE49-F238E27FC236}">
                <a16:creationId xmlns:a16="http://schemas.microsoft.com/office/drawing/2014/main" id="{55D030E6-D3BA-FBE7-8DE3-53B535BF7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5282F-0742-59E8-0D8A-C86CCD621672}"/>
              </a:ext>
            </a:extLst>
          </p:cNvPr>
          <p:cNvSpPr>
            <a:spLocks noGrp="1"/>
          </p:cNvSpPr>
          <p:nvPr>
            <p:ph type="sldNum" sz="quarter" idx="12"/>
          </p:nvPr>
        </p:nvSpPr>
        <p:spPr/>
        <p:txBody>
          <a:bodyPr/>
          <a:lstStyle/>
          <a:p>
            <a:fld id="{FD2B152D-6238-49F3-89B2-1CF40943BED5}" type="slidenum">
              <a:rPr lang="en-IN" smtClean="0"/>
              <a:t>‹#›</a:t>
            </a:fld>
            <a:endParaRPr lang="en-IN"/>
          </a:p>
        </p:txBody>
      </p:sp>
    </p:spTree>
    <p:extLst>
      <p:ext uri="{BB962C8B-B14F-4D97-AF65-F5344CB8AC3E}">
        <p14:creationId xmlns:p14="http://schemas.microsoft.com/office/powerpoint/2010/main" val="210048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07872-B384-2B97-CE63-2F3808F46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521263-D90F-2226-09B1-4C8AE9EF2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6ECAE-1358-CE0F-FCD4-B99851404B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AE355-7AD2-4BFC-BF99-B3649B22B631}" type="datetimeFigureOut">
              <a:rPr lang="en-IN" smtClean="0"/>
              <a:t>31-07-2023</a:t>
            </a:fld>
            <a:endParaRPr lang="en-IN"/>
          </a:p>
        </p:txBody>
      </p:sp>
      <p:sp>
        <p:nvSpPr>
          <p:cNvPr id="5" name="Footer Placeholder 4">
            <a:extLst>
              <a:ext uri="{FF2B5EF4-FFF2-40B4-BE49-F238E27FC236}">
                <a16:creationId xmlns:a16="http://schemas.microsoft.com/office/drawing/2014/main" id="{CF2F5BCA-1E39-CDF5-8306-096436C7B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7DB886-BD85-A7DC-5367-95CB2A2FC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B152D-6238-49F3-89B2-1CF40943BED5}" type="slidenum">
              <a:rPr lang="en-IN" smtClean="0"/>
              <a:t>‹#›</a:t>
            </a:fld>
            <a:endParaRPr lang="en-IN"/>
          </a:p>
        </p:txBody>
      </p:sp>
    </p:spTree>
    <p:extLst>
      <p:ext uri="{BB962C8B-B14F-4D97-AF65-F5344CB8AC3E}">
        <p14:creationId xmlns:p14="http://schemas.microsoft.com/office/powerpoint/2010/main" val="358898817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4" cstate="print">
            <a:extLst>
              <a:ext uri="{28A0092B-C50C-407E-A947-70E740481C1C}">
                <a14:useLocalDpi xmlns:a14="http://schemas.microsoft.com/office/drawing/2010/main" val="0"/>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888888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svg"/><Relationship Id="rId34" Type="http://schemas.openxmlformats.org/officeDocument/2006/relationships/image" Target="../media/image61.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2.svg"/><Relationship Id="rId33" Type="http://schemas.openxmlformats.org/officeDocument/2006/relationships/image" Target="../media/image60.sv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svg"/><Relationship Id="rId24" Type="http://schemas.openxmlformats.org/officeDocument/2006/relationships/image" Target="../media/image51.png"/><Relationship Id="rId32" Type="http://schemas.openxmlformats.org/officeDocument/2006/relationships/image" Target="../media/image59.png"/><Relationship Id="rId5" Type="http://schemas.openxmlformats.org/officeDocument/2006/relationships/image" Target="../media/image32.png"/><Relationship Id="rId15" Type="http://schemas.openxmlformats.org/officeDocument/2006/relationships/image" Target="../media/image42.svg"/><Relationship Id="rId23" Type="http://schemas.openxmlformats.org/officeDocument/2006/relationships/image" Target="../media/image50.sv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58.svg"/><Relationship Id="rId4" Type="http://schemas.openxmlformats.org/officeDocument/2006/relationships/image" Target="../media/image31.svg"/><Relationship Id="rId9" Type="http://schemas.openxmlformats.org/officeDocument/2006/relationships/image" Target="../media/image36.sv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svg"/><Relationship Id="rId30" Type="http://schemas.openxmlformats.org/officeDocument/2006/relationships/image" Target="../media/image57.png"/><Relationship Id="rId35" Type="http://schemas.openxmlformats.org/officeDocument/2006/relationships/image" Target="../media/image62.svg"/><Relationship Id="rId8"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3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70EC4-7149-3916-F9ED-90B96F1C0DD0}"/>
              </a:ext>
            </a:extLst>
          </p:cNvPr>
          <p:cNvSpPr txBox="1">
            <a:spLocks/>
          </p:cNvSpPr>
          <p:nvPr/>
        </p:nvSpPr>
        <p:spPr>
          <a:xfrm>
            <a:off x="588263" y="246949"/>
            <a:ext cx="11457557" cy="553998"/>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dirty="0">
                <a:gradFill>
                  <a:gsLst>
                    <a:gs pos="1250">
                      <a:srgbClr val="FFFFFF"/>
                    </a:gs>
                    <a:gs pos="100000">
                      <a:srgbClr val="FFFFFF"/>
                    </a:gs>
                  </a:gsLst>
                  <a:lin ang="5400000" scaled="0"/>
                </a:gradFill>
                <a:latin typeface="Segoe UI Semibold"/>
              </a:rPr>
              <a:t>Problem Statement</a:t>
            </a:r>
            <a:endParaRPr kumimoji="0" lang="en-US" sz="36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endParaRPr>
          </a:p>
        </p:txBody>
      </p:sp>
      <p:sp>
        <p:nvSpPr>
          <p:cNvPr id="3" name="Rectangle 2">
            <a:extLst>
              <a:ext uri="{FF2B5EF4-FFF2-40B4-BE49-F238E27FC236}">
                <a16:creationId xmlns:a16="http://schemas.microsoft.com/office/drawing/2014/main" id="{91DD1333-C775-F585-15A2-0F9BB4BF86DC}"/>
              </a:ext>
            </a:extLst>
          </p:cNvPr>
          <p:cNvSpPr/>
          <p:nvPr/>
        </p:nvSpPr>
        <p:spPr bwMode="auto">
          <a:xfrm>
            <a:off x="1611530" y="1944822"/>
            <a:ext cx="2312770" cy="125475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Data Silos</a:t>
            </a:r>
          </a:p>
        </p:txBody>
      </p:sp>
      <p:sp>
        <p:nvSpPr>
          <p:cNvPr id="5" name="Rectangle 4">
            <a:extLst>
              <a:ext uri="{FF2B5EF4-FFF2-40B4-BE49-F238E27FC236}">
                <a16:creationId xmlns:a16="http://schemas.microsoft.com/office/drawing/2014/main" id="{BC193A8C-6C5E-BC3D-9D7C-778FB3653FE9}"/>
              </a:ext>
            </a:extLst>
          </p:cNvPr>
          <p:cNvSpPr/>
          <p:nvPr/>
        </p:nvSpPr>
        <p:spPr bwMode="auto">
          <a:xfrm>
            <a:off x="4554755" y="1944822"/>
            <a:ext cx="2312770" cy="125475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Flexibility</a:t>
            </a:r>
          </a:p>
        </p:txBody>
      </p:sp>
      <p:sp>
        <p:nvSpPr>
          <p:cNvPr id="10" name="Rectangle 9">
            <a:extLst>
              <a:ext uri="{FF2B5EF4-FFF2-40B4-BE49-F238E27FC236}">
                <a16:creationId xmlns:a16="http://schemas.microsoft.com/office/drawing/2014/main" id="{B09048E1-3E59-69F9-1AD8-2604258134E8}"/>
              </a:ext>
            </a:extLst>
          </p:cNvPr>
          <p:cNvSpPr/>
          <p:nvPr/>
        </p:nvSpPr>
        <p:spPr bwMode="auto">
          <a:xfrm>
            <a:off x="7402730" y="1944822"/>
            <a:ext cx="2312770" cy="125475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Batch Processing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Driven</a:t>
            </a:r>
          </a:p>
        </p:txBody>
      </p:sp>
      <p:sp>
        <p:nvSpPr>
          <p:cNvPr id="12" name="Rectangle 11">
            <a:extLst>
              <a:ext uri="{FF2B5EF4-FFF2-40B4-BE49-F238E27FC236}">
                <a16:creationId xmlns:a16="http://schemas.microsoft.com/office/drawing/2014/main" id="{FF15D4AF-1808-5F85-400B-55F663B9F721}"/>
              </a:ext>
            </a:extLst>
          </p:cNvPr>
          <p:cNvSpPr/>
          <p:nvPr/>
        </p:nvSpPr>
        <p:spPr bwMode="auto">
          <a:xfrm>
            <a:off x="1611530" y="3593465"/>
            <a:ext cx="2312770" cy="125475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Data Trust</a:t>
            </a:r>
          </a:p>
        </p:txBody>
      </p:sp>
      <p:sp>
        <p:nvSpPr>
          <p:cNvPr id="13" name="Rectangle 12">
            <a:extLst>
              <a:ext uri="{FF2B5EF4-FFF2-40B4-BE49-F238E27FC236}">
                <a16:creationId xmlns:a16="http://schemas.microsoft.com/office/drawing/2014/main" id="{E5091EED-0BA8-274C-BE42-372E626E5196}"/>
              </a:ext>
            </a:extLst>
          </p:cNvPr>
          <p:cNvSpPr/>
          <p:nvPr/>
        </p:nvSpPr>
        <p:spPr bwMode="auto">
          <a:xfrm>
            <a:off x="4554755" y="3593465"/>
            <a:ext cx="2312770" cy="125475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Scalability</a:t>
            </a:r>
          </a:p>
        </p:txBody>
      </p:sp>
      <p:sp>
        <p:nvSpPr>
          <p:cNvPr id="15" name="Rectangle 14">
            <a:extLst>
              <a:ext uri="{FF2B5EF4-FFF2-40B4-BE49-F238E27FC236}">
                <a16:creationId xmlns:a16="http://schemas.microsoft.com/office/drawing/2014/main" id="{9091F074-D973-77E9-FD0E-5C99226B5B04}"/>
              </a:ext>
            </a:extLst>
          </p:cNvPr>
          <p:cNvSpPr/>
          <p:nvPr/>
        </p:nvSpPr>
        <p:spPr bwMode="auto">
          <a:xfrm>
            <a:off x="7402730" y="3593465"/>
            <a:ext cx="2312770" cy="125475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Data Ownership</a:t>
            </a:r>
          </a:p>
        </p:txBody>
      </p:sp>
      <p:pic>
        <p:nvPicPr>
          <p:cNvPr id="46" name="Graphic 45" descr="Database outline">
            <a:extLst>
              <a:ext uri="{FF2B5EF4-FFF2-40B4-BE49-F238E27FC236}">
                <a16:creationId xmlns:a16="http://schemas.microsoft.com/office/drawing/2014/main" id="{5639FA20-6874-E435-0852-4E3AEC658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4623" y="2022523"/>
            <a:ext cx="606242" cy="606242"/>
          </a:xfrm>
          <a:prstGeom prst="rect">
            <a:avLst/>
          </a:prstGeom>
        </p:spPr>
      </p:pic>
      <p:pic>
        <p:nvPicPr>
          <p:cNvPr id="64" name="Graphic 63" descr="Exponential Graph with solid fill">
            <a:extLst>
              <a:ext uri="{FF2B5EF4-FFF2-40B4-BE49-F238E27FC236}">
                <a16:creationId xmlns:a16="http://schemas.microsoft.com/office/drawing/2014/main" id="{58BB53EF-2280-B6C9-CB6E-DC3FEFB5C9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8965" y="3691800"/>
            <a:ext cx="648000" cy="648000"/>
          </a:xfrm>
          <a:prstGeom prst="rect">
            <a:avLst/>
          </a:prstGeom>
        </p:spPr>
      </p:pic>
      <p:pic>
        <p:nvPicPr>
          <p:cNvPr id="87" name="Graphic 86" descr="Raised hand outline">
            <a:extLst>
              <a:ext uri="{FF2B5EF4-FFF2-40B4-BE49-F238E27FC236}">
                <a16:creationId xmlns:a16="http://schemas.microsoft.com/office/drawing/2014/main" id="{1D493C8B-A33C-683C-7C98-3448B1427E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01941" y="3691800"/>
            <a:ext cx="648000" cy="648000"/>
          </a:xfrm>
          <a:prstGeom prst="rect">
            <a:avLst/>
          </a:prstGeom>
        </p:spPr>
      </p:pic>
      <p:pic>
        <p:nvPicPr>
          <p:cNvPr id="104" name="Graphic 103" descr="Database outline">
            <a:extLst>
              <a:ext uri="{FF2B5EF4-FFF2-40B4-BE49-F238E27FC236}">
                <a16:creationId xmlns:a16="http://schemas.microsoft.com/office/drawing/2014/main" id="{922A5010-0840-3E08-D064-EF85BB1CED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4073" y="2279833"/>
            <a:ext cx="606242" cy="606242"/>
          </a:xfrm>
          <a:prstGeom prst="rect">
            <a:avLst/>
          </a:prstGeom>
        </p:spPr>
      </p:pic>
      <p:pic>
        <p:nvPicPr>
          <p:cNvPr id="136" name="Graphic 135" descr="Database outline">
            <a:extLst>
              <a:ext uri="{FF2B5EF4-FFF2-40B4-BE49-F238E27FC236}">
                <a16:creationId xmlns:a16="http://schemas.microsoft.com/office/drawing/2014/main" id="{ABA810DE-2523-043B-FC2B-9739F15BD2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2901" y="2057265"/>
            <a:ext cx="606242" cy="606242"/>
          </a:xfrm>
          <a:prstGeom prst="rect">
            <a:avLst/>
          </a:prstGeom>
        </p:spPr>
      </p:pic>
      <p:pic>
        <p:nvPicPr>
          <p:cNvPr id="150" name="Graphic 149" descr="Gears outline">
            <a:extLst>
              <a:ext uri="{FF2B5EF4-FFF2-40B4-BE49-F238E27FC236}">
                <a16:creationId xmlns:a16="http://schemas.microsoft.com/office/drawing/2014/main" id="{D0C57F20-4AE7-1161-58A9-2FA6C924C1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54626" y="1898119"/>
            <a:ext cx="756000" cy="756000"/>
          </a:xfrm>
          <a:prstGeom prst="rect">
            <a:avLst/>
          </a:prstGeom>
        </p:spPr>
      </p:pic>
      <p:pic>
        <p:nvPicPr>
          <p:cNvPr id="151" name="Graphic 150" descr="Gears outline">
            <a:extLst>
              <a:ext uri="{FF2B5EF4-FFF2-40B4-BE49-F238E27FC236}">
                <a16:creationId xmlns:a16="http://schemas.microsoft.com/office/drawing/2014/main" id="{7F29574B-98E9-2436-8E1D-BFC8E14FFA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32626" y="1907687"/>
            <a:ext cx="756000" cy="756000"/>
          </a:xfrm>
          <a:prstGeom prst="rect">
            <a:avLst/>
          </a:prstGeom>
        </p:spPr>
      </p:pic>
      <p:pic>
        <p:nvPicPr>
          <p:cNvPr id="154" name="Graphic 153" descr="Yoga outline">
            <a:extLst>
              <a:ext uri="{FF2B5EF4-FFF2-40B4-BE49-F238E27FC236}">
                <a16:creationId xmlns:a16="http://schemas.microsoft.com/office/drawing/2014/main" id="{8837BA71-6A64-1985-992A-58E8E2C2EB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81645" y="2000386"/>
            <a:ext cx="648000" cy="648000"/>
          </a:xfrm>
          <a:prstGeom prst="rect">
            <a:avLst/>
          </a:prstGeom>
        </p:spPr>
      </p:pic>
      <p:pic>
        <p:nvPicPr>
          <p:cNvPr id="156" name="Graphic 155" descr="Question Mark with solid fill">
            <a:extLst>
              <a:ext uri="{FF2B5EF4-FFF2-40B4-BE49-F238E27FC236}">
                <a16:creationId xmlns:a16="http://schemas.microsoft.com/office/drawing/2014/main" id="{8F49E0BA-9C60-5442-E744-C0D8C8D86B8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38042" y="3691800"/>
            <a:ext cx="720000" cy="720000"/>
          </a:xfrm>
          <a:prstGeom prst="rect">
            <a:avLst/>
          </a:prstGeom>
        </p:spPr>
      </p:pic>
      <p:pic>
        <p:nvPicPr>
          <p:cNvPr id="160" name="Graphic 159" descr="Shield Tick outline">
            <a:extLst>
              <a:ext uri="{FF2B5EF4-FFF2-40B4-BE49-F238E27FC236}">
                <a16:creationId xmlns:a16="http://schemas.microsoft.com/office/drawing/2014/main" id="{B88BD092-CAC3-7C0D-B5BA-5E3B36D7F1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52500" y="3727800"/>
            <a:ext cx="648000" cy="648000"/>
          </a:xfrm>
          <a:prstGeom prst="rect">
            <a:avLst/>
          </a:prstGeom>
        </p:spPr>
      </p:pic>
    </p:spTree>
    <p:extLst>
      <p:ext uri="{BB962C8B-B14F-4D97-AF65-F5344CB8AC3E}">
        <p14:creationId xmlns:p14="http://schemas.microsoft.com/office/powerpoint/2010/main" val="419532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70EC4-7149-3916-F9ED-90B96F1C0DD0}"/>
              </a:ext>
            </a:extLst>
          </p:cNvPr>
          <p:cNvSpPr txBox="1">
            <a:spLocks/>
          </p:cNvSpPr>
          <p:nvPr/>
        </p:nvSpPr>
        <p:spPr>
          <a:xfrm>
            <a:off x="588263" y="246949"/>
            <a:ext cx="11457557" cy="553998"/>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Solution</a:t>
            </a:r>
          </a:p>
        </p:txBody>
      </p:sp>
      <p:sp>
        <p:nvSpPr>
          <p:cNvPr id="2" name="Rectangle 1">
            <a:extLst>
              <a:ext uri="{FF2B5EF4-FFF2-40B4-BE49-F238E27FC236}">
                <a16:creationId xmlns:a16="http://schemas.microsoft.com/office/drawing/2014/main" id="{A8C0D418-B03A-A861-D689-2C0734850796}"/>
              </a:ext>
            </a:extLst>
          </p:cNvPr>
          <p:cNvSpPr/>
          <p:nvPr/>
        </p:nvSpPr>
        <p:spPr bwMode="auto">
          <a:xfrm>
            <a:off x="878105" y="1963872"/>
            <a:ext cx="2312770" cy="125475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Stream Data</a:t>
            </a:r>
            <a:endPar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endParaRPr>
          </a:p>
        </p:txBody>
      </p:sp>
      <p:sp>
        <p:nvSpPr>
          <p:cNvPr id="3" name="Rectangle 2">
            <a:extLst>
              <a:ext uri="{FF2B5EF4-FFF2-40B4-BE49-F238E27FC236}">
                <a16:creationId xmlns:a16="http://schemas.microsoft.com/office/drawing/2014/main" id="{E1A86028-3AE8-733B-7BD2-588B93DAC2A0}"/>
              </a:ext>
            </a:extLst>
          </p:cNvPr>
          <p:cNvSpPr/>
          <p:nvPr/>
        </p:nvSpPr>
        <p:spPr bwMode="auto">
          <a:xfrm>
            <a:off x="878105" y="3429000"/>
            <a:ext cx="2312770" cy="125475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Batch Data</a:t>
            </a:r>
            <a:endPar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endParaRPr>
          </a:p>
        </p:txBody>
      </p:sp>
      <p:sp>
        <p:nvSpPr>
          <p:cNvPr id="5" name="Rectangle 4">
            <a:extLst>
              <a:ext uri="{FF2B5EF4-FFF2-40B4-BE49-F238E27FC236}">
                <a16:creationId xmlns:a16="http://schemas.microsoft.com/office/drawing/2014/main" id="{FE1893F5-AFF5-FAEE-9942-8B2FFD56AC7D}"/>
              </a:ext>
            </a:extLst>
          </p:cNvPr>
          <p:cNvSpPr/>
          <p:nvPr/>
        </p:nvSpPr>
        <p:spPr bwMode="auto">
          <a:xfrm>
            <a:off x="3392705" y="1963871"/>
            <a:ext cx="1245970" cy="2719888"/>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ingestion</a:t>
            </a:r>
            <a:endPar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endParaRPr>
          </a:p>
        </p:txBody>
      </p:sp>
      <p:sp>
        <p:nvSpPr>
          <p:cNvPr id="6" name="Rectangle 5">
            <a:extLst>
              <a:ext uri="{FF2B5EF4-FFF2-40B4-BE49-F238E27FC236}">
                <a16:creationId xmlns:a16="http://schemas.microsoft.com/office/drawing/2014/main" id="{D59ABB30-66CE-2F12-05E7-8E7DF43624F9}"/>
              </a:ext>
            </a:extLst>
          </p:cNvPr>
          <p:cNvSpPr/>
          <p:nvPr/>
        </p:nvSpPr>
        <p:spPr bwMode="auto">
          <a:xfrm>
            <a:off x="4844364" y="3553223"/>
            <a:ext cx="4232960" cy="1169034"/>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Data </a:t>
            </a: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Store</a:t>
            </a:r>
          </a:p>
        </p:txBody>
      </p:sp>
      <p:sp>
        <p:nvSpPr>
          <p:cNvPr id="7" name="Rectangle 6">
            <a:extLst>
              <a:ext uri="{FF2B5EF4-FFF2-40B4-BE49-F238E27FC236}">
                <a16:creationId xmlns:a16="http://schemas.microsoft.com/office/drawing/2014/main" id="{04A60A49-DB9A-1B21-68F3-CC5202B20E7D}"/>
              </a:ext>
            </a:extLst>
          </p:cNvPr>
          <p:cNvSpPr/>
          <p:nvPr/>
        </p:nvSpPr>
        <p:spPr bwMode="auto">
          <a:xfrm>
            <a:off x="4840504" y="1963871"/>
            <a:ext cx="2074645" cy="1340907"/>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preparation</a:t>
            </a:r>
            <a:endPar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endParaRPr>
          </a:p>
        </p:txBody>
      </p:sp>
      <p:sp>
        <p:nvSpPr>
          <p:cNvPr id="8" name="Rectangle 7">
            <a:extLst>
              <a:ext uri="{FF2B5EF4-FFF2-40B4-BE49-F238E27FC236}">
                <a16:creationId xmlns:a16="http://schemas.microsoft.com/office/drawing/2014/main" id="{6DCDE9AC-6ED8-1AA4-DD59-2508413102F9}"/>
              </a:ext>
            </a:extLst>
          </p:cNvPr>
          <p:cNvSpPr/>
          <p:nvPr/>
        </p:nvSpPr>
        <p:spPr bwMode="auto">
          <a:xfrm>
            <a:off x="7181849" y="1963872"/>
            <a:ext cx="1895475" cy="1340906"/>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Train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rPr>
              <a:t>Model</a:t>
            </a:r>
          </a:p>
        </p:txBody>
      </p:sp>
      <p:sp>
        <p:nvSpPr>
          <p:cNvPr id="9" name="Rectangle 8">
            <a:extLst>
              <a:ext uri="{FF2B5EF4-FFF2-40B4-BE49-F238E27FC236}">
                <a16:creationId xmlns:a16="http://schemas.microsoft.com/office/drawing/2014/main" id="{8B725925-ECB9-8908-3311-001F877B6C43}"/>
              </a:ext>
            </a:extLst>
          </p:cNvPr>
          <p:cNvSpPr/>
          <p:nvPr/>
        </p:nvSpPr>
        <p:spPr bwMode="auto">
          <a:xfrm>
            <a:off x="878104" y="5017056"/>
            <a:ext cx="10104220" cy="1169034"/>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 </a:t>
            </a:r>
          </a:p>
        </p:txBody>
      </p:sp>
      <p:sp>
        <p:nvSpPr>
          <p:cNvPr id="10" name="Rectangle 9">
            <a:extLst>
              <a:ext uri="{FF2B5EF4-FFF2-40B4-BE49-F238E27FC236}">
                <a16:creationId xmlns:a16="http://schemas.microsoft.com/office/drawing/2014/main" id="{F64F59D6-8D70-A35B-0D98-BAD42419AE4F}"/>
              </a:ext>
            </a:extLst>
          </p:cNvPr>
          <p:cNvSpPr/>
          <p:nvPr/>
        </p:nvSpPr>
        <p:spPr bwMode="auto">
          <a:xfrm>
            <a:off x="9344023" y="1944834"/>
            <a:ext cx="1638301" cy="2719888"/>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1CF"/>
                </a:solidFill>
                <a:latin typeface="Segoe UI Semibold"/>
                <a:cs typeface="Segoe UI" panose="020B0502040204020203" pitchFamily="34" charset="0"/>
              </a:rPr>
              <a:t>Consumption</a:t>
            </a:r>
            <a:endParaRPr kumimoji="0" lang="en-US" sz="1800" b="0" i="0" u="none" strike="noStrike" kern="1200" cap="none" spc="0" normalizeH="0" baseline="0" noProof="0" dirty="0">
              <a:ln>
                <a:noFill/>
              </a:ln>
              <a:solidFill>
                <a:srgbClr val="00B1CF"/>
              </a:solidFill>
              <a:effectLst/>
              <a:uLnTx/>
              <a:uFillTx/>
              <a:latin typeface="Segoe UI Semibold"/>
              <a:ea typeface="+mn-ea"/>
              <a:cs typeface="Segoe UI" panose="020B0502040204020203" pitchFamily="34" charset="0"/>
            </a:endParaRPr>
          </a:p>
        </p:txBody>
      </p:sp>
      <p:sp>
        <p:nvSpPr>
          <p:cNvPr id="11" name="TextBox 10">
            <a:extLst>
              <a:ext uri="{FF2B5EF4-FFF2-40B4-BE49-F238E27FC236}">
                <a16:creationId xmlns:a16="http://schemas.microsoft.com/office/drawing/2014/main" id="{1F01AC86-B329-F643-FC0B-315C82F07547}"/>
              </a:ext>
            </a:extLst>
          </p:cNvPr>
          <p:cNvSpPr txBox="1"/>
          <p:nvPr/>
        </p:nvSpPr>
        <p:spPr>
          <a:xfrm>
            <a:off x="1292442" y="5414089"/>
            <a:ext cx="1484096" cy="369332"/>
          </a:xfrm>
          <a:prstGeom prst="rect">
            <a:avLst/>
          </a:prstGeom>
          <a:noFill/>
        </p:spPr>
        <p:txBody>
          <a:bodyPr wrap="square" rtlCol="0">
            <a:spAutoFit/>
          </a:bodyPr>
          <a:lstStyle/>
          <a:p>
            <a:r>
              <a:rPr lang="en-IN" dirty="0">
                <a:solidFill>
                  <a:srgbClr val="00B1CF"/>
                </a:solidFill>
                <a:latin typeface="Segoe UI Semibold"/>
                <a:cs typeface="Segoe UI" panose="020B0502040204020203" pitchFamily="34" charset="0"/>
              </a:rPr>
              <a:t>Automation</a:t>
            </a:r>
          </a:p>
        </p:txBody>
      </p:sp>
      <p:sp>
        <p:nvSpPr>
          <p:cNvPr id="12" name="TextBox 11">
            <a:extLst>
              <a:ext uri="{FF2B5EF4-FFF2-40B4-BE49-F238E27FC236}">
                <a16:creationId xmlns:a16="http://schemas.microsoft.com/office/drawing/2014/main" id="{2B8A4BE8-AE63-3055-1353-F7203DD80D21}"/>
              </a:ext>
            </a:extLst>
          </p:cNvPr>
          <p:cNvSpPr txBox="1"/>
          <p:nvPr/>
        </p:nvSpPr>
        <p:spPr>
          <a:xfrm>
            <a:off x="3887403" y="5414089"/>
            <a:ext cx="1484096" cy="369332"/>
          </a:xfrm>
          <a:prstGeom prst="rect">
            <a:avLst/>
          </a:prstGeom>
          <a:noFill/>
        </p:spPr>
        <p:txBody>
          <a:bodyPr wrap="square" rtlCol="0">
            <a:spAutoFit/>
          </a:bodyPr>
          <a:lstStyle/>
          <a:p>
            <a:r>
              <a:rPr lang="en-IN" dirty="0">
                <a:solidFill>
                  <a:srgbClr val="00B1CF"/>
                </a:solidFill>
                <a:latin typeface="Segoe UI Semibold"/>
                <a:cs typeface="Segoe UI" panose="020B0502040204020203" pitchFamily="34" charset="0"/>
              </a:rPr>
              <a:t>Governance</a:t>
            </a:r>
          </a:p>
        </p:txBody>
      </p:sp>
      <p:sp>
        <p:nvSpPr>
          <p:cNvPr id="13" name="TextBox 12">
            <a:extLst>
              <a:ext uri="{FF2B5EF4-FFF2-40B4-BE49-F238E27FC236}">
                <a16:creationId xmlns:a16="http://schemas.microsoft.com/office/drawing/2014/main" id="{FA5C8A4C-A75D-547D-4537-E93DD2470C94}"/>
              </a:ext>
            </a:extLst>
          </p:cNvPr>
          <p:cNvSpPr txBox="1"/>
          <p:nvPr/>
        </p:nvSpPr>
        <p:spPr>
          <a:xfrm>
            <a:off x="6482364" y="5414089"/>
            <a:ext cx="1484096" cy="369332"/>
          </a:xfrm>
          <a:prstGeom prst="rect">
            <a:avLst/>
          </a:prstGeom>
          <a:noFill/>
        </p:spPr>
        <p:txBody>
          <a:bodyPr wrap="square" rtlCol="0">
            <a:spAutoFit/>
          </a:bodyPr>
          <a:lstStyle/>
          <a:p>
            <a:r>
              <a:rPr lang="en-IN" dirty="0">
                <a:solidFill>
                  <a:srgbClr val="00B1CF"/>
                </a:solidFill>
                <a:latin typeface="Segoe UI Semibold"/>
                <a:cs typeface="Segoe UI" panose="020B0502040204020203" pitchFamily="34" charset="0"/>
              </a:rPr>
              <a:t>Security</a:t>
            </a:r>
          </a:p>
        </p:txBody>
      </p:sp>
      <p:sp>
        <p:nvSpPr>
          <p:cNvPr id="14" name="TextBox 13">
            <a:extLst>
              <a:ext uri="{FF2B5EF4-FFF2-40B4-BE49-F238E27FC236}">
                <a16:creationId xmlns:a16="http://schemas.microsoft.com/office/drawing/2014/main" id="{38B07D00-712E-908A-2EAD-5CE447FFFE98}"/>
              </a:ext>
            </a:extLst>
          </p:cNvPr>
          <p:cNvSpPr txBox="1"/>
          <p:nvPr/>
        </p:nvSpPr>
        <p:spPr>
          <a:xfrm>
            <a:off x="9077324" y="5414089"/>
            <a:ext cx="1484096" cy="369332"/>
          </a:xfrm>
          <a:prstGeom prst="rect">
            <a:avLst/>
          </a:prstGeom>
          <a:noFill/>
        </p:spPr>
        <p:txBody>
          <a:bodyPr wrap="square" rtlCol="0">
            <a:spAutoFit/>
          </a:bodyPr>
          <a:lstStyle/>
          <a:p>
            <a:r>
              <a:rPr lang="en-IN" dirty="0">
                <a:solidFill>
                  <a:srgbClr val="00B1CF"/>
                </a:solidFill>
                <a:latin typeface="Segoe UI Semibold"/>
                <a:cs typeface="Segoe UI" panose="020B0502040204020203" pitchFamily="34" charset="0"/>
              </a:rPr>
              <a:t>Monitoring</a:t>
            </a:r>
          </a:p>
        </p:txBody>
      </p:sp>
    </p:spTree>
    <p:extLst>
      <p:ext uri="{BB962C8B-B14F-4D97-AF65-F5344CB8AC3E}">
        <p14:creationId xmlns:p14="http://schemas.microsoft.com/office/powerpoint/2010/main" val="147700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B6FFC6AB-2374-6866-58A0-758DB522C18B}"/>
              </a:ext>
            </a:extLst>
          </p:cNvPr>
          <p:cNvSpPr/>
          <p:nvPr/>
        </p:nvSpPr>
        <p:spPr bwMode="auto">
          <a:xfrm>
            <a:off x="9715611" y="965981"/>
            <a:ext cx="2265406" cy="4573081"/>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sp>
        <p:nvSpPr>
          <p:cNvPr id="25" name="Rectangle 24">
            <a:extLst>
              <a:ext uri="{FF2B5EF4-FFF2-40B4-BE49-F238E27FC236}">
                <a16:creationId xmlns:a16="http://schemas.microsoft.com/office/drawing/2014/main" id="{AD77DF34-6377-8AF4-0D78-BE0DA326E134}"/>
              </a:ext>
            </a:extLst>
          </p:cNvPr>
          <p:cNvSpPr/>
          <p:nvPr/>
        </p:nvSpPr>
        <p:spPr bwMode="auto">
          <a:xfrm>
            <a:off x="1659155" y="1009651"/>
            <a:ext cx="2989046" cy="4529411"/>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sp>
        <p:nvSpPr>
          <p:cNvPr id="106" name="Rectangle 105">
            <a:extLst>
              <a:ext uri="{FF2B5EF4-FFF2-40B4-BE49-F238E27FC236}">
                <a16:creationId xmlns:a16="http://schemas.microsoft.com/office/drawing/2014/main" id="{628ADAC4-6A0E-A556-20A7-8CB00CEFEF5B}"/>
              </a:ext>
            </a:extLst>
          </p:cNvPr>
          <p:cNvSpPr/>
          <p:nvPr/>
        </p:nvSpPr>
        <p:spPr bwMode="auto">
          <a:xfrm>
            <a:off x="7968820" y="3099273"/>
            <a:ext cx="1379613" cy="2439789"/>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sp>
        <p:nvSpPr>
          <p:cNvPr id="2" name="Rectangle 1">
            <a:extLst>
              <a:ext uri="{FF2B5EF4-FFF2-40B4-BE49-F238E27FC236}">
                <a16:creationId xmlns:a16="http://schemas.microsoft.com/office/drawing/2014/main" id="{8345B8FF-48A4-6ED4-4C23-77FEE7B469DF}"/>
              </a:ext>
            </a:extLst>
          </p:cNvPr>
          <p:cNvSpPr/>
          <p:nvPr/>
        </p:nvSpPr>
        <p:spPr bwMode="auto">
          <a:xfrm>
            <a:off x="7975560" y="1596651"/>
            <a:ext cx="1379613" cy="1351162"/>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sp>
        <p:nvSpPr>
          <p:cNvPr id="97" name="Rectangle 96">
            <a:extLst>
              <a:ext uri="{FF2B5EF4-FFF2-40B4-BE49-F238E27FC236}">
                <a16:creationId xmlns:a16="http://schemas.microsoft.com/office/drawing/2014/main" id="{C0AB3FC5-A718-5BFF-1A06-BF432255F8B3}"/>
              </a:ext>
            </a:extLst>
          </p:cNvPr>
          <p:cNvSpPr/>
          <p:nvPr/>
        </p:nvSpPr>
        <p:spPr bwMode="auto">
          <a:xfrm>
            <a:off x="5099668" y="1581151"/>
            <a:ext cx="2357580" cy="3957912"/>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sp>
        <p:nvSpPr>
          <p:cNvPr id="52" name="Oval 51">
            <a:extLst>
              <a:ext uri="{FF2B5EF4-FFF2-40B4-BE49-F238E27FC236}">
                <a16:creationId xmlns:a16="http://schemas.microsoft.com/office/drawing/2014/main" id="{962714EE-4B8E-D976-AEF2-88C9916E1D82}"/>
              </a:ext>
            </a:extLst>
          </p:cNvPr>
          <p:cNvSpPr/>
          <p:nvPr/>
        </p:nvSpPr>
        <p:spPr>
          <a:xfrm>
            <a:off x="8296490" y="3866679"/>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A7C1575B-8632-56B5-D89A-97AE819641E2}"/>
              </a:ext>
            </a:extLst>
          </p:cNvPr>
          <p:cNvSpPr/>
          <p:nvPr/>
        </p:nvSpPr>
        <p:spPr>
          <a:xfrm>
            <a:off x="8914035" y="3789341"/>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A74AC4FB-677E-C7C0-6B0C-7DC41F11F6DC}"/>
              </a:ext>
            </a:extLst>
          </p:cNvPr>
          <p:cNvSpPr/>
          <p:nvPr/>
        </p:nvSpPr>
        <p:spPr>
          <a:xfrm>
            <a:off x="8369828" y="3608031"/>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A497B9EF-9C57-2453-83D3-715B21E42A66}"/>
              </a:ext>
            </a:extLst>
          </p:cNvPr>
          <p:cNvSpPr/>
          <p:nvPr/>
        </p:nvSpPr>
        <p:spPr>
          <a:xfrm>
            <a:off x="5688791" y="2976546"/>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Oval 190">
            <a:extLst>
              <a:ext uri="{FF2B5EF4-FFF2-40B4-BE49-F238E27FC236}">
                <a16:creationId xmlns:a16="http://schemas.microsoft.com/office/drawing/2014/main" id="{F6E4E946-0AC7-6B39-2C95-687CCC7A428A}"/>
              </a:ext>
            </a:extLst>
          </p:cNvPr>
          <p:cNvSpPr/>
          <p:nvPr/>
        </p:nvSpPr>
        <p:spPr>
          <a:xfrm>
            <a:off x="4038803" y="3336054"/>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944AAC6C-07F9-2A71-C62A-DEA31D9DCC6F}"/>
              </a:ext>
            </a:extLst>
          </p:cNvPr>
          <p:cNvSpPr/>
          <p:nvPr/>
        </p:nvSpPr>
        <p:spPr>
          <a:xfrm>
            <a:off x="4045617" y="1391677"/>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Oval 188">
            <a:extLst>
              <a:ext uri="{FF2B5EF4-FFF2-40B4-BE49-F238E27FC236}">
                <a16:creationId xmlns:a16="http://schemas.microsoft.com/office/drawing/2014/main" id="{C59373CB-065D-65AD-4295-8072C7D29739}"/>
              </a:ext>
            </a:extLst>
          </p:cNvPr>
          <p:cNvSpPr/>
          <p:nvPr/>
        </p:nvSpPr>
        <p:spPr>
          <a:xfrm>
            <a:off x="4025802" y="2092041"/>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54270EC4-7149-3916-F9ED-90B96F1C0DD0}"/>
              </a:ext>
            </a:extLst>
          </p:cNvPr>
          <p:cNvSpPr txBox="1">
            <a:spLocks/>
          </p:cNvSpPr>
          <p:nvPr/>
        </p:nvSpPr>
        <p:spPr>
          <a:xfrm>
            <a:off x="588263" y="246949"/>
            <a:ext cx="11457557" cy="553998"/>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dirty="0">
                <a:gradFill>
                  <a:gsLst>
                    <a:gs pos="1250">
                      <a:srgbClr val="FFFFFF"/>
                    </a:gs>
                    <a:gs pos="100000">
                      <a:srgbClr val="FFFFFF"/>
                    </a:gs>
                  </a:gsLst>
                  <a:lin ang="5400000" scaled="0"/>
                </a:gradFill>
                <a:latin typeface="Segoe UI Semibold"/>
              </a:rPr>
              <a:t>Architecture</a:t>
            </a:r>
            <a:endParaRPr kumimoji="0" lang="en-US" sz="36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endParaRPr>
          </a:p>
        </p:txBody>
      </p:sp>
      <p:sp>
        <p:nvSpPr>
          <p:cNvPr id="6" name="TextBox 5">
            <a:extLst>
              <a:ext uri="{FF2B5EF4-FFF2-40B4-BE49-F238E27FC236}">
                <a16:creationId xmlns:a16="http://schemas.microsoft.com/office/drawing/2014/main" id="{F3BFC53C-188B-9F8F-CAE9-530736895318}"/>
              </a:ext>
            </a:extLst>
          </p:cNvPr>
          <p:cNvSpPr txBox="1"/>
          <p:nvPr/>
        </p:nvSpPr>
        <p:spPr>
          <a:xfrm>
            <a:off x="109312" y="2252558"/>
            <a:ext cx="1140637" cy="170789"/>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200" b="1" dirty="0">
                <a:solidFill>
                  <a:srgbClr val="0078D4"/>
                </a:solidFill>
                <a:latin typeface="Segoe UI Semibold" panose="020B0502040204020203" pitchFamily="34" charset="0"/>
                <a:cs typeface="Segoe UI Semibold" panose="020B0502040204020203" pitchFamily="34" charset="0"/>
              </a:rPr>
              <a:t>Stream Data</a:t>
            </a:r>
            <a:endPar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endParaRPr>
          </a:p>
        </p:txBody>
      </p:sp>
      <p:sp>
        <p:nvSpPr>
          <p:cNvPr id="11" name="TextBox 10">
            <a:extLst>
              <a:ext uri="{FF2B5EF4-FFF2-40B4-BE49-F238E27FC236}">
                <a16:creationId xmlns:a16="http://schemas.microsoft.com/office/drawing/2014/main" id="{63B5DCED-F7A6-BF91-726E-D651ACF494CB}"/>
              </a:ext>
            </a:extLst>
          </p:cNvPr>
          <p:cNvSpPr txBox="1"/>
          <p:nvPr/>
        </p:nvSpPr>
        <p:spPr>
          <a:xfrm>
            <a:off x="308055" y="3274741"/>
            <a:ext cx="638578" cy="170789"/>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API</a:t>
            </a:r>
          </a:p>
        </p:txBody>
      </p:sp>
      <p:sp>
        <p:nvSpPr>
          <p:cNvPr id="29" name="Rectangle 28">
            <a:extLst>
              <a:ext uri="{FF2B5EF4-FFF2-40B4-BE49-F238E27FC236}">
                <a16:creationId xmlns:a16="http://schemas.microsoft.com/office/drawing/2014/main" id="{D37040B4-25BF-B472-0C9F-14C504FEA95A}"/>
              </a:ext>
            </a:extLst>
          </p:cNvPr>
          <p:cNvSpPr/>
          <p:nvPr/>
        </p:nvSpPr>
        <p:spPr>
          <a:xfrm>
            <a:off x="2286001" y="1330244"/>
            <a:ext cx="1820971" cy="2647152"/>
          </a:xfrm>
          <a:prstGeom prst="rect">
            <a:avLst/>
          </a:prstGeom>
          <a:solidFill>
            <a:schemeClr val="bg1">
              <a:lumMod val="95000"/>
              <a:lumOff val="5000"/>
            </a:schemeClr>
          </a:solidFill>
          <a:ln>
            <a:solidFill>
              <a:srgbClr val="00B1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1" name="Group 60">
            <a:extLst>
              <a:ext uri="{FF2B5EF4-FFF2-40B4-BE49-F238E27FC236}">
                <a16:creationId xmlns:a16="http://schemas.microsoft.com/office/drawing/2014/main" id="{F16062AD-D615-ABB6-627F-1192137AA641}"/>
              </a:ext>
            </a:extLst>
          </p:cNvPr>
          <p:cNvGrpSpPr/>
          <p:nvPr/>
        </p:nvGrpSpPr>
        <p:grpSpPr>
          <a:xfrm>
            <a:off x="2110621" y="1101932"/>
            <a:ext cx="576000" cy="576000"/>
            <a:chOff x="1792978" y="965982"/>
            <a:chExt cx="720000" cy="720000"/>
          </a:xfrm>
        </p:grpSpPr>
        <p:sp>
          <p:nvSpPr>
            <p:cNvPr id="27" name="Oval 26">
              <a:extLst>
                <a:ext uri="{FF2B5EF4-FFF2-40B4-BE49-F238E27FC236}">
                  <a16:creationId xmlns:a16="http://schemas.microsoft.com/office/drawing/2014/main" id="{870D9A50-2E71-DB40-D0D2-13F2A4129583}"/>
                </a:ext>
              </a:extLst>
            </p:cNvPr>
            <p:cNvSpPr/>
            <p:nvPr/>
          </p:nvSpPr>
          <p:spPr bwMode="auto">
            <a:xfrm>
              <a:off x="1792978" y="965982"/>
              <a:ext cx="720000" cy="720000"/>
            </a:xfrm>
            <a:prstGeom prst="ellipse">
              <a:avLst/>
            </a:prstGeom>
            <a:solidFill>
              <a:schemeClr val="bg1">
                <a:lumMod val="50000"/>
                <a:lumOff val="50000"/>
              </a:schemeClr>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28" name="Picture 27" descr="A black background with a black square&#10;&#10;Description automatically generated">
              <a:extLst>
                <a:ext uri="{FF2B5EF4-FFF2-40B4-BE49-F238E27FC236}">
                  <a16:creationId xmlns:a16="http://schemas.microsoft.com/office/drawing/2014/main" id="{9BC61E0F-B813-785E-5E4C-75D13ACB1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741" y="1008853"/>
              <a:ext cx="630000" cy="630000"/>
            </a:xfrm>
            <a:prstGeom prst="rect">
              <a:avLst/>
            </a:prstGeom>
          </p:spPr>
        </p:pic>
      </p:grpSp>
      <p:grpSp>
        <p:nvGrpSpPr>
          <p:cNvPr id="40" name="Group 39">
            <a:extLst>
              <a:ext uri="{FF2B5EF4-FFF2-40B4-BE49-F238E27FC236}">
                <a16:creationId xmlns:a16="http://schemas.microsoft.com/office/drawing/2014/main" id="{54B5335C-CD2B-A66C-F438-9F5DC77F6635}"/>
              </a:ext>
            </a:extLst>
          </p:cNvPr>
          <p:cNvGrpSpPr/>
          <p:nvPr/>
        </p:nvGrpSpPr>
        <p:grpSpPr>
          <a:xfrm>
            <a:off x="2398622" y="1971674"/>
            <a:ext cx="1352764" cy="237585"/>
            <a:chOff x="2398621" y="1971675"/>
            <a:chExt cx="1636329" cy="171450"/>
          </a:xfrm>
        </p:grpSpPr>
        <p:sp>
          <p:nvSpPr>
            <p:cNvPr id="30" name="Rectangle 29">
              <a:extLst>
                <a:ext uri="{FF2B5EF4-FFF2-40B4-BE49-F238E27FC236}">
                  <a16:creationId xmlns:a16="http://schemas.microsoft.com/office/drawing/2014/main" id="{304FEB52-1587-29AE-611F-1FC850FFA8C4}"/>
                </a:ext>
              </a:extLst>
            </p:cNvPr>
            <p:cNvSpPr/>
            <p:nvPr/>
          </p:nvSpPr>
          <p:spPr>
            <a:xfrm>
              <a:off x="2398621"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BFE1465-B962-98B4-72F4-8BA5FDCB6FED}"/>
                </a:ext>
              </a:extLst>
            </p:cNvPr>
            <p:cNvSpPr/>
            <p:nvPr/>
          </p:nvSpPr>
          <p:spPr>
            <a:xfrm>
              <a:off x="2580435"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D9D967FB-C4A7-12DD-CA35-CE9894BEB36A}"/>
                </a:ext>
              </a:extLst>
            </p:cNvPr>
            <p:cNvSpPr/>
            <p:nvPr/>
          </p:nvSpPr>
          <p:spPr>
            <a:xfrm>
              <a:off x="2944064"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804E506-9E76-F249-EF3C-7ECB058EA06D}"/>
                </a:ext>
              </a:extLst>
            </p:cNvPr>
            <p:cNvSpPr/>
            <p:nvPr/>
          </p:nvSpPr>
          <p:spPr>
            <a:xfrm>
              <a:off x="3125878"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A47EEB8D-86B8-96EE-5903-66EF1F501346}"/>
                </a:ext>
              </a:extLst>
            </p:cNvPr>
            <p:cNvSpPr/>
            <p:nvPr/>
          </p:nvSpPr>
          <p:spPr>
            <a:xfrm>
              <a:off x="3489507"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ABB4B3B7-32E4-5C0F-F9F1-0C9497CE3260}"/>
                </a:ext>
              </a:extLst>
            </p:cNvPr>
            <p:cNvSpPr/>
            <p:nvPr/>
          </p:nvSpPr>
          <p:spPr>
            <a:xfrm>
              <a:off x="3671321"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0" name="Oval 109">
            <a:extLst>
              <a:ext uri="{FF2B5EF4-FFF2-40B4-BE49-F238E27FC236}">
                <a16:creationId xmlns:a16="http://schemas.microsoft.com/office/drawing/2014/main" id="{037DB947-4871-E3A8-3EAD-95A3F3318AEF}"/>
              </a:ext>
            </a:extLst>
          </p:cNvPr>
          <p:cNvSpPr/>
          <p:nvPr/>
        </p:nvSpPr>
        <p:spPr bwMode="auto">
          <a:xfrm>
            <a:off x="5540273" y="1772131"/>
            <a:ext cx="576000" cy="576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78D4"/>
                </a:solidFill>
                <a:latin typeface="Segoe UI Semibold" panose="020B0502040204020203" pitchFamily="34" charset="0"/>
                <a:cs typeface="Segoe UI Semibold" panose="020B0502040204020203" pitchFamily="34" charset="0"/>
              </a:rPr>
              <a:t>K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78D4"/>
                </a:solidFill>
                <a:latin typeface="Segoe UI Semibold" panose="020B0502040204020203" pitchFamily="34" charset="0"/>
                <a:cs typeface="Segoe UI Semibold" panose="020B0502040204020203" pitchFamily="34" charset="0"/>
              </a:rPr>
              <a:t>SQL</a:t>
            </a:r>
          </a:p>
        </p:txBody>
      </p:sp>
      <p:sp>
        <p:nvSpPr>
          <p:cNvPr id="111" name="Oval 110">
            <a:extLst>
              <a:ext uri="{FF2B5EF4-FFF2-40B4-BE49-F238E27FC236}">
                <a16:creationId xmlns:a16="http://schemas.microsoft.com/office/drawing/2014/main" id="{5A0BA078-C1CB-C313-52E5-53D624BEAC57}"/>
              </a:ext>
            </a:extLst>
          </p:cNvPr>
          <p:cNvSpPr/>
          <p:nvPr/>
        </p:nvSpPr>
        <p:spPr bwMode="auto">
          <a:xfrm>
            <a:off x="6466784" y="1770808"/>
            <a:ext cx="576000" cy="576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ctr"/>
          <a:lstStyle/>
          <a:p>
            <a:pPr algn="ctr">
              <a:defRPr/>
            </a:pPr>
            <a:r>
              <a:rPr lang="en-US" sz="1200" b="1" dirty="0">
                <a:solidFill>
                  <a:srgbClr val="0078D4"/>
                </a:solidFill>
                <a:latin typeface="Segoe UI Semibold" panose="020B0502040204020203" pitchFamily="34" charset="0"/>
                <a:cs typeface="Segoe UI Semibold" panose="020B0502040204020203" pitchFamily="34" charset="0"/>
              </a:rPr>
              <a:t>K </a:t>
            </a:r>
          </a:p>
          <a:p>
            <a:pPr algn="ctr">
              <a:defRPr/>
            </a:pPr>
            <a:r>
              <a:rPr lang="en-US" sz="1200" b="1" dirty="0">
                <a:solidFill>
                  <a:srgbClr val="0078D4"/>
                </a:solidFill>
                <a:latin typeface="Segoe UI Semibold" panose="020B0502040204020203" pitchFamily="34" charset="0"/>
                <a:cs typeface="Segoe UI Semibold" panose="020B0502040204020203" pitchFamily="34" charset="0"/>
              </a:rPr>
              <a:t>Streams</a:t>
            </a:r>
          </a:p>
        </p:txBody>
      </p:sp>
      <p:sp>
        <p:nvSpPr>
          <p:cNvPr id="112" name="Rectangle 111">
            <a:extLst>
              <a:ext uri="{FF2B5EF4-FFF2-40B4-BE49-F238E27FC236}">
                <a16:creationId xmlns:a16="http://schemas.microsoft.com/office/drawing/2014/main" id="{5A886236-EF09-FD54-7CCB-FCD3A0B1FCCF}"/>
              </a:ext>
            </a:extLst>
          </p:cNvPr>
          <p:cNvSpPr/>
          <p:nvPr/>
        </p:nvSpPr>
        <p:spPr>
          <a:xfrm>
            <a:off x="5262393" y="1670189"/>
            <a:ext cx="2014191" cy="803952"/>
          </a:xfrm>
          <a:prstGeom prst="rect">
            <a:avLst/>
          </a:prstGeom>
          <a:noFill/>
          <a:ln>
            <a:solidFill>
              <a:srgbClr val="00B1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a:extLst>
              <a:ext uri="{FF2B5EF4-FFF2-40B4-BE49-F238E27FC236}">
                <a16:creationId xmlns:a16="http://schemas.microsoft.com/office/drawing/2014/main" id="{D5A564BF-F506-FD64-346D-6D0029842E2D}"/>
              </a:ext>
            </a:extLst>
          </p:cNvPr>
          <p:cNvCxnSpPr>
            <a:cxnSpLocks/>
            <a:stCxn id="23" idx="6"/>
          </p:cNvCxnSpPr>
          <p:nvPr/>
        </p:nvCxnSpPr>
        <p:spPr>
          <a:xfrm flipV="1">
            <a:off x="902128" y="5081191"/>
            <a:ext cx="1338408" cy="2458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A5C54D23-2EB9-C779-9B80-A970371B4F2D}"/>
              </a:ext>
            </a:extLst>
          </p:cNvPr>
          <p:cNvSpPr/>
          <p:nvPr/>
        </p:nvSpPr>
        <p:spPr>
          <a:xfrm>
            <a:off x="832962" y="5288224"/>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357B8BD3-633D-8D4A-9F23-86C5CE453B6F}"/>
              </a:ext>
            </a:extLst>
          </p:cNvPr>
          <p:cNvCxnSpPr>
            <a:cxnSpLocks/>
          </p:cNvCxnSpPr>
          <p:nvPr/>
        </p:nvCxnSpPr>
        <p:spPr>
          <a:xfrm>
            <a:off x="894018" y="4265331"/>
            <a:ext cx="1346518" cy="480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53675F71-44F1-5FDD-B271-2CBA825A8467}"/>
              </a:ext>
            </a:extLst>
          </p:cNvPr>
          <p:cNvSpPr/>
          <p:nvPr/>
        </p:nvSpPr>
        <p:spPr>
          <a:xfrm>
            <a:off x="826522" y="4230305"/>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8" name="Straight Arrow Connector 57">
            <a:extLst>
              <a:ext uri="{FF2B5EF4-FFF2-40B4-BE49-F238E27FC236}">
                <a16:creationId xmlns:a16="http://schemas.microsoft.com/office/drawing/2014/main" id="{5ED6207F-5541-73D9-6CA2-2A10F42CB934}"/>
              </a:ext>
            </a:extLst>
          </p:cNvPr>
          <p:cNvCxnSpPr/>
          <p:nvPr/>
        </p:nvCxnSpPr>
        <p:spPr>
          <a:xfrm flipV="1">
            <a:off x="897750" y="2918682"/>
            <a:ext cx="1383872" cy="3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1A191F3-6B97-B3E9-CDE9-C0BFF3794EB7}"/>
              </a:ext>
            </a:extLst>
          </p:cNvPr>
          <p:cNvCxnSpPr/>
          <p:nvPr/>
        </p:nvCxnSpPr>
        <p:spPr>
          <a:xfrm flipV="1">
            <a:off x="896186" y="1920832"/>
            <a:ext cx="1383872" cy="3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E7F3206-8D47-3E2A-A6FF-9492FF0E7C57}"/>
              </a:ext>
            </a:extLst>
          </p:cNvPr>
          <p:cNvSpPr/>
          <p:nvPr/>
        </p:nvSpPr>
        <p:spPr>
          <a:xfrm>
            <a:off x="824186" y="2879141"/>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31842F9F-083D-5C50-D631-73B877359F09}"/>
              </a:ext>
            </a:extLst>
          </p:cNvPr>
          <p:cNvSpPr/>
          <p:nvPr/>
        </p:nvSpPr>
        <p:spPr>
          <a:xfrm>
            <a:off x="842894" y="1886802"/>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 name="Group 18">
            <a:extLst>
              <a:ext uri="{FF2B5EF4-FFF2-40B4-BE49-F238E27FC236}">
                <a16:creationId xmlns:a16="http://schemas.microsoft.com/office/drawing/2014/main" id="{6F3D488F-AC99-D65D-A361-37454709C628}"/>
              </a:ext>
            </a:extLst>
          </p:cNvPr>
          <p:cNvGrpSpPr/>
          <p:nvPr/>
        </p:nvGrpSpPr>
        <p:grpSpPr>
          <a:xfrm>
            <a:off x="326128" y="2621511"/>
            <a:ext cx="576000" cy="576000"/>
            <a:chOff x="326128" y="2621511"/>
            <a:chExt cx="720000" cy="720000"/>
          </a:xfrm>
        </p:grpSpPr>
        <p:sp>
          <p:nvSpPr>
            <p:cNvPr id="9" name="Oval 8">
              <a:extLst>
                <a:ext uri="{FF2B5EF4-FFF2-40B4-BE49-F238E27FC236}">
                  <a16:creationId xmlns:a16="http://schemas.microsoft.com/office/drawing/2014/main" id="{EAF14B7F-A2B9-AFBC-3297-90F508D30325}"/>
                </a:ext>
              </a:extLst>
            </p:cNvPr>
            <p:cNvSpPr/>
            <p:nvPr/>
          </p:nvSpPr>
          <p:spPr bwMode="auto">
            <a:xfrm>
              <a:off x="326128" y="2621511"/>
              <a:ext cx="720000" cy="720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16" name="Graphic 15">
              <a:extLst>
                <a:ext uri="{FF2B5EF4-FFF2-40B4-BE49-F238E27FC236}">
                  <a16:creationId xmlns:a16="http://schemas.microsoft.com/office/drawing/2014/main" id="{1FF85959-1D2E-252A-B9E6-2FFB8B8507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620" y="2673549"/>
              <a:ext cx="630000" cy="630000"/>
            </a:xfrm>
            <a:prstGeom prst="rect">
              <a:avLst/>
            </a:prstGeom>
          </p:spPr>
        </p:pic>
      </p:grpSp>
      <p:grpSp>
        <p:nvGrpSpPr>
          <p:cNvPr id="47" name="Group 46">
            <a:extLst>
              <a:ext uri="{FF2B5EF4-FFF2-40B4-BE49-F238E27FC236}">
                <a16:creationId xmlns:a16="http://schemas.microsoft.com/office/drawing/2014/main" id="{DA0173EB-FA71-2665-C7B9-4C5F7A82D103}"/>
              </a:ext>
            </a:extLst>
          </p:cNvPr>
          <p:cNvGrpSpPr/>
          <p:nvPr/>
        </p:nvGrpSpPr>
        <p:grpSpPr>
          <a:xfrm>
            <a:off x="267344" y="3977396"/>
            <a:ext cx="720000" cy="826757"/>
            <a:chOff x="267344" y="3977396"/>
            <a:chExt cx="720000" cy="826757"/>
          </a:xfrm>
        </p:grpSpPr>
        <p:sp>
          <p:nvSpPr>
            <p:cNvPr id="22" name="TextBox 21">
              <a:extLst>
                <a:ext uri="{FF2B5EF4-FFF2-40B4-BE49-F238E27FC236}">
                  <a16:creationId xmlns:a16="http://schemas.microsoft.com/office/drawing/2014/main" id="{27043BD5-914E-49DC-E5AD-C6BBA6AE6538}"/>
                </a:ext>
              </a:extLst>
            </p:cNvPr>
            <p:cNvSpPr txBox="1"/>
            <p:nvPr/>
          </p:nvSpPr>
          <p:spPr>
            <a:xfrm>
              <a:off x="267344" y="4620841"/>
              <a:ext cx="720000" cy="183312"/>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FTP</a:t>
              </a:r>
            </a:p>
          </p:txBody>
        </p:sp>
        <p:grpSp>
          <p:nvGrpSpPr>
            <p:cNvPr id="18" name="Group 17">
              <a:extLst>
                <a:ext uri="{FF2B5EF4-FFF2-40B4-BE49-F238E27FC236}">
                  <a16:creationId xmlns:a16="http://schemas.microsoft.com/office/drawing/2014/main" id="{54915078-600C-AA3D-E2A4-91699CE3BFFE}"/>
                </a:ext>
              </a:extLst>
            </p:cNvPr>
            <p:cNvGrpSpPr/>
            <p:nvPr/>
          </p:nvGrpSpPr>
          <p:grpSpPr>
            <a:xfrm>
              <a:off x="326128" y="3977396"/>
              <a:ext cx="576000" cy="576000"/>
              <a:chOff x="326128" y="3940439"/>
              <a:chExt cx="720000" cy="720000"/>
            </a:xfrm>
          </p:grpSpPr>
          <p:sp>
            <p:nvSpPr>
              <p:cNvPr id="21" name="Oval 20">
                <a:extLst>
                  <a:ext uri="{FF2B5EF4-FFF2-40B4-BE49-F238E27FC236}">
                    <a16:creationId xmlns:a16="http://schemas.microsoft.com/office/drawing/2014/main" id="{724E2A15-0FC0-C7A3-7330-2A0F6AEA3E6A}"/>
                  </a:ext>
                </a:extLst>
              </p:cNvPr>
              <p:cNvSpPr/>
              <p:nvPr/>
            </p:nvSpPr>
            <p:spPr bwMode="auto">
              <a:xfrm>
                <a:off x="326128" y="3940439"/>
                <a:ext cx="720000" cy="720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14" name="Graphic 13">
                <a:extLst>
                  <a:ext uri="{FF2B5EF4-FFF2-40B4-BE49-F238E27FC236}">
                    <a16:creationId xmlns:a16="http://schemas.microsoft.com/office/drawing/2014/main" id="{6D696842-3652-938C-8D69-CC20E15FFE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169" y="4025431"/>
                <a:ext cx="540000" cy="540000"/>
              </a:xfrm>
              <a:prstGeom prst="rect">
                <a:avLst/>
              </a:prstGeom>
            </p:spPr>
          </p:pic>
        </p:grpSp>
      </p:grpSp>
      <p:grpSp>
        <p:nvGrpSpPr>
          <p:cNvPr id="168" name="Group 167">
            <a:extLst>
              <a:ext uri="{FF2B5EF4-FFF2-40B4-BE49-F238E27FC236}">
                <a16:creationId xmlns:a16="http://schemas.microsoft.com/office/drawing/2014/main" id="{D3B7AEDC-A183-DDF0-95C1-F496424305CD}"/>
              </a:ext>
            </a:extLst>
          </p:cNvPr>
          <p:cNvGrpSpPr/>
          <p:nvPr/>
        </p:nvGrpSpPr>
        <p:grpSpPr>
          <a:xfrm>
            <a:off x="8269814" y="3516071"/>
            <a:ext cx="726312" cy="1081591"/>
            <a:chOff x="8779211" y="3516071"/>
            <a:chExt cx="726312" cy="1081591"/>
          </a:xfrm>
        </p:grpSpPr>
        <p:grpSp>
          <p:nvGrpSpPr>
            <p:cNvPr id="72" name="Group 71">
              <a:extLst>
                <a:ext uri="{FF2B5EF4-FFF2-40B4-BE49-F238E27FC236}">
                  <a16:creationId xmlns:a16="http://schemas.microsoft.com/office/drawing/2014/main" id="{338B67D5-8781-1F3A-6350-5F6A068ECBEF}"/>
                </a:ext>
              </a:extLst>
            </p:cNvPr>
            <p:cNvGrpSpPr/>
            <p:nvPr/>
          </p:nvGrpSpPr>
          <p:grpSpPr>
            <a:xfrm>
              <a:off x="8785523" y="3516071"/>
              <a:ext cx="720000" cy="720000"/>
              <a:chOff x="8751655" y="3516071"/>
              <a:chExt cx="720000" cy="720000"/>
            </a:xfrm>
          </p:grpSpPr>
          <p:sp>
            <p:nvSpPr>
              <p:cNvPr id="69" name="Oval 68">
                <a:extLst>
                  <a:ext uri="{FF2B5EF4-FFF2-40B4-BE49-F238E27FC236}">
                    <a16:creationId xmlns:a16="http://schemas.microsoft.com/office/drawing/2014/main" id="{0A07048B-D6F5-D52F-9CCE-E587D65488CB}"/>
                  </a:ext>
                </a:extLst>
              </p:cNvPr>
              <p:cNvSpPr/>
              <p:nvPr/>
            </p:nvSpPr>
            <p:spPr bwMode="auto">
              <a:xfrm>
                <a:off x="8751655" y="3516071"/>
                <a:ext cx="720000" cy="720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68" name="Picture 67" descr="A blue and grey cylinder with green center&#10;&#10;Description automatically generated">
                <a:extLst>
                  <a:ext uri="{FF2B5EF4-FFF2-40B4-BE49-F238E27FC236}">
                    <a16:creationId xmlns:a16="http://schemas.microsoft.com/office/drawing/2014/main" id="{5B2AC235-BE5E-1A45-5B9D-89BB340A08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0443" y="3668595"/>
                <a:ext cx="432000" cy="432000"/>
              </a:xfrm>
              <a:prstGeom prst="rect">
                <a:avLst/>
              </a:prstGeom>
            </p:spPr>
          </p:pic>
        </p:grpSp>
        <p:sp>
          <p:nvSpPr>
            <p:cNvPr id="70" name="TextBox 69">
              <a:extLst>
                <a:ext uri="{FF2B5EF4-FFF2-40B4-BE49-F238E27FC236}">
                  <a16:creationId xmlns:a16="http://schemas.microsoft.com/office/drawing/2014/main" id="{8AC08D47-A15A-78A7-48B2-8C297029D182}"/>
                </a:ext>
              </a:extLst>
            </p:cNvPr>
            <p:cNvSpPr txBox="1"/>
            <p:nvPr/>
          </p:nvSpPr>
          <p:spPr>
            <a:xfrm>
              <a:off x="8779211" y="4321946"/>
              <a:ext cx="690228" cy="275716"/>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Azure Data Lake</a:t>
              </a:r>
            </a:p>
          </p:txBody>
        </p:sp>
      </p:grpSp>
      <p:grpSp>
        <p:nvGrpSpPr>
          <p:cNvPr id="162" name="Group 161">
            <a:extLst>
              <a:ext uri="{FF2B5EF4-FFF2-40B4-BE49-F238E27FC236}">
                <a16:creationId xmlns:a16="http://schemas.microsoft.com/office/drawing/2014/main" id="{37DAC1C9-44DE-50A5-AE6D-EE7DF39665FC}"/>
              </a:ext>
            </a:extLst>
          </p:cNvPr>
          <p:cNvGrpSpPr/>
          <p:nvPr/>
        </p:nvGrpSpPr>
        <p:grpSpPr>
          <a:xfrm>
            <a:off x="5652018" y="2691301"/>
            <a:ext cx="959286" cy="971471"/>
            <a:chOff x="6001136" y="2910580"/>
            <a:chExt cx="959286" cy="971471"/>
          </a:xfrm>
        </p:grpSpPr>
        <p:grpSp>
          <p:nvGrpSpPr>
            <p:cNvPr id="62" name="Group 61">
              <a:extLst>
                <a:ext uri="{FF2B5EF4-FFF2-40B4-BE49-F238E27FC236}">
                  <a16:creationId xmlns:a16="http://schemas.microsoft.com/office/drawing/2014/main" id="{2C0D6568-CBEE-7DAF-2C87-22DB07D866FE}"/>
                </a:ext>
              </a:extLst>
            </p:cNvPr>
            <p:cNvGrpSpPr/>
            <p:nvPr/>
          </p:nvGrpSpPr>
          <p:grpSpPr>
            <a:xfrm>
              <a:off x="6055484" y="2910580"/>
              <a:ext cx="648000" cy="648000"/>
              <a:chOff x="6276809" y="2868882"/>
              <a:chExt cx="648000" cy="648000"/>
            </a:xfrm>
          </p:grpSpPr>
          <p:sp>
            <p:nvSpPr>
              <p:cNvPr id="105" name="Oval 104">
                <a:extLst>
                  <a:ext uri="{FF2B5EF4-FFF2-40B4-BE49-F238E27FC236}">
                    <a16:creationId xmlns:a16="http://schemas.microsoft.com/office/drawing/2014/main" id="{08A48A2C-83CC-1E06-29EB-F8A22D8EDA49}"/>
                  </a:ext>
                </a:extLst>
              </p:cNvPr>
              <p:cNvSpPr/>
              <p:nvPr/>
            </p:nvSpPr>
            <p:spPr bwMode="auto">
              <a:xfrm>
                <a:off x="6276809" y="2868882"/>
                <a:ext cx="648000" cy="648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103" name="Graphic 102">
                <a:extLst>
                  <a:ext uri="{FF2B5EF4-FFF2-40B4-BE49-F238E27FC236}">
                    <a16:creationId xmlns:a16="http://schemas.microsoft.com/office/drawing/2014/main" id="{A872B21A-C03F-CF8C-B0F5-B887739409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46034" y="2940882"/>
                <a:ext cx="504000" cy="504000"/>
              </a:xfrm>
              <a:prstGeom prst="rect">
                <a:avLst/>
              </a:prstGeom>
            </p:spPr>
          </p:pic>
        </p:grpSp>
        <p:sp>
          <p:nvSpPr>
            <p:cNvPr id="71" name="TextBox 70">
              <a:extLst>
                <a:ext uri="{FF2B5EF4-FFF2-40B4-BE49-F238E27FC236}">
                  <a16:creationId xmlns:a16="http://schemas.microsoft.com/office/drawing/2014/main" id="{AF816569-31E2-F7BA-A402-8542CC9E37F3}"/>
                </a:ext>
              </a:extLst>
            </p:cNvPr>
            <p:cNvSpPr txBox="1"/>
            <p:nvPr/>
          </p:nvSpPr>
          <p:spPr>
            <a:xfrm>
              <a:off x="6001136" y="3598654"/>
              <a:ext cx="959286" cy="283397"/>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Databricks Spark</a:t>
              </a:r>
            </a:p>
          </p:txBody>
        </p:sp>
      </p:grpSp>
      <p:grpSp>
        <p:nvGrpSpPr>
          <p:cNvPr id="26" name="Group 25">
            <a:extLst>
              <a:ext uri="{FF2B5EF4-FFF2-40B4-BE49-F238E27FC236}">
                <a16:creationId xmlns:a16="http://schemas.microsoft.com/office/drawing/2014/main" id="{8A1E7259-4401-1D2E-A5F4-57BB766765C5}"/>
              </a:ext>
            </a:extLst>
          </p:cNvPr>
          <p:cNvGrpSpPr/>
          <p:nvPr/>
        </p:nvGrpSpPr>
        <p:grpSpPr>
          <a:xfrm>
            <a:off x="339344" y="1619778"/>
            <a:ext cx="576000" cy="576000"/>
            <a:chOff x="326128" y="1503811"/>
            <a:chExt cx="720000" cy="720000"/>
          </a:xfrm>
        </p:grpSpPr>
        <p:sp>
          <p:nvSpPr>
            <p:cNvPr id="7" name="Oval 6">
              <a:extLst>
                <a:ext uri="{FF2B5EF4-FFF2-40B4-BE49-F238E27FC236}">
                  <a16:creationId xmlns:a16="http://schemas.microsoft.com/office/drawing/2014/main" id="{29E31625-AB97-5013-2565-AE83F0041275}"/>
                </a:ext>
              </a:extLst>
            </p:cNvPr>
            <p:cNvSpPr/>
            <p:nvPr/>
          </p:nvSpPr>
          <p:spPr bwMode="auto">
            <a:xfrm>
              <a:off x="326128" y="1503811"/>
              <a:ext cx="720000" cy="720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20" name="Graphic 19">
              <a:extLst>
                <a:ext uri="{FF2B5EF4-FFF2-40B4-BE49-F238E27FC236}">
                  <a16:creationId xmlns:a16="http://schemas.microsoft.com/office/drawing/2014/main" id="{2E37519B-DF92-6274-CEAD-0C6BAF83C2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5655" y="1646192"/>
              <a:ext cx="511210" cy="450000"/>
            </a:xfrm>
            <a:prstGeom prst="rect">
              <a:avLst/>
            </a:prstGeom>
          </p:spPr>
        </p:pic>
      </p:grpSp>
      <p:cxnSp>
        <p:nvCxnSpPr>
          <p:cNvPr id="108" name="Straight Arrow Connector 107">
            <a:extLst>
              <a:ext uri="{FF2B5EF4-FFF2-40B4-BE49-F238E27FC236}">
                <a16:creationId xmlns:a16="http://schemas.microsoft.com/office/drawing/2014/main" id="{9D8FB984-B0BC-9C4F-3483-73C2C4A11FDD}"/>
              </a:ext>
            </a:extLst>
          </p:cNvPr>
          <p:cNvCxnSpPr>
            <a:cxnSpLocks/>
          </p:cNvCxnSpPr>
          <p:nvPr/>
        </p:nvCxnSpPr>
        <p:spPr>
          <a:xfrm flipV="1">
            <a:off x="7276775" y="4059870"/>
            <a:ext cx="1019715" cy="7194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2" name="Oval 121">
            <a:extLst>
              <a:ext uri="{FF2B5EF4-FFF2-40B4-BE49-F238E27FC236}">
                <a16:creationId xmlns:a16="http://schemas.microsoft.com/office/drawing/2014/main" id="{A345707E-A3C2-A2F7-69CF-149326217E81}"/>
              </a:ext>
            </a:extLst>
          </p:cNvPr>
          <p:cNvSpPr/>
          <p:nvPr/>
        </p:nvSpPr>
        <p:spPr>
          <a:xfrm>
            <a:off x="7235414" y="4746199"/>
            <a:ext cx="72000" cy="72000"/>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a:extLst>
              <a:ext uri="{FF2B5EF4-FFF2-40B4-BE49-F238E27FC236}">
                <a16:creationId xmlns:a16="http://schemas.microsoft.com/office/drawing/2014/main" id="{81F5E362-E427-2C10-2A2F-9601803D9B9C}"/>
              </a:ext>
            </a:extLst>
          </p:cNvPr>
          <p:cNvSpPr/>
          <p:nvPr/>
        </p:nvSpPr>
        <p:spPr>
          <a:xfrm>
            <a:off x="2286000" y="4473615"/>
            <a:ext cx="5013727" cy="896359"/>
          </a:xfrm>
          <a:prstGeom prst="rect">
            <a:avLst/>
          </a:prstGeom>
          <a:solidFill>
            <a:schemeClr val="bg1"/>
          </a:solidFill>
          <a:ln>
            <a:solidFill>
              <a:srgbClr val="00B1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7" name="Group 116">
            <a:extLst>
              <a:ext uri="{FF2B5EF4-FFF2-40B4-BE49-F238E27FC236}">
                <a16:creationId xmlns:a16="http://schemas.microsoft.com/office/drawing/2014/main" id="{9BD5D6E8-9C34-779E-EAEF-34076CE9A9B0}"/>
              </a:ext>
            </a:extLst>
          </p:cNvPr>
          <p:cNvGrpSpPr/>
          <p:nvPr/>
        </p:nvGrpSpPr>
        <p:grpSpPr>
          <a:xfrm>
            <a:off x="2581713" y="4625642"/>
            <a:ext cx="1344079" cy="576000"/>
            <a:chOff x="2589880" y="4299658"/>
            <a:chExt cx="1344079" cy="576000"/>
          </a:xfrm>
        </p:grpSpPr>
        <p:sp>
          <p:nvSpPr>
            <p:cNvPr id="96" name="Oval 95">
              <a:extLst>
                <a:ext uri="{FF2B5EF4-FFF2-40B4-BE49-F238E27FC236}">
                  <a16:creationId xmlns:a16="http://schemas.microsoft.com/office/drawing/2014/main" id="{FA1255B7-40F5-E0E5-3C61-6F50CDEBBFB9}"/>
                </a:ext>
              </a:extLst>
            </p:cNvPr>
            <p:cNvSpPr/>
            <p:nvPr/>
          </p:nvSpPr>
          <p:spPr bwMode="auto">
            <a:xfrm>
              <a:off x="2589880" y="4299658"/>
              <a:ext cx="576000" cy="576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95" name="Graphic 94">
              <a:extLst>
                <a:ext uri="{FF2B5EF4-FFF2-40B4-BE49-F238E27FC236}">
                  <a16:creationId xmlns:a16="http://schemas.microsoft.com/office/drawing/2014/main" id="{02B730B5-818B-41A8-C987-7CAA4793BA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64556" y="4371683"/>
              <a:ext cx="432000" cy="432000"/>
            </a:xfrm>
            <a:prstGeom prst="rect">
              <a:avLst/>
            </a:prstGeom>
          </p:spPr>
        </p:pic>
        <p:sp>
          <p:nvSpPr>
            <p:cNvPr id="100" name="TextBox 99">
              <a:extLst>
                <a:ext uri="{FF2B5EF4-FFF2-40B4-BE49-F238E27FC236}">
                  <a16:creationId xmlns:a16="http://schemas.microsoft.com/office/drawing/2014/main" id="{6BA890BC-D811-35FC-0DA0-BBA71A6AF0D7}"/>
                </a:ext>
              </a:extLst>
            </p:cNvPr>
            <p:cNvSpPr txBox="1"/>
            <p:nvPr/>
          </p:nvSpPr>
          <p:spPr>
            <a:xfrm>
              <a:off x="3326925" y="4430590"/>
              <a:ext cx="607034" cy="278142"/>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Synapse Copy</a:t>
              </a:r>
            </a:p>
          </p:txBody>
        </p:sp>
      </p:grpSp>
      <p:grpSp>
        <p:nvGrpSpPr>
          <p:cNvPr id="118" name="Group 117">
            <a:extLst>
              <a:ext uri="{FF2B5EF4-FFF2-40B4-BE49-F238E27FC236}">
                <a16:creationId xmlns:a16="http://schemas.microsoft.com/office/drawing/2014/main" id="{17652547-4467-68EB-C443-B66A27B79233}"/>
              </a:ext>
            </a:extLst>
          </p:cNvPr>
          <p:cNvGrpSpPr/>
          <p:nvPr/>
        </p:nvGrpSpPr>
        <p:grpSpPr>
          <a:xfrm>
            <a:off x="5406039" y="4630416"/>
            <a:ext cx="1458367" cy="576000"/>
            <a:chOff x="5594867" y="4319467"/>
            <a:chExt cx="1458367" cy="576000"/>
          </a:xfrm>
        </p:grpSpPr>
        <p:sp>
          <p:nvSpPr>
            <p:cNvPr id="98" name="Oval 97">
              <a:extLst>
                <a:ext uri="{FF2B5EF4-FFF2-40B4-BE49-F238E27FC236}">
                  <a16:creationId xmlns:a16="http://schemas.microsoft.com/office/drawing/2014/main" id="{89381B9B-AE0C-9FEC-0BC8-5D7BFE007733}"/>
                </a:ext>
              </a:extLst>
            </p:cNvPr>
            <p:cNvSpPr/>
            <p:nvPr/>
          </p:nvSpPr>
          <p:spPr bwMode="auto">
            <a:xfrm>
              <a:off x="6477234" y="4319467"/>
              <a:ext cx="576000" cy="576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99" name="Graphic 98">
              <a:extLst>
                <a:ext uri="{FF2B5EF4-FFF2-40B4-BE49-F238E27FC236}">
                  <a16:creationId xmlns:a16="http://schemas.microsoft.com/office/drawing/2014/main" id="{5148A7DF-6336-87B6-2427-909F97FFCB7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49234" y="4384781"/>
              <a:ext cx="432000" cy="432000"/>
            </a:xfrm>
            <a:prstGeom prst="rect">
              <a:avLst/>
            </a:prstGeom>
          </p:spPr>
        </p:pic>
        <p:sp>
          <p:nvSpPr>
            <p:cNvPr id="101" name="TextBox 100">
              <a:extLst>
                <a:ext uri="{FF2B5EF4-FFF2-40B4-BE49-F238E27FC236}">
                  <a16:creationId xmlns:a16="http://schemas.microsoft.com/office/drawing/2014/main" id="{C57F8FEA-6275-1448-EF75-78515FEE3554}"/>
                </a:ext>
              </a:extLst>
            </p:cNvPr>
            <p:cNvSpPr txBox="1"/>
            <p:nvPr/>
          </p:nvSpPr>
          <p:spPr>
            <a:xfrm>
              <a:off x="5594867" y="4470660"/>
              <a:ext cx="759540" cy="299742"/>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Synapse Data flows</a:t>
              </a:r>
            </a:p>
          </p:txBody>
        </p:sp>
      </p:grpSp>
      <p:cxnSp>
        <p:nvCxnSpPr>
          <p:cNvPr id="8" name="Straight Arrow Connector 7">
            <a:extLst>
              <a:ext uri="{FF2B5EF4-FFF2-40B4-BE49-F238E27FC236}">
                <a16:creationId xmlns:a16="http://schemas.microsoft.com/office/drawing/2014/main" id="{BBFCA34B-9C74-377F-2E4F-63496D156C6B}"/>
              </a:ext>
            </a:extLst>
          </p:cNvPr>
          <p:cNvCxnSpPr>
            <a:cxnSpLocks/>
            <a:stCxn id="105" idx="2"/>
          </p:cNvCxnSpPr>
          <p:nvPr/>
        </p:nvCxnSpPr>
        <p:spPr>
          <a:xfrm flipH="1">
            <a:off x="4117617" y="3015301"/>
            <a:ext cx="158874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994165C-2FE0-6772-FA7B-1743EB1B1C32}"/>
              </a:ext>
            </a:extLst>
          </p:cNvPr>
          <p:cNvCxnSpPr>
            <a:cxnSpLocks/>
          </p:cNvCxnSpPr>
          <p:nvPr/>
        </p:nvCxnSpPr>
        <p:spPr>
          <a:xfrm flipH="1" flipV="1">
            <a:off x="6369166" y="3124396"/>
            <a:ext cx="1931338" cy="504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280E93D-D1AA-4861-9DB2-7FF92445ACB1}"/>
              </a:ext>
            </a:extLst>
          </p:cNvPr>
          <p:cNvSpPr/>
          <p:nvPr/>
        </p:nvSpPr>
        <p:spPr bwMode="auto">
          <a:xfrm>
            <a:off x="1659155" y="5840116"/>
            <a:ext cx="10321861" cy="890941"/>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grpSp>
        <p:nvGrpSpPr>
          <p:cNvPr id="78" name="Group 77">
            <a:extLst>
              <a:ext uri="{FF2B5EF4-FFF2-40B4-BE49-F238E27FC236}">
                <a16:creationId xmlns:a16="http://schemas.microsoft.com/office/drawing/2014/main" id="{9B2A3D2F-385D-9DAF-EE55-12D3189158D4}"/>
              </a:ext>
            </a:extLst>
          </p:cNvPr>
          <p:cNvGrpSpPr/>
          <p:nvPr/>
        </p:nvGrpSpPr>
        <p:grpSpPr>
          <a:xfrm>
            <a:off x="10474319" y="3516071"/>
            <a:ext cx="1429966" cy="576000"/>
            <a:chOff x="2589880" y="4299658"/>
            <a:chExt cx="1429966" cy="576000"/>
          </a:xfrm>
        </p:grpSpPr>
        <p:sp>
          <p:nvSpPr>
            <p:cNvPr id="79" name="Oval 78">
              <a:extLst>
                <a:ext uri="{FF2B5EF4-FFF2-40B4-BE49-F238E27FC236}">
                  <a16:creationId xmlns:a16="http://schemas.microsoft.com/office/drawing/2014/main" id="{F01CD19D-2BA3-41C5-2FDA-8B33E389C4C3}"/>
                </a:ext>
              </a:extLst>
            </p:cNvPr>
            <p:cNvSpPr/>
            <p:nvPr/>
          </p:nvSpPr>
          <p:spPr bwMode="auto">
            <a:xfrm>
              <a:off x="2589880" y="4299658"/>
              <a:ext cx="576000" cy="576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80" name="Graphic 79">
              <a:extLst>
                <a:ext uri="{FF2B5EF4-FFF2-40B4-BE49-F238E27FC236}">
                  <a16:creationId xmlns:a16="http://schemas.microsoft.com/office/drawing/2014/main" id="{BBE7235C-EBC1-FB6B-7F12-744C9D5EFA7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64556" y="4371683"/>
              <a:ext cx="432000" cy="432000"/>
            </a:xfrm>
            <a:prstGeom prst="rect">
              <a:avLst/>
            </a:prstGeom>
          </p:spPr>
        </p:pic>
        <p:sp>
          <p:nvSpPr>
            <p:cNvPr id="81" name="TextBox 80">
              <a:extLst>
                <a:ext uri="{FF2B5EF4-FFF2-40B4-BE49-F238E27FC236}">
                  <a16:creationId xmlns:a16="http://schemas.microsoft.com/office/drawing/2014/main" id="{90B321C8-971C-34EA-5376-BB40B21424A0}"/>
                </a:ext>
              </a:extLst>
            </p:cNvPr>
            <p:cNvSpPr txBox="1"/>
            <p:nvPr/>
          </p:nvSpPr>
          <p:spPr>
            <a:xfrm>
              <a:off x="3294304" y="4394942"/>
              <a:ext cx="725542" cy="217381"/>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Synapse SQL</a:t>
              </a:r>
            </a:p>
          </p:txBody>
        </p:sp>
      </p:grpSp>
      <p:grpSp>
        <p:nvGrpSpPr>
          <p:cNvPr id="139" name="Group 138">
            <a:extLst>
              <a:ext uri="{FF2B5EF4-FFF2-40B4-BE49-F238E27FC236}">
                <a16:creationId xmlns:a16="http://schemas.microsoft.com/office/drawing/2014/main" id="{7245BCD2-3799-49FD-BF65-1A92D4E7B156}"/>
              </a:ext>
            </a:extLst>
          </p:cNvPr>
          <p:cNvGrpSpPr/>
          <p:nvPr/>
        </p:nvGrpSpPr>
        <p:grpSpPr>
          <a:xfrm>
            <a:off x="10463971" y="2408310"/>
            <a:ext cx="1416002" cy="576000"/>
            <a:chOff x="10822855" y="2447444"/>
            <a:chExt cx="1416002" cy="576000"/>
          </a:xfrm>
        </p:grpSpPr>
        <p:grpSp>
          <p:nvGrpSpPr>
            <p:cNvPr id="86" name="Group 85">
              <a:extLst>
                <a:ext uri="{FF2B5EF4-FFF2-40B4-BE49-F238E27FC236}">
                  <a16:creationId xmlns:a16="http://schemas.microsoft.com/office/drawing/2014/main" id="{24812078-165B-7A94-AE19-7250562B8C40}"/>
                </a:ext>
              </a:extLst>
            </p:cNvPr>
            <p:cNvGrpSpPr/>
            <p:nvPr/>
          </p:nvGrpSpPr>
          <p:grpSpPr>
            <a:xfrm>
              <a:off x="10822855" y="2447444"/>
              <a:ext cx="576000" cy="576000"/>
              <a:chOff x="10822855" y="2447444"/>
              <a:chExt cx="576000" cy="576000"/>
            </a:xfrm>
          </p:grpSpPr>
          <p:sp>
            <p:nvSpPr>
              <p:cNvPr id="82" name="Oval 81">
                <a:extLst>
                  <a:ext uri="{FF2B5EF4-FFF2-40B4-BE49-F238E27FC236}">
                    <a16:creationId xmlns:a16="http://schemas.microsoft.com/office/drawing/2014/main" id="{4E1C0880-E70C-55F8-7554-7CF37482B303}"/>
                  </a:ext>
                </a:extLst>
              </p:cNvPr>
              <p:cNvSpPr/>
              <p:nvPr/>
            </p:nvSpPr>
            <p:spPr bwMode="auto">
              <a:xfrm>
                <a:off x="10822855" y="2447444"/>
                <a:ext cx="576000" cy="576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83" name="Graphic 82">
                <a:extLst>
                  <a:ext uri="{FF2B5EF4-FFF2-40B4-BE49-F238E27FC236}">
                    <a16:creationId xmlns:a16="http://schemas.microsoft.com/office/drawing/2014/main" id="{1DFF04F7-17CD-85DC-BC87-17B90DC16BC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90555" y="2537647"/>
                <a:ext cx="432000" cy="432000"/>
              </a:xfrm>
              <a:prstGeom prst="rect">
                <a:avLst/>
              </a:prstGeom>
            </p:spPr>
          </p:pic>
        </p:grpSp>
        <p:sp>
          <p:nvSpPr>
            <p:cNvPr id="84" name="TextBox 83">
              <a:extLst>
                <a:ext uri="{FF2B5EF4-FFF2-40B4-BE49-F238E27FC236}">
                  <a16:creationId xmlns:a16="http://schemas.microsoft.com/office/drawing/2014/main" id="{B7726BF5-5079-A006-846E-E292BAC27B09}"/>
                </a:ext>
              </a:extLst>
            </p:cNvPr>
            <p:cNvSpPr txBox="1"/>
            <p:nvPr/>
          </p:nvSpPr>
          <p:spPr>
            <a:xfrm>
              <a:off x="11548588" y="2467893"/>
              <a:ext cx="690269" cy="217381"/>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Azure API Management</a:t>
              </a:r>
            </a:p>
          </p:txBody>
        </p:sp>
      </p:grpSp>
      <p:grpSp>
        <p:nvGrpSpPr>
          <p:cNvPr id="140" name="Group 139">
            <a:extLst>
              <a:ext uri="{FF2B5EF4-FFF2-40B4-BE49-F238E27FC236}">
                <a16:creationId xmlns:a16="http://schemas.microsoft.com/office/drawing/2014/main" id="{F3D8FC8A-7988-959B-1919-2DD33867E080}"/>
              </a:ext>
            </a:extLst>
          </p:cNvPr>
          <p:cNvGrpSpPr/>
          <p:nvPr/>
        </p:nvGrpSpPr>
        <p:grpSpPr>
          <a:xfrm>
            <a:off x="10460412" y="985065"/>
            <a:ext cx="757393" cy="827699"/>
            <a:chOff x="10376435" y="985065"/>
            <a:chExt cx="757393" cy="827699"/>
          </a:xfrm>
        </p:grpSpPr>
        <p:sp>
          <p:nvSpPr>
            <p:cNvPr id="90" name="TextBox 89">
              <a:extLst>
                <a:ext uri="{FF2B5EF4-FFF2-40B4-BE49-F238E27FC236}">
                  <a16:creationId xmlns:a16="http://schemas.microsoft.com/office/drawing/2014/main" id="{26AE0561-8794-6696-B001-F8C15C8F11FE}"/>
                </a:ext>
              </a:extLst>
            </p:cNvPr>
            <p:cNvSpPr txBox="1"/>
            <p:nvPr/>
          </p:nvSpPr>
          <p:spPr>
            <a:xfrm>
              <a:off x="10376435" y="985065"/>
              <a:ext cx="757393" cy="217381"/>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Web Apps</a:t>
              </a:r>
            </a:p>
          </p:txBody>
        </p:sp>
        <p:grpSp>
          <p:nvGrpSpPr>
            <p:cNvPr id="92" name="Group 91">
              <a:extLst>
                <a:ext uri="{FF2B5EF4-FFF2-40B4-BE49-F238E27FC236}">
                  <a16:creationId xmlns:a16="http://schemas.microsoft.com/office/drawing/2014/main" id="{E9F68761-7199-1529-8911-ED0B1A1575B8}"/>
                </a:ext>
              </a:extLst>
            </p:cNvPr>
            <p:cNvGrpSpPr/>
            <p:nvPr/>
          </p:nvGrpSpPr>
          <p:grpSpPr>
            <a:xfrm>
              <a:off x="10440537" y="1236764"/>
              <a:ext cx="576000" cy="576000"/>
              <a:chOff x="10863540" y="1239530"/>
              <a:chExt cx="576000" cy="576000"/>
            </a:xfrm>
          </p:grpSpPr>
          <p:sp>
            <p:nvSpPr>
              <p:cNvPr id="88" name="Oval 87">
                <a:extLst>
                  <a:ext uri="{FF2B5EF4-FFF2-40B4-BE49-F238E27FC236}">
                    <a16:creationId xmlns:a16="http://schemas.microsoft.com/office/drawing/2014/main" id="{829ECE1F-ACD1-96AE-9624-9A22A9DA88A9}"/>
                  </a:ext>
                </a:extLst>
              </p:cNvPr>
              <p:cNvSpPr/>
              <p:nvPr/>
            </p:nvSpPr>
            <p:spPr bwMode="auto">
              <a:xfrm>
                <a:off x="10863540" y="1239530"/>
                <a:ext cx="576000" cy="576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91" name="Graphic 90">
                <a:extLst>
                  <a:ext uri="{FF2B5EF4-FFF2-40B4-BE49-F238E27FC236}">
                    <a16:creationId xmlns:a16="http://schemas.microsoft.com/office/drawing/2014/main" id="{E3BC7FC7-7508-BEAA-D9CB-B6F0E7964C8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960940" y="1346825"/>
                <a:ext cx="396000" cy="396000"/>
              </a:xfrm>
              <a:prstGeom prst="rect">
                <a:avLst/>
              </a:prstGeom>
            </p:spPr>
          </p:pic>
        </p:grpSp>
      </p:grpSp>
      <p:grpSp>
        <p:nvGrpSpPr>
          <p:cNvPr id="102" name="Group 101">
            <a:extLst>
              <a:ext uri="{FF2B5EF4-FFF2-40B4-BE49-F238E27FC236}">
                <a16:creationId xmlns:a16="http://schemas.microsoft.com/office/drawing/2014/main" id="{F6E814B3-8FDD-007B-D5F2-7AD74783AE66}"/>
              </a:ext>
            </a:extLst>
          </p:cNvPr>
          <p:cNvGrpSpPr/>
          <p:nvPr/>
        </p:nvGrpSpPr>
        <p:grpSpPr>
          <a:xfrm>
            <a:off x="2398622" y="2318355"/>
            <a:ext cx="1352764" cy="237585"/>
            <a:chOff x="2398621" y="1971675"/>
            <a:chExt cx="1636329" cy="171450"/>
          </a:xfrm>
        </p:grpSpPr>
        <p:sp>
          <p:nvSpPr>
            <p:cNvPr id="107" name="Rectangle 106">
              <a:extLst>
                <a:ext uri="{FF2B5EF4-FFF2-40B4-BE49-F238E27FC236}">
                  <a16:creationId xmlns:a16="http://schemas.microsoft.com/office/drawing/2014/main" id="{FBE4643E-471A-8964-174A-2E5B79C12201}"/>
                </a:ext>
              </a:extLst>
            </p:cNvPr>
            <p:cNvSpPr/>
            <p:nvPr/>
          </p:nvSpPr>
          <p:spPr>
            <a:xfrm>
              <a:off x="2398621"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a:extLst>
                <a:ext uri="{FF2B5EF4-FFF2-40B4-BE49-F238E27FC236}">
                  <a16:creationId xmlns:a16="http://schemas.microsoft.com/office/drawing/2014/main" id="{D1BFF41B-F272-3D92-AD8E-8FF7034AB333}"/>
                </a:ext>
              </a:extLst>
            </p:cNvPr>
            <p:cNvSpPr/>
            <p:nvPr/>
          </p:nvSpPr>
          <p:spPr>
            <a:xfrm>
              <a:off x="2580435"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ectangle 113">
              <a:extLst>
                <a:ext uri="{FF2B5EF4-FFF2-40B4-BE49-F238E27FC236}">
                  <a16:creationId xmlns:a16="http://schemas.microsoft.com/office/drawing/2014/main" id="{8C21507B-AC24-47D7-E886-88480FA507EE}"/>
                </a:ext>
              </a:extLst>
            </p:cNvPr>
            <p:cNvSpPr/>
            <p:nvPr/>
          </p:nvSpPr>
          <p:spPr>
            <a:xfrm>
              <a:off x="2944064"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a:extLst>
                <a:ext uri="{FF2B5EF4-FFF2-40B4-BE49-F238E27FC236}">
                  <a16:creationId xmlns:a16="http://schemas.microsoft.com/office/drawing/2014/main" id="{A3454F97-DD2B-1D3B-A5FE-94C432C28FA8}"/>
                </a:ext>
              </a:extLst>
            </p:cNvPr>
            <p:cNvSpPr/>
            <p:nvPr/>
          </p:nvSpPr>
          <p:spPr>
            <a:xfrm>
              <a:off x="3125878"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7D03AB07-50A4-52B5-1D55-D608692D2834}"/>
                </a:ext>
              </a:extLst>
            </p:cNvPr>
            <p:cNvSpPr/>
            <p:nvPr/>
          </p:nvSpPr>
          <p:spPr>
            <a:xfrm>
              <a:off x="3489507"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43153218-C149-B1E4-CECB-DAD9F8A8F92F}"/>
                </a:ext>
              </a:extLst>
            </p:cNvPr>
            <p:cNvSpPr/>
            <p:nvPr/>
          </p:nvSpPr>
          <p:spPr>
            <a:xfrm>
              <a:off x="3671321"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 name="Group 119">
            <a:extLst>
              <a:ext uri="{FF2B5EF4-FFF2-40B4-BE49-F238E27FC236}">
                <a16:creationId xmlns:a16="http://schemas.microsoft.com/office/drawing/2014/main" id="{6D77FFE3-2B91-EAB1-6C5F-FA416A54A1BF}"/>
              </a:ext>
            </a:extLst>
          </p:cNvPr>
          <p:cNvGrpSpPr/>
          <p:nvPr/>
        </p:nvGrpSpPr>
        <p:grpSpPr>
          <a:xfrm>
            <a:off x="2392646" y="2918682"/>
            <a:ext cx="1352764" cy="237585"/>
            <a:chOff x="2398621" y="1971675"/>
            <a:chExt cx="1636329" cy="171450"/>
          </a:xfrm>
        </p:grpSpPr>
        <p:sp>
          <p:nvSpPr>
            <p:cNvPr id="121" name="Rectangle 120">
              <a:extLst>
                <a:ext uri="{FF2B5EF4-FFF2-40B4-BE49-F238E27FC236}">
                  <a16:creationId xmlns:a16="http://schemas.microsoft.com/office/drawing/2014/main" id="{79FCF8CA-64C3-F072-1886-09C614D8701C}"/>
                </a:ext>
              </a:extLst>
            </p:cNvPr>
            <p:cNvSpPr/>
            <p:nvPr/>
          </p:nvSpPr>
          <p:spPr>
            <a:xfrm>
              <a:off x="2398621"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Rectangle 122">
              <a:extLst>
                <a:ext uri="{FF2B5EF4-FFF2-40B4-BE49-F238E27FC236}">
                  <a16:creationId xmlns:a16="http://schemas.microsoft.com/office/drawing/2014/main" id="{44769438-E58D-48F4-D692-3ACA78B856CE}"/>
                </a:ext>
              </a:extLst>
            </p:cNvPr>
            <p:cNvSpPr/>
            <p:nvPr/>
          </p:nvSpPr>
          <p:spPr>
            <a:xfrm>
              <a:off x="2580435"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123">
              <a:extLst>
                <a:ext uri="{FF2B5EF4-FFF2-40B4-BE49-F238E27FC236}">
                  <a16:creationId xmlns:a16="http://schemas.microsoft.com/office/drawing/2014/main" id="{C64DF7B8-A69D-D8E1-E1E3-BCF2410BF0A3}"/>
                </a:ext>
              </a:extLst>
            </p:cNvPr>
            <p:cNvSpPr/>
            <p:nvPr/>
          </p:nvSpPr>
          <p:spPr>
            <a:xfrm>
              <a:off x="2944064"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ectangle 124">
              <a:extLst>
                <a:ext uri="{FF2B5EF4-FFF2-40B4-BE49-F238E27FC236}">
                  <a16:creationId xmlns:a16="http://schemas.microsoft.com/office/drawing/2014/main" id="{FC2EB44F-86ED-6068-5DCB-61B2726FB170}"/>
                </a:ext>
              </a:extLst>
            </p:cNvPr>
            <p:cNvSpPr/>
            <p:nvPr/>
          </p:nvSpPr>
          <p:spPr>
            <a:xfrm>
              <a:off x="3125878"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a:extLst>
                <a:ext uri="{FF2B5EF4-FFF2-40B4-BE49-F238E27FC236}">
                  <a16:creationId xmlns:a16="http://schemas.microsoft.com/office/drawing/2014/main" id="{E1A48E56-44F4-89C3-9C3D-0C500DF3FFF6}"/>
                </a:ext>
              </a:extLst>
            </p:cNvPr>
            <p:cNvSpPr/>
            <p:nvPr/>
          </p:nvSpPr>
          <p:spPr>
            <a:xfrm>
              <a:off x="3489507"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ectangle 126">
              <a:extLst>
                <a:ext uri="{FF2B5EF4-FFF2-40B4-BE49-F238E27FC236}">
                  <a16:creationId xmlns:a16="http://schemas.microsoft.com/office/drawing/2014/main" id="{BAEFA562-B618-9490-9CC4-B96A819800FB}"/>
                </a:ext>
              </a:extLst>
            </p:cNvPr>
            <p:cNvSpPr/>
            <p:nvPr/>
          </p:nvSpPr>
          <p:spPr>
            <a:xfrm>
              <a:off x="3671321"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 name="Group 127">
            <a:extLst>
              <a:ext uri="{FF2B5EF4-FFF2-40B4-BE49-F238E27FC236}">
                <a16:creationId xmlns:a16="http://schemas.microsoft.com/office/drawing/2014/main" id="{EFACAB5A-EE9D-4CC6-369C-A655BE0180D9}"/>
              </a:ext>
            </a:extLst>
          </p:cNvPr>
          <p:cNvGrpSpPr/>
          <p:nvPr/>
        </p:nvGrpSpPr>
        <p:grpSpPr>
          <a:xfrm>
            <a:off x="2392646" y="3247920"/>
            <a:ext cx="1352764" cy="237585"/>
            <a:chOff x="2398621" y="1971675"/>
            <a:chExt cx="1636329" cy="171450"/>
          </a:xfrm>
        </p:grpSpPr>
        <p:sp>
          <p:nvSpPr>
            <p:cNvPr id="129" name="Rectangle 128">
              <a:extLst>
                <a:ext uri="{FF2B5EF4-FFF2-40B4-BE49-F238E27FC236}">
                  <a16:creationId xmlns:a16="http://schemas.microsoft.com/office/drawing/2014/main" id="{097D2A76-06FC-3168-562E-7E65924B3908}"/>
                </a:ext>
              </a:extLst>
            </p:cNvPr>
            <p:cNvSpPr/>
            <p:nvPr/>
          </p:nvSpPr>
          <p:spPr>
            <a:xfrm>
              <a:off x="2398621"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a:extLst>
                <a:ext uri="{FF2B5EF4-FFF2-40B4-BE49-F238E27FC236}">
                  <a16:creationId xmlns:a16="http://schemas.microsoft.com/office/drawing/2014/main" id="{73DE00EF-B204-6918-E24E-E27E408DB536}"/>
                </a:ext>
              </a:extLst>
            </p:cNvPr>
            <p:cNvSpPr/>
            <p:nvPr/>
          </p:nvSpPr>
          <p:spPr>
            <a:xfrm>
              <a:off x="2580435"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Rectangle 130">
              <a:extLst>
                <a:ext uri="{FF2B5EF4-FFF2-40B4-BE49-F238E27FC236}">
                  <a16:creationId xmlns:a16="http://schemas.microsoft.com/office/drawing/2014/main" id="{6AFA5D42-D2F1-F9CF-B801-8A890AEFAD23}"/>
                </a:ext>
              </a:extLst>
            </p:cNvPr>
            <p:cNvSpPr/>
            <p:nvPr/>
          </p:nvSpPr>
          <p:spPr>
            <a:xfrm>
              <a:off x="2944064"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ectangle 131">
              <a:extLst>
                <a:ext uri="{FF2B5EF4-FFF2-40B4-BE49-F238E27FC236}">
                  <a16:creationId xmlns:a16="http://schemas.microsoft.com/office/drawing/2014/main" id="{3B043C30-3AF2-6511-2115-3E3D244F02A0}"/>
                </a:ext>
              </a:extLst>
            </p:cNvPr>
            <p:cNvSpPr/>
            <p:nvPr/>
          </p:nvSpPr>
          <p:spPr>
            <a:xfrm>
              <a:off x="3125878"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ectangle 132">
              <a:extLst>
                <a:ext uri="{FF2B5EF4-FFF2-40B4-BE49-F238E27FC236}">
                  <a16:creationId xmlns:a16="http://schemas.microsoft.com/office/drawing/2014/main" id="{48C8922F-F6CF-F02A-3F6B-3A62D6FEEAA0}"/>
                </a:ext>
              </a:extLst>
            </p:cNvPr>
            <p:cNvSpPr/>
            <p:nvPr/>
          </p:nvSpPr>
          <p:spPr>
            <a:xfrm>
              <a:off x="3489507"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a:extLst>
                <a:ext uri="{FF2B5EF4-FFF2-40B4-BE49-F238E27FC236}">
                  <a16:creationId xmlns:a16="http://schemas.microsoft.com/office/drawing/2014/main" id="{5EC25C2A-7FC3-B7C1-E242-9DCD6A3FD8B2}"/>
                </a:ext>
              </a:extLst>
            </p:cNvPr>
            <p:cNvSpPr/>
            <p:nvPr/>
          </p:nvSpPr>
          <p:spPr>
            <a:xfrm>
              <a:off x="3671321" y="1971675"/>
              <a:ext cx="363629" cy="1714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8" name="Group 137">
            <a:extLst>
              <a:ext uri="{FF2B5EF4-FFF2-40B4-BE49-F238E27FC236}">
                <a16:creationId xmlns:a16="http://schemas.microsoft.com/office/drawing/2014/main" id="{D57BF1EE-A4A2-886F-CD79-B31E10C8597C}"/>
              </a:ext>
            </a:extLst>
          </p:cNvPr>
          <p:cNvGrpSpPr/>
          <p:nvPr/>
        </p:nvGrpSpPr>
        <p:grpSpPr>
          <a:xfrm>
            <a:off x="10474319" y="4864749"/>
            <a:ext cx="1311397" cy="576000"/>
            <a:chOff x="10807643" y="5055081"/>
            <a:chExt cx="1311397" cy="576000"/>
          </a:xfrm>
        </p:grpSpPr>
        <p:sp>
          <p:nvSpPr>
            <p:cNvPr id="93" name="Oval 92">
              <a:extLst>
                <a:ext uri="{FF2B5EF4-FFF2-40B4-BE49-F238E27FC236}">
                  <a16:creationId xmlns:a16="http://schemas.microsoft.com/office/drawing/2014/main" id="{85D83B91-0448-DB01-2221-A9744665AB74}"/>
                </a:ext>
              </a:extLst>
            </p:cNvPr>
            <p:cNvSpPr/>
            <p:nvPr/>
          </p:nvSpPr>
          <p:spPr bwMode="auto">
            <a:xfrm>
              <a:off x="10807643" y="5055081"/>
              <a:ext cx="576000" cy="576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94" name="Graphic 93">
              <a:extLst>
                <a:ext uri="{FF2B5EF4-FFF2-40B4-BE49-F238E27FC236}">
                  <a16:creationId xmlns:a16="http://schemas.microsoft.com/office/drawing/2014/main" id="{42F826AF-5B7A-AB2D-09EA-F61393FC365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890555" y="5144094"/>
              <a:ext cx="396000" cy="396000"/>
            </a:xfrm>
            <a:prstGeom prst="rect">
              <a:avLst/>
            </a:prstGeom>
          </p:spPr>
        </p:pic>
        <p:sp>
          <p:nvSpPr>
            <p:cNvPr id="137" name="TextBox 136">
              <a:extLst>
                <a:ext uri="{FF2B5EF4-FFF2-40B4-BE49-F238E27FC236}">
                  <a16:creationId xmlns:a16="http://schemas.microsoft.com/office/drawing/2014/main" id="{53281AD8-0056-2ED9-B092-385DEB235136}"/>
                </a:ext>
              </a:extLst>
            </p:cNvPr>
            <p:cNvSpPr txBox="1"/>
            <p:nvPr/>
          </p:nvSpPr>
          <p:spPr>
            <a:xfrm>
              <a:off x="11578942" y="5139617"/>
              <a:ext cx="540098" cy="217381"/>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Power BI</a:t>
              </a:r>
            </a:p>
          </p:txBody>
        </p:sp>
      </p:grpSp>
      <p:grpSp>
        <p:nvGrpSpPr>
          <p:cNvPr id="145" name="Group 144">
            <a:extLst>
              <a:ext uri="{FF2B5EF4-FFF2-40B4-BE49-F238E27FC236}">
                <a16:creationId xmlns:a16="http://schemas.microsoft.com/office/drawing/2014/main" id="{65BBAA27-6875-E967-5AB5-D88EB6DD1966}"/>
              </a:ext>
            </a:extLst>
          </p:cNvPr>
          <p:cNvGrpSpPr/>
          <p:nvPr/>
        </p:nvGrpSpPr>
        <p:grpSpPr>
          <a:xfrm>
            <a:off x="11313097" y="1009651"/>
            <a:ext cx="576000" cy="772248"/>
            <a:chOff x="478528" y="2577663"/>
            <a:chExt cx="576000" cy="772248"/>
          </a:xfrm>
        </p:grpSpPr>
        <p:sp>
          <p:nvSpPr>
            <p:cNvPr id="141" name="TextBox 140">
              <a:extLst>
                <a:ext uri="{FF2B5EF4-FFF2-40B4-BE49-F238E27FC236}">
                  <a16:creationId xmlns:a16="http://schemas.microsoft.com/office/drawing/2014/main" id="{17E7AD71-DCC2-EDA6-CD0A-E41A2DFDA5A3}"/>
                </a:ext>
              </a:extLst>
            </p:cNvPr>
            <p:cNvSpPr txBox="1"/>
            <p:nvPr/>
          </p:nvSpPr>
          <p:spPr>
            <a:xfrm>
              <a:off x="542421" y="2577663"/>
              <a:ext cx="447402" cy="170789"/>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APIs</a:t>
              </a:r>
            </a:p>
          </p:txBody>
        </p:sp>
        <p:grpSp>
          <p:nvGrpSpPr>
            <p:cNvPr id="142" name="Group 141">
              <a:extLst>
                <a:ext uri="{FF2B5EF4-FFF2-40B4-BE49-F238E27FC236}">
                  <a16:creationId xmlns:a16="http://schemas.microsoft.com/office/drawing/2014/main" id="{B7E97BDE-F4EB-02FD-61A4-CFFA743214F2}"/>
                </a:ext>
              </a:extLst>
            </p:cNvPr>
            <p:cNvGrpSpPr/>
            <p:nvPr/>
          </p:nvGrpSpPr>
          <p:grpSpPr>
            <a:xfrm>
              <a:off x="478528" y="2773911"/>
              <a:ext cx="576000" cy="576000"/>
              <a:chOff x="326128" y="2621511"/>
              <a:chExt cx="720000" cy="720000"/>
            </a:xfrm>
          </p:grpSpPr>
          <p:sp>
            <p:nvSpPr>
              <p:cNvPr id="143" name="Oval 142">
                <a:extLst>
                  <a:ext uri="{FF2B5EF4-FFF2-40B4-BE49-F238E27FC236}">
                    <a16:creationId xmlns:a16="http://schemas.microsoft.com/office/drawing/2014/main" id="{3AECA2AA-A3B7-4C60-5D8A-9BC8C7162684}"/>
                  </a:ext>
                </a:extLst>
              </p:cNvPr>
              <p:cNvSpPr/>
              <p:nvPr/>
            </p:nvSpPr>
            <p:spPr bwMode="auto">
              <a:xfrm>
                <a:off x="326128" y="2621511"/>
                <a:ext cx="720000" cy="720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144" name="Graphic 143">
                <a:extLst>
                  <a:ext uri="{FF2B5EF4-FFF2-40B4-BE49-F238E27FC236}">
                    <a16:creationId xmlns:a16="http://schemas.microsoft.com/office/drawing/2014/main" id="{A3F47072-0954-53EB-F564-8BA68BC3FA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620" y="2673549"/>
                <a:ext cx="630000" cy="630000"/>
              </a:xfrm>
              <a:prstGeom prst="rect">
                <a:avLst/>
              </a:prstGeom>
            </p:spPr>
          </p:pic>
        </p:grpSp>
      </p:grpSp>
      <p:cxnSp>
        <p:nvCxnSpPr>
          <p:cNvPr id="146" name="Straight Arrow Connector 145">
            <a:extLst>
              <a:ext uri="{FF2B5EF4-FFF2-40B4-BE49-F238E27FC236}">
                <a16:creationId xmlns:a16="http://schemas.microsoft.com/office/drawing/2014/main" id="{B042E221-F767-98A0-AA9B-5DE7BD1F3F67}"/>
              </a:ext>
            </a:extLst>
          </p:cNvPr>
          <p:cNvCxnSpPr>
            <a:cxnSpLocks/>
          </p:cNvCxnSpPr>
          <p:nvPr/>
        </p:nvCxnSpPr>
        <p:spPr>
          <a:xfrm flipV="1">
            <a:off x="9065433" y="3822301"/>
            <a:ext cx="1398538" cy="6435"/>
          </a:xfrm>
          <a:prstGeom prst="straightConnector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FD42485E-DBA4-6B8C-2BBF-478CEDE477A4}"/>
              </a:ext>
            </a:extLst>
          </p:cNvPr>
          <p:cNvCxnSpPr>
            <a:cxnSpLocks/>
          </p:cNvCxnSpPr>
          <p:nvPr/>
        </p:nvCxnSpPr>
        <p:spPr>
          <a:xfrm>
            <a:off x="10765568" y="4123444"/>
            <a:ext cx="0" cy="7059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EA2E4C-F828-D57C-9442-73F8C42C6224}"/>
              </a:ext>
            </a:extLst>
          </p:cNvPr>
          <p:cNvCxnSpPr>
            <a:cxnSpLocks/>
          </p:cNvCxnSpPr>
          <p:nvPr/>
        </p:nvCxnSpPr>
        <p:spPr>
          <a:xfrm flipV="1">
            <a:off x="10751099" y="3012546"/>
            <a:ext cx="4032" cy="4729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89810E3E-456A-70B3-5767-E21933C3F51E}"/>
              </a:ext>
            </a:extLst>
          </p:cNvPr>
          <p:cNvCxnSpPr>
            <a:cxnSpLocks/>
          </p:cNvCxnSpPr>
          <p:nvPr/>
        </p:nvCxnSpPr>
        <p:spPr>
          <a:xfrm flipH="1" flipV="1">
            <a:off x="10732569" y="1822092"/>
            <a:ext cx="3368" cy="5548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4FCC1197-5CF7-6016-ED7D-53DFCD5F6764}"/>
              </a:ext>
            </a:extLst>
          </p:cNvPr>
          <p:cNvCxnSpPr>
            <a:cxnSpLocks/>
          </p:cNvCxnSpPr>
          <p:nvPr/>
        </p:nvCxnSpPr>
        <p:spPr>
          <a:xfrm flipV="1">
            <a:off x="10823971" y="1813312"/>
            <a:ext cx="717543" cy="5508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2CB20E25-CEF8-AC36-D418-E4DF0D35F31B}"/>
              </a:ext>
            </a:extLst>
          </p:cNvPr>
          <p:cNvGrpSpPr/>
          <p:nvPr/>
        </p:nvGrpSpPr>
        <p:grpSpPr>
          <a:xfrm>
            <a:off x="210983" y="5039003"/>
            <a:ext cx="846597" cy="814848"/>
            <a:chOff x="210983" y="5039003"/>
            <a:chExt cx="846597" cy="814848"/>
          </a:xfrm>
        </p:grpSpPr>
        <p:grpSp>
          <p:nvGrpSpPr>
            <p:cNvPr id="17" name="Group 16">
              <a:extLst>
                <a:ext uri="{FF2B5EF4-FFF2-40B4-BE49-F238E27FC236}">
                  <a16:creationId xmlns:a16="http://schemas.microsoft.com/office/drawing/2014/main" id="{AB6AAAE6-4E8F-BA90-0520-BDA33A739A39}"/>
                </a:ext>
              </a:extLst>
            </p:cNvPr>
            <p:cNvGrpSpPr/>
            <p:nvPr/>
          </p:nvGrpSpPr>
          <p:grpSpPr>
            <a:xfrm>
              <a:off x="326128" y="5039003"/>
              <a:ext cx="576000" cy="576000"/>
              <a:chOff x="326128" y="5267603"/>
              <a:chExt cx="720000" cy="720000"/>
            </a:xfrm>
          </p:grpSpPr>
          <p:sp>
            <p:nvSpPr>
              <p:cNvPr id="23" name="Oval 22">
                <a:extLst>
                  <a:ext uri="{FF2B5EF4-FFF2-40B4-BE49-F238E27FC236}">
                    <a16:creationId xmlns:a16="http://schemas.microsoft.com/office/drawing/2014/main" id="{6413D5DD-B659-B072-207B-A2673268FF2A}"/>
                  </a:ext>
                </a:extLst>
              </p:cNvPr>
              <p:cNvSpPr/>
              <p:nvPr/>
            </p:nvSpPr>
            <p:spPr bwMode="auto">
              <a:xfrm>
                <a:off x="326128" y="5267603"/>
                <a:ext cx="720000" cy="720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109" name="Graphic 108">
                <a:extLst>
                  <a:ext uri="{FF2B5EF4-FFF2-40B4-BE49-F238E27FC236}">
                    <a16:creationId xmlns:a16="http://schemas.microsoft.com/office/drawing/2014/main" id="{C0712821-D773-3861-8D21-DACF6540CB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1320" y="5352677"/>
                <a:ext cx="540000" cy="540000"/>
              </a:xfrm>
              <a:prstGeom prst="rect">
                <a:avLst/>
              </a:prstGeom>
            </p:spPr>
          </p:pic>
        </p:grpSp>
        <p:sp>
          <p:nvSpPr>
            <p:cNvPr id="24" name="TextBox 23">
              <a:extLst>
                <a:ext uri="{FF2B5EF4-FFF2-40B4-BE49-F238E27FC236}">
                  <a16:creationId xmlns:a16="http://schemas.microsoft.com/office/drawing/2014/main" id="{DA2D50B3-E0F1-1682-5126-5438CFD69C3E}"/>
                </a:ext>
              </a:extLst>
            </p:cNvPr>
            <p:cNvSpPr txBox="1"/>
            <p:nvPr/>
          </p:nvSpPr>
          <p:spPr>
            <a:xfrm>
              <a:off x="210983" y="5683062"/>
              <a:ext cx="846597" cy="170789"/>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Database</a:t>
              </a:r>
            </a:p>
          </p:txBody>
        </p:sp>
      </p:grpSp>
      <p:cxnSp>
        <p:nvCxnSpPr>
          <p:cNvPr id="175" name="Straight Arrow Connector 174">
            <a:extLst>
              <a:ext uri="{FF2B5EF4-FFF2-40B4-BE49-F238E27FC236}">
                <a16:creationId xmlns:a16="http://schemas.microsoft.com/office/drawing/2014/main" id="{B74E9B9C-44BF-3BD3-CB3B-2E811A04A414}"/>
              </a:ext>
            </a:extLst>
          </p:cNvPr>
          <p:cNvCxnSpPr>
            <a:cxnSpLocks/>
          </p:cNvCxnSpPr>
          <p:nvPr/>
        </p:nvCxnSpPr>
        <p:spPr>
          <a:xfrm>
            <a:off x="8665366" y="2809128"/>
            <a:ext cx="0" cy="676377"/>
          </a:xfrm>
          <a:prstGeom prst="straightConnector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713FB54-80E1-4AD7-7D33-96A8B1B25DEB}"/>
              </a:ext>
            </a:extLst>
          </p:cNvPr>
          <p:cNvCxnSpPr>
            <a:cxnSpLocks/>
          </p:cNvCxnSpPr>
          <p:nvPr/>
        </p:nvCxnSpPr>
        <p:spPr>
          <a:xfrm>
            <a:off x="4105848" y="3869645"/>
            <a:ext cx="4123195" cy="234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9DDA854F-9232-8958-B69D-3C2ED259FD2D}"/>
              </a:ext>
            </a:extLst>
          </p:cNvPr>
          <p:cNvCxnSpPr>
            <a:cxnSpLocks/>
          </p:cNvCxnSpPr>
          <p:nvPr/>
        </p:nvCxnSpPr>
        <p:spPr>
          <a:xfrm>
            <a:off x="4119504" y="2123278"/>
            <a:ext cx="1114633" cy="9526"/>
          </a:xfrm>
          <a:prstGeom prst="straightConnector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FE820698-AF29-27B8-9255-E8915F25F1BB}"/>
              </a:ext>
            </a:extLst>
          </p:cNvPr>
          <p:cNvGrpSpPr/>
          <p:nvPr/>
        </p:nvGrpSpPr>
        <p:grpSpPr>
          <a:xfrm>
            <a:off x="9797340" y="1230637"/>
            <a:ext cx="576000" cy="576000"/>
            <a:chOff x="1792978" y="965982"/>
            <a:chExt cx="720000" cy="720000"/>
          </a:xfrm>
        </p:grpSpPr>
        <p:sp>
          <p:nvSpPr>
            <p:cNvPr id="41" name="Oval 40">
              <a:extLst>
                <a:ext uri="{FF2B5EF4-FFF2-40B4-BE49-F238E27FC236}">
                  <a16:creationId xmlns:a16="http://schemas.microsoft.com/office/drawing/2014/main" id="{DD1DC166-BBDD-F4C2-5DDD-5DFCC5BB3DDA}"/>
                </a:ext>
              </a:extLst>
            </p:cNvPr>
            <p:cNvSpPr/>
            <p:nvPr/>
          </p:nvSpPr>
          <p:spPr bwMode="auto">
            <a:xfrm>
              <a:off x="1792978" y="965982"/>
              <a:ext cx="720000" cy="720000"/>
            </a:xfrm>
            <a:prstGeom prst="ellipse">
              <a:avLst/>
            </a:prstGeom>
            <a:solidFill>
              <a:schemeClr val="bg1">
                <a:lumMod val="50000"/>
                <a:lumOff val="50000"/>
              </a:schemeClr>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42" name="Picture 41" descr="A black background with a black square&#10;&#10;Description automatically generated">
              <a:extLst>
                <a:ext uri="{FF2B5EF4-FFF2-40B4-BE49-F238E27FC236}">
                  <a16:creationId xmlns:a16="http://schemas.microsoft.com/office/drawing/2014/main" id="{9799122E-5D4B-FD59-DE71-8EBB5F6A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741" y="1008853"/>
              <a:ext cx="630000" cy="630000"/>
            </a:xfrm>
            <a:prstGeom prst="rect">
              <a:avLst/>
            </a:prstGeom>
          </p:spPr>
        </p:pic>
      </p:grpSp>
      <p:sp>
        <p:nvSpPr>
          <p:cNvPr id="43" name="TextBox 42">
            <a:extLst>
              <a:ext uri="{FF2B5EF4-FFF2-40B4-BE49-F238E27FC236}">
                <a16:creationId xmlns:a16="http://schemas.microsoft.com/office/drawing/2014/main" id="{A950B12F-4B35-3BAA-6356-2C98B443A8F9}"/>
              </a:ext>
            </a:extLst>
          </p:cNvPr>
          <p:cNvSpPr txBox="1"/>
          <p:nvPr/>
        </p:nvSpPr>
        <p:spPr>
          <a:xfrm>
            <a:off x="9712913" y="1884491"/>
            <a:ext cx="808769" cy="292829"/>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Kafka Consumer</a:t>
            </a:r>
          </a:p>
        </p:txBody>
      </p:sp>
      <p:cxnSp>
        <p:nvCxnSpPr>
          <p:cNvPr id="44" name="Straight Arrow Connector 43">
            <a:extLst>
              <a:ext uri="{FF2B5EF4-FFF2-40B4-BE49-F238E27FC236}">
                <a16:creationId xmlns:a16="http://schemas.microsoft.com/office/drawing/2014/main" id="{4F5859E0-0C79-92DB-D355-435902F24252}"/>
              </a:ext>
            </a:extLst>
          </p:cNvPr>
          <p:cNvCxnSpPr>
            <a:cxnSpLocks/>
          </p:cNvCxnSpPr>
          <p:nvPr/>
        </p:nvCxnSpPr>
        <p:spPr>
          <a:xfrm flipV="1">
            <a:off x="4123904" y="1420339"/>
            <a:ext cx="5673436" cy="73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7A415E9-249A-816B-C02E-7F735992C26F}"/>
              </a:ext>
            </a:extLst>
          </p:cNvPr>
          <p:cNvGrpSpPr/>
          <p:nvPr/>
        </p:nvGrpSpPr>
        <p:grpSpPr>
          <a:xfrm>
            <a:off x="8313109" y="1691687"/>
            <a:ext cx="741316" cy="1111443"/>
            <a:chOff x="8313109" y="1691687"/>
            <a:chExt cx="741316" cy="1111443"/>
          </a:xfrm>
        </p:grpSpPr>
        <p:grpSp>
          <p:nvGrpSpPr>
            <p:cNvPr id="163" name="Group 162">
              <a:extLst>
                <a:ext uri="{FF2B5EF4-FFF2-40B4-BE49-F238E27FC236}">
                  <a16:creationId xmlns:a16="http://schemas.microsoft.com/office/drawing/2014/main" id="{05BCE809-FB01-90D8-12F0-2ACE94B5D880}"/>
                </a:ext>
              </a:extLst>
            </p:cNvPr>
            <p:cNvGrpSpPr/>
            <p:nvPr/>
          </p:nvGrpSpPr>
          <p:grpSpPr>
            <a:xfrm>
              <a:off x="8313109" y="1691687"/>
              <a:ext cx="741316" cy="1103566"/>
              <a:chOff x="6045224" y="2455014"/>
              <a:chExt cx="741316" cy="1103566"/>
            </a:xfrm>
          </p:grpSpPr>
          <p:grpSp>
            <p:nvGrpSpPr>
              <p:cNvPr id="164" name="Group 163">
                <a:extLst>
                  <a:ext uri="{FF2B5EF4-FFF2-40B4-BE49-F238E27FC236}">
                    <a16:creationId xmlns:a16="http://schemas.microsoft.com/office/drawing/2014/main" id="{B7AFA151-75E1-E446-530D-4F57110427DA}"/>
                  </a:ext>
                </a:extLst>
              </p:cNvPr>
              <p:cNvGrpSpPr/>
              <p:nvPr/>
            </p:nvGrpSpPr>
            <p:grpSpPr>
              <a:xfrm>
                <a:off x="6055484" y="2910580"/>
                <a:ext cx="648000" cy="648000"/>
                <a:chOff x="6276809" y="2868882"/>
                <a:chExt cx="648000" cy="648000"/>
              </a:xfrm>
            </p:grpSpPr>
            <p:sp>
              <p:nvSpPr>
                <p:cNvPr id="166" name="Oval 165">
                  <a:extLst>
                    <a:ext uri="{FF2B5EF4-FFF2-40B4-BE49-F238E27FC236}">
                      <a16:creationId xmlns:a16="http://schemas.microsoft.com/office/drawing/2014/main" id="{C16D8F40-C8E9-EB04-5B80-E4FCDCCFD265}"/>
                    </a:ext>
                  </a:extLst>
                </p:cNvPr>
                <p:cNvSpPr/>
                <p:nvPr/>
              </p:nvSpPr>
              <p:spPr bwMode="auto">
                <a:xfrm>
                  <a:off x="6276809" y="2868882"/>
                  <a:ext cx="648000" cy="64800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167" name="Graphic 166">
                  <a:extLst>
                    <a:ext uri="{FF2B5EF4-FFF2-40B4-BE49-F238E27FC236}">
                      <a16:creationId xmlns:a16="http://schemas.microsoft.com/office/drawing/2014/main" id="{1B075DD1-EEA2-4AD5-BFC1-13F943D464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46034" y="2940882"/>
                  <a:ext cx="504000" cy="504000"/>
                </a:xfrm>
                <a:prstGeom prst="rect">
                  <a:avLst/>
                </a:prstGeom>
              </p:spPr>
            </p:pic>
          </p:grpSp>
          <p:sp>
            <p:nvSpPr>
              <p:cNvPr id="165" name="TextBox 164">
                <a:extLst>
                  <a:ext uri="{FF2B5EF4-FFF2-40B4-BE49-F238E27FC236}">
                    <a16:creationId xmlns:a16="http://schemas.microsoft.com/office/drawing/2014/main" id="{AF3C0142-E424-7901-FFD1-EB5B0EB63E95}"/>
                  </a:ext>
                </a:extLst>
              </p:cNvPr>
              <p:cNvSpPr txBox="1"/>
              <p:nvPr/>
            </p:nvSpPr>
            <p:spPr>
              <a:xfrm>
                <a:off x="6045224" y="2455014"/>
                <a:ext cx="741316" cy="197765"/>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Databricks ML</a:t>
                </a:r>
              </a:p>
            </p:txBody>
          </p:sp>
        </p:grpSp>
        <p:pic>
          <p:nvPicPr>
            <p:cNvPr id="49" name="Graphic 48">
              <a:extLst>
                <a:ext uri="{FF2B5EF4-FFF2-40B4-BE49-F238E27FC236}">
                  <a16:creationId xmlns:a16="http://schemas.microsoft.com/office/drawing/2014/main" id="{E81A4D55-DFF2-72EE-55F6-6E01BCBA86C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8453" y="2567021"/>
              <a:ext cx="236109" cy="236109"/>
            </a:xfrm>
            <a:prstGeom prst="rect">
              <a:avLst/>
            </a:prstGeom>
          </p:spPr>
        </p:pic>
      </p:grpSp>
      <p:pic>
        <p:nvPicPr>
          <p:cNvPr id="63" name="Graphic 62">
            <a:extLst>
              <a:ext uri="{FF2B5EF4-FFF2-40B4-BE49-F238E27FC236}">
                <a16:creationId xmlns:a16="http://schemas.microsoft.com/office/drawing/2014/main" id="{842CEF96-F186-0667-5114-470A1362FD5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90549" y="6009204"/>
            <a:ext cx="504000" cy="504000"/>
          </a:xfrm>
          <a:prstGeom prst="rect">
            <a:avLst/>
          </a:prstGeom>
        </p:spPr>
      </p:pic>
      <p:pic>
        <p:nvPicPr>
          <p:cNvPr id="66" name="Graphic 65">
            <a:extLst>
              <a:ext uri="{FF2B5EF4-FFF2-40B4-BE49-F238E27FC236}">
                <a16:creationId xmlns:a16="http://schemas.microsoft.com/office/drawing/2014/main" id="{D780D8A9-8AAA-3F54-68BB-3ADCFED3AE2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140646" y="6009204"/>
            <a:ext cx="504000" cy="504000"/>
          </a:xfrm>
          <a:prstGeom prst="rect">
            <a:avLst/>
          </a:prstGeom>
        </p:spPr>
      </p:pic>
      <p:pic>
        <p:nvPicPr>
          <p:cNvPr id="74" name="Graphic 73">
            <a:extLst>
              <a:ext uri="{FF2B5EF4-FFF2-40B4-BE49-F238E27FC236}">
                <a16:creationId xmlns:a16="http://schemas.microsoft.com/office/drawing/2014/main" id="{50E5A731-4C31-0B71-6BA9-630C9F8D4353}"/>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9981380" y="6066942"/>
            <a:ext cx="504000" cy="504000"/>
          </a:xfrm>
          <a:prstGeom prst="rect">
            <a:avLst/>
          </a:prstGeom>
        </p:spPr>
      </p:pic>
      <p:pic>
        <p:nvPicPr>
          <p:cNvPr id="89" name="Graphic 88">
            <a:extLst>
              <a:ext uri="{FF2B5EF4-FFF2-40B4-BE49-F238E27FC236}">
                <a16:creationId xmlns:a16="http://schemas.microsoft.com/office/drawing/2014/main" id="{63EBEBFD-DED9-A258-9C6A-26086D485929}"/>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255894" y="6062114"/>
            <a:ext cx="504000" cy="504000"/>
          </a:xfrm>
          <a:prstGeom prst="rect">
            <a:avLst/>
          </a:prstGeom>
        </p:spPr>
      </p:pic>
      <p:pic>
        <p:nvPicPr>
          <p:cNvPr id="135" name="Graphic 134">
            <a:extLst>
              <a:ext uri="{FF2B5EF4-FFF2-40B4-BE49-F238E27FC236}">
                <a16:creationId xmlns:a16="http://schemas.microsoft.com/office/drawing/2014/main" id="{AFAEA4B2-73EA-5332-4561-53AE15F7E98F}"/>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8971793" y="6089977"/>
            <a:ext cx="504000" cy="504000"/>
          </a:xfrm>
          <a:prstGeom prst="rect">
            <a:avLst/>
          </a:prstGeom>
        </p:spPr>
      </p:pic>
      <p:pic>
        <p:nvPicPr>
          <p:cNvPr id="147" name="Graphic 146">
            <a:extLst>
              <a:ext uri="{FF2B5EF4-FFF2-40B4-BE49-F238E27FC236}">
                <a16:creationId xmlns:a16="http://schemas.microsoft.com/office/drawing/2014/main" id="{F234F53C-BFD3-3018-8DDA-6B996DFEEB4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066758" y="6009204"/>
            <a:ext cx="504000" cy="504000"/>
          </a:xfrm>
          <a:prstGeom prst="rect">
            <a:avLst/>
          </a:prstGeom>
        </p:spPr>
      </p:pic>
    </p:spTree>
    <p:extLst>
      <p:ext uri="{BB962C8B-B14F-4D97-AF65-F5344CB8AC3E}">
        <p14:creationId xmlns:p14="http://schemas.microsoft.com/office/powerpoint/2010/main" val="221109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42" presetClass="path" presetSubtype="0" repeatCount="indefinite" fill="remove" grpId="0" nodeType="withEffect">
                                  <p:stCondLst>
                                    <p:cond delay="0"/>
                                  </p:stCondLst>
                                  <p:childTnLst>
                                    <p:animMotion origin="layout" path="M -0.00182 0.00069 L 0.10756 0.00023 " pathEditMode="relative" rAng="0" ptsTypes="AA">
                                      <p:cBhvr>
                                        <p:cTn id="12" dur="3000" fill="hold"/>
                                        <p:tgtEl>
                                          <p:spTgt spid="57"/>
                                        </p:tgtEl>
                                        <p:attrNameLst>
                                          <p:attrName>ppt_x</p:attrName>
                                          <p:attrName>ppt_y</p:attrName>
                                        </p:attrNameLst>
                                      </p:cBhvr>
                                      <p:rCtr x="5469" y="-23"/>
                                    </p:animMotion>
                                  </p:childTnLst>
                                </p:cTn>
                              </p:par>
                              <p:par>
                                <p:cTn id="13" presetID="42" presetClass="path" presetSubtype="0" repeatCount="indefinite" fill="remove" grpId="0" nodeType="withEffect">
                                  <p:stCondLst>
                                    <p:cond delay="0"/>
                                  </p:stCondLst>
                                  <p:childTnLst>
                                    <p:animMotion origin="layout" path="M -0.00183 0.0007 L 0.10833 -0.00023 " pathEditMode="relative" rAng="0" ptsTypes="AA">
                                      <p:cBhvr>
                                        <p:cTn id="14" dur="3000" fill="hold"/>
                                        <p:tgtEl>
                                          <p:spTgt spid="60"/>
                                        </p:tgtEl>
                                        <p:attrNameLst>
                                          <p:attrName>ppt_x</p:attrName>
                                          <p:attrName>ppt_y</p:attrName>
                                        </p:attrNameLst>
                                      </p:cBhvr>
                                      <p:rCtr x="5508" y="-46"/>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42" presetClass="path" presetSubtype="0" repeatCount="indefinite" fill="remove" grpId="0" nodeType="withEffect">
                                  <p:stCondLst>
                                    <p:cond delay="500"/>
                                  </p:stCondLst>
                                  <p:childTnLst>
                                    <p:animMotion origin="layout" path="M -0.00143 0.00023 L 0.10469 -0.03195 " pathEditMode="relative" rAng="0" ptsTypes="AA">
                                      <p:cBhvr>
                                        <p:cTn id="28" dur="3000" fill="hold"/>
                                        <p:tgtEl>
                                          <p:spTgt spid="34"/>
                                        </p:tgtEl>
                                        <p:attrNameLst>
                                          <p:attrName>ppt_x</p:attrName>
                                          <p:attrName>ppt_y</p:attrName>
                                        </p:attrNameLst>
                                      </p:cBhvr>
                                      <p:rCtr x="5299" y="-1620"/>
                                    </p:animMotion>
                                  </p:childTnLst>
                                </p:cTn>
                              </p:par>
                              <p:par>
                                <p:cTn id="29" presetID="42" presetClass="path" presetSubtype="0" repeatCount="indefinite" fill="remove" grpId="0" nodeType="withEffect">
                                  <p:stCondLst>
                                    <p:cond delay="500"/>
                                  </p:stCondLst>
                                  <p:childTnLst>
                                    <p:animMotion origin="layout" path="M 0.00026 -0.00116 L 0.10651 0.06505 " pathEditMode="relative" rAng="0" ptsTypes="AA">
                                      <p:cBhvr>
                                        <p:cTn id="30" dur="3000" fill="hold"/>
                                        <p:tgtEl>
                                          <p:spTgt spid="55"/>
                                        </p:tgtEl>
                                        <p:attrNameLst>
                                          <p:attrName>ppt_x</p:attrName>
                                          <p:attrName>ppt_y</p:attrName>
                                        </p:attrNameLst>
                                      </p:cBhvr>
                                      <p:rCtr x="5313" y="331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7"/>
                                        </p:tgtEl>
                                        <p:attrNameLst>
                                          <p:attrName>style.visibility</p:attrName>
                                        </p:attrNameLst>
                                      </p:cBhvr>
                                      <p:to>
                                        <p:strVal val="visible"/>
                                      </p:to>
                                    </p:set>
                                  </p:childTnLst>
                                </p:cTn>
                              </p:par>
                              <p:par>
                                <p:cTn id="37" presetID="42" presetClass="path" presetSubtype="0" repeatCount="indefinite" fill="remove" grpId="0" nodeType="withEffect">
                                  <p:stCondLst>
                                    <p:cond delay="0"/>
                                  </p:stCondLst>
                                  <p:childTnLst>
                                    <p:animMotion origin="layout" path="M -0.00286 0.07361 L 0.33412 0.07523 " pathEditMode="relative" rAng="0" ptsTypes="AA">
                                      <p:cBhvr>
                                        <p:cTn id="38" dur="5000" fill="hold"/>
                                        <p:tgtEl>
                                          <p:spTgt spid="191"/>
                                        </p:tgtEl>
                                        <p:attrNameLst>
                                          <p:attrName>ppt_x</p:attrName>
                                          <p:attrName>ppt_y</p:attrName>
                                        </p:attrNameLst>
                                      </p:cBhvr>
                                      <p:rCtr x="16849" y="69"/>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42" presetClass="path" presetSubtype="0" repeatCount="indefinite" fill="hold" grpId="0" nodeType="withEffect">
                                  <p:stCondLst>
                                    <p:cond delay="0"/>
                                  </p:stCondLst>
                                  <p:childTnLst>
                                    <p:animMotion origin="layout" path="M -4.16667E-6 0.0007 L 0.08073 -0.1044 " pathEditMode="relative" rAng="0" ptsTypes="AA">
                                      <p:cBhvr>
                                        <p:cTn id="44" dur="3000" fill="hold"/>
                                        <p:tgtEl>
                                          <p:spTgt spid="122"/>
                                        </p:tgtEl>
                                        <p:attrNameLst>
                                          <p:attrName>ppt_x</p:attrName>
                                          <p:attrName>ppt_y</p:attrName>
                                        </p:attrNameLst>
                                      </p:cBhvr>
                                      <p:rCtr x="4036" y="-5255"/>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3"/>
                                        </p:tgtEl>
                                        <p:attrNameLst>
                                          <p:attrName>style.visibility</p:attrName>
                                        </p:attrNameLst>
                                      </p:cBhvr>
                                      <p:to>
                                        <p:strVal val="visible"/>
                                      </p:to>
                                    </p:set>
                                  </p:childTnLst>
                                </p:cTn>
                              </p:par>
                              <p:par>
                                <p:cTn id="53" presetID="42" presetClass="path" presetSubtype="0" repeatCount="indefinite" autoRev="1" fill="remove" grpId="0" nodeType="withEffect">
                                  <p:stCondLst>
                                    <p:cond delay="0"/>
                                  </p:stCondLst>
                                  <p:childTnLst>
                                    <p:animMotion origin="layout" path="M -0.00143 0.00023 L 0.09128 0.00162 " pathEditMode="relative" rAng="0" ptsTypes="AA">
                                      <p:cBhvr>
                                        <p:cTn id="54" dur="2000" fill="hold"/>
                                        <p:tgtEl>
                                          <p:spTgt spid="189"/>
                                        </p:tgtEl>
                                        <p:attrNameLst>
                                          <p:attrName>ppt_x</p:attrName>
                                          <p:attrName>ppt_y</p:attrName>
                                        </p:attrNameLst>
                                      </p:cBhvr>
                                      <p:rCtr x="4635" y="6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42" presetClass="path" presetSubtype="0" repeatCount="indefinite" fill="remove" grpId="0" nodeType="withEffect">
                                  <p:stCondLst>
                                    <p:cond delay="0"/>
                                  </p:stCondLst>
                                  <p:childTnLst>
                                    <p:animMotion origin="layout" path="M -0.00182 0.00069 L -0.15924 -0.07106 " pathEditMode="relative" rAng="0" ptsTypes="AA">
                                      <p:cBhvr>
                                        <p:cTn id="64" dur="3000" fill="hold"/>
                                        <p:tgtEl>
                                          <p:spTgt spid="75"/>
                                        </p:tgtEl>
                                        <p:attrNameLst>
                                          <p:attrName>ppt_x</p:attrName>
                                          <p:attrName>ppt_y</p:attrName>
                                        </p:attrNameLst>
                                      </p:cBhvr>
                                      <p:rCtr x="-7878" y="-3588"/>
                                    </p:animMotion>
                                  </p:childTnLst>
                                </p:cTn>
                              </p:par>
                              <p:par>
                                <p:cTn id="65" presetID="42" presetClass="path" presetSubtype="0" repeatCount="indefinite" fill="remove" grpId="0" nodeType="withEffect">
                                  <p:stCondLst>
                                    <p:cond delay="0"/>
                                  </p:stCondLst>
                                  <p:childTnLst>
                                    <p:animMotion origin="layout" path="M -0.00182 0.00069 L -0.12396 0.00046 " pathEditMode="relative" rAng="0" ptsTypes="AA">
                                      <p:cBhvr>
                                        <p:cTn id="66" dur="3000" fill="hold"/>
                                        <p:tgtEl>
                                          <p:spTgt spid="65"/>
                                        </p:tgtEl>
                                        <p:attrNameLst>
                                          <p:attrName>ppt_x</p:attrName>
                                          <p:attrName>ppt_y</p:attrName>
                                        </p:attrNameLst>
                                      </p:cBhvr>
                                      <p:rCtr x="-6107" y="-23"/>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42" presetClass="path" presetSubtype="0" repeatCount="indefinite" fill="remove" grpId="0" nodeType="withEffect">
                                  <p:stCondLst>
                                    <p:cond delay="0"/>
                                  </p:stCondLst>
                                  <p:childTnLst>
                                    <p:animMotion origin="layout" path="M -0.00144 0.00023 L 0.46067 -0.00092 " pathEditMode="relative" rAng="0" ptsTypes="AA">
                                      <p:cBhvr>
                                        <p:cTn id="80" dur="5000" fill="hold"/>
                                        <p:tgtEl>
                                          <p:spTgt spid="51"/>
                                        </p:tgtEl>
                                        <p:attrNameLst>
                                          <p:attrName>ppt_x</p:attrName>
                                          <p:attrName>ppt_y</p:attrName>
                                        </p:attrNameLst>
                                      </p:cBhvr>
                                      <p:rCtr x="23099" y="-69"/>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8"/>
                                        </p:tgtEl>
                                        <p:attrNameLst>
                                          <p:attrName>style.visibility</p:attrName>
                                        </p:attrNameLst>
                                      </p:cBhvr>
                                      <p:to>
                                        <p:strVal val="visible"/>
                                      </p:to>
                                    </p:set>
                                  </p:childTnLst>
                                </p:cTn>
                              </p:par>
                              <p:par>
                                <p:cTn id="91" presetID="42" presetClass="path" presetSubtype="0" repeatCount="indefinite" autoRev="1" fill="remove" grpId="0" nodeType="withEffect">
                                  <p:stCondLst>
                                    <p:cond delay="0"/>
                                  </p:stCondLst>
                                  <p:childTnLst>
                                    <p:animMotion origin="layout" path="M -0.00143 0.00023 L 0.11941 -0.00093 " pathEditMode="relative" rAng="0" ptsTypes="AA">
                                      <p:cBhvr>
                                        <p:cTn id="92" dur="2000" fill="hold"/>
                                        <p:tgtEl>
                                          <p:spTgt spid="53"/>
                                        </p:tgtEl>
                                        <p:attrNameLst>
                                          <p:attrName>ppt_x</p:attrName>
                                          <p:attrName>ppt_y</p:attrName>
                                        </p:attrNameLst>
                                      </p:cBhvr>
                                      <p:rCtr x="6042" y="-69"/>
                                    </p:animMotion>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4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5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7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42" presetClass="path" presetSubtype="0" repeatCount="indefinite" autoRev="1" fill="remove" grpId="0" nodeType="withEffect">
                                  <p:stCondLst>
                                    <p:cond delay="0"/>
                                  </p:stCondLst>
                                  <p:childTnLst>
                                    <p:animMotion origin="layout" path="M 0.02683 -0.05231 L 0.02735 -0.15116 " pathEditMode="relative" rAng="0" ptsTypes="AA">
                                      <p:cBhvr>
                                        <p:cTn id="114" dur="2000" fill="hold"/>
                                        <p:tgtEl>
                                          <p:spTgt spid="52"/>
                                        </p:tgtEl>
                                        <p:attrNameLst>
                                          <p:attrName>ppt_x</p:attrName>
                                          <p:attrName>ppt_y</p:attrName>
                                        </p:attrNameLst>
                                      </p:cBhvr>
                                      <p:rCtr x="26" y="-4954"/>
                                    </p:animMotion>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8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75" grpId="0" animBg="1"/>
      <p:bldP spid="65" grpId="0" animBg="1"/>
      <p:bldP spid="191" grpId="0" animBg="1"/>
      <p:bldP spid="51" grpId="0" animBg="1"/>
      <p:bldP spid="189" grpId="0" animBg="1"/>
      <p:bldP spid="110" grpId="0" animBg="1"/>
      <p:bldP spid="111" grpId="0" animBg="1"/>
      <p:bldP spid="34" grpId="0" animBg="1"/>
      <p:bldP spid="55" grpId="0" animBg="1"/>
      <p:bldP spid="57" grpId="0" animBg="1"/>
      <p:bldP spid="60" grpId="0" animBg="1"/>
      <p:bldP spid="12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70EC4-7149-3916-F9ED-90B96F1C0DD0}"/>
              </a:ext>
            </a:extLst>
          </p:cNvPr>
          <p:cNvSpPr txBox="1">
            <a:spLocks/>
          </p:cNvSpPr>
          <p:nvPr/>
        </p:nvSpPr>
        <p:spPr>
          <a:xfrm>
            <a:off x="4541139" y="3028891"/>
            <a:ext cx="3421762" cy="677108"/>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sz="4400" dirty="0">
                <a:gradFill>
                  <a:gsLst>
                    <a:gs pos="1250">
                      <a:srgbClr val="FFFFFF"/>
                    </a:gs>
                    <a:gs pos="100000">
                      <a:srgbClr val="FFFFFF"/>
                    </a:gs>
                  </a:gsLst>
                  <a:lin ang="5400000" scaled="0"/>
                </a:gradFill>
                <a:latin typeface="Segoe UI Semibold"/>
              </a:rPr>
              <a:t>Thank you !</a:t>
            </a:r>
            <a:endParaRPr kumimoji="0" lang="en-US" sz="44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136971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FBED4A-CDD4-284C-AF63-C0E61214B5B4}"/>
              </a:ext>
            </a:extLst>
          </p:cNvPr>
          <p:cNvGrpSpPr/>
          <p:nvPr/>
        </p:nvGrpSpPr>
        <p:grpSpPr>
          <a:xfrm>
            <a:off x="5397196" y="1863645"/>
            <a:ext cx="1481889" cy="3266594"/>
            <a:chOff x="5206172" y="1730938"/>
            <a:chExt cx="1602293" cy="3532008"/>
          </a:xfrm>
        </p:grpSpPr>
        <p:sp>
          <p:nvSpPr>
            <p:cNvPr id="21" name="TextBox 20">
              <a:extLst>
                <a:ext uri="{FF2B5EF4-FFF2-40B4-BE49-F238E27FC236}">
                  <a16:creationId xmlns:a16="http://schemas.microsoft.com/office/drawing/2014/main" id="{5B7B5C36-3644-F148-9137-083268021629}"/>
                </a:ext>
              </a:extLst>
            </p:cNvPr>
            <p:cNvSpPr txBox="1"/>
            <p:nvPr/>
          </p:nvSpPr>
          <p:spPr>
            <a:xfrm>
              <a:off x="5206172" y="3005935"/>
              <a:ext cx="1233314" cy="184666"/>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502040204020203" pitchFamily="34" charset="0"/>
                  <a:ea typeface="+mn-ea"/>
                  <a:cs typeface="Segoe UI Semibold" panose="020B0502040204020203" pitchFamily="34" charset="0"/>
                </a:rPr>
                <a:t>Event Hubs</a:t>
              </a:r>
            </a:p>
          </p:txBody>
        </p:sp>
        <p:sp>
          <p:nvSpPr>
            <p:cNvPr id="74" name="Oval 73">
              <a:extLst>
                <a:ext uri="{FF2B5EF4-FFF2-40B4-BE49-F238E27FC236}">
                  <a16:creationId xmlns:a16="http://schemas.microsoft.com/office/drawing/2014/main" id="{C5888FC3-BDFE-C949-978D-E991B1A34038}"/>
                </a:ext>
              </a:extLst>
            </p:cNvPr>
            <p:cNvSpPr/>
            <p:nvPr/>
          </p:nvSpPr>
          <p:spPr bwMode="auto">
            <a:xfrm>
              <a:off x="5274190" y="1730938"/>
              <a:ext cx="1097280" cy="1097281"/>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37" name="Picture 36">
              <a:extLst>
                <a:ext uri="{FF2B5EF4-FFF2-40B4-BE49-F238E27FC236}">
                  <a16:creationId xmlns:a16="http://schemas.microsoft.com/office/drawing/2014/main" id="{00DC7693-E34A-FA49-83BC-C5999D861A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7945" y="2064694"/>
              <a:ext cx="429768" cy="429768"/>
            </a:xfrm>
            <a:prstGeom prst="rect">
              <a:avLst/>
            </a:prstGeom>
          </p:spPr>
        </p:pic>
        <p:sp>
          <p:nvSpPr>
            <p:cNvPr id="75" name="Oval 74">
              <a:extLst>
                <a:ext uri="{FF2B5EF4-FFF2-40B4-BE49-F238E27FC236}">
                  <a16:creationId xmlns:a16="http://schemas.microsoft.com/office/drawing/2014/main" id="{673594BB-CE38-204F-81F3-9F2921C635C4}"/>
                </a:ext>
              </a:extLst>
            </p:cNvPr>
            <p:cNvSpPr/>
            <p:nvPr/>
          </p:nvSpPr>
          <p:spPr bwMode="auto">
            <a:xfrm>
              <a:off x="5271335" y="3793123"/>
              <a:ext cx="1097280" cy="1097280"/>
            </a:xfrm>
            <a:prstGeom prst="ellipse">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39" name="Picture 38">
              <a:extLst>
                <a:ext uri="{FF2B5EF4-FFF2-40B4-BE49-F238E27FC236}">
                  <a16:creationId xmlns:a16="http://schemas.microsoft.com/office/drawing/2014/main" id="{DB11FFE6-6DA8-EF4C-AD22-D5AA43DE95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2419" y="4104207"/>
              <a:ext cx="475113" cy="475113"/>
            </a:xfrm>
            <a:prstGeom prst="rect">
              <a:avLst/>
            </a:prstGeom>
          </p:spPr>
        </p:pic>
        <p:sp>
          <p:nvSpPr>
            <p:cNvPr id="79" name="TextBox 78">
              <a:extLst>
                <a:ext uri="{FF2B5EF4-FFF2-40B4-BE49-F238E27FC236}">
                  <a16:creationId xmlns:a16="http://schemas.microsoft.com/office/drawing/2014/main" id="{14781AC0-4134-0646-AB24-7ECC491F5DD6}"/>
                </a:ext>
              </a:extLst>
            </p:cNvPr>
            <p:cNvSpPr txBox="1"/>
            <p:nvPr/>
          </p:nvSpPr>
          <p:spPr>
            <a:xfrm>
              <a:off x="5206172" y="5078280"/>
              <a:ext cx="1233314" cy="184666"/>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502040204020203" pitchFamily="34" charset="0"/>
                  <a:ea typeface="+mn-ea"/>
                  <a:cs typeface="Segoe UI Semibold" panose="020B0502040204020203" pitchFamily="34" charset="0"/>
                </a:rPr>
                <a:t>IoT Hub</a:t>
              </a:r>
            </a:p>
          </p:txBody>
        </p:sp>
        <p:sp>
          <p:nvSpPr>
            <p:cNvPr id="30" name="Arc 29">
              <a:extLst>
                <a:ext uri="{FF2B5EF4-FFF2-40B4-BE49-F238E27FC236}">
                  <a16:creationId xmlns:a16="http://schemas.microsoft.com/office/drawing/2014/main" id="{97A2DAA0-1073-4920-814B-26273DF1B6B7}"/>
                </a:ext>
              </a:extLst>
            </p:cNvPr>
            <p:cNvSpPr/>
            <p:nvPr/>
          </p:nvSpPr>
          <p:spPr>
            <a:xfrm rot="10800000">
              <a:off x="6532478" y="3089600"/>
              <a:ext cx="247874" cy="247874"/>
            </a:xfrm>
            <a:prstGeom prst="arc">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33E1BCA1-8553-4243-8A3B-0AD3EE8A1C99}"/>
                </a:ext>
              </a:extLst>
            </p:cNvPr>
            <p:cNvCxnSpPr>
              <a:cxnSpLocks/>
              <a:endCxn id="30" idx="2"/>
            </p:cNvCxnSpPr>
            <p:nvPr/>
          </p:nvCxnSpPr>
          <p:spPr>
            <a:xfrm flipH="1">
              <a:off x="6532478" y="2387435"/>
              <a:ext cx="17380" cy="826102"/>
            </a:xfrm>
            <a:prstGeom prst="line">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ADC3A0F6-048D-4686-8BAD-3483C091D8AF}"/>
                </a:ext>
              </a:extLst>
            </p:cNvPr>
            <p:cNvSpPr/>
            <p:nvPr/>
          </p:nvSpPr>
          <p:spPr>
            <a:xfrm>
              <a:off x="6301984" y="2246588"/>
              <a:ext cx="247874" cy="247874"/>
            </a:xfrm>
            <a:prstGeom prst="arc">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34" name="Straight Connector 33">
              <a:extLst>
                <a:ext uri="{FF2B5EF4-FFF2-40B4-BE49-F238E27FC236}">
                  <a16:creationId xmlns:a16="http://schemas.microsoft.com/office/drawing/2014/main" id="{358F8821-445D-4673-B384-D003E343CB49}"/>
                </a:ext>
              </a:extLst>
            </p:cNvPr>
            <p:cNvCxnSpPr>
              <a:cxnSpLocks/>
            </p:cNvCxnSpPr>
            <p:nvPr/>
          </p:nvCxnSpPr>
          <p:spPr>
            <a:xfrm flipH="1">
              <a:off x="6669184" y="3337474"/>
              <a:ext cx="138800" cy="0"/>
            </a:xfrm>
            <a:prstGeom prst="line">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88116A-9F46-4EA9-8DBE-28A1CF624A0B}"/>
                </a:ext>
              </a:extLst>
            </p:cNvPr>
            <p:cNvCxnSpPr>
              <a:cxnSpLocks/>
            </p:cNvCxnSpPr>
            <p:nvPr/>
          </p:nvCxnSpPr>
          <p:spPr>
            <a:xfrm flipH="1">
              <a:off x="6669665" y="3429000"/>
              <a:ext cx="138800" cy="0"/>
            </a:xfrm>
            <a:prstGeom prst="line">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7302DF3-F138-49D3-83BC-EE97DAA30C41}"/>
                </a:ext>
              </a:extLst>
            </p:cNvPr>
            <p:cNvSpPr/>
            <p:nvPr/>
          </p:nvSpPr>
          <p:spPr>
            <a:xfrm rot="16200000">
              <a:off x="6541168" y="3427562"/>
              <a:ext cx="247874" cy="247874"/>
            </a:xfrm>
            <a:prstGeom prst="arc">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38" name="Straight Connector 37">
              <a:extLst>
                <a:ext uri="{FF2B5EF4-FFF2-40B4-BE49-F238E27FC236}">
                  <a16:creationId xmlns:a16="http://schemas.microsoft.com/office/drawing/2014/main" id="{A5A2690C-3E66-4019-8B84-B62E13D7726F}"/>
                </a:ext>
              </a:extLst>
            </p:cNvPr>
            <p:cNvCxnSpPr>
              <a:cxnSpLocks/>
            </p:cNvCxnSpPr>
            <p:nvPr/>
          </p:nvCxnSpPr>
          <p:spPr>
            <a:xfrm>
              <a:off x="6538100" y="3569160"/>
              <a:ext cx="3068" cy="695138"/>
            </a:xfrm>
            <a:prstGeom prst="line">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Arc 39">
              <a:extLst>
                <a:ext uri="{FF2B5EF4-FFF2-40B4-BE49-F238E27FC236}">
                  <a16:creationId xmlns:a16="http://schemas.microsoft.com/office/drawing/2014/main" id="{A16A7E51-C449-4AA8-9150-442ABEE18CC3}"/>
                </a:ext>
              </a:extLst>
            </p:cNvPr>
            <p:cNvSpPr/>
            <p:nvPr/>
          </p:nvSpPr>
          <p:spPr>
            <a:xfrm rot="5400000">
              <a:off x="6293294" y="4140361"/>
              <a:ext cx="247874" cy="247874"/>
            </a:xfrm>
            <a:prstGeom prst="arc">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396D229C-0B5F-7148-8786-68FA02D668D8}"/>
              </a:ext>
            </a:extLst>
          </p:cNvPr>
          <p:cNvGrpSpPr/>
          <p:nvPr/>
        </p:nvGrpSpPr>
        <p:grpSpPr>
          <a:xfrm>
            <a:off x="6948877" y="1894151"/>
            <a:ext cx="4593709" cy="653578"/>
            <a:chOff x="6883928" y="1763923"/>
            <a:chExt cx="4966951" cy="706682"/>
          </a:xfrm>
        </p:grpSpPr>
        <p:sp>
          <p:nvSpPr>
            <p:cNvPr id="51" name="Right Brace 50">
              <a:extLst>
                <a:ext uri="{FF2B5EF4-FFF2-40B4-BE49-F238E27FC236}">
                  <a16:creationId xmlns:a16="http://schemas.microsoft.com/office/drawing/2014/main" id="{ED89CA34-5151-4D34-924C-743E0F173ABD}"/>
                </a:ext>
              </a:extLst>
            </p:cNvPr>
            <p:cNvSpPr/>
            <p:nvPr/>
          </p:nvSpPr>
          <p:spPr>
            <a:xfrm rot="16200000">
              <a:off x="9258652" y="-121622"/>
              <a:ext cx="217503" cy="4966951"/>
            </a:xfrm>
            <a:prstGeom prst="rightBrace">
              <a:avLst>
                <a:gd name="adj1" fmla="val 55208"/>
                <a:gd name="adj2" fmla="val 50000"/>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2" name="Rectangle 51">
              <a:extLst>
                <a:ext uri="{FF2B5EF4-FFF2-40B4-BE49-F238E27FC236}">
                  <a16:creationId xmlns:a16="http://schemas.microsoft.com/office/drawing/2014/main" id="{D1239D14-DF6E-4FB0-9909-40AC128BE517}"/>
                </a:ext>
              </a:extLst>
            </p:cNvPr>
            <p:cNvSpPr/>
            <p:nvPr/>
          </p:nvSpPr>
          <p:spPr>
            <a:xfrm>
              <a:off x="8232147" y="1763923"/>
              <a:ext cx="2270511" cy="341632"/>
            </a:xfrm>
            <a:prstGeom prst="rect">
              <a:avLst/>
            </a:prstGeom>
          </p:spPr>
          <p:txBody>
            <a:bodyPr wrap="square">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T-SQL language</a:t>
              </a:r>
              <a:endParaRPr kumimoji="0" lang="en-US" sz="1800"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10" name="TextBox 9">
            <a:extLst>
              <a:ext uri="{FF2B5EF4-FFF2-40B4-BE49-F238E27FC236}">
                <a16:creationId xmlns:a16="http://schemas.microsoft.com/office/drawing/2014/main" id="{F2E4334F-7B74-4FAF-906F-41791AC9E827}"/>
              </a:ext>
            </a:extLst>
          </p:cNvPr>
          <p:cNvSpPr txBox="1"/>
          <p:nvPr/>
        </p:nvSpPr>
        <p:spPr>
          <a:xfrm>
            <a:off x="6878640" y="4165905"/>
            <a:ext cx="4720888" cy="256184"/>
          </a:xfrm>
          <a:prstGeom prst="rect">
            <a:avLst/>
          </a:prstGeom>
          <a:noFill/>
        </p:spPr>
        <p:txBody>
          <a:bodyPr wrap="square" lIns="0" tIns="0" rIns="0" bIns="0" rtlCol="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Segoe UI Semibold"/>
                <a:ea typeface="+mn-ea"/>
                <a:cs typeface="Segoe UI Semibold"/>
              </a:rPr>
              <a:t>Built-in streaming ingestion &amp; analytics</a:t>
            </a:r>
          </a:p>
        </p:txBody>
      </p:sp>
      <p:sp>
        <p:nvSpPr>
          <p:cNvPr id="43" name="Rectangle 42">
            <a:extLst>
              <a:ext uri="{FF2B5EF4-FFF2-40B4-BE49-F238E27FC236}">
                <a16:creationId xmlns:a16="http://schemas.microsoft.com/office/drawing/2014/main" id="{F1076613-CF41-428A-8641-67E4B0CD3A6B}"/>
              </a:ext>
            </a:extLst>
          </p:cNvPr>
          <p:cNvSpPr/>
          <p:nvPr/>
        </p:nvSpPr>
        <p:spPr bwMode="auto">
          <a:xfrm>
            <a:off x="6941931" y="2676641"/>
            <a:ext cx="4657887" cy="1252415"/>
          </a:xfrm>
          <a:prstGeom prst="rect">
            <a:avLst/>
          </a:prstGeom>
          <a:solidFill>
            <a:srgbClr val="000000"/>
          </a:solidFill>
          <a:ln w="12700" cap="rnd">
            <a:solidFill>
              <a:srgbClr val="000000"/>
            </a:solidFill>
            <a:miter lim="800000"/>
            <a:headEnd/>
            <a:tailEnd/>
          </a:ln>
          <a:effectLst>
            <a:outerShdw blurRad="254000" algn="tl" rotWithShape="0">
              <a:srgbClr val="0078D4">
                <a:alpha val="70000"/>
              </a:srgbClr>
            </a:outerShdw>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pic>
        <p:nvPicPr>
          <p:cNvPr id="45" name="Graphic 44">
            <a:extLst>
              <a:ext uri="{FF2B5EF4-FFF2-40B4-BE49-F238E27FC236}">
                <a16:creationId xmlns:a16="http://schemas.microsoft.com/office/drawing/2014/main" id="{E2E75FA5-6E8A-4F3E-97BB-695D8385A8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91380" y="3164518"/>
            <a:ext cx="437149" cy="384806"/>
          </a:xfrm>
          <a:prstGeom prst="rect">
            <a:avLst/>
          </a:prstGeom>
        </p:spPr>
      </p:pic>
      <p:sp>
        <p:nvSpPr>
          <p:cNvPr id="46" name="TextBox 45">
            <a:extLst>
              <a:ext uri="{FF2B5EF4-FFF2-40B4-BE49-F238E27FC236}">
                <a16:creationId xmlns:a16="http://schemas.microsoft.com/office/drawing/2014/main" id="{B589256D-24F6-4B49-9E19-C91EE281DCC6}"/>
              </a:ext>
            </a:extLst>
          </p:cNvPr>
          <p:cNvSpPr txBox="1"/>
          <p:nvPr/>
        </p:nvSpPr>
        <p:spPr>
          <a:xfrm>
            <a:off x="6948878" y="3638000"/>
            <a:ext cx="3192386" cy="170789"/>
          </a:xfrm>
          <a:prstGeom prst="rect">
            <a:avLst/>
          </a:prstGeom>
          <a:solidFill>
            <a:schemeClr val="bg1"/>
          </a:solidFill>
        </p:spPr>
        <p:txBody>
          <a:bodyPr wrap="square" lIns="0" tIns="0" rIns="0" bIns="0" rtlCol="0" anchor="t">
            <a:noAutofit/>
          </a:bodyPr>
          <a:lstStyle>
            <a:defPPr>
              <a:defRPr lang="en-US"/>
            </a:defPPr>
            <a:lvl1pPr algn="ctr">
              <a:defRPr sz="1200" b="1">
                <a:solidFill>
                  <a:srgbClr val="0078D4"/>
                </a:solidFill>
                <a:latin typeface="Segoe UI Semibold" panose="020B0502040204020203" pitchFamily="34" charset="0"/>
                <a:cs typeface="Segoe UI Semibold" panose="020B0502040204020203" pitchFamily="34" charset="0"/>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502040204020203" pitchFamily="34" charset="0"/>
                <a:ea typeface="+mn-ea"/>
                <a:cs typeface="Segoe UI Semibold" panose="020B0502040204020203" pitchFamily="34" charset="0"/>
              </a:rPr>
              <a:t>Streaming Ingestion </a:t>
            </a:r>
          </a:p>
        </p:txBody>
      </p:sp>
      <p:pic>
        <p:nvPicPr>
          <p:cNvPr id="47" name="Picture 46">
            <a:extLst>
              <a:ext uri="{FF2B5EF4-FFF2-40B4-BE49-F238E27FC236}">
                <a16:creationId xmlns:a16="http://schemas.microsoft.com/office/drawing/2014/main" id="{93E59726-4C9D-4301-AB10-40AEAA0778A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83101" y="3151264"/>
            <a:ext cx="442131" cy="442131"/>
          </a:xfrm>
          <a:prstGeom prst="rect">
            <a:avLst/>
          </a:prstGeom>
        </p:spPr>
      </p:pic>
      <p:pic>
        <p:nvPicPr>
          <p:cNvPr id="48" name="Graphic 47">
            <a:extLst>
              <a:ext uri="{FF2B5EF4-FFF2-40B4-BE49-F238E27FC236}">
                <a16:creationId xmlns:a16="http://schemas.microsoft.com/office/drawing/2014/main" id="{730B1219-6901-4EAE-9ACD-C16FD71FAB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10074" y="3164518"/>
            <a:ext cx="437149" cy="384806"/>
          </a:xfrm>
          <a:prstGeom prst="rect">
            <a:avLst/>
          </a:prstGeom>
        </p:spPr>
      </p:pic>
      <p:sp>
        <p:nvSpPr>
          <p:cNvPr id="53" name="TextBox 52">
            <a:extLst>
              <a:ext uri="{FF2B5EF4-FFF2-40B4-BE49-F238E27FC236}">
                <a16:creationId xmlns:a16="http://schemas.microsoft.com/office/drawing/2014/main" id="{DB85A8DA-2334-4742-8357-D467933CEDAE}"/>
              </a:ext>
            </a:extLst>
          </p:cNvPr>
          <p:cNvSpPr txBox="1"/>
          <p:nvPr/>
        </p:nvSpPr>
        <p:spPr>
          <a:xfrm>
            <a:off x="10148211" y="3640512"/>
            <a:ext cx="1401322" cy="170789"/>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502040204020203" pitchFamily="34" charset="0"/>
                <a:ea typeface="+mn-ea"/>
                <a:cs typeface="Segoe UI Semibold" panose="020B0502040204020203" pitchFamily="34" charset="0"/>
              </a:rPr>
              <a:t>Dedicated SQL Pool</a:t>
            </a:r>
          </a:p>
        </p:txBody>
      </p:sp>
      <p:sp>
        <p:nvSpPr>
          <p:cNvPr id="56" name="Rectangle 55">
            <a:extLst>
              <a:ext uri="{FF2B5EF4-FFF2-40B4-BE49-F238E27FC236}">
                <a16:creationId xmlns:a16="http://schemas.microsoft.com/office/drawing/2014/main" id="{FC611069-87D9-47D7-9821-6F6AEB5CD160}"/>
              </a:ext>
            </a:extLst>
          </p:cNvPr>
          <p:cNvSpPr/>
          <p:nvPr/>
        </p:nvSpPr>
        <p:spPr>
          <a:xfrm>
            <a:off x="8515922" y="2730462"/>
            <a:ext cx="1638239" cy="256184"/>
          </a:xfrm>
          <a:prstGeom prst="rect">
            <a:avLst/>
          </a:prstGeom>
          <a:solidFill>
            <a:schemeClr val="bg1"/>
          </a:solidFill>
        </p:spPr>
        <p:txBody>
          <a:bodyPr wrap="square"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8D4"/>
                </a:solidFill>
                <a:effectLst/>
                <a:uLnTx/>
                <a:uFillTx/>
                <a:latin typeface="Segoe UI Semibold" panose="020B0502040204020203" pitchFamily="34" charset="0"/>
                <a:ea typeface="+mn-ea"/>
                <a:cs typeface="Segoe UI Semibold" panose="020B0502040204020203" pitchFamily="34" charset="0"/>
              </a:rPr>
              <a:t>Synapse SQL</a:t>
            </a:r>
          </a:p>
        </p:txBody>
      </p:sp>
      <p:sp>
        <p:nvSpPr>
          <p:cNvPr id="41" name="Title 1">
            <a:extLst>
              <a:ext uri="{FF2B5EF4-FFF2-40B4-BE49-F238E27FC236}">
                <a16:creationId xmlns:a16="http://schemas.microsoft.com/office/drawing/2014/main" id="{713220B6-4ACD-4CDA-AC6B-EAE9E8711986}"/>
              </a:ext>
            </a:extLst>
          </p:cNvPr>
          <p:cNvSpPr txBox="1">
            <a:spLocks/>
          </p:cNvSpPr>
          <p:nvPr/>
        </p:nvSpPr>
        <p:spPr>
          <a:xfrm>
            <a:off x="588263" y="246949"/>
            <a:ext cx="11457557" cy="553998"/>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dirty="0">
                <a:gradFill>
                  <a:gsLst>
                    <a:gs pos="1250">
                      <a:srgbClr val="FFFFFF"/>
                    </a:gs>
                    <a:gs pos="100000">
                      <a:srgbClr val="FFFFFF"/>
                    </a:gs>
                  </a:gsLst>
                  <a:lin ang="5400000" scaled="0"/>
                </a:gradFill>
                <a:latin typeface="Segoe UI Semibold"/>
              </a:rPr>
              <a:t>Architecture</a:t>
            </a:r>
            <a:endParaRPr kumimoji="0" lang="en-US" sz="3600" b="0"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endParaRPr>
          </a:p>
        </p:txBody>
      </p:sp>
      <p:cxnSp>
        <p:nvCxnSpPr>
          <p:cNvPr id="49" name="Straight Connector 48">
            <a:extLst>
              <a:ext uri="{FF2B5EF4-FFF2-40B4-BE49-F238E27FC236}">
                <a16:creationId xmlns:a16="http://schemas.microsoft.com/office/drawing/2014/main" id="{7042E281-DD9C-4B8F-AA51-F39BDFC9E594}"/>
              </a:ext>
            </a:extLst>
          </p:cNvPr>
          <p:cNvCxnSpPr/>
          <p:nvPr/>
        </p:nvCxnSpPr>
        <p:spPr>
          <a:xfrm>
            <a:off x="0" y="2269777"/>
            <a:ext cx="4751387" cy="0"/>
          </a:xfrm>
          <a:prstGeom prst="line">
            <a:avLst/>
          </a:prstGeom>
          <a:noFill/>
          <a:ln w="19050" cap="flat" cmpd="sng" algn="ctr">
            <a:solidFill>
              <a:srgbClr val="50E6FF"/>
            </a:solidFill>
            <a:prstDash val="solid"/>
            <a:headEnd type="none"/>
            <a:tailEnd type="none"/>
          </a:ln>
          <a:effectLst/>
        </p:spPr>
      </p:cxnSp>
      <p:sp>
        <p:nvSpPr>
          <p:cNvPr id="44" name="Text Placeholder 2">
            <a:extLst>
              <a:ext uri="{FF2B5EF4-FFF2-40B4-BE49-F238E27FC236}">
                <a16:creationId xmlns:a16="http://schemas.microsoft.com/office/drawing/2014/main" id="{5A133336-B312-4B92-BF74-9B1079EAB0C8}"/>
              </a:ext>
            </a:extLst>
          </p:cNvPr>
          <p:cNvSpPr txBox="1">
            <a:spLocks/>
          </p:cNvSpPr>
          <p:nvPr/>
        </p:nvSpPr>
        <p:spPr>
          <a:xfrm>
            <a:off x="588263" y="2504412"/>
            <a:ext cx="4163124" cy="22159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solidFill>
                  <a:schemeClr val="accent2">
                    <a:lumMod val="75000"/>
                  </a:schemeClr>
                </a:solidFill>
                <a:latin typeface="+mj-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2pPr>
            <a:lvl3pPr marL="171450" marR="0" indent="-171450" algn="l" defTabSz="932742" rtl="0" eaLnBrk="1" fontAlgn="auto" latinLnBrk="0" hangingPunct="1">
              <a:lnSpc>
                <a:spcPct val="100000"/>
              </a:lnSpc>
              <a:spcBef>
                <a:spcPct val="20000"/>
              </a:spcBef>
              <a:spcAft>
                <a:spcPts val="600"/>
              </a:spcAft>
              <a:buClrTx/>
              <a:buSzPct val="90000"/>
              <a:buFont typeface="Arial" panose="020B0604020202020204" pitchFamily="34" charset="0"/>
              <a:buChar char="•"/>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14300"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lumMod val="75000"/>
                  </a:srgbClr>
                </a:solidFill>
                <a:effectLst/>
                <a:uLnTx/>
                <a:uFillTx/>
                <a:latin typeface="Segoe UI Semibold"/>
                <a:ea typeface="+mn-ea"/>
                <a:cs typeface="Segoe UI" panose="020B0502040204020203" pitchFamily="34" charset="0"/>
              </a:rPr>
              <a:t>IoT ingestion without aggregation</a:t>
            </a:r>
          </a:p>
          <a:p>
            <a:pPr marL="0" marR="0" lvl="0" indent="0" algn="l" defTabSz="114300" rtl="0" eaLnBrk="1" fontAlgn="auto" latinLnBrk="0" hangingPunct="1">
              <a:lnSpc>
                <a:spcPct val="100000"/>
              </a:lnSpc>
              <a:spcBef>
                <a:spcPts val="0"/>
              </a:spcBef>
              <a:spcAft>
                <a:spcPts val="600"/>
              </a:spcAft>
              <a:buClrTx/>
              <a:buSzPct val="90000"/>
              <a:buFont typeface="Wingdings" panose="05000000000000000000" pitchFamily="2" charset="2"/>
              <a:buNone/>
              <a:tabLst/>
              <a:defRPr/>
            </a:pPr>
            <a:endParaRPr kumimoji="0" lang="en-US" sz="1400" b="0" i="0" u="none" strike="noStrike" kern="1200" cap="none" spc="0" normalizeH="0" baseline="0" noProof="0" dirty="0">
              <a:ln>
                <a:noFill/>
              </a:ln>
              <a:solidFill>
                <a:srgbClr val="50E6FF">
                  <a:lumMod val="75000"/>
                </a:srgbClr>
              </a:solidFill>
              <a:effectLst/>
              <a:uLnTx/>
              <a:uFillTx/>
              <a:latin typeface="Segoe UI Semibold"/>
              <a:ea typeface="+mn-ea"/>
              <a:cs typeface="Segoe UI" panose="020B0502040204020203" pitchFamily="34" charset="0"/>
            </a:endParaRPr>
          </a:p>
          <a:p>
            <a:pPr marL="0" marR="0" lvl="0" indent="0" algn="l" defTabSz="114300"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Ingress up to 720 gigabytes/hour of raw events</a:t>
            </a:r>
          </a:p>
          <a:p>
            <a:pPr marL="0" marR="0" lvl="0" indent="0" algn="l" defTabSz="114300" rtl="0" eaLnBrk="1" fontAlgn="auto" latinLnBrk="0" hangingPunct="1">
              <a:lnSpc>
                <a:spcPct val="100000"/>
              </a:lnSpc>
              <a:spcBef>
                <a:spcPts val="120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Analyze data in-flight using SQL language Azure Stream Analytics</a:t>
            </a:r>
          </a:p>
          <a:p>
            <a:pPr marL="0" marR="0" lvl="0" indent="0" algn="l" defTabSz="114300" rtl="0" eaLnBrk="1" fontAlgn="auto" latinLnBrk="0" hangingPunct="1">
              <a:lnSpc>
                <a:spcPct val="100000"/>
              </a:lnSpc>
              <a:spcBef>
                <a:spcPts val="120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Join streaming data with other data assets in the data warehouse and data lake</a:t>
            </a:r>
          </a:p>
        </p:txBody>
      </p:sp>
      <p:pic>
        <p:nvPicPr>
          <p:cNvPr id="54" name="Picture 53">
            <a:extLst>
              <a:ext uri="{FF2B5EF4-FFF2-40B4-BE49-F238E27FC236}">
                <a16:creationId xmlns:a16="http://schemas.microsoft.com/office/drawing/2014/main" id="{B43A4FD7-D0E1-484F-8899-B0C5221A6228}"/>
              </a:ext>
            </a:extLst>
          </p:cNvPr>
          <p:cNvPicPr>
            <a:picLocks noChangeAspect="1"/>
          </p:cNvPicPr>
          <p:nvPr/>
        </p:nvPicPr>
        <p:blipFill>
          <a:blip r:embed="rId8"/>
          <a:stretch>
            <a:fillRect/>
          </a:stretch>
        </p:blipFill>
        <p:spPr>
          <a:xfrm>
            <a:off x="10636874" y="3149388"/>
            <a:ext cx="442131" cy="442131"/>
          </a:xfrm>
          <a:prstGeom prst="rect">
            <a:avLst/>
          </a:prstGeom>
        </p:spPr>
      </p:pic>
    </p:spTree>
    <p:extLst>
      <p:ext uri="{BB962C8B-B14F-4D97-AF65-F5344CB8AC3E}">
        <p14:creationId xmlns:p14="http://schemas.microsoft.com/office/powerpoint/2010/main" val="1950104522"/>
      </p:ext>
    </p:extLst>
  </p:cSld>
  <p:clrMapOvr>
    <a:masterClrMapping/>
  </p:clrMapOvr>
  <p:transition>
    <p:fade/>
  </p:transition>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155</Words>
  <Application>Microsoft Office PowerPoint</Application>
  <PresentationFormat>Widescreen</PresentationFormat>
  <Paragraphs>62</Paragraphs>
  <Slides>5</Slides>
  <Notes>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Calibri Light</vt:lpstr>
      <vt:lpstr>Consolas</vt:lpstr>
      <vt:lpstr>Segoe UI</vt:lpstr>
      <vt:lpstr>Segoe UI Semibold</vt:lpstr>
      <vt:lpstr>Wingdings</vt:lpstr>
      <vt:lpstr>Office Theme</vt:lpstr>
      <vt:lpstr>13_White Template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Kuldeep Singh</dc:creator>
  <cp:lastModifiedBy>Kuldeep Singh</cp:lastModifiedBy>
  <cp:revision>22</cp:revision>
  <dcterms:created xsi:type="dcterms:W3CDTF">2023-07-29T09:39:28Z</dcterms:created>
  <dcterms:modified xsi:type="dcterms:W3CDTF">2023-07-31T13:59:04Z</dcterms:modified>
</cp:coreProperties>
</file>