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5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E-4BFF-A3D2-19C886CC63D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0E-4BFF-A3D2-19C886CC63DA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0E-4BFF-A3D2-19C886CC63D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0E-4BFF-A3D2-19C886CC63DA}"/>
              </c:ext>
            </c:extLst>
          </c:dPt>
          <c:dPt>
            <c:idx val="4"/>
            <c:bubble3D val="0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0E-4BFF-A3D2-19C886CC63DA}"/>
              </c:ext>
            </c:extLst>
          </c:dPt>
          <c:dPt>
            <c:idx val="5"/>
            <c:bubble3D val="0"/>
            <c:spPr>
              <a:solidFill>
                <a:srgbClr val="3366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0E-4BFF-A3D2-19C886CC63DA}"/>
              </c:ext>
            </c:extLst>
          </c:dPt>
          <c:dPt>
            <c:idx val="6"/>
            <c:bubble3D val="0"/>
            <c:spPr>
              <a:solidFill>
                <a:srgbClr val="0099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0E-4BFF-A3D2-19C886CC63DA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Dreaming of my next travelling adventure</c:v>
                </c:pt>
                <c:pt idx="1">
                  <c:v>Practicing Yoga</c:v>
                </c:pt>
                <c:pt idx="2">
                  <c:v>Running the Business</c:v>
                </c:pt>
                <c:pt idx="3">
                  <c:v>Changing the Business</c:v>
                </c:pt>
                <c:pt idx="4">
                  <c:v>Spending time with Familiy</c:v>
                </c:pt>
                <c:pt idx="5">
                  <c:v>Watching Parks &amp; Recreation</c:v>
                </c:pt>
                <c:pt idx="6">
                  <c:v>Side Hustle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0E-4BFF-A3D2-19C886CC63D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1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0.61508</cdr:x>
      <cdr:y>0.84433</cdr:y>
    </cdr:from>
    <cdr:to>
      <cdr:x>0.99467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1430064-74F1-4B64-8F38-607773CE574D}"/>
            </a:ext>
          </a:extLst>
        </cdr:cNvPr>
        <cdr:cNvSpPr txBox="1"/>
      </cdr:nvSpPr>
      <cdr:spPr>
        <a:xfrm xmlns:a="http://schemas.openxmlformats.org/drawingml/2006/main">
          <a:off x="1902889" y="1741411"/>
          <a:ext cx="1174344" cy="321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4</a:t>
          </a:r>
        </a:p>
      </cdr:txBody>
    </cdr:sp>
  </cdr:relSizeAnchor>
  <cdr:relSizeAnchor xmlns:cdr="http://schemas.openxmlformats.org/drawingml/2006/chartDrawing">
    <cdr:from>
      <cdr:x>0</cdr:x>
      <cdr:y>0.78779</cdr:y>
    </cdr:from>
    <cdr:to>
      <cdr:x>0.25712</cdr:x>
      <cdr:y>0.92001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32A492-0BA1-496C-9CF2-6758A413805E}"/>
            </a:ext>
          </a:extLst>
        </cdr:cNvPr>
        <cdr:cNvSpPr txBox="1"/>
      </cdr:nvSpPr>
      <cdr:spPr>
        <a:xfrm xmlns:a="http://schemas.openxmlformats.org/drawingml/2006/main">
          <a:off x="-414478" y="1624809"/>
          <a:ext cx="795457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3</a:t>
          </a:r>
        </a:p>
      </cdr:txBody>
    </cdr:sp>
  </cdr:relSizeAnchor>
  <cdr:relSizeAnchor xmlns:cdr="http://schemas.openxmlformats.org/drawingml/2006/chartDrawing">
    <cdr:from>
      <cdr:x>0</cdr:x>
      <cdr:y>0.3262</cdr:y>
    </cdr:from>
    <cdr:to>
      <cdr:x>0.21094</cdr:x>
      <cdr:y>0.45841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5C56568-BEE5-4209-BE19-9EBC85E7F442}"/>
            </a:ext>
          </a:extLst>
        </cdr:cNvPr>
        <cdr:cNvSpPr txBox="1"/>
      </cdr:nvSpPr>
      <cdr:spPr>
        <a:xfrm xmlns:a="http://schemas.openxmlformats.org/drawingml/2006/main">
          <a:off x="0" y="672784"/>
          <a:ext cx="652589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2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0.32643</cdr:x>
      <cdr:y>0.13222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6DA454D-B0B6-4D33-AC9C-D36A908985A7}"/>
            </a:ext>
          </a:extLst>
        </cdr:cNvPr>
        <cdr:cNvSpPr txBox="1"/>
      </cdr:nvSpPr>
      <cdr:spPr>
        <a:xfrm xmlns:a="http://schemas.openxmlformats.org/drawingml/2006/main">
          <a:off x="0" y="0"/>
          <a:ext cx="1009875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1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0.77809</cdr:x>
      <cdr:y>0.24467</cdr:y>
    </cdr:from>
    <cdr:to>
      <cdr:x>1</cdr:x>
      <cdr:y>0.32018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0618B66-194B-4722-8BB6-FC9E76F0C392}"/>
            </a:ext>
          </a:extLst>
        </cdr:cNvPr>
        <cdr:cNvSpPr txBox="1"/>
      </cdr:nvSpPr>
      <cdr:spPr>
        <a:xfrm xmlns:a="http://schemas.openxmlformats.org/drawingml/2006/main">
          <a:off x="2407193" y="504633"/>
          <a:ext cx="686527" cy="1557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6</a:t>
          </a:r>
        </a:p>
      </cdr:txBody>
    </cdr:sp>
  </cdr:relSizeAnchor>
  <cdr:relSizeAnchor xmlns:cdr="http://schemas.openxmlformats.org/drawingml/2006/chartDrawing">
    <cdr:from>
      <cdr:x>0.64792</cdr:x>
      <cdr:y>0</cdr:y>
    </cdr:from>
    <cdr:to>
      <cdr:x>0.99467</cdr:x>
      <cdr:y>0.13222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DC8291D-736F-48AB-AEDB-870E47AC9318}"/>
            </a:ext>
          </a:extLst>
        </cdr:cNvPr>
        <cdr:cNvSpPr txBox="1"/>
      </cdr:nvSpPr>
      <cdr:spPr>
        <a:xfrm xmlns:a="http://schemas.openxmlformats.org/drawingml/2006/main">
          <a:off x="2004498" y="-7816690"/>
          <a:ext cx="1072735" cy="272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7</a:t>
          </a:r>
        </a:p>
      </cdr:txBody>
    </cdr:sp>
  </cdr:relSizeAnchor>
  <cdr:relSizeAnchor xmlns:cdr="http://schemas.openxmlformats.org/drawingml/2006/chartDrawing">
    <cdr:from>
      <cdr:x>0.79462</cdr:x>
      <cdr:y>0.45841</cdr:y>
    </cdr:from>
    <cdr:to>
      <cdr:x>0.99561</cdr:x>
      <cdr:y>0.59063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F83304A-22A3-4B47-82CF-98983DB059D6}"/>
            </a:ext>
          </a:extLst>
        </cdr:cNvPr>
        <cdr:cNvSpPr txBox="1"/>
      </cdr:nvSpPr>
      <cdr:spPr>
        <a:xfrm xmlns:a="http://schemas.openxmlformats.org/drawingml/2006/main">
          <a:off x="2458322" y="945464"/>
          <a:ext cx="621807" cy="272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21191"/>
            <a:ext cx="6425724" cy="344875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02944"/>
            <a:ext cx="5669756" cy="239165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27403"/>
            <a:ext cx="163005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27403"/>
            <a:ext cx="4795669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69624"/>
            <a:ext cx="6520220" cy="41206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629226"/>
            <a:ext cx="6520220" cy="21669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27405"/>
            <a:ext cx="652022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28347"/>
            <a:ext cx="3198096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18442"/>
            <a:ext cx="31980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28347"/>
            <a:ext cx="3213847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18442"/>
            <a:ext cx="321384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26283"/>
            <a:ext cx="3827085" cy="703968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26283"/>
            <a:ext cx="3827085" cy="703968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27405"/>
            <a:ext cx="652022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37014"/>
            <a:ext cx="652022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1CA1-9539-4AC8-82CD-E94DEEADCDDC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181397"/>
            <a:ext cx="25513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>
            <a:extLst>
              <a:ext uri="{FF2B5EF4-FFF2-40B4-BE49-F238E27FC236}">
                <a16:creationId xmlns:a16="http://schemas.microsoft.com/office/drawing/2014/main" id="{F63F75AC-1351-4074-A2E8-D83C04120FB0}"/>
              </a:ext>
            </a:extLst>
          </p:cNvPr>
          <p:cNvSpPr txBox="1"/>
          <p:nvPr/>
        </p:nvSpPr>
        <p:spPr>
          <a:xfrm>
            <a:off x="105571" y="95882"/>
            <a:ext cx="40393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FIRST LAST NAME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FD3AF3-0659-46A1-837B-4CF40D3AB28B}"/>
              </a:ext>
            </a:extLst>
          </p:cNvPr>
          <p:cNvSpPr txBox="1"/>
          <p:nvPr/>
        </p:nvSpPr>
        <p:spPr>
          <a:xfrm>
            <a:off x="115078" y="626054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Tagline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5AE3DCD-DA90-4FFD-AAD1-862E1F56BBF5}"/>
              </a:ext>
            </a:extLst>
          </p:cNvPr>
          <p:cNvSpPr txBox="1"/>
          <p:nvPr/>
        </p:nvSpPr>
        <p:spPr>
          <a:xfrm>
            <a:off x="304276" y="963160"/>
            <a:ext cx="508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Light" panose="020B0502040204020203" pitchFamily="34" charset="0"/>
              </a:rPr>
              <a:t>Emailaddress                                  linkedin.com/in/handle              ###-###-####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112D9A-A732-4A1F-A359-FB198385D29B}"/>
              </a:ext>
            </a:extLst>
          </p:cNvPr>
          <p:cNvSpPr txBox="1"/>
          <p:nvPr/>
        </p:nvSpPr>
        <p:spPr>
          <a:xfrm>
            <a:off x="115078" y="1343912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EXPERIENCE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443359-164C-417D-A82F-A360C6EC7015}"/>
              </a:ext>
            </a:extLst>
          </p:cNvPr>
          <p:cNvSpPr txBox="1"/>
          <p:nvPr/>
        </p:nvSpPr>
        <p:spPr>
          <a:xfrm>
            <a:off x="3754898" y="1343910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MY PHILOSOPHY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3462C1E-3952-42E0-894B-7144D8C19A92}"/>
              </a:ext>
            </a:extLst>
          </p:cNvPr>
          <p:cNvCxnSpPr>
            <a:cxnSpLocks/>
          </p:cNvCxnSpPr>
          <p:nvPr/>
        </p:nvCxnSpPr>
        <p:spPr>
          <a:xfrm>
            <a:off x="3843026" y="1682464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3AF28F63-BFBC-4466-95B0-4F9162DA777F}"/>
              </a:ext>
            </a:extLst>
          </p:cNvPr>
          <p:cNvSpPr txBox="1"/>
          <p:nvPr/>
        </p:nvSpPr>
        <p:spPr>
          <a:xfrm>
            <a:off x="515502" y="1735817"/>
            <a:ext cx="3047037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r>
              <a:rPr lang="en-US" sz="11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Company 1     |     Location| From – To </a:t>
            </a:r>
            <a:b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2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3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05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F45A7B7-0C9E-4D77-8242-C1E51BD0AC3E}"/>
              </a:ext>
            </a:extLst>
          </p:cNvPr>
          <p:cNvSpPr txBox="1"/>
          <p:nvPr/>
        </p:nvSpPr>
        <p:spPr>
          <a:xfrm>
            <a:off x="3843026" y="1886290"/>
            <a:ext cx="31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story of who you are and what you stand for</a:t>
            </a:r>
            <a:endParaRPr lang="en-US" sz="12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A243FE4-A338-4639-AF52-78AEE6D74106}"/>
              </a:ext>
            </a:extLst>
          </p:cNvPr>
          <p:cNvSpPr txBox="1"/>
          <p:nvPr/>
        </p:nvSpPr>
        <p:spPr>
          <a:xfrm>
            <a:off x="3754898" y="2402108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MOST PROUD OF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CDB2958-72A3-485A-9A0D-13EC6FF46D17}"/>
              </a:ext>
            </a:extLst>
          </p:cNvPr>
          <p:cNvCxnSpPr>
            <a:cxnSpLocks/>
          </p:cNvCxnSpPr>
          <p:nvPr/>
        </p:nvCxnSpPr>
        <p:spPr>
          <a:xfrm>
            <a:off x="3843026" y="2720366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5F74B11-0FE7-4065-8B11-3E69C1181008}"/>
              </a:ext>
            </a:extLst>
          </p:cNvPr>
          <p:cNvSpPr txBox="1"/>
          <p:nvPr/>
        </p:nvSpPr>
        <p:spPr>
          <a:xfrm>
            <a:off x="4289669" y="2811898"/>
            <a:ext cx="2786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1 | Top takeaway from Experience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Showcase the impact with metrics/KPIs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2 | Contributions to others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This can be something in or outside of work. How are you contributing to the success of others?</a:t>
            </a:r>
          </a:p>
          <a:p>
            <a:endParaRPr lang="en-US" sz="11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3 | Personal proud moment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Something personal that’s just about you! Raising kids, getting into college, the sky’s the limit! </a:t>
            </a:r>
          </a:p>
          <a:p>
            <a:endParaRPr lang="en-US" sz="12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C07F15E-3C96-4011-B506-DFEF7DD4D908}"/>
              </a:ext>
            </a:extLst>
          </p:cNvPr>
          <p:cNvSpPr txBox="1"/>
          <p:nvPr/>
        </p:nvSpPr>
        <p:spPr>
          <a:xfrm>
            <a:off x="3727984" y="5299729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ATTRIBUTES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EF830BE-CC00-4693-BAF8-773A90DBD327}"/>
              </a:ext>
            </a:extLst>
          </p:cNvPr>
          <p:cNvCxnSpPr>
            <a:cxnSpLocks/>
          </p:cNvCxnSpPr>
          <p:nvPr/>
        </p:nvCxnSpPr>
        <p:spPr>
          <a:xfrm>
            <a:off x="3816112" y="5625584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25D2024D-12C7-4430-9A07-9EF84351C1F7}"/>
              </a:ext>
            </a:extLst>
          </p:cNvPr>
          <p:cNvSpPr txBox="1"/>
          <p:nvPr/>
        </p:nvSpPr>
        <p:spPr>
          <a:xfrm>
            <a:off x="3898342" y="5718767"/>
            <a:ext cx="3176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Qualities colleagues endorse </a:t>
            </a:r>
            <a:r>
              <a:rPr lang="en-US" sz="7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(take these directly from LinkedIn)</a:t>
            </a:r>
            <a:endParaRPr lang="en-US" sz="1100" i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03B356-E36E-498D-9AB8-7C970AEA507F}"/>
              </a:ext>
            </a:extLst>
          </p:cNvPr>
          <p:cNvSpPr txBox="1"/>
          <p:nvPr/>
        </p:nvSpPr>
        <p:spPr>
          <a:xfrm>
            <a:off x="3918531" y="6340807"/>
            <a:ext cx="2441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Personal areas of growth</a:t>
            </a:r>
          </a:p>
        </p:txBody>
      </p:sp>
      <p:sp>
        <p:nvSpPr>
          <p:cNvPr id="256" name="Rectangle: Rounded Corners 37">
            <a:extLst>
              <a:ext uri="{FF2B5EF4-FFF2-40B4-BE49-F238E27FC236}">
                <a16:creationId xmlns:a16="http://schemas.microsoft.com/office/drawing/2014/main" id="{FB4AA73A-F5E8-4093-8CFA-DD43711A781A}"/>
              </a:ext>
            </a:extLst>
          </p:cNvPr>
          <p:cNvSpPr/>
          <p:nvPr/>
        </p:nvSpPr>
        <p:spPr>
          <a:xfrm>
            <a:off x="3974323" y="5982272"/>
            <a:ext cx="962794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1</a:t>
            </a:r>
          </a:p>
        </p:txBody>
      </p:sp>
      <p:sp>
        <p:nvSpPr>
          <p:cNvPr id="257" name="Rectangle: Rounded Corners 38">
            <a:extLst>
              <a:ext uri="{FF2B5EF4-FFF2-40B4-BE49-F238E27FC236}">
                <a16:creationId xmlns:a16="http://schemas.microsoft.com/office/drawing/2014/main" id="{4C3B1F28-5E76-4317-BDAE-A1EEFABFE88C}"/>
              </a:ext>
            </a:extLst>
          </p:cNvPr>
          <p:cNvSpPr/>
          <p:nvPr/>
        </p:nvSpPr>
        <p:spPr>
          <a:xfrm>
            <a:off x="4977036" y="5982272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2</a:t>
            </a:r>
          </a:p>
        </p:txBody>
      </p:sp>
      <p:sp>
        <p:nvSpPr>
          <p:cNvPr id="258" name="Rectangle: Rounded Corners 41">
            <a:extLst>
              <a:ext uri="{FF2B5EF4-FFF2-40B4-BE49-F238E27FC236}">
                <a16:creationId xmlns:a16="http://schemas.microsoft.com/office/drawing/2014/main" id="{975D27CE-F9ED-4E9C-BB75-3277E9225B8A}"/>
              </a:ext>
            </a:extLst>
          </p:cNvPr>
          <p:cNvSpPr/>
          <p:nvPr/>
        </p:nvSpPr>
        <p:spPr>
          <a:xfrm>
            <a:off x="3988805" y="6573390"/>
            <a:ext cx="1213882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1</a:t>
            </a:r>
          </a:p>
        </p:txBody>
      </p:sp>
      <p:sp>
        <p:nvSpPr>
          <p:cNvPr id="259" name="Rectangle: Rounded Corners 42">
            <a:extLst>
              <a:ext uri="{FF2B5EF4-FFF2-40B4-BE49-F238E27FC236}">
                <a16:creationId xmlns:a16="http://schemas.microsoft.com/office/drawing/2014/main" id="{9C50035C-1F66-4BCD-AF87-4576888333AD}"/>
              </a:ext>
            </a:extLst>
          </p:cNvPr>
          <p:cNvSpPr/>
          <p:nvPr/>
        </p:nvSpPr>
        <p:spPr>
          <a:xfrm>
            <a:off x="5272961" y="6573390"/>
            <a:ext cx="1157440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756D056-267D-44E6-9AC6-4127CF422AF9}"/>
              </a:ext>
            </a:extLst>
          </p:cNvPr>
          <p:cNvSpPr txBox="1"/>
          <p:nvPr/>
        </p:nvSpPr>
        <p:spPr>
          <a:xfrm>
            <a:off x="3730847" y="7105934"/>
            <a:ext cx="342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EDUCATION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4732B58-816D-4AFF-A552-39ABF4F18E9D}"/>
              </a:ext>
            </a:extLst>
          </p:cNvPr>
          <p:cNvCxnSpPr>
            <a:cxnSpLocks/>
          </p:cNvCxnSpPr>
          <p:nvPr/>
        </p:nvCxnSpPr>
        <p:spPr>
          <a:xfrm>
            <a:off x="3818975" y="7420785"/>
            <a:ext cx="33350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51A7CAD1-1015-43CF-BCBC-74CA290E1210}"/>
              </a:ext>
            </a:extLst>
          </p:cNvPr>
          <p:cNvSpPr txBox="1"/>
          <p:nvPr/>
        </p:nvSpPr>
        <p:spPr>
          <a:xfrm>
            <a:off x="4563081" y="7504486"/>
            <a:ext cx="2546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Degree | Field of Study</a:t>
            </a:r>
          </a:p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School |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Specializations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Awards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566B88E-2EC7-463B-911D-B2F78A457F7B}"/>
              </a:ext>
            </a:extLst>
          </p:cNvPr>
          <p:cNvSpPr txBox="1"/>
          <p:nvPr/>
        </p:nvSpPr>
        <p:spPr>
          <a:xfrm>
            <a:off x="115078" y="7082231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HOW I STRUCTURE MY TIME</a:t>
            </a:r>
          </a:p>
        </p:txBody>
      </p:sp>
      <p:graphicFrame>
        <p:nvGraphicFramePr>
          <p:cNvPr id="264" name="Chart 263">
            <a:extLst>
              <a:ext uri="{FF2B5EF4-FFF2-40B4-BE49-F238E27FC236}">
                <a16:creationId xmlns:a16="http://schemas.microsoft.com/office/drawing/2014/main" id="{914E3A0C-B89C-4A15-9CA0-B676189D7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68841"/>
              </p:ext>
            </p:extLst>
          </p:nvPr>
        </p:nvGraphicFramePr>
        <p:xfrm>
          <a:off x="231604" y="7487731"/>
          <a:ext cx="3093720" cy="20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F51E2E8-39D1-4F8D-9D99-A800ABAA8CC0}"/>
              </a:ext>
            </a:extLst>
          </p:cNvPr>
          <p:cNvCxnSpPr>
            <a:cxnSpLocks/>
          </p:cNvCxnSpPr>
          <p:nvPr/>
        </p:nvCxnSpPr>
        <p:spPr>
          <a:xfrm>
            <a:off x="3855472" y="3599762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0B69C5E-E983-4B63-8A0F-584B7C09ECC6}"/>
              </a:ext>
            </a:extLst>
          </p:cNvPr>
          <p:cNvCxnSpPr>
            <a:cxnSpLocks/>
          </p:cNvCxnSpPr>
          <p:nvPr/>
        </p:nvCxnSpPr>
        <p:spPr>
          <a:xfrm>
            <a:off x="3875471" y="4482182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86EF752-B656-4CDB-BC2D-EA075B08742B}"/>
              </a:ext>
            </a:extLst>
          </p:cNvPr>
          <p:cNvCxnSpPr>
            <a:cxnSpLocks/>
          </p:cNvCxnSpPr>
          <p:nvPr/>
        </p:nvCxnSpPr>
        <p:spPr>
          <a:xfrm>
            <a:off x="3808949" y="6341875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461D37B-B913-432F-B360-FF43E9DAEAC4}"/>
              </a:ext>
            </a:extLst>
          </p:cNvPr>
          <p:cNvGrpSpPr/>
          <p:nvPr/>
        </p:nvGrpSpPr>
        <p:grpSpPr>
          <a:xfrm>
            <a:off x="3841928" y="3833120"/>
            <a:ext cx="437070" cy="436956"/>
            <a:chOff x="10679769" y="-4165501"/>
            <a:chExt cx="1829276" cy="182880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D6F4D9-29B7-4C94-BC57-18B91784638A}"/>
                </a:ext>
              </a:extLst>
            </p:cNvPr>
            <p:cNvSpPr/>
            <p:nvPr/>
          </p:nvSpPr>
          <p:spPr>
            <a:xfrm>
              <a:off x="10787758" y="-4057750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3" descr="\\MAGNUM\Projects\Microsoft\Cloud Power FY12\Design\ICONS_PNG\Iaas.png">
              <a:extLst>
                <a:ext uri="{FF2B5EF4-FFF2-40B4-BE49-F238E27FC236}">
                  <a16:creationId xmlns:a16="http://schemas.microsoft.com/office/drawing/2014/main" id="{C90A9437-465E-44B9-B2D7-25A525313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 bwMode="auto">
            <a:xfrm>
              <a:off x="10679769" y="-4165501"/>
              <a:ext cx="1829276" cy="1828800"/>
            </a:xfrm>
            <a:prstGeom prst="rect">
              <a:avLst/>
            </a:prstGeom>
            <a:noFill/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EB2E3FA-734B-40B2-B673-EC045D4A9DDB}"/>
              </a:ext>
            </a:extLst>
          </p:cNvPr>
          <p:cNvGrpSpPr/>
          <p:nvPr/>
        </p:nvGrpSpPr>
        <p:grpSpPr>
          <a:xfrm>
            <a:off x="3871008" y="4671341"/>
            <a:ext cx="385466" cy="385466"/>
            <a:chOff x="6894205" y="-4112768"/>
            <a:chExt cx="1613297" cy="1613297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17B9FD0-BA37-4BC2-9077-D2619C11793E}"/>
                </a:ext>
              </a:extLst>
            </p:cNvPr>
            <p:cNvSpPr/>
            <p:nvPr/>
          </p:nvSpPr>
          <p:spPr>
            <a:xfrm>
              <a:off x="6894205" y="-4112768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6" descr="\\MAGNUM\Projects\Microsoft\Cloud Power FY12\Design\ICONS_PNG\Ingerity.png">
              <a:extLst>
                <a:ext uri="{FF2B5EF4-FFF2-40B4-BE49-F238E27FC236}">
                  <a16:creationId xmlns:a16="http://schemas.microsoft.com/office/drawing/2014/main" id="{7ED01BBB-68C5-4233-B9F8-52743FBE1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19512" y="-4024075"/>
              <a:ext cx="1362683" cy="1362328"/>
            </a:xfrm>
            <a:prstGeom prst="rect">
              <a:avLst/>
            </a:prstGeom>
            <a:noFill/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ABF88C0-B636-4952-B0C5-507AA2EEAFD9}"/>
              </a:ext>
            </a:extLst>
          </p:cNvPr>
          <p:cNvGrpSpPr/>
          <p:nvPr/>
        </p:nvGrpSpPr>
        <p:grpSpPr>
          <a:xfrm>
            <a:off x="3854656" y="2931815"/>
            <a:ext cx="437070" cy="436956"/>
            <a:chOff x="11348634" y="-1621842"/>
            <a:chExt cx="1829275" cy="1828799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A4BF7F1-30E0-40A8-8088-A123E3A9993D}"/>
                </a:ext>
              </a:extLst>
            </p:cNvPr>
            <p:cNvSpPr/>
            <p:nvPr/>
          </p:nvSpPr>
          <p:spPr>
            <a:xfrm>
              <a:off x="11473557" y="-1488690"/>
              <a:ext cx="1613296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5" descr="\\MAGNUM\Projects\Microsoft\Cloud Power FY12\Design\ICONS_PNG\Increase.png">
              <a:extLst>
                <a:ext uri="{FF2B5EF4-FFF2-40B4-BE49-F238E27FC236}">
                  <a16:creationId xmlns:a16="http://schemas.microsoft.com/office/drawing/2014/main" id="{9167A60C-09CB-4607-BC90-90303AE9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1348634" y="-1621842"/>
              <a:ext cx="1829275" cy="1828799"/>
            </a:xfrm>
            <a:prstGeom prst="rect">
              <a:avLst/>
            </a:prstGeom>
            <a:noFill/>
          </p:spPr>
        </p:pic>
      </p:grpSp>
      <p:sp>
        <p:nvSpPr>
          <p:cNvPr id="277" name="Freeform 128">
            <a:extLst>
              <a:ext uri="{FF2B5EF4-FFF2-40B4-BE49-F238E27FC236}">
                <a16:creationId xmlns:a16="http://schemas.microsoft.com/office/drawing/2014/main" id="{43AA27FB-850B-4EA7-9B12-036DB4F00D4B}"/>
              </a:ext>
            </a:extLst>
          </p:cNvPr>
          <p:cNvSpPr>
            <a:spLocks noEditPoints="1"/>
          </p:cNvSpPr>
          <p:nvPr/>
        </p:nvSpPr>
        <p:spPr bwMode="black">
          <a:xfrm>
            <a:off x="218037" y="1047939"/>
            <a:ext cx="154021" cy="107721"/>
          </a:xfrm>
          <a:custGeom>
            <a:avLst/>
            <a:gdLst>
              <a:gd name="T0" fmla="*/ 7 w 300"/>
              <a:gd name="T1" fmla="*/ 0 h 210"/>
              <a:gd name="T2" fmla="*/ 293 w 300"/>
              <a:gd name="T3" fmla="*/ 0 h 210"/>
              <a:gd name="T4" fmla="*/ 150 w 300"/>
              <a:gd name="T5" fmla="*/ 120 h 210"/>
              <a:gd name="T6" fmla="*/ 7 w 300"/>
              <a:gd name="T7" fmla="*/ 0 h 210"/>
              <a:gd name="T8" fmla="*/ 153 w 300"/>
              <a:gd name="T9" fmla="*/ 130 h 210"/>
              <a:gd name="T10" fmla="*/ 153 w 300"/>
              <a:gd name="T11" fmla="*/ 130 h 210"/>
              <a:gd name="T12" fmla="*/ 153 w 300"/>
              <a:gd name="T13" fmla="*/ 131 h 210"/>
              <a:gd name="T14" fmla="*/ 152 w 300"/>
              <a:gd name="T15" fmla="*/ 131 h 210"/>
              <a:gd name="T16" fmla="*/ 152 w 300"/>
              <a:gd name="T17" fmla="*/ 131 h 210"/>
              <a:gd name="T18" fmla="*/ 151 w 300"/>
              <a:gd name="T19" fmla="*/ 131 h 210"/>
              <a:gd name="T20" fmla="*/ 151 w 300"/>
              <a:gd name="T21" fmla="*/ 131 h 210"/>
              <a:gd name="T22" fmla="*/ 150 w 300"/>
              <a:gd name="T23" fmla="*/ 131 h 210"/>
              <a:gd name="T24" fmla="*/ 150 w 300"/>
              <a:gd name="T25" fmla="*/ 131 h 210"/>
              <a:gd name="T26" fmla="*/ 150 w 300"/>
              <a:gd name="T27" fmla="*/ 131 h 210"/>
              <a:gd name="T28" fmla="*/ 149 w 300"/>
              <a:gd name="T29" fmla="*/ 131 h 210"/>
              <a:gd name="T30" fmla="*/ 149 w 300"/>
              <a:gd name="T31" fmla="*/ 131 h 210"/>
              <a:gd name="T32" fmla="*/ 148 w 300"/>
              <a:gd name="T33" fmla="*/ 131 h 210"/>
              <a:gd name="T34" fmla="*/ 148 w 300"/>
              <a:gd name="T35" fmla="*/ 131 h 210"/>
              <a:gd name="T36" fmla="*/ 147 w 300"/>
              <a:gd name="T37" fmla="*/ 131 h 210"/>
              <a:gd name="T38" fmla="*/ 147 w 300"/>
              <a:gd name="T39" fmla="*/ 130 h 210"/>
              <a:gd name="T40" fmla="*/ 147 w 300"/>
              <a:gd name="T41" fmla="*/ 130 h 210"/>
              <a:gd name="T42" fmla="*/ 125 w 300"/>
              <a:gd name="T43" fmla="*/ 112 h 210"/>
              <a:gd name="T44" fmla="*/ 8 w 300"/>
              <a:gd name="T45" fmla="*/ 210 h 210"/>
              <a:gd name="T46" fmla="*/ 293 w 300"/>
              <a:gd name="T47" fmla="*/ 210 h 210"/>
              <a:gd name="T48" fmla="*/ 175 w 300"/>
              <a:gd name="T49" fmla="*/ 112 h 210"/>
              <a:gd name="T50" fmla="*/ 153 w 300"/>
              <a:gd name="T51" fmla="*/ 130 h 210"/>
              <a:gd name="T52" fmla="*/ 0 w 300"/>
              <a:gd name="T53" fmla="*/ 6 h 210"/>
              <a:gd name="T54" fmla="*/ 0 w 300"/>
              <a:gd name="T55" fmla="*/ 204 h 210"/>
              <a:gd name="T56" fmla="*/ 118 w 300"/>
              <a:gd name="T57" fmla="*/ 106 h 210"/>
              <a:gd name="T58" fmla="*/ 0 w 300"/>
              <a:gd name="T59" fmla="*/ 6 h 210"/>
              <a:gd name="T60" fmla="*/ 182 w 300"/>
              <a:gd name="T61" fmla="*/ 106 h 210"/>
              <a:gd name="T62" fmla="*/ 300 w 300"/>
              <a:gd name="T63" fmla="*/ 204 h 210"/>
              <a:gd name="T64" fmla="*/ 300 w 300"/>
              <a:gd name="T65" fmla="*/ 6 h 210"/>
              <a:gd name="T66" fmla="*/ 182 w 300"/>
              <a:gd name="T67" fmla="*/ 10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" h="210">
                <a:moveTo>
                  <a:pt x="7" y="0"/>
                </a:moveTo>
                <a:cubicBezTo>
                  <a:pt x="293" y="0"/>
                  <a:pt x="293" y="0"/>
                  <a:pt x="293" y="0"/>
                </a:cubicBezTo>
                <a:cubicBezTo>
                  <a:pt x="150" y="120"/>
                  <a:pt x="150" y="120"/>
                  <a:pt x="150" y="120"/>
                </a:cubicBezTo>
                <a:lnTo>
                  <a:pt x="7" y="0"/>
                </a:lnTo>
                <a:close/>
                <a:moveTo>
                  <a:pt x="153" y="130"/>
                </a:moveTo>
                <a:cubicBezTo>
                  <a:pt x="153" y="130"/>
                  <a:pt x="153" y="130"/>
                  <a:pt x="153" y="130"/>
                </a:cubicBezTo>
                <a:cubicBezTo>
                  <a:pt x="153" y="130"/>
                  <a:pt x="153" y="130"/>
                  <a:pt x="153" y="131"/>
                </a:cubicBezTo>
                <a:cubicBezTo>
                  <a:pt x="153" y="131"/>
                  <a:pt x="152" y="131"/>
                  <a:pt x="152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131"/>
                  <a:pt x="151" y="131"/>
                  <a:pt x="151" y="131"/>
                </a:cubicBezTo>
                <a:cubicBezTo>
                  <a:pt x="151" y="131"/>
                  <a:pt x="151" y="131"/>
                  <a:pt x="151" y="131"/>
                </a:cubicBezTo>
                <a:cubicBezTo>
                  <a:pt x="151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49" y="131"/>
                  <a:pt x="149" y="131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49" y="131"/>
                  <a:pt x="148" y="131"/>
                  <a:pt x="148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48" y="131"/>
                  <a:pt x="148" y="131"/>
                  <a:pt x="147" y="131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8" y="210"/>
                  <a:pt x="8" y="210"/>
                  <a:pt x="8" y="210"/>
                </a:cubicBezTo>
                <a:cubicBezTo>
                  <a:pt x="293" y="210"/>
                  <a:pt x="293" y="210"/>
                  <a:pt x="293" y="210"/>
                </a:cubicBezTo>
                <a:cubicBezTo>
                  <a:pt x="175" y="112"/>
                  <a:pt x="175" y="112"/>
                  <a:pt x="175" y="112"/>
                </a:cubicBezTo>
                <a:lnTo>
                  <a:pt x="153" y="130"/>
                </a:lnTo>
                <a:close/>
                <a:moveTo>
                  <a:pt x="0" y="6"/>
                </a:moveTo>
                <a:cubicBezTo>
                  <a:pt x="0" y="204"/>
                  <a:pt x="0" y="204"/>
                  <a:pt x="0" y="204"/>
                </a:cubicBezTo>
                <a:cubicBezTo>
                  <a:pt x="118" y="106"/>
                  <a:pt x="118" y="106"/>
                  <a:pt x="118" y="106"/>
                </a:cubicBezTo>
                <a:lnTo>
                  <a:pt x="0" y="6"/>
                </a:lnTo>
                <a:close/>
                <a:moveTo>
                  <a:pt x="182" y="106"/>
                </a:moveTo>
                <a:cubicBezTo>
                  <a:pt x="300" y="204"/>
                  <a:pt x="300" y="204"/>
                  <a:pt x="300" y="204"/>
                </a:cubicBezTo>
                <a:cubicBezTo>
                  <a:pt x="300" y="6"/>
                  <a:pt x="300" y="6"/>
                  <a:pt x="300" y="6"/>
                </a:cubicBezTo>
                <a:lnTo>
                  <a:pt x="182" y="1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898F965-4FAE-490A-9E60-3077404B7415}"/>
              </a:ext>
            </a:extLst>
          </p:cNvPr>
          <p:cNvGrpSpPr/>
          <p:nvPr/>
        </p:nvGrpSpPr>
        <p:grpSpPr bwMode="black">
          <a:xfrm>
            <a:off x="1454028" y="1976664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79" name="Trapezoid 278">
              <a:extLst>
                <a:ext uri="{FF2B5EF4-FFF2-40B4-BE49-F238E27FC236}">
                  <a16:creationId xmlns:a16="http://schemas.microsoft.com/office/drawing/2014/main" id="{75893C87-6511-464C-B70A-ADBDEA95F24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8A04D67C-A17D-4B4F-8312-FADBBD52D3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81" name="Freeform 12">
            <a:extLst>
              <a:ext uri="{FF2B5EF4-FFF2-40B4-BE49-F238E27FC236}">
                <a16:creationId xmlns:a16="http://schemas.microsoft.com/office/drawing/2014/main" id="{DB3C0DC4-8F2A-47A9-AB7E-E1741BB91785}"/>
              </a:ext>
            </a:extLst>
          </p:cNvPr>
          <p:cNvSpPr>
            <a:spLocks noChangeAspect="1"/>
          </p:cNvSpPr>
          <p:nvPr/>
        </p:nvSpPr>
        <p:spPr bwMode="black">
          <a:xfrm>
            <a:off x="4144911" y="1013809"/>
            <a:ext cx="109873" cy="152631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pic>
        <p:nvPicPr>
          <p:cNvPr id="282" name="Picture 28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4BCF67-3DBB-4260-933D-889CE336E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36" y="1028258"/>
            <a:ext cx="135897" cy="135897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8361631-212E-4C60-88E0-3D717BD414CD}"/>
              </a:ext>
            </a:extLst>
          </p:cNvPr>
          <p:cNvGrpSpPr/>
          <p:nvPr/>
        </p:nvGrpSpPr>
        <p:grpSpPr bwMode="black">
          <a:xfrm>
            <a:off x="1513887" y="313405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84" name="Trapezoid 283">
              <a:extLst>
                <a:ext uri="{FF2B5EF4-FFF2-40B4-BE49-F238E27FC236}">
                  <a16:creationId xmlns:a16="http://schemas.microsoft.com/office/drawing/2014/main" id="{14ADAD00-E75E-4069-B19A-23A10F72F9BE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8CCB557F-126D-4C09-8FBD-F34C9DB35AF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960272B-506D-4B22-BD9D-C8E510F8F819}"/>
              </a:ext>
            </a:extLst>
          </p:cNvPr>
          <p:cNvCxnSpPr>
            <a:cxnSpLocks/>
          </p:cNvCxnSpPr>
          <p:nvPr/>
        </p:nvCxnSpPr>
        <p:spPr>
          <a:xfrm>
            <a:off x="218037" y="1687122"/>
            <a:ext cx="33379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E1B0DD2-10A3-4758-9866-4654A12B01D7}"/>
              </a:ext>
            </a:extLst>
          </p:cNvPr>
          <p:cNvCxnSpPr>
            <a:cxnSpLocks/>
          </p:cNvCxnSpPr>
          <p:nvPr/>
        </p:nvCxnSpPr>
        <p:spPr>
          <a:xfrm>
            <a:off x="218037" y="7425441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D88E4C0-506E-408F-8805-35B56738D7CD}"/>
              </a:ext>
            </a:extLst>
          </p:cNvPr>
          <p:cNvCxnSpPr>
            <a:cxnSpLocks/>
          </p:cNvCxnSpPr>
          <p:nvPr/>
        </p:nvCxnSpPr>
        <p:spPr>
          <a:xfrm>
            <a:off x="1282710" y="7663010"/>
            <a:ext cx="168483" cy="2242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B3BBF42-F961-4CB5-BB37-6E22F3D3095E}"/>
              </a:ext>
            </a:extLst>
          </p:cNvPr>
          <p:cNvCxnSpPr>
            <a:cxnSpLocks/>
          </p:cNvCxnSpPr>
          <p:nvPr/>
        </p:nvCxnSpPr>
        <p:spPr>
          <a:xfrm>
            <a:off x="782326" y="8433195"/>
            <a:ext cx="2843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9992A0-0E9E-4D4B-9FB3-B881061E4755}"/>
              </a:ext>
            </a:extLst>
          </p:cNvPr>
          <p:cNvCxnSpPr>
            <a:cxnSpLocks/>
          </p:cNvCxnSpPr>
          <p:nvPr/>
        </p:nvCxnSpPr>
        <p:spPr>
          <a:xfrm flipV="1">
            <a:off x="905093" y="8943435"/>
            <a:ext cx="280587" cy="2264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4784B66-ED48-4193-A7FC-3069233F3FA2}"/>
              </a:ext>
            </a:extLst>
          </p:cNvPr>
          <p:cNvCxnSpPr>
            <a:cxnSpLocks/>
          </p:cNvCxnSpPr>
          <p:nvPr/>
        </p:nvCxnSpPr>
        <p:spPr>
          <a:xfrm flipV="1">
            <a:off x="1918757" y="9198822"/>
            <a:ext cx="0" cy="24414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76BB8BB-DECC-48FF-A923-F4BBB2493D66}"/>
              </a:ext>
            </a:extLst>
          </p:cNvPr>
          <p:cNvCxnSpPr>
            <a:cxnSpLocks/>
          </p:cNvCxnSpPr>
          <p:nvPr/>
        </p:nvCxnSpPr>
        <p:spPr>
          <a:xfrm flipH="1">
            <a:off x="2509307" y="8561705"/>
            <a:ext cx="300786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BE456CD-5F8B-47E7-81C8-3D0D084DC3AA}"/>
              </a:ext>
            </a:extLst>
          </p:cNvPr>
          <p:cNvCxnSpPr>
            <a:cxnSpLocks/>
          </p:cNvCxnSpPr>
          <p:nvPr/>
        </p:nvCxnSpPr>
        <p:spPr>
          <a:xfrm flipH="1">
            <a:off x="2448143" y="8114392"/>
            <a:ext cx="241783" cy="1263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A9138EC-0D8E-4932-A7AD-362E1C3C3724}"/>
              </a:ext>
            </a:extLst>
          </p:cNvPr>
          <p:cNvCxnSpPr>
            <a:cxnSpLocks/>
          </p:cNvCxnSpPr>
          <p:nvPr/>
        </p:nvCxnSpPr>
        <p:spPr>
          <a:xfrm>
            <a:off x="2155173" y="7584535"/>
            <a:ext cx="0" cy="3114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5113A94-3308-4AAB-868E-D247F1CB4AEA}"/>
              </a:ext>
            </a:extLst>
          </p:cNvPr>
          <p:cNvCxnSpPr/>
          <p:nvPr/>
        </p:nvCxnSpPr>
        <p:spPr>
          <a:xfrm>
            <a:off x="2155173" y="7584535"/>
            <a:ext cx="1913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8E1280D-0D64-43BC-85C6-AFC0BD8BB890}"/>
              </a:ext>
            </a:extLst>
          </p:cNvPr>
          <p:cNvCxnSpPr/>
          <p:nvPr/>
        </p:nvCxnSpPr>
        <p:spPr>
          <a:xfrm>
            <a:off x="1918757" y="9442969"/>
            <a:ext cx="33972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878A6D-C5EA-4341-8992-4FD287996CCE}"/>
              </a:ext>
            </a:extLst>
          </p:cNvPr>
          <p:cNvCxnSpPr/>
          <p:nvPr/>
        </p:nvCxnSpPr>
        <p:spPr>
          <a:xfrm flipH="1">
            <a:off x="1169227" y="7663010"/>
            <a:ext cx="11348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863037D-A4C6-4847-ACD6-AEF8A810ABC0}"/>
              </a:ext>
            </a:extLst>
          </p:cNvPr>
          <p:cNvCxnSpPr>
            <a:cxnSpLocks/>
            <a:endCxn id="300" idx="4"/>
          </p:cNvCxnSpPr>
          <p:nvPr/>
        </p:nvCxnSpPr>
        <p:spPr>
          <a:xfrm flipH="1">
            <a:off x="338043" y="2173266"/>
            <a:ext cx="460" cy="260072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91EAFA95-2D6B-4E58-A2B3-807B1FE2D076}"/>
              </a:ext>
            </a:extLst>
          </p:cNvPr>
          <p:cNvSpPr/>
          <p:nvPr/>
        </p:nvSpPr>
        <p:spPr>
          <a:xfrm>
            <a:off x="293205" y="3327933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D5A71FC-59E8-4F3A-82B8-154EF2E3269A}"/>
              </a:ext>
            </a:extLst>
          </p:cNvPr>
          <p:cNvSpPr/>
          <p:nvPr/>
        </p:nvSpPr>
        <p:spPr>
          <a:xfrm>
            <a:off x="293205" y="4684314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: Rounded Corners 38">
            <a:extLst>
              <a:ext uri="{FF2B5EF4-FFF2-40B4-BE49-F238E27FC236}">
                <a16:creationId xmlns:a16="http://schemas.microsoft.com/office/drawing/2014/main" id="{D4F93A2C-9A6D-44B2-84CE-E6E106B31D71}"/>
              </a:ext>
            </a:extLst>
          </p:cNvPr>
          <p:cNvSpPr/>
          <p:nvPr/>
        </p:nvSpPr>
        <p:spPr>
          <a:xfrm>
            <a:off x="6037555" y="5982518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3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136EA4F-7F70-4794-B46B-AFB7F0C6D924}"/>
              </a:ext>
            </a:extLst>
          </p:cNvPr>
          <p:cNvSpPr/>
          <p:nvPr/>
        </p:nvSpPr>
        <p:spPr>
          <a:xfrm>
            <a:off x="179699" y="1806426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49A568E-8061-48E1-998C-E8C798C602CE}"/>
              </a:ext>
            </a:extLst>
          </p:cNvPr>
          <p:cNvSpPr/>
          <p:nvPr/>
        </p:nvSpPr>
        <p:spPr>
          <a:xfrm>
            <a:off x="179699" y="5154957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1420AAC-CB1A-49BF-A867-DDE5BE9891ED}"/>
              </a:ext>
            </a:extLst>
          </p:cNvPr>
          <p:cNvGrpSpPr/>
          <p:nvPr/>
        </p:nvGrpSpPr>
        <p:grpSpPr bwMode="black">
          <a:xfrm>
            <a:off x="1540027" y="4331509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5" name="Trapezoid 304">
              <a:extLst>
                <a:ext uri="{FF2B5EF4-FFF2-40B4-BE49-F238E27FC236}">
                  <a16:creationId xmlns:a16="http://schemas.microsoft.com/office/drawing/2014/main" id="{6CD96FAC-3950-4F72-8D84-659D2BBDBC4D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F02F1528-674B-493E-BB45-46ED00200B4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CF7B412-4A5F-4CB1-BEFF-F769F893BB9B}"/>
              </a:ext>
            </a:extLst>
          </p:cNvPr>
          <p:cNvGrpSpPr/>
          <p:nvPr/>
        </p:nvGrpSpPr>
        <p:grpSpPr bwMode="black">
          <a:xfrm>
            <a:off x="1530340" y="531883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8" name="Trapezoid 307">
              <a:extLst>
                <a:ext uri="{FF2B5EF4-FFF2-40B4-BE49-F238E27FC236}">
                  <a16:creationId xmlns:a16="http://schemas.microsoft.com/office/drawing/2014/main" id="{3107A5AE-CCD8-4353-A450-535DDA16F992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4938CC70-410C-41CB-B086-D21CDD3FD94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50E9E1-DCBD-4F3D-BAE4-4088650FE52D}"/>
              </a:ext>
            </a:extLst>
          </p:cNvPr>
          <p:cNvSpPr/>
          <p:nvPr/>
        </p:nvSpPr>
        <p:spPr>
          <a:xfrm>
            <a:off x="179699" y="6214251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E293D66-7372-46AF-AB63-E2087B25037C}"/>
              </a:ext>
            </a:extLst>
          </p:cNvPr>
          <p:cNvGrpSpPr/>
          <p:nvPr/>
        </p:nvGrpSpPr>
        <p:grpSpPr bwMode="black">
          <a:xfrm>
            <a:off x="1519227" y="6359716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12" name="Trapezoid 311">
              <a:extLst>
                <a:ext uri="{FF2B5EF4-FFF2-40B4-BE49-F238E27FC236}">
                  <a16:creationId xmlns:a16="http://schemas.microsoft.com/office/drawing/2014/main" id="{03D75866-0CFE-44B2-8CA7-5879A1A0C9E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13" name="Freeform 6">
              <a:extLst>
                <a:ext uri="{FF2B5EF4-FFF2-40B4-BE49-F238E27FC236}">
                  <a16:creationId xmlns:a16="http://schemas.microsoft.com/office/drawing/2014/main" id="{EF6B747A-7EC2-4012-A430-FC15E4AFFF7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6BC7898-D0B8-4A93-A076-96C76D90D3CF}"/>
              </a:ext>
            </a:extLst>
          </p:cNvPr>
          <p:cNvSpPr/>
          <p:nvPr/>
        </p:nvSpPr>
        <p:spPr>
          <a:xfrm>
            <a:off x="3905031" y="7613826"/>
            <a:ext cx="419835" cy="450658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5" name="Picture 2" descr="Microsoft 365 Certified: Fundamentals - Learn | Microsoft Docs">
            <a:extLst>
              <a:ext uri="{FF2B5EF4-FFF2-40B4-BE49-F238E27FC236}">
                <a16:creationId xmlns:a16="http://schemas.microsoft.com/office/drawing/2014/main" id="{2BBA8424-4167-459C-93FB-5B69B92C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28" y="8392800"/>
            <a:ext cx="663877" cy="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0F28A852-E4CD-431C-9F0E-11C3EA12D3F0}"/>
              </a:ext>
            </a:extLst>
          </p:cNvPr>
          <p:cNvSpPr txBox="1"/>
          <p:nvPr/>
        </p:nvSpPr>
        <p:spPr>
          <a:xfrm>
            <a:off x="4563080" y="8364703"/>
            <a:ext cx="25462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Microsoft 365 Fundamentals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Proven understanding of cloud concepts; core Microsoft 365 services and concepts; security, compliance, privacy, and trust in Microsoft 365; and Microsoft 365 pricing and support.</a:t>
            </a:r>
          </a:p>
        </p:txBody>
      </p:sp>
      <p:sp>
        <p:nvSpPr>
          <p:cNvPr id="317" name="Freeform 255">
            <a:extLst>
              <a:ext uri="{FF2B5EF4-FFF2-40B4-BE49-F238E27FC236}">
                <a16:creationId xmlns:a16="http://schemas.microsoft.com/office/drawing/2014/main" id="{28046FCD-37DD-43C3-B6F6-4C014F4BC838}"/>
              </a:ext>
            </a:extLst>
          </p:cNvPr>
          <p:cNvSpPr/>
          <p:nvPr/>
        </p:nvSpPr>
        <p:spPr>
          <a:xfrm>
            <a:off x="5459820" y="171773"/>
            <a:ext cx="1442849" cy="1442849"/>
          </a:xfrm>
          <a:custGeom>
            <a:avLst/>
            <a:gdLst>
              <a:gd name="connsiteX0" fmla="*/ 718327 w 1442849"/>
              <a:gd name="connsiteY0" fmla="*/ 50324 h 1442849"/>
              <a:gd name="connsiteX1" fmla="*/ 49734 w 1442849"/>
              <a:gd name="connsiteY1" fmla="*/ 718917 h 1442849"/>
              <a:gd name="connsiteX2" fmla="*/ 718327 w 1442849"/>
              <a:gd name="connsiteY2" fmla="*/ 1387510 h 1442849"/>
              <a:gd name="connsiteX3" fmla="*/ 1386920 w 1442849"/>
              <a:gd name="connsiteY3" fmla="*/ 718917 h 1442849"/>
              <a:gd name="connsiteX4" fmla="*/ 718327 w 1442849"/>
              <a:gd name="connsiteY4" fmla="*/ 50324 h 1442849"/>
              <a:gd name="connsiteX5" fmla="*/ 0 w 1442849"/>
              <a:gd name="connsiteY5" fmla="*/ 0 h 1442849"/>
              <a:gd name="connsiteX6" fmla="*/ 1442849 w 1442849"/>
              <a:gd name="connsiteY6" fmla="*/ 0 h 1442849"/>
              <a:gd name="connsiteX7" fmla="*/ 1442849 w 1442849"/>
              <a:gd name="connsiteY7" fmla="*/ 1442849 h 1442849"/>
              <a:gd name="connsiteX8" fmla="*/ 0 w 1442849"/>
              <a:gd name="connsiteY8" fmla="*/ 1442849 h 14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849" h="1442849">
                <a:moveTo>
                  <a:pt x="718327" y="50324"/>
                </a:moveTo>
                <a:cubicBezTo>
                  <a:pt x="349073" y="50324"/>
                  <a:pt x="49734" y="349663"/>
                  <a:pt x="49734" y="718917"/>
                </a:cubicBezTo>
                <a:cubicBezTo>
                  <a:pt x="49734" y="1088171"/>
                  <a:pt x="349073" y="1387510"/>
                  <a:pt x="718327" y="1387510"/>
                </a:cubicBezTo>
                <a:cubicBezTo>
                  <a:pt x="1087581" y="1387510"/>
                  <a:pt x="1386920" y="1088171"/>
                  <a:pt x="1386920" y="718917"/>
                </a:cubicBezTo>
                <a:cubicBezTo>
                  <a:pt x="1386920" y="349663"/>
                  <a:pt x="1087581" y="50324"/>
                  <a:pt x="718327" y="50324"/>
                </a:cubicBezTo>
                <a:close/>
                <a:moveTo>
                  <a:pt x="0" y="0"/>
                </a:moveTo>
                <a:lnTo>
                  <a:pt x="1442849" y="0"/>
                </a:lnTo>
                <a:lnTo>
                  <a:pt x="1442849" y="1442849"/>
                </a:lnTo>
                <a:lnTo>
                  <a:pt x="0" y="144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870B333-04B7-4304-A9BF-3783B9B4A021}"/>
              </a:ext>
            </a:extLst>
          </p:cNvPr>
          <p:cNvSpPr/>
          <p:nvPr/>
        </p:nvSpPr>
        <p:spPr>
          <a:xfrm>
            <a:off x="5512652" y="224605"/>
            <a:ext cx="1337186" cy="1337186"/>
          </a:xfrm>
          <a:prstGeom prst="ellipse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415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Singh</dc:creator>
  <cp:lastModifiedBy>Kuldeep Singh</cp:lastModifiedBy>
  <cp:revision>3</cp:revision>
  <dcterms:created xsi:type="dcterms:W3CDTF">2021-06-03T07:28:33Z</dcterms:created>
  <dcterms:modified xsi:type="dcterms:W3CDTF">2023-07-23T12:54:36Z</dcterms:modified>
</cp:coreProperties>
</file>