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241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27-Mar-2021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2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27-Mar-2021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63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27-Mar-2021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6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27-Mar-2021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44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27-Mar-2021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27-Mar-2021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7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27-Mar-2021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5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27-Mar-2021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28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27-Mar-2021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0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27-Mar-2021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21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27-Mar-2021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E054-792B-43D6-ACF0-7B6248230ED4}" type="datetimeFigureOut">
              <a:rPr lang="en-GB" smtClean="0"/>
              <a:t>27-Mar-2021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22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hyperlink" Target="https://kuldeep.azurewebsites.net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34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3.svg"/><Relationship Id="rId33" Type="http://schemas.openxmlformats.org/officeDocument/2006/relationships/image" Target="../media/image29.emf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s://www.linkedin.com/in/kuldeepsingh-k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png"/><Relationship Id="rId32" Type="http://schemas.openxmlformats.org/officeDocument/2006/relationships/image" Target="../media/image28.jp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hyperlink" Target="mailto:in.singhkuldeep@gmail.com" TargetMode="External"/><Relationship Id="rId28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4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4866436-6F12-48E5-99A6-CB88BF713803}"/>
              </a:ext>
            </a:extLst>
          </p:cNvPr>
          <p:cNvSpPr/>
          <p:nvPr/>
        </p:nvSpPr>
        <p:spPr>
          <a:xfrm>
            <a:off x="-1" y="1378424"/>
            <a:ext cx="6858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F9AB24-D6E7-40F1-BB5A-CD2CD17F354B}"/>
              </a:ext>
            </a:extLst>
          </p:cNvPr>
          <p:cNvSpPr/>
          <p:nvPr/>
        </p:nvSpPr>
        <p:spPr>
          <a:xfrm>
            <a:off x="992406" y="124097"/>
            <a:ext cx="368039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>
              <a:spcBef>
                <a:spcPts val="215"/>
              </a:spcBef>
              <a:spcAft>
                <a:spcPts val="0"/>
              </a:spcAft>
            </a:pPr>
            <a:r>
              <a:rPr lang="en-US" sz="2300" dirty="0">
                <a:solidFill>
                  <a:srgbClr val="002060"/>
                </a:solidFill>
                <a:ea typeface="Cambria" panose="02040503050406030204" pitchFamily="18" charset="0"/>
              </a:rPr>
              <a:t>Kuldeep Singh</a:t>
            </a:r>
            <a:endParaRPr lang="en-GB" sz="2300" dirty="0">
              <a:solidFill>
                <a:srgbClr val="002060"/>
              </a:solidFill>
              <a:ea typeface="Cambria" panose="02040503050406030204" pitchFamily="18" charset="0"/>
            </a:endParaRPr>
          </a:p>
          <a:p>
            <a:pPr marL="108000">
              <a:lnSpc>
                <a:spcPts val="1400"/>
              </a:lnSpc>
              <a:spcAft>
                <a:spcPts val="500"/>
              </a:spcAft>
            </a:pPr>
            <a:r>
              <a:rPr lang="en-US" sz="1200" dirty="0">
                <a:solidFill>
                  <a:srgbClr val="0070C0"/>
                </a:solidFill>
                <a:ea typeface="Cambria" panose="02040503050406030204" pitchFamily="18" charset="0"/>
              </a:rPr>
              <a:t>Architect / Lead / Consultant</a:t>
            </a:r>
            <a:endParaRPr lang="en-US" sz="900" dirty="0">
              <a:solidFill>
                <a:srgbClr val="0070C0"/>
              </a:solidFill>
              <a:ea typeface="Cambria" panose="02040503050406030204" pitchFamily="18" charset="0"/>
            </a:endParaRPr>
          </a:p>
          <a:p>
            <a:pPr marL="108000">
              <a:spcBef>
                <a:spcPts val="165"/>
              </a:spcBef>
            </a:pPr>
            <a:r>
              <a:rPr lang="en-GB" sz="11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Passionate architect/consultant with 8+ years of experience in consulting, designing, developing and delivering solutions to enterprises using Microsoft Technologies.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1C98C5-7AA4-46E8-BB4A-B2938D14B93E}"/>
              </a:ext>
            </a:extLst>
          </p:cNvPr>
          <p:cNvSpPr txBox="1"/>
          <p:nvPr/>
        </p:nvSpPr>
        <p:spPr>
          <a:xfrm>
            <a:off x="247748" y="1464603"/>
            <a:ext cx="207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630">
              <a:spcAft>
                <a:spcPts val="0"/>
              </a:spcAft>
            </a:pPr>
            <a:r>
              <a:rPr lang="en-US" sz="1400" b="1" dirty="0">
                <a:solidFill>
                  <a:srgbClr val="0070C0"/>
                </a:solidFill>
                <a:ea typeface="Ubuntu"/>
                <a:cs typeface="Ubuntu"/>
              </a:rPr>
              <a:t>WORK EXPERIENCE</a:t>
            </a:r>
            <a:endParaRPr lang="en-GB" sz="800" dirty="0">
              <a:solidFill>
                <a:srgbClr val="0070C0"/>
              </a:solidFill>
              <a:ea typeface="Times New Roman" panose="02020603050405020304" pitchFamily="18" charset="0"/>
            </a:endParaRPr>
          </a:p>
        </p:txBody>
      </p:sp>
      <p:grpSp>
        <p:nvGrpSpPr>
          <p:cNvPr id="52" name="Group 85">
            <a:extLst>
              <a:ext uri="{FF2B5EF4-FFF2-40B4-BE49-F238E27FC236}">
                <a16:creationId xmlns:a16="http://schemas.microsoft.com/office/drawing/2014/main" id="{3DFBA780-C310-467E-9A85-BE3DC451F77A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9636"/>
            <a:ext cx="4583017" cy="132364"/>
            <a:chOff x="0" y="9100"/>
            <a:chExt cx="5709" cy="0"/>
          </a:xfrm>
        </p:grpSpPr>
        <p:sp>
          <p:nvSpPr>
            <p:cNvPr id="53" name="Freeform 86">
              <a:extLst>
                <a:ext uri="{FF2B5EF4-FFF2-40B4-BE49-F238E27FC236}">
                  <a16:creationId xmlns:a16="http://schemas.microsoft.com/office/drawing/2014/main" id="{F51FB7E7-F7A2-4B71-8725-82AA494F6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100"/>
              <a:ext cx="5709" cy="0"/>
            </a:xfrm>
            <a:custGeom>
              <a:avLst/>
              <a:gdLst>
                <a:gd name="T0" fmla="*/ 0 w 5709"/>
                <a:gd name="T1" fmla="*/ 5709 w 570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5709">
                  <a:moveTo>
                    <a:pt x="0" y="0"/>
                  </a:moveTo>
                  <a:lnTo>
                    <a:pt x="5709" y="0"/>
                  </a:lnTo>
                </a:path>
              </a:pathLst>
            </a:custGeom>
            <a:noFill/>
            <a:ln w="12879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D79A3F8-15F5-4CDB-AD67-30B07AF6CF29}"/>
              </a:ext>
            </a:extLst>
          </p:cNvPr>
          <p:cNvSpPr txBox="1"/>
          <p:nvPr/>
        </p:nvSpPr>
        <p:spPr>
          <a:xfrm>
            <a:off x="4856128" y="1461954"/>
            <a:ext cx="197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630">
              <a:spcAft>
                <a:spcPts val="0"/>
              </a:spcAft>
            </a:pPr>
            <a:r>
              <a:rPr lang="en-US" sz="1400" b="1" dirty="0">
                <a:solidFill>
                  <a:srgbClr val="0070C0"/>
                </a:solidFill>
                <a:ea typeface="Ubuntu"/>
                <a:cs typeface="Ubuntu"/>
              </a:rPr>
              <a:t>SKILLS</a:t>
            </a:r>
            <a:endParaRPr lang="en-GB" sz="800" dirty="0">
              <a:solidFill>
                <a:srgbClr val="0070C0"/>
              </a:solidFill>
              <a:ea typeface="Times New Roman" panose="02020603050405020304" pitchFamily="18" charset="0"/>
            </a:endParaRPr>
          </a:p>
        </p:txBody>
      </p:sp>
      <p:sp>
        <p:nvSpPr>
          <p:cNvPr id="55" name="Freeform 86">
            <a:extLst>
              <a:ext uri="{FF2B5EF4-FFF2-40B4-BE49-F238E27FC236}">
                <a16:creationId xmlns:a16="http://schemas.microsoft.com/office/drawing/2014/main" id="{70A47492-796B-454D-BAA8-4E4CB8246C52}"/>
              </a:ext>
            </a:extLst>
          </p:cNvPr>
          <p:cNvSpPr>
            <a:spLocks/>
          </p:cNvSpPr>
          <p:nvPr/>
        </p:nvSpPr>
        <p:spPr bwMode="auto">
          <a:xfrm>
            <a:off x="4778421" y="1739636"/>
            <a:ext cx="2079579" cy="270729"/>
          </a:xfrm>
          <a:custGeom>
            <a:avLst/>
            <a:gdLst>
              <a:gd name="T0" fmla="*/ 0 w 5709"/>
              <a:gd name="T1" fmla="*/ 5709 w 570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709">
                <a:moveTo>
                  <a:pt x="0" y="0"/>
                </a:moveTo>
                <a:lnTo>
                  <a:pt x="5709" y="0"/>
                </a:lnTo>
              </a:path>
            </a:pathLst>
          </a:custGeom>
          <a:noFill/>
          <a:ln w="12879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3ED6C3C-E7D8-40FF-BE17-EF7094C72E28}"/>
              </a:ext>
            </a:extLst>
          </p:cNvPr>
          <p:cNvGrpSpPr/>
          <p:nvPr/>
        </p:nvGrpSpPr>
        <p:grpSpPr>
          <a:xfrm>
            <a:off x="4623167" y="1091483"/>
            <a:ext cx="1979476" cy="246221"/>
            <a:chOff x="5225374" y="1175867"/>
            <a:chExt cx="1979476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987A95-5ADC-40D3-9D7B-C5952E56C579}"/>
                </a:ext>
              </a:extLst>
            </p:cNvPr>
            <p:cNvSpPr txBox="1"/>
            <p:nvPr/>
          </p:nvSpPr>
          <p:spPr>
            <a:xfrm>
              <a:off x="5367596" y="1175867"/>
              <a:ext cx="1837254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  London, United Kingdom</a:t>
              </a:r>
            </a:p>
          </p:txBody>
        </p:sp>
        <p:pic>
          <p:nvPicPr>
            <p:cNvPr id="58" name="Graphic 3" descr="Marker">
              <a:extLst>
                <a:ext uri="{FF2B5EF4-FFF2-40B4-BE49-F238E27FC236}">
                  <a16:creationId xmlns:a16="http://schemas.microsoft.com/office/drawing/2014/main" id="{C881E316-EE5E-4A80-B32C-C46A385F36D8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5374" y="1189801"/>
              <a:ext cx="213360" cy="213360"/>
            </a:xfrm>
            <a:prstGeom prst="rect">
              <a:avLst/>
            </a:prstGeom>
          </p:spPr>
        </p:pic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24B9893-D9DF-41BB-8AF9-222A7389D86A}"/>
              </a:ext>
            </a:extLst>
          </p:cNvPr>
          <p:cNvSpPr/>
          <p:nvPr/>
        </p:nvSpPr>
        <p:spPr>
          <a:xfrm>
            <a:off x="4778267" y="1872000"/>
            <a:ext cx="630613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 err="1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.net</a:t>
            </a: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 (C#)</a:t>
            </a:r>
            <a:endParaRPr lang="en-GB" sz="10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D3173B8-A489-4225-9B34-0DB457816850}"/>
              </a:ext>
            </a:extLst>
          </p:cNvPr>
          <p:cNvSpPr/>
          <p:nvPr/>
        </p:nvSpPr>
        <p:spPr>
          <a:xfrm>
            <a:off x="4778267" y="2232000"/>
            <a:ext cx="873233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</a:rPr>
              <a:t>SQL Azure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81713C0-FBD5-4B76-AC99-52B01FECD292}"/>
              </a:ext>
            </a:extLst>
          </p:cNvPr>
          <p:cNvSpPr/>
          <p:nvPr/>
        </p:nvSpPr>
        <p:spPr>
          <a:xfrm>
            <a:off x="5699125" y="2232000"/>
            <a:ext cx="1032953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Cosmos DB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635BB4A-E4E7-4E0E-910E-6DF07C8F4C1C}"/>
              </a:ext>
            </a:extLst>
          </p:cNvPr>
          <p:cNvSpPr/>
          <p:nvPr/>
        </p:nvSpPr>
        <p:spPr>
          <a:xfrm>
            <a:off x="5457826" y="1872000"/>
            <a:ext cx="1272160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Azure Web/ Compute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0B3386A-6A8C-4E22-86AD-1AF049399C25}"/>
              </a:ext>
            </a:extLst>
          </p:cNvPr>
          <p:cNvSpPr/>
          <p:nvPr/>
        </p:nvSpPr>
        <p:spPr>
          <a:xfrm>
            <a:off x="5766985" y="3672000"/>
            <a:ext cx="956310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PowerShell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0C6E8B4-75ED-406C-9FE8-4D19488CA4CC}"/>
              </a:ext>
            </a:extLst>
          </p:cNvPr>
          <p:cNvSpPr/>
          <p:nvPr/>
        </p:nvSpPr>
        <p:spPr>
          <a:xfrm>
            <a:off x="4778267" y="2592000"/>
            <a:ext cx="1038988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Solution</a:t>
            </a:r>
            <a:r>
              <a:rPr lang="en-US" sz="9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Design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0A71FF9-E769-457F-BD9D-3A46CEE26A40}"/>
              </a:ext>
            </a:extLst>
          </p:cNvPr>
          <p:cNvSpPr/>
          <p:nvPr/>
        </p:nvSpPr>
        <p:spPr>
          <a:xfrm>
            <a:off x="5870575" y="2592000"/>
            <a:ext cx="859410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Azure Storage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2CA273F-16D2-410E-86DE-B567C3D6711A}"/>
              </a:ext>
            </a:extLst>
          </p:cNvPr>
          <p:cNvSpPr/>
          <p:nvPr/>
        </p:nvSpPr>
        <p:spPr>
          <a:xfrm>
            <a:off x="4778266" y="2952000"/>
            <a:ext cx="1203433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</a:rPr>
              <a:t>Azure DevOps</a:t>
            </a:r>
            <a:endParaRPr lang="en-GB" sz="10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317E27C-D683-4990-951C-C12CED467B50}"/>
              </a:ext>
            </a:extLst>
          </p:cNvPr>
          <p:cNvSpPr/>
          <p:nvPr/>
        </p:nvSpPr>
        <p:spPr>
          <a:xfrm>
            <a:off x="6025235" y="2953391"/>
            <a:ext cx="704750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Power BI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3C5F25E-9368-4AB3-BC56-D0F01D1A88F3}"/>
              </a:ext>
            </a:extLst>
          </p:cNvPr>
          <p:cNvSpPr/>
          <p:nvPr/>
        </p:nvSpPr>
        <p:spPr>
          <a:xfrm>
            <a:off x="4778267" y="3312000"/>
            <a:ext cx="749408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Xamarin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5611967-7E12-4DBF-9544-B08B104FBDCA}"/>
              </a:ext>
            </a:extLst>
          </p:cNvPr>
          <p:cNvSpPr/>
          <p:nvPr/>
        </p:nvSpPr>
        <p:spPr>
          <a:xfrm>
            <a:off x="4778783" y="3672000"/>
            <a:ext cx="920342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Agile / Scrum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2C8C6B0-3B1C-4CE8-800D-AD2EE747767E}"/>
              </a:ext>
            </a:extLst>
          </p:cNvPr>
          <p:cNvSpPr/>
          <p:nvPr/>
        </p:nvSpPr>
        <p:spPr>
          <a:xfrm>
            <a:off x="5575301" y="3312000"/>
            <a:ext cx="1154684" cy="2700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Azure Data </a:t>
            </a:r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</a:rPr>
              <a:t>Factory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3AAEF67-7456-4A67-A504-D4D7805BBB66}"/>
              </a:ext>
            </a:extLst>
          </p:cNvPr>
          <p:cNvGrpSpPr/>
          <p:nvPr/>
        </p:nvGrpSpPr>
        <p:grpSpPr>
          <a:xfrm>
            <a:off x="4778438" y="4045717"/>
            <a:ext cx="2079583" cy="367393"/>
            <a:chOff x="3990702" y="3866296"/>
            <a:chExt cx="2867297" cy="36739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3FD3F99-5C81-4F56-8C76-AF1B74D44817}"/>
                </a:ext>
              </a:extLst>
            </p:cNvPr>
            <p:cNvSpPr txBox="1"/>
            <p:nvPr/>
          </p:nvSpPr>
          <p:spPr>
            <a:xfrm>
              <a:off x="4208404" y="3866296"/>
              <a:ext cx="2090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630">
                <a:spcAft>
                  <a:spcPts val="0"/>
                </a:spcAft>
              </a:pPr>
              <a:r>
                <a:rPr lang="en-US" sz="1400" b="1" dirty="0">
                  <a:solidFill>
                    <a:srgbClr val="0070C0"/>
                  </a:solidFill>
                  <a:ea typeface="Times New Roman" panose="02020603050405020304" pitchFamily="18" charset="0"/>
                </a:rPr>
                <a:t>CERTIFICATIONS</a:t>
              </a:r>
              <a:endParaRPr lang="en-GB" sz="800" dirty="0">
                <a:solidFill>
                  <a:srgbClr val="0070C0"/>
                </a:solidFill>
                <a:ea typeface="Times New Roman" panose="02020603050405020304" pitchFamily="18" charset="0"/>
              </a:endParaRPr>
            </a:p>
          </p:txBody>
        </p:sp>
        <p:sp>
          <p:nvSpPr>
            <p:cNvPr id="73" name="Freeform 86">
              <a:extLst>
                <a:ext uri="{FF2B5EF4-FFF2-40B4-BE49-F238E27FC236}">
                  <a16:creationId xmlns:a16="http://schemas.microsoft.com/office/drawing/2014/main" id="{7197432F-76BA-4D3E-976E-C7F52252D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702" y="4144608"/>
              <a:ext cx="2867297" cy="89081"/>
            </a:xfrm>
            <a:custGeom>
              <a:avLst/>
              <a:gdLst>
                <a:gd name="T0" fmla="*/ 0 w 5709"/>
                <a:gd name="T1" fmla="*/ 5709 w 570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5709">
                  <a:moveTo>
                    <a:pt x="0" y="0"/>
                  </a:moveTo>
                  <a:lnTo>
                    <a:pt x="5709" y="0"/>
                  </a:lnTo>
                </a:path>
              </a:pathLst>
            </a:custGeom>
            <a:noFill/>
            <a:ln w="12879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4E74BE14-22A7-43A6-9C37-CDEDF536AD4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2251" y="5268150"/>
            <a:ext cx="900000" cy="900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1504697-F3BF-4E86-A40D-18CDE6A7D1C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4016" y="4370923"/>
            <a:ext cx="900000" cy="9000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D221AEB-968A-4AA1-951C-0EF26010C2E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5199" y="6159798"/>
            <a:ext cx="900000" cy="900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FB1369B0-F26D-4B47-B77C-DE5C1616580A}"/>
              </a:ext>
            </a:extLst>
          </p:cNvPr>
          <p:cNvGrpSpPr/>
          <p:nvPr/>
        </p:nvGrpSpPr>
        <p:grpSpPr>
          <a:xfrm>
            <a:off x="0" y="8987339"/>
            <a:ext cx="4580977" cy="786557"/>
            <a:chOff x="3789351" y="8452978"/>
            <a:chExt cx="3072173" cy="78655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3F67A2D-F639-487B-9FC1-C63F0B2D65FD}"/>
                </a:ext>
              </a:extLst>
            </p:cNvPr>
            <p:cNvSpPr txBox="1"/>
            <p:nvPr/>
          </p:nvSpPr>
          <p:spPr>
            <a:xfrm>
              <a:off x="3957340" y="8452978"/>
              <a:ext cx="1247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630">
                <a:spcAft>
                  <a:spcPts val="0"/>
                </a:spcAft>
              </a:pPr>
              <a:r>
                <a:rPr lang="en-US" sz="1400" b="1" dirty="0">
                  <a:solidFill>
                    <a:srgbClr val="0070C0"/>
                  </a:solidFill>
                  <a:ea typeface="Times New Roman" panose="02020603050405020304" pitchFamily="18" charset="0"/>
                </a:rPr>
                <a:t>EDUCATION</a:t>
              </a:r>
              <a:endParaRPr lang="en-GB" sz="800" dirty="0">
                <a:solidFill>
                  <a:srgbClr val="0070C0"/>
                </a:solidFill>
                <a:ea typeface="Times New Roman" panose="02020603050405020304" pitchFamily="18" charset="0"/>
              </a:endParaRPr>
            </a:p>
          </p:txBody>
        </p:sp>
        <p:sp>
          <p:nvSpPr>
            <p:cNvPr id="79" name="Freeform 86">
              <a:extLst>
                <a:ext uri="{FF2B5EF4-FFF2-40B4-BE49-F238E27FC236}">
                  <a16:creationId xmlns:a16="http://schemas.microsoft.com/office/drawing/2014/main" id="{6A3932BC-E914-47B7-83EA-7B48EF57C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351" y="8731307"/>
              <a:ext cx="3072173" cy="77341"/>
            </a:xfrm>
            <a:custGeom>
              <a:avLst/>
              <a:gdLst>
                <a:gd name="T0" fmla="*/ 0 w 5709"/>
                <a:gd name="T1" fmla="*/ 5709 w 570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5709">
                  <a:moveTo>
                    <a:pt x="0" y="0"/>
                  </a:moveTo>
                  <a:lnTo>
                    <a:pt x="5709" y="0"/>
                  </a:lnTo>
                </a:path>
              </a:pathLst>
            </a:custGeom>
            <a:noFill/>
            <a:ln w="12879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B4D53C-19D2-41D6-BCE7-AD35235BDD40}"/>
                </a:ext>
              </a:extLst>
            </p:cNvPr>
            <p:cNvSpPr txBox="1"/>
            <p:nvPr/>
          </p:nvSpPr>
          <p:spPr>
            <a:xfrm>
              <a:off x="3995558" y="8785821"/>
              <a:ext cx="2633119" cy="453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" marR="24765" indent="-6350">
                <a:lnSpc>
                  <a:spcPct val="104000"/>
                </a:lnSpc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Bachelor of Engineering</a:t>
              </a:r>
            </a:p>
            <a:p>
              <a:pPr marL="6350" marR="24765" indent="-6350">
                <a:lnSpc>
                  <a:spcPct val="104000"/>
                </a:lnSpc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University of Pune                                            </a:t>
              </a:r>
              <a:r>
                <a:rPr lang="en-US" sz="1100" i="1" dirty="0">
                  <a:solidFill>
                    <a:srgbClr val="000000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2008-2012</a:t>
              </a:r>
              <a:endParaRPr lang="en-GB" sz="1100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85" name="Picture 84" descr="A blue and white sign&#10;&#10;Description automatically generated">
            <a:extLst>
              <a:ext uri="{FF2B5EF4-FFF2-40B4-BE49-F238E27FC236}">
                <a16:creationId xmlns:a16="http://schemas.microsoft.com/office/drawing/2014/main" id="{7404DDF9-D66E-4D98-8D0B-A7ADD8895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227" y="4372155"/>
            <a:ext cx="900000" cy="90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67E245F7-6EAB-4E71-ABF9-32D458251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0308" y="6168461"/>
            <a:ext cx="900000" cy="900000"/>
          </a:xfrm>
          <a:prstGeom prst="rect">
            <a:avLst/>
          </a:prstGeom>
        </p:spPr>
      </p:pic>
      <p:pic>
        <p:nvPicPr>
          <p:cNvPr id="87" name="Picture 86" descr="A blue and white sign&#10;&#10;Description automatically generated">
            <a:extLst>
              <a:ext uri="{FF2B5EF4-FFF2-40B4-BE49-F238E27FC236}">
                <a16:creationId xmlns:a16="http://schemas.microsoft.com/office/drawing/2014/main" id="{93114B31-78F6-425D-8A07-6AFC0FB07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81" y="5268150"/>
            <a:ext cx="900000" cy="900000"/>
          </a:xfrm>
          <a:prstGeom prst="rect">
            <a:avLst/>
          </a:prstGeom>
        </p:spPr>
      </p:pic>
      <p:pic>
        <p:nvPicPr>
          <p:cNvPr id="88" name="Graphic 87" descr="Briefcase">
            <a:extLst>
              <a:ext uri="{FF2B5EF4-FFF2-40B4-BE49-F238E27FC236}">
                <a16:creationId xmlns:a16="http://schemas.microsoft.com/office/drawing/2014/main" id="{D96C0091-CCEE-4813-9415-EC396496C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130" y="1463193"/>
            <a:ext cx="288000" cy="288000"/>
          </a:xfrm>
          <a:prstGeom prst="rect">
            <a:avLst/>
          </a:prstGeom>
        </p:spPr>
      </p:pic>
      <p:pic>
        <p:nvPicPr>
          <p:cNvPr id="89" name="Graphic 88" descr="Head with gears">
            <a:extLst>
              <a:ext uri="{FF2B5EF4-FFF2-40B4-BE49-F238E27FC236}">
                <a16:creationId xmlns:a16="http://schemas.microsoft.com/office/drawing/2014/main" id="{51946A2E-0593-4E46-974F-6B19016584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30479" y="1464044"/>
            <a:ext cx="288000" cy="288000"/>
          </a:xfrm>
          <a:prstGeom prst="rect">
            <a:avLst/>
          </a:prstGeom>
        </p:spPr>
      </p:pic>
      <p:pic>
        <p:nvPicPr>
          <p:cNvPr id="90" name="Graphic 89" descr="Diploma">
            <a:extLst>
              <a:ext uri="{FF2B5EF4-FFF2-40B4-BE49-F238E27FC236}">
                <a16:creationId xmlns:a16="http://schemas.microsoft.com/office/drawing/2014/main" id="{5219A82C-0E00-4471-875D-87AA4BC0E5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74087" y="4060065"/>
            <a:ext cx="288000" cy="288000"/>
          </a:xfrm>
          <a:prstGeom prst="rect">
            <a:avLst/>
          </a:prstGeom>
        </p:spPr>
      </p:pic>
      <p:pic>
        <p:nvPicPr>
          <p:cNvPr id="91" name="Graphic 90" descr="Graduation cap">
            <a:extLst>
              <a:ext uri="{FF2B5EF4-FFF2-40B4-BE49-F238E27FC236}">
                <a16:creationId xmlns:a16="http://schemas.microsoft.com/office/drawing/2014/main" id="{6920DAE6-5BA4-4337-8A82-D3361FC2E8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130" y="8991691"/>
            <a:ext cx="288000" cy="28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ADEBCE-2414-429F-9809-659E60F6B18D}"/>
              </a:ext>
            </a:extLst>
          </p:cNvPr>
          <p:cNvGrpSpPr/>
          <p:nvPr/>
        </p:nvGrpSpPr>
        <p:grpSpPr>
          <a:xfrm>
            <a:off x="4730128" y="8002608"/>
            <a:ext cx="2028018" cy="1876880"/>
            <a:chOff x="4730128" y="7215432"/>
            <a:chExt cx="2028018" cy="18768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81F9C73-7B1C-400C-B197-34F557555FD7}"/>
                </a:ext>
              </a:extLst>
            </p:cNvPr>
            <p:cNvGrpSpPr/>
            <p:nvPr/>
          </p:nvGrpSpPr>
          <p:grpSpPr>
            <a:xfrm>
              <a:off x="4781203" y="7215432"/>
              <a:ext cx="1976943" cy="1876880"/>
              <a:chOff x="3990047" y="5416526"/>
              <a:chExt cx="2867953" cy="1876880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C21F9E2-91D2-49EB-B3E2-C20740C87CEB}"/>
                  </a:ext>
                </a:extLst>
              </p:cNvPr>
              <p:cNvSpPr txBox="1"/>
              <p:nvPr/>
            </p:nvSpPr>
            <p:spPr>
              <a:xfrm>
                <a:off x="4208084" y="5416526"/>
                <a:ext cx="23474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7630">
                  <a:spcAft>
                    <a:spcPts val="0"/>
                  </a:spcAft>
                </a:pPr>
                <a:r>
                  <a:rPr lang="en-US" sz="1400" b="1" dirty="0">
                    <a:solidFill>
                      <a:srgbClr val="0070C0"/>
                    </a:solidFill>
                    <a:ea typeface="Ubuntu"/>
                    <a:cs typeface="Ubuntu"/>
                  </a:rPr>
                  <a:t>HONOR AWARDS</a:t>
                </a:r>
                <a:endParaRPr lang="en-GB" sz="800" dirty="0">
                  <a:solidFill>
                    <a:srgbClr val="0070C0"/>
                  </a:solidFill>
                  <a:ea typeface="Times New Roman" panose="02020603050405020304" pitchFamily="18" charset="0"/>
                </a:endParaRPr>
              </a:p>
            </p:txBody>
          </p:sp>
          <p:sp>
            <p:nvSpPr>
              <p:cNvPr id="83" name="Freeform 86">
                <a:extLst>
                  <a:ext uri="{FF2B5EF4-FFF2-40B4-BE49-F238E27FC236}">
                    <a16:creationId xmlns:a16="http://schemas.microsoft.com/office/drawing/2014/main" id="{4A46452A-87F4-4AA5-A3F5-BC3019B86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0703" y="5695135"/>
                <a:ext cx="2867297" cy="89081"/>
              </a:xfrm>
              <a:custGeom>
                <a:avLst/>
                <a:gdLst>
                  <a:gd name="T0" fmla="*/ 0 w 5709"/>
                  <a:gd name="T1" fmla="*/ 5709 w 570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5709">
                    <a:moveTo>
                      <a:pt x="0" y="0"/>
                    </a:moveTo>
                    <a:lnTo>
                      <a:pt x="5709" y="0"/>
                    </a:lnTo>
                  </a:path>
                </a:pathLst>
              </a:custGeom>
              <a:noFill/>
              <a:ln w="12879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76E397E-A93F-49ED-B522-FABB287189F6}"/>
                  </a:ext>
                </a:extLst>
              </p:cNvPr>
              <p:cNvSpPr txBox="1"/>
              <p:nvPr/>
            </p:nvSpPr>
            <p:spPr>
              <a:xfrm>
                <a:off x="3990047" y="5746829"/>
                <a:ext cx="2686932" cy="1546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05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Team Star Award</a:t>
                </a:r>
              </a:p>
              <a:p>
                <a:r>
                  <a:rPr lang="en-GB" sz="9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	April 2020, Microsoft</a:t>
                </a:r>
                <a:endParaRPr lang="en-GB" sz="10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GB" sz="5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05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Best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05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Consultant</a:t>
                </a:r>
              </a:p>
              <a:p>
                <a:r>
                  <a:rPr lang="en-GB" sz="10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	</a:t>
                </a:r>
                <a:r>
                  <a:rPr lang="en-GB" sz="9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June</a:t>
                </a:r>
                <a:r>
                  <a:rPr lang="en-GB" sz="10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8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2018</a:t>
                </a:r>
                <a:r>
                  <a:rPr lang="en-GB" sz="10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:r>
                  <a:rPr lang="en-GB" sz="9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Microsoft</a:t>
                </a:r>
              </a:p>
              <a:p>
                <a:endParaRPr lang="en-GB" sz="5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05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Microsoft Spot Award</a:t>
                </a:r>
              </a:p>
              <a:p>
                <a:r>
                  <a:rPr lang="en-GB" sz="9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	Feb 2018, Microsoft</a:t>
                </a:r>
                <a:endParaRPr lang="en-GB" sz="10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GB" sz="5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05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Peer Recognition award</a:t>
                </a:r>
              </a:p>
              <a:p>
                <a:r>
                  <a:rPr lang="en-GB" sz="9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	Aug 2016, Microsoft</a:t>
                </a:r>
                <a:endParaRPr lang="en-GB" sz="10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pic>
          <p:nvPicPr>
            <p:cNvPr id="92" name="Graphic 91" descr="Trophy">
              <a:extLst>
                <a:ext uri="{FF2B5EF4-FFF2-40B4-BE49-F238E27FC236}">
                  <a16:creationId xmlns:a16="http://schemas.microsoft.com/office/drawing/2014/main" id="{0118C1C2-E705-480F-B467-3F9ACDED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30128" y="7249613"/>
              <a:ext cx="252000" cy="252000"/>
            </a:xfrm>
            <a:prstGeom prst="rect">
              <a:avLst/>
            </a:prstGeom>
          </p:spPr>
        </p:pic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B9946D8C-8E30-4A21-A93E-DF2513B2531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66" y="35136"/>
            <a:ext cx="1012111" cy="1012111"/>
          </a:xfrm>
          <a:custGeom>
            <a:avLst/>
            <a:gdLst>
              <a:gd name="connsiteX0" fmla="*/ 1331584 w 2663168"/>
              <a:gd name="connsiteY0" fmla="*/ 0 h 2663168"/>
              <a:gd name="connsiteX1" fmla="*/ 2663168 w 2663168"/>
              <a:gd name="connsiteY1" fmla="*/ 1331584 h 2663168"/>
              <a:gd name="connsiteX2" fmla="*/ 1331584 w 2663168"/>
              <a:gd name="connsiteY2" fmla="*/ 2663168 h 2663168"/>
              <a:gd name="connsiteX3" fmla="*/ 0 w 2663168"/>
              <a:gd name="connsiteY3" fmla="*/ 1331584 h 2663168"/>
              <a:gd name="connsiteX4" fmla="*/ 1331584 w 2663168"/>
              <a:gd name="connsiteY4" fmla="*/ 0 h 266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4750680E-93BF-449B-9E2D-9682DF93E8D6}"/>
              </a:ext>
            </a:extLst>
          </p:cNvPr>
          <p:cNvGrpSpPr/>
          <p:nvPr/>
        </p:nvGrpSpPr>
        <p:grpSpPr>
          <a:xfrm>
            <a:off x="4647290" y="96280"/>
            <a:ext cx="1902368" cy="400110"/>
            <a:chOff x="4972747" y="95023"/>
            <a:chExt cx="1662282" cy="400110"/>
          </a:xfrm>
        </p:grpSpPr>
        <p:pic>
          <p:nvPicPr>
            <p:cNvPr id="95" name="Graphic 1" descr="Envelope">
              <a:extLst>
                <a:ext uri="{FF2B5EF4-FFF2-40B4-BE49-F238E27FC236}">
                  <a16:creationId xmlns:a16="http://schemas.microsoft.com/office/drawing/2014/main" id="{1FA237BD-3267-4625-A3AF-9813D18B2213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972747" y="209226"/>
              <a:ext cx="175260" cy="17526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1DAD310-3ADF-4916-973C-9866DA3F8202}"/>
                </a:ext>
              </a:extLst>
            </p:cNvPr>
            <p:cNvSpPr txBox="1"/>
            <p:nvPr/>
          </p:nvSpPr>
          <p:spPr>
            <a:xfrm>
              <a:off x="5110622" y="95023"/>
              <a:ext cx="152440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23"/>
                </a:rPr>
                <a:t>in.singhkuldeep@gmail.com</a:t>
              </a:r>
              <a:endParaRPr lang="en-GB" sz="1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EE539D-B242-4969-973B-8429451C677A}"/>
              </a:ext>
            </a:extLst>
          </p:cNvPr>
          <p:cNvGrpSpPr/>
          <p:nvPr/>
        </p:nvGrpSpPr>
        <p:grpSpPr>
          <a:xfrm>
            <a:off x="4644122" y="410477"/>
            <a:ext cx="1641594" cy="246221"/>
            <a:chOff x="2059508" y="1328267"/>
            <a:chExt cx="1641594" cy="246221"/>
          </a:xfrm>
        </p:grpSpPr>
        <p:pic>
          <p:nvPicPr>
            <p:cNvPr id="98" name="Graphic 2" descr="Smart Phone">
              <a:extLst>
                <a:ext uri="{FF2B5EF4-FFF2-40B4-BE49-F238E27FC236}">
                  <a16:creationId xmlns:a16="http://schemas.microsoft.com/office/drawing/2014/main" id="{E96696E8-04FC-4F7E-BFA4-6090311A81DB}"/>
                </a:ext>
              </a:extLst>
            </p:cNvPr>
            <p:cNvPicPr/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59508" y="1366777"/>
              <a:ext cx="165100" cy="1651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55C766F-D98B-40F3-B54D-8022788D212A}"/>
                </a:ext>
              </a:extLst>
            </p:cNvPr>
            <p:cNvSpPr txBox="1"/>
            <p:nvPr/>
          </p:nvSpPr>
          <p:spPr>
            <a:xfrm>
              <a:off x="2148442" y="1328267"/>
              <a:ext cx="155266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900" dirty="0"/>
                <a:t>   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+44 7779563361</a:t>
              </a:r>
              <a:endParaRPr lang="en-GB" sz="9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2BA2F3-EAC1-419B-B27D-BC33933C88F6}"/>
              </a:ext>
            </a:extLst>
          </p:cNvPr>
          <p:cNvGrpSpPr/>
          <p:nvPr/>
        </p:nvGrpSpPr>
        <p:grpSpPr>
          <a:xfrm>
            <a:off x="4627172" y="624393"/>
            <a:ext cx="2230827" cy="246221"/>
            <a:chOff x="5225374" y="1175867"/>
            <a:chExt cx="2230827" cy="24622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8A02BB1-AB05-4DCE-B221-63FABE67C8E6}"/>
                </a:ext>
              </a:extLst>
            </p:cNvPr>
            <p:cNvSpPr txBox="1"/>
            <p:nvPr/>
          </p:nvSpPr>
          <p:spPr>
            <a:xfrm>
              <a:off x="5367595" y="1175867"/>
              <a:ext cx="2088606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900" dirty="0"/>
                <a:t>  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26"/>
                </a:rPr>
                <a:t>https://kuldeep.azurewebsites.net</a:t>
              </a:r>
              <a:endParaRPr lang="en-GB" sz="900" dirty="0"/>
            </a:p>
          </p:txBody>
        </p:sp>
        <p:pic>
          <p:nvPicPr>
            <p:cNvPr id="102" name="Graphic 3" descr="Internet with solid fill">
              <a:extLst>
                <a:ext uri="{FF2B5EF4-FFF2-40B4-BE49-F238E27FC236}">
                  <a16:creationId xmlns:a16="http://schemas.microsoft.com/office/drawing/2014/main" id="{17D43A3D-466B-4BA5-9D5F-9E94BE62965A}"/>
                </a:ext>
              </a:extLst>
            </p:cNvPr>
            <p:cNvPicPr/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/>
          </p:blipFill>
          <p:spPr>
            <a:xfrm>
              <a:off x="5225374" y="1189801"/>
              <a:ext cx="213360" cy="21336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FFA140-CA78-45DF-B1F5-E3C9F17C56E4}"/>
              </a:ext>
            </a:extLst>
          </p:cNvPr>
          <p:cNvGrpSpPr/>
          <p:nvPr/>
        </p:nvGrpSpPr>
        <p:grpSpPr>
          <a:xfrm>
            <a:off x="4672800" y="872330"/>
            <a:ext cx="2160700" cy="246221"/>
            <a:chOff x="4672800" y="872330"/>
            <a:chExt cx="2160700" cy="24622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4E7C0F-E1F5-4C18-A930-619707287357}"/>
                </a:ext>
              </a:extLst>
            </p:cNvPr>
            <p:cNvSpPr txBox="1"/>
            <p:nvPr/>
          </p:nvSpPr>
          <p:spPr>
            <a:xfrm>
              <a:off x="4789333" y="872330"/>
              <a:ext cx="204416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900" dirty="0"/>
                <a:t> 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29"/>
                </a:rPr>
                <a:t>linkedin.com/in/</a:t>
              </a:r>
              <a:r>
                <a:rPr lang="en-GB" sz="1000" dirty="0" err="1">
                  <a:latin typeface="Calibri Light" panose="020F0302020204030204" pitchFamily="34" charset="0"/>
                  <a:cs typeface="Calibri Light" panose="020F0302020204030204" pitchFamily="34" charset="0"/>
                  <a:hlinkClick r:id="rId29"/>
                </a:rPr>
                <a:t>kuldeepsingh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29"/>
                </a:rPr>
                <a:t>-k</a:t>
              </a:r>
              <a:endParaRPr lang="en-GB" sz="9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5" name="Picture 104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22E2A2CE-F6F0-4050-907A-DA43A1A3B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800" y="920147"/>
              <a:ext cx="135897" cy="135897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B82ACD3-4B1F-4EB3-91BC-FABF6821464F}"/>
              </a:ext>
            </a:extLst>
          </p:cNvPr>
          <p:cNvGrpSpPr/>
          <p:nvPr/>
        </p:nvGrpSpPr>
        <p:grpSpPr>
          <a:xfrm>
            <a:off x="-37045" y="5999146"/>
            <a:ext cx="4618021" cy="1441420"/>
            <a:chOff x="112107" y="5132368"/>
            <a:chExt cx="4470909" cy="144142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7B0D1B1-D576-466B-9AC9-0411FD49C8AD}"/>
                </a:ext>
              </a:extLst>
            </p:cNvPr>
            <p:cNvSpPr txBox="1"/>
            <p:nvPr/>
          </p:nvSpPr>
          <p:spPr>
            <a:xfrm>
              <a:off x="112107" y="5132368"/>
              <a:ext cx="4470909" cy="1441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/>
              <a:r>
                <a:rPr lang="en-US" sz="12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            Aon Hewitt</a:t>
              </a:r>
            </a:p>
            <a:p>
              <a:pPr marL="108000">
                <a:spcBef>
                  <a:spcPts val="200"/>
                </a:spcBef>
                <a:spcAft>
                  <a:spcPts val="3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            Software Executive</a:t>
              </a:r>
            </a:p>
            <a:p>
              <a:pPr marL="108000"/>
              <a:r>
                <a:rPr lang="en-US" sz="1050" i="1" dirty="0">
                  <a:solidFill>
                    <a:schemeClr val="accent1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Aug 2015</a:t>
              </a:r>
              <a:r>
                <a:rPr lang="en-US" sz="1050" i="1" dirty="0">
                  <a:solidFill>
                    <a:schemeClr val="accent1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 – Jan 2016                                                                       Gurgaon, India</a:t>
              </a:r>
            </a:p>
            <a:p>
              <a:pPr marL="279450" indent="-171450" algn="just">
                <a:spcBef>
                  <a:spcPts val="300"/>
                </a:spcBef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r>
                <a:rPr lang="en-GB" sz="110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Developed a web application ‘Hewitt Gateway’ with a team of 50+ distributed across the globe.</a:t>
              </a:r>
            </a:p>
            <a:p>
              <a:pPr marL="279450" indent="-171450" algn="just">
                <a:spcBef>
                  <a:spcPts val="300"/>
                </a:spcBef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r>
                <a:rPr lang="en-GB" sz="110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Lead the activity of migration of applications from Windows Server 2003 to Windows Server 2008.</a:t>
              </a:r>
            </a:p>
          </p:txBody>
        </p:sp>
        <p:pic>
          <p:nvPicPr>
            <p:cNvPr id="108" name="Picture 107" descr="Logo&#10;&#10;Description automatically generated">
              <a:extLst>
                <a:ext uri="{FF2B5EF4-FFF2-40B4-BE49-F238E27FC236}">
                  <a16:creationId xmlns:a16="http://schemas.microsoft.com/office/drawing/2014/main" id="{4501073B-78F9-49C4-BB86-A7E5A380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74" y="5212434"/>
              <a:ext cx="315601" cy="309426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46CAC9A-F2E2-48EF-9DB2-6051CB829825}"/>
              </a:ext>
            </a:extLst>
          </p:cNvPr>
          <p:cNvGrpSpPr/>
          <p:nvPr/>
        </p:nvGrpSpPr>
        <p:grpSpPr>
          <a:xfrm>
            <a:off x="-37045" y="7446745"/>
            <a:ext cx="4618021" cy="1649169"/>
            <a:chOff x="112107" y="6966331"/>
            <a:chExt cx="4468870" cy="164916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10BFCE6-A523-4FEF-880A-036A6B79AF9A}"/>
                </a:ext>
              </a:extLst>
            </p:cNvPr>
            <p:cNvSpPr txBox="1"/>
            <p:nvPr/>
          </p:nvSpPr>
          <p:spPr>
            <a:xfrm>
              <a:off x="112107" y="6966331"/>
              <a:ext cx="4468870" cy="1649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/>
              <a:r>
                <a:rPr lang="en-US" sz="1200" b="1" dirty="0">
                  <a:solidFill>
                    <a:srgbClr val="000000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            Icertis</a:t>
              </a:r>
              <a:endPara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08000">
                <a:spcBef>
                  <a:spcPts val="200"/>
                </a:spcBef>
                <a:spcAft>
                  <a:spcPts val="3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            Software </a:t>
              </a:r>
              <a:r>
                <a:rPr lang="en-US" sz="1200" dirty="0">
                  <a:solidFill>
                    <a:srgbClr val="000000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Analyst</a:t>
              </a:r>
              <a:endPara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08000"/>
              <a:r>
                <a:rPr lang="en-US" sz="1050" i="1" dirty="0">
                  <a:solidFill>
                    <a:schemeClr val="accent1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Aug 2012</a:t>
              </a:r>
              <a:r>
                <a:rPr lang="en-US" sz="1050" i="1" dirty="0">
                  <a:solidFill>
                    <a:schemeClr val="accent1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 – Jul 2015                                                                               Pune, India</a:t>
              </a:r>
            </a:p>
            <a:p>
              <a:pPr marL="279450" indent="-171450" algn="just">
                <a:spcBef>
                  <a:spcPts val="300"/>
                </a:spcBef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r>
                <a:rPr lang="en-GB" sz="11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Responsibilities included gathering customer requirement, architecting, developing and delivering solutions</a:t>
              </a:r>
            </a:p>
            <a:p>
              <a:pPr marL="279450" indent="-171450" algn="just">
                <a:spcBef>
                  <a:spcPts val="300"/>
                </a:spcBef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r>
                <a:rPr lang="en-GB" sz="11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Design, develop and deliver a web application ‘Retail process automation’, which streamlines the process of opening Microsoft stores.</a:t>
              </a:r>
            </a:p>
          </p:txBody>
        </p:sp>
        <p:pic>
          <p:nvPicPr>
            <p:cNvPr id="111" name="Picture 110" descr="Icon&#10;&#10;Description automatically generated">
              <a:extLst>
                <a:ext uri="{FF2B5EF4-FFF2-40B4-BE49-F238E27FC236}">
                  <a16:creationId xmlns:a16="http://schemas.microsoft.com/office/drawing/2014/main" id="{FBC4A6E8-607F-4E0F-9669-25ABF1725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48" y="6993603"/>
              <a:ext cx="388966" cy="391847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92D4A5D-60A9-4EB7-BE3A-19D585B00183}"/>
              </a:ext>
            </a:extLst>
          </p:cNvPr>
          <p:cNvGrpSpPr/>
          <p:nvPr/>
        </p:nvGrpSpPr>
        <p:grpSpPr>
          <a:xfrm>
            <a:off x="-35005" y="1780955"/>
            <a:ext cx="4615981" cy="4179519"/>
            <a:chOff x="112108" y="1794673"/>
            <a:chExt cx="4468869" cy="442685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947DE96-2B69-4C84-8050-B27EF655F310}"/>
                </a:ext>
              </a:extLst>
            </p:cNvPr>
            <p:cNvSpPr txBox="1"/>
            <p:nvPr/>
          </p:nvSpPr>
          <p:spPr>
            <a:xfrm>
              <a:off x="112108" y="1794673"/>
              <a:ext cx="4468869" cy="442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/>
              <a:r>
                <a:rPr lang="en-US" sz="1200" b="1" dirty="0">
                  <a:solidFill>
                    <a:srgbClr val="000000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            Microsoft</a:t>
              </a:r>
              <a:endPara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08000">
                <a:spcBef>
                  <a:spcPts val="200"/>
                </a:spcBef>
                <a:spcAft>
                  <a:spcPts val="300"/>
                </a:spcAft>
              </a:pPr>
              <a:r>
                <a:rPr lang="en-US" sz="1200" dirty="0">
                  <a:solidFill>
                    <a:srgbClr val="000000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            Customer Engineer</a:t>
              </a:r>
              <a:endPara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08000"/>
              <a:r>
                <a:rPr lang="en-US" sz="1050" i="1" dirty="0">
                  <a:solidFill>
                    <a:schemeClr val="accent1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July </a:t>
              </a:r>
              <a:r>
                <a:rPr lang="en-US" sz="1050" i="1" dirty="0">
                  <a:solidFill>
                    <a:schemeClr val="accent1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2019 – Present                                                                                  </a:t>
              </a:r>
              <a:r>
                <a:rPr lang="en-US" sz="1050" i="1" dirty="0">
                  <a:solidFill>
                    <a:schemeClr val="accent1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London</a:t>
              </a:r>
              <a:r>
                <a:rPr lang="en-US" sz="1050" i="1" dirty="0">
                  <a:solidFill>
                    <a:schemeClr val="accent1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, UK</a:t>
              </a:r>
            </a:p>
            <a:p>
              <a:pPr marL="279450" indent="-171450" algn="just">
                <a:spcBef>
                  <a:spcPts val="300"/>
                </a:spcBef>
                <a:buClr>
                  <a:srgbClr val="0070C0"/>
                </a:buClr>
                <a:buSzPct val="100000"/>
                <a:buFont typeface="Wingdings" panose="05000000000000000000" pitchFamily="2" charset="2"/>
                <a:buChar char="q"/>
              </a:pPr>
              <a:r>
                <a:rPr lang="en-US" sz="1100" dirty="0">
                  <a:solidFill>
                    <a:srgbClr val="000000"/>
                  </a:solidFill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D</a:t>
              </a:r>
              <a:r>
                <a:rPr lang="en-GB" sz="1100" dirty="0" err="1">
                  <a:solidFill>
                    <a:srgbClr val="000000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elivered</a:t>
              </a:r>
              <a:r>
                <a:rPr lang="en-GB" sz="1100" dirty="0">
                  <a:solidFill>
                    <a:srgbClr val="000000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 training and services to end customers, focusing on cloud technologies as well as troubleshooting, strategy and best practices.</a:t>
              </a:r>
              <a:endParaRPr lang="en-US" sz="11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  <a:p>
              <a:pPr marL="279450" indent="-171450" algn="just">
                <a:spcBef>
                  <a:spcPts val="300"/>
                </a:spcBef>
                <a:buClr>
                  <a:srgbClr val="0070C0"/>
                </a:buClr>
                <a:buSzPct val="100000"/>
                <a:buFont typeface="Wingdings" panose="05000000000000000000" pitchFamily="2" charset="2"/>
                <a:buChar char="q"/>
              </a:pPr>
              <a:r>
                <a:rPr lang="en-US" sz="1100" dirty="0">
                  <a:solidFill>
                    <a:srgbClr val="000000"/>
                  </a:solidFill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Worked with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GB" sz="1100" dirty="0">
                  <a:solidFill>
                    <a:srgbClr val="000000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customers to plan, deploy, operate and optimize their modern cloud applications and helped them in accomplishing their business needs.</a:t>
              </a:r>
              <a:endParaRPr lang="en-US" sz="11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  <a:p>
              <a:pPr marL="279450" indent="-171450" algn="just">
                <a:spcBef>
                  <a:spcPts val="300"/>
                </a:spcBef>
                <a:buClr>
                  <a:srgbClr val="0070C0"/>
                </a:buClr>
                <a:buSzPct val="100000"/>
                <a:buFont typeface="Wingdings" panose="05000000000000000000" pitchFamily="2" charset="2"/>
                <a:buChar char="q"/>
              </a:pPr>
              <a:r>
                <a:rPr lang="en-GB" sz="1100" dirty="0">
                  <a:solidFill>
                    <a:srgbClr val="000000"/>
                  </a:solidFill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Synthesized customer feedback to facilitate continuous product/services improvement in close co-operation with Product/Engineering teams </a:t>
              </a:r>
              <a:endParaRPr lang="en-US" sz="11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  <a:p>
              <a:pPr marL="108000">
                <a:spcBef>
                  <a:spcPts val="1200"/>
                </a:spcBef>
                <a:spcAft>
                  <a:spcPts val="300"/>
                </a:spcAft>
              </a:pPr>
              <a:r>
                <a:rPr lang="en-US" sz="1200" dirty="0">
                  <a:solidFill>
                    <a:srgbClr val="000000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Consultant</a:t>
              </a:r>
              <a:endPara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08000"/>
              <a:r>
                <a:rPr lang="en-US" sz="1050" i="1" dirty="0">
                  <a:solidFill>
                    <a:schemeClr val="accent1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Jan 2016</a:t>
              </a:r>
              <a:r>
                <a:rPr lang="en-US" sz="1050" i="1" dirty="0">
                  <a:solidFill>
                    <a:schemeClr val="accent1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 – July 2019                                                                    Hyderabad, India</a:t>
              </a:r>
            </a:p>
            <a:p>
              <a:pPr marL="279450" indent="-171450" algn="just">
                <a:spcBef>
                  <a:spcPts val="300"/>
                </a:spcBef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r>
                <a:rPr lang="en-GB" sz="11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Lead the database team for a $42M auditing application developed for one of the leading audits, tax and advisory ﬁrm in London.</a:t>
              </a:r>
            </a:p>
            <a:p>
              <a:pPr marL="279450" indent="-171450" algn="just">
                <a:spcBef>
                  <a:spcPts val="300"/>
                </a:spcBef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r>
                <a:rPr lang="en-GB" sz="11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Improved SQL Database performance, which brought down the resource consumption cost from $16k /month to $3.6k /month.</a:t>
              </a:r>
            </a:p>
            <a:p>
              <a:pPr marL="279450" indent="-171450" algn="just">
                <a:spcBef>
                  <a:spcPts val="300"/>
                </a:spcBef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r>
                <a:rPr lang="en-GB" sz="11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Designed a methodology of continuous migration which ensures the schema changes made post-production release is appropriately versioned and continuously migrated with daily builds. </a:t>
              </a:r>
            </a:p>
            <a:p>
              <a:pPr marL="279450" indent="-171450" algn="just">
                <a:spcBef>
                  <a:spcPts val="300"/>
                </a:spcBef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r>
                <a:rPr lang="en-GB" sz="11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Bring in the best minds to the organization via interviews conducted across the country. </a:t>
              </a:r>
              <a:endParaRPr lang="en-GB" sz="11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14" name="MS logo white - EMF" descr="Microsoft logo white text version">
              <a:extLst>
                <a:ext uri="{FF2B5EF4-FFF2-40B4-BE49-F238E27FC236}">
                  <a16:creationId xmlns:a16="http://schemas.microsoft.com/office/drawing/2014/main" id="{63F6F9D2-173A-4E7B-9656-286B033C7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/>
            <a:srcRect r="78519" b="-4187"/>
            <a:stretch/>
          </p:blipFill>
          <p:spPr bwMode="black">
            <a:xfrm>
              <a:off x="298674" y="1879267"/>
              <a:ext cx="315601" cy="327843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368A912-756A-4F4A-8298-726D19F0CD85}"/>
              </a:ext>
            </a:extLst>
          </p:cNvPr>
          <p:cNvPicPr/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3256" y="7060438"/>
            <a:ext cx="900000" cy="9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4F8808-D20C-403F-A2EC-EF5E2C2C1CB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932" y="7071252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6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407</Words>
  <Application>Microsoft Office PowerPoint</Application>
  <PresentationFormat>A4 Paper (210x297 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 Singh</dc:creator>
  <cp:lastModifiedBy>Kuldeep Singh</cp:lastModifiedBy>
  <cp:revision>8</cp:revision>
  <dcterms:created xsi:type="dcterms:W3CDTF">2021-02-07T11:07:42Z</dcterms:created>
  <dcterms:modified xsi:type="dcterms:W3CDTF">2021-03-27T06:19:49Z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2021-03-16T21:47:35Z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b156452a-55aa-4631-bf39-71a10d3172b9</vt:lpwstr>
  </property>
  <property fmtid="{D5CDD505-2E9C-101B-9397-08002B2CF9AE}" pid="8" name="MSIP_Label_f42aa342-8706-4288-bd11-ebb85995028c_ContentBits">
    <vt:lpwstr>0</vt:lpwstr>
  </property>
</Properties>
</file>