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315200" cy="960120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68CFA5A-FA91-4E93-AF6B-01C3D63E367D}">
          <p14:sldIdLst>
            <p14:sldId id="256"/>
          </p14:sldIdLst>
        </p14:section>
      </p14:sectionLst>
    </p:ex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10" d="100"/>
          <a:sy n="10" d="100"/>
        </p:scale>
        <p:origin x="2226" y="77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4/17/2016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4/17/2016</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430887"/>
            <a:ext cx="32918400" cy="204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800" b="1" dirty="0">
                <a:solidFill>
                  <a:schemeClr val="accent3">
                    <a:lumMod val="20000"/>
                    <a:lumOff val="80000"/>
                  </a:schemeClr>
                </a:solidFill>
                <a:latin typeface="+mn-lt"/>
              </a:rPr>
              <a:t>Computational Trust in Wikipedia</a:t>
            </a:r>
          </a:p>
        </p:txBody>
      </p:sp>
      <p:sp>
        <p:nvSpPr>
          <p:cNvPr id="5" name="Text Box 123"/>
          <p:cNvSpPr txBox="1">
            <a:spLocks noChangeArrowheads="1"/>
          </p:cNvSpPr>
          <p:nvPr/>
        </p:nvSpPr>
        <p:spPr bwMode="auto">
          <a:xfrm>
            <a:off x="5486400" y="2209774"/>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b="1" dirty="0">
                <a:solidFill>
                  <a:schemeClr val="accent3">
                    <a:lumMod val="20000"/>
                    <a:lumOff val="80000"/>
                  </a:schemeClr>
                </a:solidFill>
                <a:latin typeface="+mn-lt"/>
              </a:rPr>
              <a:t>Anmol </a:t>
            </a:r>
            <a:r>
              <a:rPr lang="en-US" sz="5400" b="1" dirty="0" err="1">
                <a:solidFill>
                  <a:schemeClr val="accent3">
                    <a:lumMod val="20000"/>
                    <a:lumOff val="80000"/>
                  </a:schemeClr>
                </a:solidFill>
                <a:latin typeface="+mn-lt"/>
              </a:rPr>
              <a:t>Dalmia</a:t>
            </a:r>
            <a:endParaRPr lang="en-US" sz="5400" b="1" baseline="30000" dirty="0">
              <a:solidFill>
                <a:schemeClr val="accent3">
                  <a:lumMod val="20000"/>
                  <a:lumOff val="80000"/>
                </a:schemeClr>
              </a:solidFill>
              <a:latin typeface="+mn-lt"/>
            </a:endParaRPr>
          </a:p>
          <a:p>
            <a:pPr algn="ctr" eaLnBrk="1" hangingPunct="1"/>
            <a:r>
              <a:rPr lang="en-US" sz="4400" dirty="0">
                <a:solidFill>
                  <a:schemeClr val="accent3">
                    <a:lumMod val="20000"/>
                    <a:lumOff val="80000"/>
                  </a:schemeClr>
                </a:solidFill>
                <a:latin typeface="+mn-lt"/>
              </a:rPr>
              <a:t>Dept. of Computer Sc. And </a:t>
            </a:r>
            <a:r>
              <a:rPr lang="en-US" sz="4400" dirty="0" err="1">
                <a:solidFill>
                  <a:schemeClr val="accent3">
                    <a:lumMod val="20000"/>
                    <a:lumOff val="80000"/>
                  </a:schemeClr>
                </a:solidFill>
                <a:latin typeface="+mn-lt"/>
              </a:rPr>
              <a:t>Engg</a:t>
            </a:r>
            <a:r>
              <a:rPr lang="en-US" sz="4400" dirty="0">
                <a:solidFill>
                  <a:schemeClr val="accent3">
                    <a:lumMod val="20000"/>
                    <a:lumOff val="80000"/>
                  </a:schemeClr>
                </a:solidFill>
                <a:latin typeface="+mn-lt"/>
              </a:rPr>
              <a:t>., National Institute of Technology, Rourkela</a:t>
            </a:r>
          </a:p>
        </p:txBody>
      </p:sp>
      <p:sp>
        <p:nvSpPr>
          <p:cNvPr id="24" name="TextBox 23"/>
          <p:cNvSpPr txBox="1"/>
          <p:nvPr/>
        </p:nvSpPr>
        <p:spPr>
          <a:xfrm>
            <a:off x="9697262" y="29955869"/>
            <a:ext cx="4541412" cy="1792786"/>
          </a:xfrm>
          <a:prstGeom prst="rect">
            <a:avLst/>
          </a:prstGeom>
          <a:solidFill>
            <a:schemeClr val="accent1">
              <a:lumMod val="40000"/>
              <a:lumOff val="60000"/>
            </a:schemeClr>
          </a:solidFill>
        </p:spPr>
        <p:txBody>
          <a:bodyPr wrap="none" lIns="68568" tIns="34284" rIns="68568" bIns="34284" rtlCol="0">
            <a:spAutoFit/>
          </a:bodyPr>
          <a:lstStyle/>
          <a:p>
            <a:pPr algn="r"/>
            <a:r>
              <a:rPr lang="en-US" sz="2800" dirty="0"/>
              <a:t>Anmol </a:t>
            </a:r>
            <a:r>
              <a:rPr lang="en-US" sz="2800" dirty="0" err="1"/>
              <a:t>Dalmia</a:t>
            </a:r>
            <a:endParaRPr lang="en-US" sz="2800" dirty="0"/>
          </a:p>
          <a:p>
            <a:pPr algn="r"/>
            <a:r>
              <a:rPr lang="en-US" sz="2800" dirty="0"/>
              <a:t>712CS2043</a:t>
            </a:r>
          </a:p>
          <a:p>
            <a:pPr algn="r"/>
            <a:endParaRPr lang="en-US" sz="2800" dirty="0"/>
          </a:p>
          <a:p>
            <a:pPr algn="r"/>
            <a:r>
              <a:rPr lang="en-US" sz="2800" dirty="0"/>
              <a:t>Seminar and Technical Writing</a:t>
            </a:r>
          </a:p>
        </p:txBody>
      </p:sp>
      <p:sp>
        <p:nvSpPr>
          <p:cNvPr id="25" name="TextBox 24"/>
          <p:cNvSpPr txBox="1"/>
          <p:nvPr/>
        </p:nvSpPr>
        <p:spPr>
          <a:xfrm>
            <a:off x="10816095" y="29064332"/>
            <a:ext cx="3422579" cy="746346"/>
          </a:xfrm>
          <a:prstGeom prst="rect">
            <a:avLst/>
          </a:prstGeom>
          <a:noFill/>
        </p:spPr>
        <p:txBody>
          <a:bodyPr wrap="none" lIns="68568" tIns="34284" rIns="68568" bIns="34284" rtlCol="0">
            <a:spAutoFit/>
          </a:bodyPr>
          <a:lstStyle/>
          <a:p>
            <a:pPr algn="r"/>
            <a:r>
              <a:rPr lang="en-US" sz="4400" b="1" dirty="0"/>
              <a:t>Submitted by:</a:t>
            </a:r>
          </a:p>
        </p:txBody>
      </p:sp>
      <p:sp>
        <p:nvSpPr>
          <p:cNvPr id="26" name="TextBox 25"/>
          <p:cNvSpPr txBox="1"/>
          <p:nvPr/>
        </p:nvSpPr>
        <p:spPr>
          <a:xfrm>
            <a:off x="15549421" y="29955869"/>
            <a:ext cx="195072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800" dirty="0"/>
              <a:t>B. Adler and L. de Alfaro. A content-driven reputation system for the Wikipedia. In WWW `07: Proc. of the World Wide Web Conference, 2007. </a:t>
            </a:r>
          </a:p>
          <a:p>
            <a:r>
              <a:rPr lang="en-US" sz="1800" dirty="0"/>
              <a:t>2.    J. E. </a:t>
            </a:r>
            <a:r>
              <a:rPr lang="en-US" sz="1800" dirty="0" err="1"/>
              <a:t>Blumenstock</a:t>
            </a:r>
            <a:r>
              <a:rPr lang="en-US" sz="1800" dirty="0"/>
              <a:t>. Size matters: Word count of a measure of quality on Wikipedia. In WWW '08: Proceedings of the 17th International Conference on the World Wide Web, pages 1095{1096, 2008. (Poster        paper).</a:t>
            </a:r>
          </a:p>
          <a:p>
            <a:pPr marL="342900" indent="-342900">
              <a:buAutoNum type="arabicPeriod" startAt="3"/>
            </a:pPr>
            <a:r>
              <a:rPr lang="en-IN" sz="1800" dirty="0"/>
              <a:t>B. T. Adler, L. de Alfaro, S. M. </a:t>
            </a:r>
            <a:r>
              <a:rPr lang="en-IN" sz="1800" dirty="0" err="1"/>
              <a:t>Mola</a:t>
            </a:r>
            <a:r>
              <a:rPr lang="en-IN" sz="1800" dirty="0"/>
              <a:t>-Velasco, I. </a:t>
            </a:r>
            <a:r>
              <a:rPr lang="en-IN" sz="1800" dirty="0" err="1"/>
              <a:t>Pye</a:t>
            </a:r>
            <a:r>
              <a:rPr lang="en-IN" sz="1800" dirty="0"/>
              <a:t>, P. Rosso, and A. G. </a:t>
            </a:r>
            <a:r>
              <a:rPr lang="en-US" sz="1800" dirty="0"/>
              <a:t>West. Wikipedia vandalism detection: Combining natural language, metadata, and reputation features. In </a:t>
            </a:r>
            <a:r>
              <a:rPr lang="en-US" sz="1800" dirty="0" err="1"/>
              <a:t>CICLing</a:t>
            </a:r>
            <a:r>
              <a:rPr lang="en-US" sz="1800" dirty="0"/>
              <a:t> `11: Proc. of the 12th Intl. Conf. on Intelligent Text Processing and Computational Linguistics, 2011.</a:t>
            </a:r>
          </a:p>
          <a:p>
            <a:r>
              <a:rPr lang="en-US" sz="1800" dirty="0"/>
              <a:t>4.   S. D. </a:t>
            </a:r>
            <a:r>
              <a:rPr lang="en-US" sz="1800" dirty="0" err="1"/>
              <a:t>Kamvar</a:t>
            </a:r>
            <a:r>
              <a:rPr lang="en-US" sz="1800" dirty="0"/>
              <a:t>, M. T. Schlosser, and H. Garcia-</a:t>
            </a:r>
            <a:r>
              <a:rPr lang="en-US" sz="1800" dirty="0" err="1"/>
              <a:t>molina</a:t>
            </a:r>
            <a:r>
              <a:rPr lang="en-US" sz="1800" dirty="0"/>
              <a:t>. The </a:t>
            </a:r>
            <a:r>
              <a:rPr lang="en-US" sz="1800" dirty="0" err="1"/>
              <a:t>EigenTrust</a:t>
            </a:r>
            <a:r>
              <a:rPr lang="en-US" sz="1800" dirty="0"/>
              <a:t> algorithm for reputation management in P2P networks. In Proceedings of the Twelfth International World Wide Web Conference, 2003.</a:t>
            </a:r>
          </a:p>
        </p:txBody>
      </p:sp>
      <p:sp>
        <p:nvSpPr>
          <p:cNvPr id="27" name="TextBox 26"/>
          <p:cNvSpPr txBox="1"/>
          <p:nvPr/>
        </p:nvSpPr>
        <p:spPr>
          <a:xfrm>
            <a:off x="15549424" y="2906433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7432758"/>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100" dirty="0">
                <a:latin typeface="+mn-lt"/>
              </a:rPr>
              <a:t>Wikipedia is a de facto standard for reference in today’s realm of public Internet. The sheer scale and availability of the encyclopaedic services has made it possible for millions of people to access freely edited data. But this freedom of editing makes the data unreliable to the fullest. Open access and modification rights allow freelance editing as such, which, on one side, provides global fora for information sharing, and on the other side, may lead to undesired consequences borne of inconsistent data via such edits. In this poster, the various notions of trust or reliability and some major concepts of trust modelling in Wikipedia, the largest collaborative web application encyclopaedia, is discussed. Major authors in the field have endeavoured to model data reliability or trust based on various structural and abstract features of </a:t>
            </a:r>
            <a:r>
              <a:rPr lang="en-IN" sz="3100" dirty="0" err="1">
                <a:latin typeface="+mn-lt"/>
              </a:rPr>
              <a:t>Mediawiki</a:t>
            </a:r>
            <a:r>
              <a:rPr lang="en-IN" sz="3100" dirty="0">
                <a:latin typeface="+mn-lt"/>
              </a:rPr>
              <a:t> systems. Observations regarding such approaches and other phenomena such as plagiarism and vandalism in Wikipedia have also been illustrated to emphasize the need of such measurements in and outside Wikipedia. </a:t>
            </a:r>
          </a:p>
          <a:p>
            <a:pPr algn="just" eaLnBrk="1" hangingPunct="1"/>
            <a:endParaRPr lang="en-US" sz="3100" dirty="0">
              <a:latin typeface="+mn-lt"/>
            </a:endParaRPr>
          </a:p>
        </p:txBody>
      </p:sp>
      <p:sp>
        <p:nvSpPr>
          <p:cNvPr id="32" name="Rectangle 31"/>
          <p:cNvSpPr/>
          <p:nvPr/>
        </p:nvSpPr>
        <p:spPr>
          <a:xfrm>
            <a:off x="1463040" y="480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5361920" y="19354799"/>
            <a:ext cx="13167360" cy="766359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To measure Trust in Wikipedia, many different features have been identified that play the same roles as a human’s psychology does when it assigns trust to a particular object. These features may include: how long an edit survives after it is made, who has created it, what are the details of its creation, etc.</a:t>
            </a:r>
          </a:p>
          <a:p>
            <a:pPr algn="just" eaLnBrk="1" hangingPunct="1"/>
            <a:endParaRPr lang="en-US" sz="3200" dirty="0">
              <a:latin typeface="Calibri" pitchFamily="34" charset="0"/>
            </a:endParaRPr>
          </a:p>
          <a:p>
            <a:pPr algn="just" eaLnBrk="1" hangingPunct="1"/>
            <a:r>
              <a:rPr lang="en-US" sz="3200" dirty="0">
                <a:latin typeface="Calibri" pitchFamily="34" charset="0"/>
              </a:rPr>
              <a:t>Broadly, considerations about an articles creators and the content present in it and so provided by the housekeeping data of Wikipedia are the most important features. Some of these have led to inventions of many other methods, such as one involving Game Theory.</a:t>
            </a:r>
          </a:p>
          <a:p>
            <a:pPr algn="just" eaLnBrk="1" hangingPunct="1"/>
            <a:endParaRPr lang="en-US" sz="3200" dirty="0">
              <a:latin typeface="Calibri" pitchFamily="34" charset="0"/>
            </a:endParaRPr>
          </a:p>
          <a:p>
            <a:pPr algn="just" eaLnBrk="1" hangingPunct="1"/>
            <a:r>
              <a:rPr lang="en-US" sz="3200" dirty="0">
                <a:latin typeface="Calibri" pitchFamily="34" charset="0"/>
              </a:rPr>
              <a:t>The most popular of these models was given by Adler </a:t>
            </a:r>
            <a:r>
              <a:rPr lang="en-US" sz="3200" i="1" dirty="0">
                <a:latin typeface="Calibri" pitchFamily="34" charset="0"/>
              </a:rPr>
              <a:t>et. al</a:t>
            </a:r>
            <a:r>
              <a:rPr lang="en-US" sz="3200" dirty="0">
                <a:latin typeface="Calibri" pitchFamily="34" charset="0"/>
              </a:rPr>
              <a:t>. It is based on the simple premise that a fact stated true is not opposed as fiercely as an untrue statement.</a:t>
            </a:r>
          </a:p>
          <a:p>
            <a:pPr algn="just" eaLnBrk="1" hangingPunct="1"/>
            <a:endParaRPr lang="en-US" sz="3200" dirty="0">
              <a:latin typeface="Calibri" pitchFamily="34" charset="0"/>
            </a:endParaRPr>
          </a:p>
          <a:p>
            <a:pPr algn="just" eaLnBrk="1" hangingPunct="1"/>
            <a:r>
              <a:rPr lang="en-US" sz="3200" dirty="0">
                <a:latin typeface="Calibri" pitchFamily="34" charset="0"/>
              </a:rPr>
              <a:t>Nevertheless, a comparison has been illustrated in </a:t>
            </a:r>
            <a:r>
              <a:rPr lang="en-US" sz="3200" b="1" dirty="0">
                <a:latin typeface="Calibri" pitchFamily="34" charset="0"/>
              </a:rPr>
              <a:t>Table 1.</a:t>
            </a:r>
            <a:endParaRPr lang="en-US" sz="3200" dirty="0">
              <a:latin typeface="Calibri" pitchFamily="34" charset="0"/>
            </a:endParaRPr>
          </a:p>
        </p:txBody>
      </p:sp>
      <p:sp>
        <p:nvSpPr>
          <p:cNvPr id="33" name="Rectangle 32"/>
          <p:cNvSpPr/>
          <p:nvPr/>
        </p:nvSpPr>
        <p:spPr>
          <a:xfrm>
            <a:off x="146304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5361920" y="5486400"/>
            <a:ext cx="1316736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Wikipedia, as mentioned, is a freely edited web application. It is a set of webpages that feature knowledge in form of articles, which as mentioned as a top-down list as follows:</a:t>
            </a:r>
          </a:p>
          <a:p>
            <a:pPr marL="457200" indent="-457200" algn="just" eaLnBrk="1" hangingPunct="1">
              <a:buFont typeface="Courier New" panose="02070309020205020404" pitchFamily="49" charset="0"/>
              <a:buChar char="o"/>
            </a:pPr>
            <a:endParaRPr lang="en-US" sz="3200" dirty="0">
              <a:latin typeface="Calibri" pitchFamily="34" charset="0"/>
            </a:endParaRPr>
          </a:p>
          <a:p>
            <a:pPr marL="457200" indent="-457200" algn="just" eaLnBrk="1" hangingPunct="1">
              <a:buFont typeface="Courier New" panose="02070309020205020404" pitchFamily="49" charset="0"/>
              <a:buChar char="o"/>
            </a:pPr>
            <a:r>
              <a:rPr lang="en-US" sz="3200" dirty="0">
                <a:latin typeface="Calibri" pitchFamily="34" charset="0"/>
              </a:rPr>
              <a:t>Each article is a time series of web pages called </a:t>
            </a:r>
            <a:r>
              <a:rPr lang="en-US" sz="3200" i="1" dirty="0">
                <a:latin typeface="Calibri" pitchFamily="34" charset="0"/>
              </a:rPr>
              <a:t>edits </a:t>
            </a:r>
            <a:r>
              <a:rPr lang="en-US" sz="3200" dirty="0">
                <a:latin typeface="Calibri" pitchFamily="34" charset="0"/>
              </a:rPr>
              <a:t>or </a:t>
            </a:r>
            <a:r>
              <a:rPr lang="en-US" sz="3200" i="1" dirty="0">
                <a:latin typeface="Calibri" pitchFamily="34" charset="0"/>
              </a:rPr>
              <a:t>revisions.</a:t>
            </a:r>
            <a:endParaRPr lang="en-US" sz="3200" dirty="0">
              <a:latin typeface="Calibri" pitchFamily="34" charset="0"/>
            </a:endParaRPr>
          </a:p>
          <a:p>
            <a:pPr marL="457200" indent="-457200" algn="just" eaLnBrk="1" hangingPunct="1">
              <a:buFont typeface="Courier New" panose="02070309020205020404" pitchFamily="49" charset="0"/>
              <a:buChar char="o"/>
            </a:pPr>
            <a:r>
              <a:rPr lang="en-US" sz="3200" dirty="0">
                <a:latin typeface="Calibri" pitchFamily="34" charset="0"/>
              </a:rPr>
              <a:t>Each revision is effected by one and only one contributor called </a:t>
            </a:r>
            <a:r>
              <a:rPr lang="en-US" sz="3200" i="1" dirty="0">
                <a:latin typeface="Calibri" pitchFamily="34" charset="0"/>
              </a:rPr>
              <a:t>author.</a:t>
            </a:r>
            <a:endParaRPr lang="en-US" sz="3200" dirty="0">
              <a:latin typeface="Calibri" pitchFamily="34" charset="0"/>
            </a:endParaRPr>
          </a:p>
          <a:p>
            <a:pPr marL="457200" indent="-457200" algn="just" eaLnBrk="1" hangingPunct="1">
              <a:buFont typeface="Courier New" panose="02070309020205020404" pitchFamily="49" charset="0"/>
              <a:buChar char="o"/>
            </a:pPr>
            <a:r>
              <a:rPr lang="en-US" sz="3200" dirty="0">
                <a:latin typeface="Calibri" pitchFamily="34" charset="0"/>
              </a:rPr>
              <a:t>Anonymous authors and automatic editing bots can edit pages</a:t>
            </a:r>
          </a:p>
          <a:p>
            <a:pPr marL="457200" indent="-457200" algn="just" eaLnBrk="1" hangingPunct="1">
              <a:buFont typeface="Courier New" panose="02070309020205020404" pitchFamily="49" charset="0"/>
              <a:buChar char="o"/>
            </a:pPr>
            <a:r>
              <a:rPr lang="en-US" sz="3200" dirty="0">
                <a:latin typeface="Calibri" pitchFamily="34" charset="0"/>
              </a:rPr>
              <a:t>An edit can be </a:t>
            </a:r>
            <a:r>
              <a:rPr lang="en-US" sz="3200" i="1" dirty="0">
                <a:latin typeface="Calibri" pitchFamily="34" charset="0"/>
              </a:rPr>
              <a:t>reverted</a:t>
            </a:r>
            <a:r>
              <a:rPr lang="en-US" sz="3200" dirty="0">
                <a:latin typeface="Calibri" pitchFamily="34" charset="0"/>
              </a:rPr>
              <a:t>, that is, a revision can be restored to its immediately previous image, nullifying the effect of the previous edit.</a:t>
            </a:r>
          </a:p>
          <a:p>
            <a:pPr marL="457200" indent="-457200" algn="just" eaLnBrk="1" hangingPunct="1">
              <a:buFont typeface="Courier New" panose="02070309020205020404" pitchFamily="49" charset="0"/>
              <a:buChar char="o"/>
            </a:pPr>
            <a:endParaRPr lang="en-US" sz="3200" dirty="0">
              <a:latin typeface="Calibri" pitchFamily="34" charset="0"/>
            </a:endParaRPr>
          </a:p>
          <a:p>
            <a:pPr algn="just" eaLnBrk="1" hangingPunct="1"/>
            <a:r>
              <a:rPr lang="en-US" sz="3200" dirty="0">
                <a:latin typeface="Calibri" pitchFamily="34" charset="0"/>
              </a:rPr>
              <a:t>Some articles have a variety of edit counts, ranging from 0 to 1000s.</a:t>
            </a:r>
          </a:p>
        </p:txBody>
      </p:sp>
      <p:sp>
        <p:nvSpPr>
          <p:cNvPr id="34" name="Rectangle 33"/>
          <p:cNvSpPr/>
          <p:nvPr/>
        </p:nvSpPr>
        <p:spPr>
          <a:xfrm>
            <a:off x="15361920" y="480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How Wikipedia Works</a:t>
            </a:r>
          </a:p>
        </p:txBody>
      </p:sp>
      <p:sp>
        <p:nvSpPr>
          <p:cNvPr id="12" name="Text Box 191"/>
          <p:cNvSpPr txBox="1">
            <a:spLocks noChangeArrowheads="1"/>
          </p:cNvSpPr>
          <p:nvPr/>
        </p:nvSpPr>
        <p:spPr bwMode="auto">
          <a:xfrm>
            <a:off x="29260800" y="13106400"/>
            <a:ext cx="1316736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An important field of Trust computation deals with the involvement of Vandalism in Wikipedia. A </a:t>
            </a:r>
            <a:r>
              <a:rPr lang="en-US" sz="3200" b="1" dirty="0">
                <a:latin typeface="Calibri" pitchFamily="34" charset="0"/>
              </a:rPr>
              <a:t>vandal </a:t>
            </a:r>
            <a:r>
              <a:rPr lang="en-US" sz="3200" dirty="0">
                <a:latin typeface="Calibri" pitchFamily="34" charset="0"/>
              </a:rPr>
              <a:t>edit is an edit where the facts or modifications made do not contribute to enhance the content of the article. Vandalisms occur in Wikipedia most commonly because it is unrestricted and a major cause behind this is that it allows users to make edits anonymously, thus providing a free edit right, that can be easily misused.</a:t>
            </a:r>
          </a:p>
          <a:p>
            <a:pPr algn="just" eaLnBrk="1" hangingPunct="1"/>
            <a:endParaRPr lang="en-US" sz="3200" dirty="0">
              <a:latin typeface="Calibri" pitchFamily="34" charset="0"/>
            </a:endParaRPr>
          </a:p>
          <a:p>
            <a:pPr algn="just" eaLnBrk="1" hangingPunct="1"/>
            <a:r>
              <a:rPr lang="en-US" sz="3200" dirty="0">
                <a:latin typeface="Calibri" pitchFamily="34" charset="0"/>
              </a:rPr>
              <a:t>Vandalism obviously makes an article more unreliable, thus decreasing it’s trust value. More often than not, it can be obfuscated easily. For example, it may be stated that </a:t>
            </a:r>
            <a:r>
              <a:rPr lang="en-US" sz="3200" dirty="0" err="1">
                <a:latin typeface="Calibri" pitchFamily="34" charset="0"/>
              </a:rPr>
              <a:t>Fissible</a:t>
            </a:r>
            <a:r>
              <a:rPr lang="en-US" sz="3200" dirty="0">
                <a:latin typeface="Calibri" pitchFamily="34" charset="0"/>
              </a:rPr>
              <a:t> Uranium has an atomic weight of 238, which is untrue and an application of the fact referenced may cause damage to human life. </a:t>
            </a:r>
          </a:p>
          <a:p>
            <a:pPr algn="just" eaLnBrk="1" hangingPunct="1"/>
            <a:endParaRPr lang="en-US" sz="3200" dirty="0">
              <a:latin typeface="Calibri" pitchFamily="34" charset="0"/>
            </a:endParaRPr>
          </a:p>
          <a:p>
            <a:pPr algn="just" eaLnBrk="1" hangingPunct="1"/>
            <a:r>
              <a:rPr lang="en-US" sz="3200" dirty="0">
                <a:latin typeface="Calibri" pitchFamily="34" charset="0"/>
              </a:rPr>
              <a:t>This indicates Vandalism as one of the biggest markdowns in Trust Valuation.</a:t>
            </a:r>
          </a:p>
        </p:txBody>
      </p:sp>
      <p:sp>
        <p:nvSpPr>
          <p:cNvPr id="35" name="Rectangle 34"/>
          <p:cNvSpPr/>
          <p:nvPr/>
        </p:nvSpPr>
        <p:spPr>
          <a:xfrm>
            <a:off x="2926080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Vandalism in Wikipedia </a:t>
            </a:r>
          </a:p>
        </p:txBody>
      </p:sp>
      <p:sp>
        <p:nvSpPr>
          <p:cNvPr id="14" name="Text Box 193"/>
          <p:cNvSpPr txBox="1">
            <a:spLocks noChangeArrowheads="1"/>
          </p:cNvSpPr>
          <p:nvPr/>
        </p:nvSpPr>
        <p:spPr bwMode="auto">
          <a:xfrm>
            <a:off x="29260800" y="21259801"/>
            <a:ext cx="1316736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From the discussion above, it is clear that computing trust for Wikipedia is of importance as far as reliability of contained information is concerned. However, there are a few hurdles involved:</a:t>
            </a:r>
          </a:p>
          <a:p>
            <a:pPr algn="just" eaLnBrk="1" hangingPunct="1"/>
            <a:endParaRPr lang="en-US" sz="3200" dirty="0">
              <a:latin typeface="Calibri" pitchFamily="34" charset="0"/>
            </a:endParaRPr>
          </a:p>
          <a:p>
            <a:pPr marL="514350" indent="-514350" algn="just" eaLnBrk="1" hangingPunct="1">
              <a:buFont typeface="+mj-lt"/>
              <a:buAutoNum type="arabicPeriod"/>
            </a:pPr>
            <a:r>
              <a:rPr lang="en-US" sz="3200" dirty="0">
                <a:latin typeface="Calibri" pitchFamily="34" charset="0"/>
              </a:rPr>
              <a:t>Cost incurred due to extensive computational facilities needed</a:t>
            </a:r>
          </a:p>
          <a:p>
            <a:pPr marL="514350" indent="-514350" algn="just" eaLnBrk="1" hangingPunct="1">
              <a:buFont typeface="+mj-lt"/>
              <a:buAutoNum type="arabicPeriod"/>
            </a:pPr>
            <a:r>
              <a:rPr lang="en-US" sz="3200" dirty="0">
                <a:latin typeface="Calibri" pitchFamily="34" charset="0"/>
              </a:rPr>
              <a:t>Poor recordkeeping about deleted revisions</a:t>
            </a:r>
          </a:p>
          <a:p>
            <a:pPr marL="514350" indent="-514350" algn="just" eaLnBrk="1" hangingPunct="1">
              <a:buFont typeface="+mj-lt"/>
              <a:buAutoNum type="arabicPeriod"/>
            </a:pPr>
            <a:r>
              <a:rPr lang="en-US" sz="3200" dirty="0">
                <a:latin typeface="Calibri" pitchFamily="34" charset="0"/>
              </a:rPr>
              <a:t>Imperfect trust modelling</a:t>
            </a:r>
          </a:p>
          <a:p>
            <a:pPr algn="just" eaLnBrk="1" hangingPunct="1"/>
            <a:endParaRPr lang="en-US" sz="3200" dirty="0">
              <a:latin typeface="Calibri" pitchFamily="34" charset="0"/>
            </a:endParaRPr>
          </a:p>
          <a:p>
            <a:pPr algn="just" eaLnBrk="1" hangingPunct="1"/>
            <a:r>
              <a:rPr lang="en-US" sz="3200" dirty="0">
                <a:latin typeface="Calibri" pitchFamily="34" charset="0"/>
              </a:rPr>
              <a:t>It is expected that in the coming years, principles of Artificial Intelligence and Machine Learning provide better scope for trust modelling and computation. Till then, it’s a matter of time.</a:t>
            </a:r>
          </a:p>
        </p:txBody>
      </p:sp>
      <p:sp>
        <p:nvSpPr>
          <p:cNvPr id="36" name="Rectangle 35"/>
          <p:cNvSpPr/>
          <p:nvPr/>
        </p:nvSpPr>
        <p:spPr>
          <a:xfrm>
            <a:off x="29260800" y="205740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a:t>
            </a:r>
          </a:p>
        </p:txBody>
      </p:sp>
      <mc:AlternateContent xmlns:mc="http://schemas.openxmlformats.org/markup-compatibility/2006">
        <mc:Choice xmlns:a14="http://schemas.microsoft.com/office/drawing/2010/main" Requires="a14">
          <p:sp>
            <p:nvSpPr>
              <p:cNvPr id="11" name="Text Box 190"/>
              <p:cNvSpPr txBox="1">
                <a:spLocks noChangeArrowheads="1"/>
              </p:cNvSpPr>
              <p:nvPr/>
            </p:nvSpPr>
            <p:spPr bwMode="auto">
              <a:xfrm>
                <a:off x="1463040" y="13106403"/>
                <a:ext cx="13167360" cy="819283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b="1" dirty="0">
                    <a:latin typeface="+mn-lt"/>
                  </a:rPr>
                  <a:t>Computational Trust </a:t>
                </a:r>
                <a:r>
                  <a:rPr lang="en-US" sz="3200" dirty="0">
                    <a:latin typeface="+mn-lt"/>
                  </a:rPr>
                  <a:t>is an abstract measurement of reliability of an object as measured by computational means. In modelling real world problems, it appears at many places like the PGP network and so forth.</a:t>
                </a:r>
              </a:p>
              <a:p>
                <a:pPr algn="just" eaLnBrk="1" hangingPunct="1"/>
                <a:endParaRPr lang="en-US" sz="3200" b="1" dirty="0">
                  <a:latin typeface="+mn-lt"/>
                </a:endParaRPr>
              </a:p>
              <a:p>
                <a:pPr algn="just" eaLnBrk="1" hangingPunct="1"/>
                <a:r>
                  <a:rPr lang="en-US" sz="3200" dirty="0">
                    <a:latin typeface="+mn-lt"/>
                  </a:rPr>
                  <a:t>On a logical tone, one can say that:</a:t>
                </a:r>
              </a:p>
              <a:p>
                <a:pPr algn="just" eaLnBrk="1" hangingPunct="1"/>
                <a:endParaRPr lang="en-US" sz="3200" b="1" dirty="0">
                  <a:latin typeface="+mn-lt"/>
                </a:endParaRPr>
              </a:p>
              <a:p>
                <a:pPr algn="just" eaLnBrk="1" hangingPunct="1"/>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𝑻𝒓𝒖𝒔𝒕</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smtClean="0">
                                  <a:latin typeface="Cambria Math" panose="02040503050406030204" pitchFamily="18" charset="0"/>
                                </a:rPr>
                                <m:t>𝒓𝒆𝒍𝒊𝒂𝒃𝒍𝒆</m:t>
                              </m:r>
                              <m:r>
                                <a:rPr lang="en-US" sz="3200" b="1" i="1" smtClean="0">
                                  <a:latin typeface="Cambria Math" panose="02040503050406030204" pitchFamily="18" charset="0"/>
                                </a:rPr>
                                <m:t> </m:t>
                              </m:r>
                              <m:r>
                                <a:rPr lang="en-US" sz="3200" b="1" i="1" smtClean="0">
                                  <a:latin typeface="Cambria Math" panose="02040503050406030204" pitchFamily="18" charset="0"/>
                                </a:rPr>
                                <m:t>𝒐𝒃𝒔𝒆𝒓𝒗𝒂𝒕𝒊𝒐𝒏𝒔</m:t>
                              </m:r>
                            </m:num>
                            <m:den>
                              <m:r>
                                <a:rPr lang="en-US" sz="3200" b="1" i="1" smtClean="0">
                                  <a:latin typeface="Cambria Math" panose="02040503050406030204" pitchFamily="18" charset="0"/>
                                </a:rPr>
                                <m:t>𝒖𝒏𝒓𝒆𝒂𝒍𝒊𝒂𝒃𝒍𝒆</m:t>
                              </m:r>
                              <m:r>
                                <a:rPr lang="en-US" sz="3200" b="1" i="1" smtClean="0">
                                  <a:latin typeface="Cambria Math" panose="02040503050406030204" pitchFamily="18" charset="0"/>
                                </a:rPr>
                                <m:t> </m:t>
                              </m:r>
                              <m:r>
                                <a:rPr lang="en-US" sz="3200" b="1" i="1" smtClean="0">
                                  <a:latin typeface="Cambria Math" panose="02040503050406030204" pitchFamily="18" charset="0"/>
                                </a:rPr>
                                <m:t>𝒊𝒏𝒇𝒆𝒓𝒆𝒏𝒄𝒆𝒔</m:t>
                              </m:r>
                            </m:den>
                          </m:f>
                        </m:e>
                      </m:box>
                    </m:oMath>
                  </m:oMathPara>
                </a14:m>
                <a:endParaRPr lang="en-US" sz="3200" b="1" dirty="0">
                  <a:latin typeface="+mn-lt"/>
                </a:endParaRPr>
              </a:p>
              <a:p>
                <a:pPr algn="just" eaLnBrk="1" hangingPunct="1"/>
                <a:endParaRPr lang="en-US" sz="3200" b="1" dirty="0">
                  <a:latin typeface="+mn-lt"/>
                </a:endParaRPr>
              </a:p>
              <a:p>
                <a:pPr algn="just" eaLnBrk="1" hangingPunct="1"/>
                <a:r>
                  <a:rPr lang="en-US" sz="3200" dirty="0">
                    <a:latin typeface="+mn-lt"/>
                  </a:rPr>
                  <a:t>This concept is more relevant in the Web where different levels of restrictions on content modification rights affect the number of reliable observations.</a:t>
                </a:r>
              </a:p>
              <a:p>
                <a:pPr algn="just" eaLnBrk="1" hangingPunct="1"/>
                <a:endParaRPr lang="en-US" sz="3200" dirty="0">
                  <a:latin typeface="+mn-lt"/>
                </a:endParaRPr>
              </a:p>
              <a:p>
                <a:pPr algn="just" eaLnBrk="1" hangingPunct="1"/>
                <a:r>
                  <a:rPr lang="en-US" sz="3200" dirty="0">
                    <a:latin typeface="+mn-lt"/>
                  </a:rPr>
                  <a:t>One of the best known collaborative web app is Wikipedia, an online encyclopedia that is edited freely by anyone.</a:t>
                </a:r>
              </a:p>
              <a:p>
                <a:pPr algn="just" eaLnBrk="1" hangingPunct="1"/>
                <a:endParaRPr lang="en-US" sz="3200" dirty="0">
                  <a:latin typeface="+mn-lt"/>
                </a:endParaRPr>
              </a:p>
              <a:p>
                <a:pPr algn="just" eaLnBrk="1" hangingPunct="1"/>
                <a:r>
                  <a:rPr lang="en-US" sz="3200" dirty="0">
                    <a:latin typeface="+mn-lt"/>
                  </a:rPr>
                  <a:t>The topic of such Trust in Wikipedia is emphasized in this poster.</a:t>
                </a:r>
              </a:p>
            </p:txBody>
          </p:sp>
        </mc:Choice>
        <mc:Fallback>
          <p:sp>
            <p:nvSpPr>
              <p:cNvPr id="11" name="Text Box 190"/>
              <p:cNvSpPr txBox="1">
                <a:spLocks noRot="1" noChangeAspect="1" noMove="1" noResize="1" noEditPoints="1" noAdjustHandles="1" noChangeArrowheads="1" noChangeShapeType="1" noTextEdit="1"/>
              </p:cNvSpPr>
              <p:nvPr/>
            </p:nvSpPr>
            <p:spPr bwMode="auto">
              <a:xfrm>
                <a:off x="1463040" y="13106403"/>
                <a:ext cx="13167360" cy="8192837"/>
              </a:xfrm>
              <a:prstGeom prst="rect">
                <a:avLst/>
              </a:prstGeom>
              <a:blipFill>
                <a:blip r:embed="rId2"/>
                <a:stretch>
                  <a:fillRect l="-786" r="-786" b="-297"/>
                </a:stretch>
              </a:blipFill>
              <a:ln w="12700">
                <a:solidFill>
                  <a:schemeClr val="accent1">
                    <a:lumMod val="75000"/>
                  </a:schemeClr>
                </a:solidFill>
              </a:ln>
              <a:effectLst/>
            </p:spPr>
            <p:txBody>
              <a:bodyPr/>
              <a:lstStyle/>
              <a:p>
                <a:r>
                  <a:rPr lang="en-IN">
                    <a:noFill/>
                  </a:rPr>
                  <a:t> </a:t>
                </a:r>
              </a:p>
            </p:txBody>
          </p:sp>
        </mc:Fallback>
      </mc:AlternateContent>
      <p:sp>
        <p:nvSpPr>
          <p:cNvPr id="45" name="Rectangle 44"/>
          <p:cNvSpPr/>
          <p:nvPr/>
        </p:nvSpPr>
        <p:spPr>
          <a:xfrm>
            <a:off x="15361920" y="18668999"/>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Various models of Trust</a:t>
            </a:r>
          </a:p>
        </p:txBody>
      </p:sp>
      <p:sp>
        <p:nvSpPr>
          <p:cNvPr id="51" name="Text Box 180"/>
          <p:cNvSpPr txBox="1">
            <a:spLocks noChangeArrowheads="1"/>
          </p:cNvSpPr>
          <p:nvPr/>
        </p:nvSpPr>
        <p:spPr bwMode="auto">
          <a:xfrm>
            <a:off x="1577742" y="26077820"/>
            <a:ext cx="13033608"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1. Comparison of Restrictions on collaboration in various web applications. Wikipedia appears </a:t>
            </a:r>
          </a:p>
          <a:p>
            <a:pPr algn="ctr" eaLnBrk="1" hangingPunct="1"/>
            <a:r>
              <a:rPr lang="en-US" sz="2400" b="1" dirty="0">
                <a:latin typeface="Calibri" pitchFamily="34" charset="0"/>
              </a:rPr>
              <a:t>as one of the most freely collaborated application on the Web</a:t>
            </a:r>
          </a:p>
        </p:txBody>
      </p:sp>
      <p:sp>
        <p:nvSpPr>
          <p:cNvPr id="53" name="Text Box 180"/>
          <p:cNvSpPr txBox="1">
            <a:spLocks noChangeArrowheads="1"/>
          </p:cNvSpPr>
          <p:nvPr/>
        </p:nvSpPr>
        <p:spPr bwMode="auto">
          <a:xfrm>
            <a:off x="16695970" y="12181774"/>
            <a:ext cx="1049926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 Comparison of Various models proposed to compute Trust in Wikipedia</a:t>
            </a:r>
            <a:endParaRPr lang="en-US" sz="2400" dirty="0">
              <a:latin typeface="Calibri" pitchFamily="34" charset="0"/>
            </a:endParaRPr>
          </a:p>
        </p:txBody>
      </p:sp>
      <p:sp>
        <p:nvSpPr>
          <p:cNvPr id="37" name="Text Box 180"/>
          <p:cNvSpPr txBox="1">
            <a:spLocks noChangeArrowheads="1"/>
          </p:cNvSpPr>
          <p:nvPr/>
        </p:nvSpPr>
        <p:spPr bwMode="auto">
          <a:xfrm>
            <a:off x="32171798" y="10946413"/>
            <a:ext cx="734538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 The abstract organization of a page in Wikipedia</a:t>
            </a:r>
            <a:endParaRPr lang="en-US" sz="2400" dirty="0">
              <a:latin typeface="Calibri"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625" y="200725"/>
            <a:ext cx="3779520" cy="3723549"/>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04800" y="231231"/>
            <a:ext cx="3779520" cy="3723549"/>
          </a:xfrm>
          <a:prstGeom prst="rect">
            <a:avLst/>
          </a:prstGeom>
        </p:spPr>
      </p:pic>
      <p:pic>
        <p:nvPicPr>
          <p:cNvPr id="3" name="Picture 2"/>
          <p:cNvPicPr>
            <a:picLocks noChangeAspect="1"/>
          </p:cNvPicPr>
          <p:nvPr/>
        </p:nvPicPr>
        <p:blipFill>
          <a:blip r:embed="rId4"/>
          <a:stretch>
            <a:fillRect/>
          </a:stretch>
        </p:blipFill>
        <p:spPr>
          <a:xfrm>
            <a:off x="1688714" y="22304822"/>
            <a:ext cx="12716012" cy="3188774"/>
          </a:xfrm>
          <a:prstGeom prst="rect">
            <a:avLst/>
          </a:prstGeom>
        </p:spPr>
      </p:pic>
      <p:pic>
        <p:nvPicPr>
          <p:cNvPr id="6" name="Picture 5"/>
          <p:cNvPicPr>
            <a:picLocks noChangeAspect="1"/>
          </p:cNvPicPr>
          <p:nvPr/>
        </p:nvPicPr>
        <p:blipFill>
          <a:blip r:embed="rId5"/>
          <a:stretch>
            <a:fillRect/>
          </a:stretch>
        </p:blipFill>
        <p:spPr>
          <a:xfrm>
            <a:off x="29074244" y="6322455"/>
            <a:ext cx="13540472" cy="4452812"/>
          </a:xfrm>
          <a:prstGeom prst="rect">
            <a:avLst/>
          </a:prstGeom>
        </p:spPr>
      </p:pic>
      <p:pic>
        <p:nvPicPr>
          <p:cNvPr id="8" name="Picture 7"/>
          <p:cNvPicPr>
            <a:picLocks noChangeAspect="1"/>
          </p:cNvPicPr>
          <p:nvPr/>
        </p:nvPicPr>
        <p:blipFill>
          <a:blip r:embed="rId6"/>
          <a:stretch>
            <a:fillRect/>
          </a:stretch>
        </p:blipFill>
        <p:spPr>
          <a:xfrm>
            <a:off x="16078200" y="12842756"/>
            <a:ext cx="11734800" cy="5110108"/>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2901</TotalTime>
  <Words>1017</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ANMOL DALMIA</cp:lastModifiedBy>
  <cp:revision>112</cp:revision>
  <cp:lastPrinted>2013-02-12T02:21:55Z</cp:lastPrinted>
  <dcterms:created xsi:type="dcterms:W3CDTF">2013-02-10T21:14:48Z</dcterms:created>
  <dcterms:modified xsi:type="dcterms:W3CDTF">2016-04-17T19:34:09Z</dcterms:modified>
</cp:coreProperties>
</file>