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315200" cy="960120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5" d="100"/>
          <a:sy n="25" d="100"/>
        </p:scale>
        <p:origin x="1734" y="42"/>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3"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11/21/2015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11/21/2015</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430887"/>
            <a:ext cx="32918400" cy="2046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8800" b="1" dirty="0" smtClean="0">
                <a:solidFill>
                  <a:schemeClr val="accent3">
                    <a:lumMod val="20000"/>
                    <a:lumOff val="80000"/>
                  </a:schemeClr>
                </a:solidFill>
                <a:latin typeface="+mn-lt"/>
              </a:rPr>
              <a:t>Vehicular Ad Hoc </a:t>
            </a:r>
            <a:r>
              <a:rPr lang="en-US" sz="8800" b="1" dirty="0" smtClean="0">
                <a:solidFill>
                  <a:schemeClr val="accent3">
                    <a:lumMod val="20000"/>
                    <a:lumOff val="80000"/>
                  </a:schemeClr>
                </a:solidFill>
                <a:latin typeface="+mn-lt"/>
              </a:rPr>
              <a:t>Networks and Automated </a:t>
            </a:r>
            <a:r>
              <a:rPr lang="en-US" sz="8800" b="1" dirty="0" smtClean="0">
                <a:solidFill>
                  <a:schemeClr val="accent3">
                    <a:lumMod val="20000"/>
                    <a:lumOff val="80000"/>
                  </a:schemeClr>
                </a:solidFill>
                <a:latin typeface="+mn-lt"/>
              </a:rPr>
              <a:t>Driving</a:t>
            </a:r>
            <a:endParaRPr lang="en-US" sz="88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5486400" y="2209774"/>
            <a:ext cx="329184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400" b="1" dirty="0" smtClean="0">
                <a:solidFill>
                  <a:schemeClr val="accent3">
                    <a:lumMod val="20000"/>
                    <a:lumOff val="80000"/>
                  </a:schemeClr>
                </a:solidFill>
                <a:latin typeface="+mn-lt"/>
              </a:rPr>
              <a:t>Anmol </a:t>
            </a:r>
            <a:r>
              <a:rPr lang="en-US" sz="5400" b="1" dirty="0" err="1" smtClean="0">
                <a:solidFill>
                  <a:schemeClr val="accent3">
                    <a:lumMod val="20000"/>
                    <a:lumOff val="80000"/>
                  </a:schemeClr>
                </a:solidFill>
                <a:latin typeface="+mn-lt"/>
              </a:rPr>
              <a:t>Dalmia</a:t>
            </a:r>
            <a:endParaRPr lang="en-US" sz="5400" b="1" baseline="30000" dirty="0" smtClean="0">
              <a:solidFill>
                <a:schemeClr val="accent3">
                  <a:lumMod val="20000"/>
                  <a:lumOff val="80000"/>
                </a:schemeClr>
              </a:solidFill>
              <a:latin typeface="+mn-lt"/>
            </a:endParaRPr>
          </a:p>
          <a:p>
            <a:pPr algn="ctr" eaLnBrk="1" hangingPunct="1"/>
            <a:r>
              <a:rPr lang="en-US" sz="4400" dirty="0" smtClean="0">
                <a:solidFill>
                  <a:schemeClr val="accent3">
                    <a:lumMod val="20000"/>
                    <a:lumOff val="80000"/>
                  </a:schemeClr>
                </a:solidFill>
                <a:latin typeface="+mn-lt"/>
              </a:rPr>
              <a:t>Dept. of Computer Sc. And </a:t>
            </a:r>
            <a:r>
              <a:rPr lang="en-US" sz="4400" dirty="0" err="1" smtClean="0">
                <a:solidFill>
                  <a:schemeClr val="accent3">
                    <a:lumMod val="20000"/>
                    <a:lumOff val="80000"/>
                  </a:schemeClr>
                </a:solidFill>
                <a:latin typeface="+mn-lt"/>
              </a:rPr>
              <a:t>Engg</a:t>
            </a:r>
            <a:r>
              <a:rPr lang="en-US" sz="4400" dirty="0" smtClean="0">
                <a:solidFill>
                  <a:schemeClr val="accent3">
                    <a:lumMod val="20000"/>
                    <a:lumOff val="80000"/>
                  </a:schemeClr>
                </a:solidFill>
                <a:latin typeface="+mn-lt"/>
              </a:rPr>
              <a:t>., National Institute of Technology, Rourkela</a:t>
            </a:r>
            <a:endParaRPr lang="en-US" sz="4400" dirty="0">
              <a:solidFill>
                <a:schemeClr val="accent3">
                  <a:lumMod val="20000"/>
                  <a:lumOff val="80000"/>
                </a:schemeClr>
              </a:solidFill>
              <a:latin typeface="+mn-lt"/>
            </a:endParaRPr>
          </a:p>
        </p:txBody>
      </p:sp>
      <p:sp>
        <p:nvSpPr>
          <p:cNvPr id="24" name="TextBox 23"/>
          <p:cNvSpPr txBox="1"/>
          <p:nvPr/>
        </p:nvSpPr>
        <p:spPr>
          <a:xfrm>
            <a:off x="9697262" y="29955869"/>
            <a:ext cx="4541412" cy="1792786"/>
          </a:xfrm>
          <a:prstGeom prst="rect">
            <a:avLst/>
          </a:prstGeom>
          <a:solidFill>
            <a:schemeClr val="accent1">
              <a:lumMod val="40000"/>
              <a:lumOff val="60000"/>
            </a:schemeClr>
          </a:solidFill>
        </p:spPr>
        <p:txBody>
          <a:bodyPr wrap="none" lIns="68568" tIns="34284" rIns="68568" bIns="34284" rtlCol="0">
            <a:spAutoFit/>
          </a:bodyPr>
          <a:lstStyle/>
          <a:p>
            <a:pPr algn="r"/>
            <a:r>
              <a:rPr lang="en-US" sz="2800" dirty="0" smtClean="0"/>
              <a:t>Anmol </a:t>
            </a:r>
            <a:r>
              <a:rPr lang="en-US" sz="2800" dirty="0" err="1" smtClean="0"/>
              <a:t>Dalmia</a:t>
            </a:r>
            <a:endParaRPr lang="en-US" sz="2800" dirty="0"/>
          </a:p>
          <a:p>
            <a:pPr algn="r"/>
            <a:r>
              <a:rPr lang="en-US" sz="2800" dirty="0" smtClean="0"/>
              <a:t>712CS2043</a:t>
            </a:r>
          </a:p>
          <a:p>
            <a:pPr algn="r"/>
            <a:endParaRPr lang="en-US" sz="2800" dirty="0"/>
          </a:p>
          <a:p>
            <a:pPr algn="r"/>
            <a:r>
              <a:rPr lang="en-US" sz="2800" dirty="0" smtClean="0"/>
              <a:t>Seminar and Technical Writing</a:t>
            </a:r>
            <a:endParaRPr lang="en-US" sz="2800" dirty="0"/>
          </a:p>
        </p:txBody>
      </p:sp>
      <p:sp>
        <p:nvSpPr>
          <p:cNvPr id="25" name="TextBox 24"/>
          <p:cNvSpPr txBox="1"/>
          <p:nvPr/>
        </p:nvSpPr>
        <p:spPr>
          <a:xfrm>
            <a:off x="10816095" y="29064332"/>
            <a:ext cx="3422579" cy="746346"/>
          </a:xfrm>
          <a:prstGeom prst="rect">
            <a:avLst/>
          </a:prstGeom>
          <a:noFill/>
        </p:spPr>
        <p:txBody>
          <a:bodyPr wrap="none" lIns="68568" tIns="34284" rIns="68568" bIns="34284" rtlCol="0">
            <a:spAutoFit/>
          </a:bodyPr>
          <a:lstStyle/>
          <a:p>
            <a:pPr algn="r"/>
            <a:r>
              <a:rPr lang="en-US" sz="4400" b="1" dirty="0" smtClean="0"/>
              <a:t>Submitted by:</a:t>
            </a:r>
            <a:endParaRPr lang="en-US" sz="4400" b="1" dirty="0"/>
          </a:p>
        </p:txBody>
      </p:sp>
      <p:sp>
        <p:nvSpPr>
          <p:cNvPr id="26" name="TextBox 25"/>
          <p:cNvSpPr txBox="1"/>
          <p:nvPr/>
        </p:nvSpPr>
        <p:spPr>
          <a:xfrm>
            <a:off x="15549421" y="29955869"/>
            <a:ext cx="19507200" cy="2194560"/>
          </a:xfrm>
          <a:prstGeom prst="rect">
            <a:avLst/>
          </a:prstGeom>
          <a:noFill/>
        </p:spPr>
        <p:txBody>
          <a:bodyPr wrap="square" lIns="68568" tIns="68568" rIns="68568" bIns="68568" numCol="1" spcCol="342842" rtlCol="0">
            <a:noAutofit/>
          </a:bodyPr>
          <a:lstStyle/>
          <a:p>
            <a:pPr marL="342842" indent="-342842">
              <a:buFont typeface="+mj-lt"/>
              <a:buAutoNum type="arabicPeriod"/>
            </a:pPr>
            <a:r>
              <a:rPr lang="en-US" sz="1800" dirty="0"/>
              <a:t> </a:t>
            </a:r>
            <a:r>
              <a:rPr lang="en-US" sz="1800" dirty="0"/>
              <a:t>“Simulation of vehicular ad-hoc networks: Challenges, review of tools </a:t>
            </a:r>
            <a:r>
              <a:rPr lang="en-US" sz="1800" dirty="0" smtClean="0"/>
              <a:t>and recommendations</a:t>
            </a:r>
            <a:r>
              <a:rPr lang="en-US" sz="1800" dirty="0"/>
              <a:t>”, </a:t>
            </a:r>
            <a:r>
              <a:rPr lang="en-US" sz="1800" dirty="0" err="1"/>
              <a:t>Razvan</a:t>
            </a:r>
            <a:r>
              <a:rPr lang="en-US" sz="1800" dirty="0"/>
              <a:t> </a:t>
            </a:r>
            <a:r>
              <a:rPr lang="en-US" sz="1800" dirty="0" err="1"/>
              <a:t>Stanice</a:t>
            </a:r>
            <a:r>
              <a:rPr lang="en-US" sz="1800" dirty="0"/>
              <a:t>, Emmanuel </a:t>
            </a:r>
            <a:r>
              <a:rPr lang="en-US" sz="1800" dirty="0" err="1"/>
              <a:t>Chaput</a:t>
            </a:r>
            <a:r>
              <a:rPr lang="en-US" sz="1800" dirty="0"/>
              <a:t>, Andre-Luc </a:t>
            </a:r>
            <a:r>
              <a:rPr lang="en-US" sz="1800" dirty="0" err="1"/>
              <a:t>Beylot</a:t>
            </a:r>
            <a:r>
              <a:rPr lang="en-US" sz="1800" dirty="0"/>
              <a:t>. </a:t>
            </a:r>
            <a:r>
              <a:rPr lang="en-US" sz="1800" dirty="0" smtClean="0"/>
              <a:t>Elsevier</a:t>
            </a:r>
            <a:endParaRPr lang="en-US" sz="1800" dirty="0"/>
          </a:p>
          <a:p>
            <a:pPr marL="342842" indent="-342842">
              <a:buFont typeface="+mj-lt"/>
              <a:buAutoNum type="arabicPeriod"/>
            </a:pPr>
            <a:r>
              <a:rPr lang="en-US" sz="1800" dirty="0"/>
              <a:t> “Car-to-X Communication in Heterogeneous Environments”, Christoph </a:t>
            </a:r>
            <a:r>
              <a:rPr lang="en-US" sz="1800" dirty="0" err="1" smtClean="0"/>
              <a:t>Sommer</a:t>
            </a:r>
            <a:r>
              <a:rPr lang="en-US" sz="1800" dirty="0" smtClean="0"/>
              <a:t>. Doctoral </a:t>
            </a:r>
            <a:r>
              <a:rPr lang="en-US" sz="1800" dirty="0"/>
              <a:t>thesis, Erlangen 2011</a:t>
            </a:r>
          </a:p>
          <a:p>
            <a:pPr marL="342842" indent="-342842">
              <a:buFont typeface="+mj-lt"/>
              <a:buAutoNum type="arabicPeriod"/>
            </a:pPr>
            <a:r>
              <a:rPr lang="en-US" sz="1800" dirty="0"/>
              <a:t> “A multi-channel IEEE 1609.4 and 802.11p EDCA Model for the </a:t>
            </a:r>
            <a:r>
              <a:rPr lang="en-US" sz="1800" dirty="0" smtClean="0"/>
              <a:t>Veins Framework</a:t>
            </a:r>
            <a:r>
              <a:rPr lang="en-US" sz="1800" dirty="0"/>
              <a:t>”, David </a:t>
            </a:r>
            <a:r>
              <a:rPr lang="en-US" sz="1800" dirty="0" err="1"/>
              <a:t>Eckhoff</a:t>
            </a:r>
            <a:r>
              <a:rPr lang="en-US" sz="1800" dirty="0"/>
              <a:t>, Christoph </a:t>
            </a:r>
            <a:r>
              <a:rPr lang="en-US" sz="1800" dirty="0" err="1"/>
              <a:t>Sommer</a:t>
            </a:r>
            <a:r>
              <a:rPr lang="en-US" sz="1800" dirty="0"/>
              <a:t>. ACM/ ISCT </a:t>
            </a:r>
            <a:r>
              <a:rPr lang="en-US" sz="1800" dirty="0" smtClean="0"/>
              <a:t>International Conference </a:t>
            </a:r>
            <a:r>
              <a:rPr lang="en-US" sz="1800" dirty="0"/>
              <a:t>on Simulation Tools and Techniques for Communications, Networks </a:t>
            </a:r>
            <a:r>
              <a:rPr lang="en-US" sz="1800" dirty="0" smtClean="0"/>
              <a:t>and Systems </a:t>
            </a:r>
            <a:r>
              <a:rPr lang="en-US" sz="1800" dirty="0"/>
              <a:t>(</a:t>
            </a:r>
            <a:r>
              <a:rPr lang="en-US" sz="1800" dirty="0" err="1"/>
              <a:t>SIMUTools</a:t>
            </a:r>
            <a:r>
              <a:rPr lang="en-US" sz="1800" dirty="0"/>
              <a:t> 2012)</a:t>
            </a:r>
            <a:endParaRPr lang="en-US" sz="1800" dirty="0"/>
          </a:p>
          <a:p>
            <a:pPr marL="342842" indent="-342842">
              <a:buFont typeface="+mj-lt"/>
              <a:buAutoNum type="arabicPeriod"/>
            </a:pPr>
            <a:r>
              <a:rPr lang="en-US" sz="1800" dirty="0"/>
              <a:t> </a:t>
            </a:r>
            <a:r>
              <a:rPr lang="en-US" sz="1800" dirty="0"/>
              <a:t>“Fairness Kills Safety: A comparative Study for Intersection </a:t>
            </a:r>
            <a:r>
              <a:rPr lang="en-US" sz="1800" dirty="0" smtClean="0"/>
              <a:t>Assistance Applications</a:t>
            </a:r>
            <a:r>
              <a:rPr lang="en-US" sz="1800" dirty="0"/>
              <a:t>”, Stefan </a:t>
            </a:r>
            <a:r>
              <a:rPr lang="en-US" sz="1800" dirty="0" err="1"/>
              <a:t>Joerer</a:t>
            </a:r>
            <a:r>
              <a:rPr lang="en-US" sz="1800" dirty="0"/>
              <a:t>, Bastian </a:t>
            </a:r>
            <a:r>
              <a:rPr lang="en-US" sz="1800" dirty="0" err="1"/>
              <a:t>Bloessl</a:t>
            </a:r>
            <a:r>
              <a:rPr lang="en-US" sz="1800" dirty="0"/>
              <a:t>, Michael </a:t>
            </a:r>
            <a:r>
              <a:rPr lang="en-US" sz="1800" dirty="0" err="1"/>
              <a:t>Segata</a:t>
            </a:r>
            <a:r>
              <a:rPr lang="en-US" sz="1800" dirty="0"/>
              <a:t>, Christoph </a:t>
            </a:r>
            <a:r>
              <a:rPr lang="en-US" sz="1800" dirty="0" err="1" smtClean="0"/>
              <a:t>Sommer</a:t>
            </a:r>
            <a:r>
              <a:rPr lang="en-US" sz="1800" dirty="0" smtClean="0"/>
              <a:t>, Renato </a:t>
            </a:r>
            <a:r>
              <a:rPr lang="en-US" sz="1800" dirty="0"/>
              <a:t>Lo </a:t>
            </a:r>
            <a:r>
              <a:rPr lang="en-US" sz="1800" dirty="0" err="1"/>
              <a:t>Cigno</a:t>
            </a:r>
            <a:r>
              <a:rPr lang="en-US" sz="1800" dirty="0"/>
              <a:t>, </a:t>
            </a:r>
            <a:r>
              <a:rPr lang="en-US" sz="1800" dirty="0" err="1"/>
              <a:t>Falko</a:t>
            </a:r>
            <a:r>
              <a:rPr lang="en-US" sz="1800" dirty="0"/>
              <a:t> Dressler. 2014 IEEE 25th International Symposium </a:t>
            </a:r>
            <a:r>
              <a:rPr lang="en-US" sz="1800" dirty="0" smtClean="0"/>
              <a:t>on Personal</a:t>
            </a:r>
            <a:r>
              <a:rPr lang="en-US" sz="1800" dirty="0"/>
              <a:t>, Indoor and Mobile Radio Communications</a:t>
            </a:r>
            <a:endParaRPr lang="en-US" sz="1800" dirty="0"/>
          </a:p>
          <a:p>
            <a:pPr marL="342842" indent="-342842">
              <a:buFont typeface="+mj-lt"/>
              <a:buAutoNum type="arabicPeriod"/>
            </a:pPr>
            <a:r>
              <a:rPr lang="en-US" sz="1800" dirty="0"/>
              <a:t> </a:t>
            </a:r>
            <a:r>
              <a:rPr lang="en-US" sz="1800" dirty="0"/>
              <a:t>  “A Vehicular Networking Perspective on Estimating Vehicle Collision </a:t>
            </a:r>
            <a:r>
              <a:rPr lang="en-US" sz="1800" dirty="0" smtClean="0"/>
              <a:t>Probability at </a:t>
            </a:r>
            <a:r>
              <a:rPr lang="en-US" sz="1800" dirty="0"/>
              <a:t>Intersections”, Stefan </a:t>
            </a:r>
            <a:r>
              <a:rPr lang="en-US" sz="1800" dirty="0" err="1"/>
              <a:t>Joerer</a:t>
            </a:r>
            <a:r>
              <a:rPr lang="en-US" sz="1800" dirty="0"/>
              <a:t>, Bastian </a:t>
            </a:r>
            <a:r>
              <a:rPr lang="en-US" sz="1800" dirty="0" err="1"/>
              <a:t>Bloessl</a:t>
            </a:r>
            <a:r>
              <a:rPr lang="en-US" sz="1800" dirty="0"/>
              <a:t>, Michael </a:t>
            </a:r>
            <a:r>
              <a:rPr lang="en-US" sz="1800" dirty="0" err="1"/>
              <a:t>Segata</a:t>
            </a:r>
            <a:r>
              <a:rPr lang="en-US" sz="1800" dirty="0"/>
              <a:t>, Christoph </a:t>
            </a:r>
            <a:r>
              <a:rPr lang="en-US" sz="1800" dirty="0" err="1" smtClean="0"/>
              <a:t>Sommer</a:t>
            </a:r>
            <a:r>
              <a:rPr lang="en-US" sz="1800" dirty="0" smtClean="0"/>
              <a:t>, Renato </a:t>
            </a:r>
            <a:r>
              <a:rPr lang="en-US" sz="1800" dirty="0"/>
              <a:t>Lo </a:t>
            </a:r>
            <a:r>
              <a:rPr lang="en-US" sz="1800" dirty="0" err="1"/>
              <a:t>Cigno</a:t>
            </a:r>
            <a:r>
              <a:rPr lang="en-US" sz="1800" dirty="0"/>
              <a:t>, </a:t>
            </a:r>
            <a:r>
              <a:rPr lang="en-US" sz="1800" dirty="0" err="1"/>
              <a:t>Falko</a:t>
            </a:r>
            <a:r>
              <a:rPr lang="en-US" sz="1800" dirty="0"/>
              <a:t> Dressler. IEEE Transactions on Vehicular Technology, </a:t>
            </a:r>
            <a:r>
              <a:rPr lang="en-US" sz="1800" dirty="0" smtClean="0"/>
              <a:t>May 2014</a:t>
            </a:r>
            <a:endParaRPr lang="en-US" sz="1800" dirty="0"/>
          </a:p>
          <a:p>
            <a:pPr marL="342842" indent="-342842">
              <a:buFont typeface="+mj-lt"/>
              <a:buAutoNum type="arabicPeriod"/>
            </a:pPr>
            <a:endParaRPr lang="en-US" sz="1400" dirty="0"/>
          </a:p>
        </p:txBody>
      </p:sp>
      <p:sp>
        <p:nvSpPr>
          <p:cNvPr id="27" name="TextBox 26"/>
          <p:cNvSpPr txBox="1"/>
          <p:nvPr/>
        </p:nvSpPr>
        <p:spPr>
          <a:xfrm>
            <a:off x="15549424" y="29064332"/>
            <a:ext cx="2703473" cy="746346"/>
          </a:xfrm>
          <a:prstGeom prst="rect">
            <a:avLst/>
          </a:prstGeom>
          <a:noFill/>
        </p:spPr>
        <p:txBody>
          <a:bodyPr wrap="none" lIns="68568" tIns="34284" rIns="68568" bIns="34284" rtlCol="0">
            <a:spAutoFit/>
          </a:bodyPr>
          <a:lstStyle/>
          <a:p>
            <a:r>
              <a:rPr lang="en-US" sz="4400" b="1" dirty="0"/>
              <a:t>References</a:t>
            </a:r>
          </a:p>
        </p:txBody>
      </p:sp>
      <p:sp>
        <p:nvSpPr>
          <p:cNvPr id="10" name="Text Box 189"/>
          <p:cNvSpPr txBox="1">
            <a:spLocks noChangeArrowheads="1"/>
          </p:cNvSpPr>
          <p:nvPr/>
        </p:nvSpPr>
        <p:spPr bwMode="auto">
          <a:xfrm>
            <a:off x="1463040" y="5486400"/>
            <a:ext cx="13167360" cy="6186262"/>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mn-lt"/>
              </a:rPr>
              <a:t>Automation in vehicles and driving is the next 'big' goal in the field of Automotive Engineering. This goal has combined the disciplines of Computer Science and Mechanical Engineering to give rise to a very new field of study- Automotive Software. </a:t>
            </a:r>
            <a:endParaRPr lang="en-US" sz="3200" dirty="0" smtClean="0">
              <a:latin typeface="+mn-lt"/>
            </a:endParaRPr>
          </a:p>
          <a:p>
            <a:pPr algn="just" eaLnBrk="1" hangingPunct="1"/>
            <a:r>
              <a:rPr lang="en-US" sz="3200" dirty="0" smtClean="0">
                <a:latin typeface="+mn-lt"/>
              </a:rPr>
              <a:t>The </a:t>
            </a:r>
            <a:r>
              <a:rPr lang="en-US" sz="3200" dirty="0">
                <a:latin typeface="+mn-lt"/>
              </a:rPr>
              <a:t>topic for this poster is the usage of vehicular networks in vehicular automation and automotive software. It will present a small comparison between the three mentioned schema and differentiate between the mechanisms of them all but will emphasize more on depiction and creation of vehicular ad hoc networks (VANETs) and how it affects the automation of driving. Finally, it will contain a small illustration of how it can be applied to urban scenarios and how it can be used to control traffic, replacing traffic lights in the process.</a:t>
            </a:r>
            <a:endParaRPr lang="en-US" sz="3200" dirty="0">
              <a:latin typeface="+mn-lt"/>
            </a:endParaRPr>
          </a:p>
        </p:txBody>
      </p:sp>
      <p:sp>
        <p:nvSpPr>
          <p:cNvPr id="32" name="Rectangle 31"/>
          <p:cNvSpPr/>
          <p:nvPr/>
        </p:nvSpPr>
        <p:spPr>
          <a:xfrm>
            <a:off x="1463040" y="480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5361920" y="19354799"/>
            <a:ext cx="13167360" cy="864847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smtClean="0">
                <a:latin typeface="Calibri" pitchFamily="34" charset="0"/>
              </a:rPr>
              <a:t>The results of a test run based on RSU based and TLS based traffic control units at an urban road junction or crossing are presented below. The run was made for 500 cars coming inwards to the junction from 4 bi- lanes. Each car was at a speed of 50 </a:t>
            </a:r>
            <a:r>
              <a:rPr lang="en-US" sz="3200" dirty="0" err="1" smtClean="0">
                <a:latin typeface="Calibri" pitchFamily="34" charset="0"/>
              </a:rPr>
              <a:t>kmph</a:t>
            </a:r>
            <a:r>
              <a:rPr lang="en-US" sz="3200" dirty="0" smtClean="0">
                <a:latin typeface="Calibri" pitchFamily="34" charset="0"/>
              </a:rPr>
              <a:t>, the maximum allowable speed in German roads at right handed traffic setup.</a:t>
            </a:r>
          </a:p>
          <a:p>
            <a:pPr algn="just" eaLnBrk="1" hangingPunct="1"/>
            <a:endParaRPr lang="en-US" sz="3200" dirty="0">
              <a:latin typeface="Calibri" pitchFamily="34" charset="0"/>
            </a:endParaRPr>
          </a:p>
          <a:p>
            <a:pPr algn="just" eaLnBrk="1" hangingPunct="1"/>
            <a:r>
              <a:rPr lang="en-US" sz="3200" dirty="0" smtClean="0">
                <a:latin typeface="Calibri" pitchFamily="34" charset="0"/>
              </a:rPr>
              <a:t>The results depict that due to efficient usage of the road junction, most of the negative traffic metrics such as pollution and waiting time have reduced to a certain level, giving a heads up to the model.</a:t>
            </a:r>
          </a:p>
          <a:p>
            <a:pPr algn="just" eaLnBrk="1" hangingPunct="1"/>
            <a:endParaRPr lang="en-US" sz="3200" dirty="0">
              <a:latin typeface="Calibri" pitchFamily="34" charset="0"/>
            </a:endParaRPr>
          </a:p>
          <a:p>
            <a:pPr algn="just" eaLnBrk="1" hangingPunct="1"/>
            <a:r>
              <a:rPr lang="en-US" sz="3200" dirty="0" smtClean="0">
                <a:latin typeface="Calibri" pitchFamily="34" charset="0"/>
              </a:rPr>
              <a:t>The drawback here is that such systems assume that the cars are automatically controlled, </a:t>
            </a:r>
            <a:r>
              <a:rPr lang="en-US" sz="3200" dirty="0" err="1" smtClean="0">
                <a:latin typeface="Calibri" pitchFamily="34" charset="0"/>
              </a:rPr>
              <a:t>ie</a:t>
            </a:r>
            <a:r>
              <a:rPr lang="en-US" sz="3200" dirty="0" smtClean="0">
                <a:latin typeface="Calibri" pitchFamily="34" charset="0"/>
              </a:rPr>
              <a:t>, the cars have automatic cruise controls. Thi</a:t>
            </a:r>
            <a:r>
              <a:rPr lang="en-US" sz="3200" dirty="0" smtClean="0">
                <a:latin typeface="Calibri" pitchFamily="34" charset="0"/>
              </a:rPr>
              <a:t>s situation isn’t expected to be possible in the near future. Moreover, once cruise controls are set, the system assumes no bias or fault on the cars’ part, which is hyperbolic as well.</a:t>
            </a:r>
          </a:p>
          <a:p>
            <a:pPr algn="just" eaLnBrk="1" hangingPunct="1"/>
            <a:endParaRPr lang="en-US" sz="3200" dirty="0">
              <a:latin typeface="Calibri" pitchFamily="34" charset="0"/>
            </a:endParaRPr>
          </a:p>
          <a:p>
            <a:pPr algn="just" eaLnBrk="1" hangingPunct="1"/>
            <a:r>
              <a:rPr lang="en-US" sz="3200" dirty="0" smtClean="0">
                <a:latin typeface="Calibri" pitchFamily="34" charset="0"/>
              </a:rPr>
              <a:t>Nevertheless, the test results illustrate the point well as shown in </a:t>
            </a:r>
            <a:r>
              <a:rPr lang="en-US" sz="3200" b="1" dirty="0" smtClean="0">
                <a:latin typeface="Calibri" pitchFamily="34" charset="0"/>
              </a:rPr>
              <a:t>Table 1.</a:t>
            </a:r>
            <a:endParaRPr lang="en-US" sz="3200" dirty="0">
              <a:latin typeface="Calibri" pitchFamily="34" charset="0"/>
            </a:endParaRPr>
          </a:p>
        </p:txBody>
      </p:sp>
      <p:sp>
        <p:nvSpPr>
          <p:cNvPr id="33" name="Rectangle 32"/>
          <p:cNvSpPr/>
          <p:nvPr/>
        </p:nvSpPr>
        <p:spPr>
          <a:xfrm>
            <a:off x="1463040" y="1242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5361920" y="5486400"/>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smtClean="0">
                <a:latin typeface="Calibri" pitchFamily="34" charset="0"/>
              </a:rPr>
              <a:t>VANETs are short range, strongly mobile networks that are short lived and are implemented between two or more cars. It is a broadcast network and is very sensitive. VANETs can be used for short message communication between cars, as stated by IEEE 802.11p standard.</a:t>
            </a:r>
          </a:p>
          <a:p>
            <a:pPr algn="just" eaLnBrk="1" hangingPunct="1"/>
            <a:r>
              <a:rPr lang="en-US" sz="3200" dirty="0" smtClean="0">
                <a:latin typeface="Calibri" pitchFamily="34" charset="0"/>
              </a:rPr>
              <a:t>Features are:</a:t>
            </a:r>
          </a:p>
          <a:p>
            <a:pPr marL="457200" indent="-457200" algn="just" eaLnBrk="1" hangingPunct="1">
              <a:buFont typeface="Courier New" panose="02070309020205020404" pitchFamily="49" charset="0"/>
              <a:buChar char="o"/>
            </a:pPr>
            <a:endParaRPr lang="en-US" sz="3200" dirty="0" smtClean="0">
              <a:latin typeface="Calibri" pitchFamily="34" charset="0"/>
            </a:endParaRPr>
          </a:p>
          <a:p>
            <a:pPr marL="457200" indent="-457200" algn="just" eaLnBrk="1" hangingPunct="1">
              <a:buFont typeface="Courier New" panose="02070309020205020404" pitchFamily="49" charset="0"/>
              <a:buChar char="o"/>
            </a:pPr>
            <a:r>
              <a:rPr lang="en-US" sz="3200" dirty="0" smtClean="0">
                <a:latin typeface="Calibri" pitchFamily="34" charset="0"/>
              </a:rPr>
              <a:t>Short range, wave carried</a:t>
            </a:r>
          </a:p>
          <a:p>
            <a:pPr marL="457200" indent="-457200" algn="just" eaLnBrk="1" hangingPunct="1">
              <a:buFont typeface="Courier New" panose="02070309020205020404" pitchFamily="49" charset="0"/>
              <a:buChar char="o"/>
            </a:pPr>
            <a:r>
              <a:rPr lang="en-US" sz="3200" dirty="0" smtClean="0">
                <a:latin typeface="Calibri" pitchFamily="34" charset="0"/>
              </a:rPr>
              <a:t>Broadcast throughout the network, P2P only for short time</a:t>
            </a:r>
          </a:p>
          <a:p>
            <a:pPr marL="457200" indent="-457200" algn="just" eaLnBrk="1" hangingPunct="1">
              <a:buFont typeface="Courier New" panose="02070309020205020404" pitchFamily="49" charset="0"/>
              <a:buChar char="o"/>
            </a:pPr>
            <a:r>
              <a:rPr lang="en-US" sz="3200" dirty="0" smtClean="0">
                <a:latin typeface="Calibri" pitchFamily="34" charset="0"/>
              </a:rPr>
              <a:t>Highly dynamic in nature</a:t>
            </a:r>
          </a:p>
          <a:p>
            <a:pPr marL="457200" indent="-457200" algn="just" eaLnBrk="1" hangingPunct="1">
              <a:buFont typeface="Courier New" panose="02070309020205020404" pitchFamily="49" charset="0"/>
              <a:buChar char="o"/>
            </a:pPr>
            <a:endParaRPr lang="en-US" sz="3200" dirty="0">
              <a:latin typeface="Calibri" pitchFamily="34" charset="0"/>
            </a:endParaRPr>
          </a:p>
          <a:p>
            <a:pPr algn="just" eaLnBrk="1" hangingPunct="1"/>
            <a:r>
              <a:rPr lang="en-US" sz="3200" dirty="0" smtClean="0">
                <a:latin typeface="Calibri" pitchFamily="34" charset="0"/>
              </a:rPr>
              <a:t>VANETs can be used to implement collective decision making protocols for efficient traffic control automation.</a:t>
            </a:r>
            <a:endParaRPr lang="en-US" sz="3200" dirty="0">
              <a:latin typeface="Calibri" pitchFamily="34" charset="0"/>
            </a:endParaRPr>
          </a:p>
        </p:txBody>
      </p:sp>
      <p:sp>
        <p:nvSpPr>
          <p:cNvPr id="34" name="Rectangle 33"/>
          <p:cNvSpPr/>
          <p:nvPr/>
        </p:nvSpPr>
        <p:spPr>
          <a:xfrm>
            <a:off x="15361920" y="480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Vehicular Ad Hoc Networks (VANETs)</a:t>
            </a:r>
            <a:endParaRPr lang="en-US" sz="4400" b="1" dirty="0">
              <a:solidFill>
                <a:schemeClr val="accent3">
                  <a:lumMod val="20000"/>
                  <a:lumOff val="80000"/>
                </a:schemeClr>
              </a:solidFill>
            </a:endParaRPr>
          </a:p>
        </p:txBody>
      </p:sp>
      <p:sp>
        <p:nvSpPr>
          <p:cNvPr id="12" name="Text Box 191"/>
          <p:cNvSpPr txBox="1">
            <a:spLocks noChangeArrowheads="1"/>
          </p:cNvSpPr>
          <p:nvPr/>
        </p:nvSpPr>
        <p:spPr bwMode="auto">
          <a:xfrm>
            <a:off x="29260800" y="13106400"/>
            <a:ext cx="13167360" cy="717114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smtClean="0">
                <a:latin typeface="Calibri" pitchFamily="34" charset="0"/>
              </a:rPr>
              <a:t>Automation in traffic can be achieved by the use of various traffic infrastructures. The one described in this poster is that of using an intelligent device called a </a:t>
            </a:r>
            <a:r>
              <a:rPr lang="en-US" sz="3200" b="1" dirty="0" smtClean="0">
                <a:latin typeface="Calibri" pitchFamily="34" charset="0"/>
              </a:rPr>
              <a:t>Road Side Unit (RSU)</a:t>
            </a:r>
            <a:r>
              <a:rPr lang="en-US" sz="3200" dirty="0" smtClean="0">
                <a:latin typeface="Calibri" pitchFamily="34" charset="0"/>
              </a:rPr>
              <a:t>. Using specially designed protocols</a:t>
            </a:r>
            <a:r>
              <a:rPr lang="en-US" sz="3200" dirty="0" smtClean="0">
                <a:latin typeface="Calibri" pitchFamily="34" charset="0"/>
              </a:rPr>
              <a:t>, an RSU can acknowledge the various tracks and trajectories of incoming cars to an urban traffic junction and can direct them the required cruise controls for a safe and efficient passage. Simulation runs on this system are shown in </a:t>
            </a:r>
            <a:r>
              <a:rPr lang="en-US" sz="3200" b="1" dirty="0" smtClean="0">
                <a:latin typeface="Calibri" pitchFamily="34" charset="0"/>
              </a:rPr>
              <a:t>Figure 1.</a:t>
            </a:r>
            <a:endParaRPr lang="en-US" sz="3200" dirty="0" smtClean="0">
              <a:latin typeface="Calibri" pitchFamily="34" charset="0"/>
            </a:endParaRPr>
          </a:p>
          <a:p>
            <a:pPr algn="just" eaLnBrk="1" hangingPunct="1"/>
            <a:endParaRPr lang="en-US" sz="3200" dirty="0" smtClean="0">
              <a:latin typeface="Calibri" pitchFamily="34" charset="0"/>
            </a:endParaRPr>
          </a:p>
          <a:p>
            <a:pPr algn="just" eaLnBrk="1" hangingPunct="1"/>
            <a:r>
              <a:rPr lang="en-US" sz="3200" dirty="0" smtClean="0">
                <a:latin typeface="Calibri" pitchFamily="34" charset="0"/>
              </a:rPr>
              <a:t>This is a huge advantage over traditional </a:t>
            </a:r>
            <a:r>
              <a:rPr lang="en-US" sz="3200" b="1" dirty="0">
                <a:latin typeface="Calibri" pitchFamily="34" charset="0"/>
              </a:rPr>
              <a:t>T</a:t>
            </a:r>
            <a:r>
              <a:rPr lang="en-US" sz="3200" b="1" dirty="0" smtClean="0">
                <a:latin typeface="Calibri" pitchFamily="34" charset="0"/>
              </a:rPr>
              <a:t>raffic </a:t>
            </a:r>
            <a:r>
              <a:rPr lang="en-US" sz="3200" b="1" dirty="0">
                <a:latin typeface="Calibri" pitchFamily="34" charset="0"/>
              </a:rPr>
              <a:t>L</a:t>
            </a:r>
            <a:r>
              <a:rPr lang="en-US" sz="3200" b="1" dirty="0" smtClean="0">
                <a:latin typeface="Calibri" pitchFamily="34" charset="0"/>
              </a:rPr>
              <a:t>ight based Systems (TLS)</a:t>
            </a:r>
            <a:r>
              <a:rPr lang="en-US" sz="3200" dirty="0" smtClean="0">
                <a:latin typeface="Calibri" pitchFamily="34" charset="0"/>
              </a:rPr>
              <a:t> where only a few cars can move at a time from a single lane.</a:t>
            </a:r>
            <a:r>
              <a:rPr lang="en-US" sz="3200" dirty="0">
                <a:latin typeface="Calibri" pitchFamily="34" charset="0"/>
              </a:rPr>
              <a:t> </a:t>
            </a:r>
            <a:r>
              <a:rPr lang="en-US" sz="3200" dirty="0" smtClean="0">
                <a:latin typeface="Calibri" pitchFamily="34" charset="0"/>
              </a:rPr>
              <a:t>The automotive software for these systems are of layer based architecture and have super-polynomial performance.</a:t>
            </a:r>
          </a:p>
          <a:p>
            <a:pPr algn="just" eaLnBrk="1" hangingPunct="1"/>
            <a:endParaRPr lang="en-US" sz="3200" dirty="0">
              <a:latin typeface="Calibri" pitchFamily="34" charset="0"/>
            </a:endParaRPr>
          </a:p>
          <a:p>
            <a:pPr algn="just" eaLnBrk="1" hangingPunct="1"/>
            <a:r>
              <a:rPr lang="en-US" sz="3200" dirty="0" smtClean="0">
                <a:latin typeface="Calibri" pitchFamily="34" charset="0"/>
              </a:rPr>
              <a:t>A simple model is tested with statistics in </a:t>
            </a:r>
            <a:r>
              <a:rPr lang="en-US" sz="3200" b="1" dirty="0" smtClean="0">
                <a:latin typeface="Calibri" pitchFamily="34" charset="0"/>
              </a:rPr>
              <a:t>Table 1</a:t>
            </a:r>
            <a:r>
              <a:rPr lang="en-US" sz="3200" dirty="0" smtClean="0">
                <a:latin typeface="Calibri" pitchFamily="34" charset="0"/>
              </a:rPr>
              <a:t>; method </a:t>
            </a:r>
            <a:r>
              <a:rPr lang="en-US" sz="3200" b="1" dirty="0" smtClean="0">
                <a:latin typeface="Calibri" pitchFamily="34" charset="0"/>
              </a:rPr>
              <a:t>illustrated above</a:t>
            </a:r>
            <a:r>
              <a:rPr lang="en-US" sz="3200" dirty="0" smtClean="0">
                <a:latin typeface="Calibri" pitchFamily="34" charset="0"/>
              </a:rPr>
              <a:t>.</a:t>
            </a:r>
            <a:endParaRPr lang="en-US" sz="3200" dirty="0" smtClean="0">
              <a:latin typeface="Calibri" pitchFamily="34" charset="0"/>
            </a:endParaRPr>
          </a:p>
        </p:txBody>
      </p:sp>
      <p:sp>
        <p:nvSpPr>
          <p:cNvPr id="35" name="Rectangle 34"/>
          <p:cNvSpPr/>
          <p:nvPr/>
        </p:nvSpPr>
        <p:spPr>
          <a:xfrm>
            <a:off x="29260800" y="124206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Automation via Traffic Infrastructure</a:t>
            </a:r>
            <a:endParaRPr lang="en-US" sz="4400" b="1" dirty="0">
              <a:solidFill>
                <a:schemeClr val="accent3">
                  <a:lumMod val="20000"/>
                  <a:lumOff val="80000"/>
                </a:schemeClr>
              </a:solidFill>
            </a:endParaRPr>
          </a:p>
        </p:txBody>
      </p:sp>
      <p:sp>
        <p:nvSpPr>
          <p:cNvPr id="14" name="Text Box 193"/>
          <p:cNvSpPr txBox="1">
            <a:spLocks noChangeArrowheads="1"/>
          </p:cNvSpPr>
          <p:nvPr/>
        </p:nvSpPr>
        <p:spPr bwMode="auto">
          <a:xfrm>
            <a:off x="29260800" y="21259801"/>
            <a:ext cx="13167360" cy="618626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smtClean="0">
                <a:latin typeface="Calibri" pitchFamily="34" charset="0"/>
              </a:rPr>
              <a:t>From the test results presented, it is clear that automated traffic systems provide much better efficiency values than normal traffic light based systems.</a:t>
            </a:r>
            <a:endParaRPr lang="en-US" sz="3200" dirty="0">
              <a:latin typeface="Calibri" pitchFamily="34" charset="0"/>
            </a:endParaRPr>
          </a:p>
          <a:p>
            <a:pPr algn="just" eaLnBrk="1" hangingPunct="1"/>
            <a:endParaRPr lang="en-US" sz="3200" dirty="0">
              <a:latin typeface="Calibri" pitchFamily="34" charset="0"/>
            </a:endParaRPr>
          </a:p>
          <a:p>
            <a:pPr algn="just" eaLnBrk="1" hangingPunct="1"/>
            <a:r>
              <a:rPr lang="en-US" sz="3200" dirty="0" smtClean="0">
                <a:latin typeface="Calibri" pitchFamily="34" charset="0"/>
              </a:rPr>
              <a:t>The </a:t>
            </a:r>
            <a:r>
              <a:rPr lang="en-US" sz="3200" b="1" dirty="0" smtClean="0">
                <a:latin typeface="Calibri" pitchFamily="34" charset="0"/>
              </a:rPr>
              <a:t>main problems </a:t>
            </a:r>
            <a:r>
              <a:rPr lang="en-US" sz="3200" dirty="0" smtClean="0">
                <a:latin typeface="Calibri" pitchFamily="34" charset="0"/>
              </a:rPr>
              <a:t>behind slow propagation of such systems are:</a:t>
            </a:r>
          </a:p>
          <a:p>
            <a:pPr algn="just" eaLnBrk="1" hangingPunct="1"/>
            <a:endParaRPr lang="en-US" sz="3200" dirty="0">
              <a:latin typeface="Calibri" pitchFamily="34" charset="0"/>
            </a:endParaRPr>
          </a:p>
          <a:p>
            <a:pPr marL="514350" indent="-514350" algn="just" eaLnBrk="1" hangingPunct="1">
              <a:buFont typeface="+mj-lt"/>
              <a:buAutoNum type="arabicPeriod"/>
            </a:pPr>
            <a:r>
              <a:rPr lang="en-US" sz="3200" dirty="0" smtClean="0">
                <a:latin typeface="Calibri" pitchFamily="34" charset="0"/>
              </a:rPr>
              <a:t>Cost incurred due to exclusive hardware and policy implements</a:t>
            </a:r>
          </a:p>
          <a:p>
            <a:pPr marL="514350" indent="-514350" algn="just" eaLnBrk="1" hangingPunct="1">
              <a:buFont typeface="+mj-lt"/>
              <a:buAutoNum type="arabicPeriod"/>
            </a:pPr>
            <a:r>
              <a:rPr lang="en-US" sz="3200" dirty="0" smtClean="0">
                <a:latin typeface="Calibri" pitchFamily="34" charset="0"/>
              </a:rPr>
              <a:t>Skepticism due to automation involved</a:t>
            </a:r>
          </a:p>
          <a:p>
            <a:pPr marL="514350" indent="-514350" algn="just" eaLnBrk="1" hangingPunct="1">
              <a:buFont typeface="+mj-lt"/>
              <a:buAutoNum type="arabicPeriod"/>
            </a:pPr>
            <a:r>
              <a:rPr lang="en-US" sz="3200" dirty="0" smtClean="0">
                <a:latin typeface="Calibri" pitchFamily="34" charset="0"/>
              </a:rPr>
              <a:t>Economic conditions of the nation</a:t>
            </a:r>
            <a:endParaRPr lang="en-US" sz="3200" dirty="0">
              <a:latin typeface="Calibri" pitchFamily="34" charset="0"/>
            </a:endParaRPr>
          </a:p>
          <a:p>
            <a:pPr algn="just" eaLnBrk="1" hangingPunct="1"/>
            <a:endParaRPr lang="en-US" sz="3200" dirty="0">
              <a:latin typeface="Calibri" pitchFamily="34" charset="0"/>
            </a:endParaRPr>
          </a:p>
          <a:p>
            <a:pPr algn="just" eaLnBrk="1" hangingPunct="1"/>
            <a:r>
              <a:rPr lang="en-US" sz="3200" dirty="0" smtClean="0">
                <a:latin typeface="Calibri" pitchFamily="34" charset="0"/>
              </a:rPr>
              <a:t>It is expected that in the coming years, automated cars will take over manually driven cars as the performance bar rises up and up and resource conservation catches momentum. Till then, it’s a matter of time.</a:t>
            </a:r>
            <a:endParaRPr lang="en-US" sz="3200" dirty="0">
              <a:latin typeface="Calibri" pitchFamily="34" charset="0"/>
            </a:endParaRPr>
          </a:p>
        </p:txBody>
      </p:sp>
      <p:sp>
        <p:nvSpPr>
          <p:cNvPr id="36" name="Rectangle 35"/>
          <p:cNvSpPr/>
          <p:nvPr/>
        </p:nvSpPr>
        <p:spPr>
          <a:xfrm>
            <a:off x="29260800" y="20574000"/>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Conclusion</a:t>
            </a:r>
            <a:endParaRPr lang="en-US" sz="4400" b="1" dirty="0">
              <a:solidFill>
                <a:schemeClr val="accent3">
                  <a:lumMod val="20000"/>
                  <a:lumOff val="80000"/>
                </a:schemeClr>
              </a:solidFill>
            </a:endParaRPr>
          </a:p>
        </p:txBody>
      </p:sp>
      <mc:AlternateContent xmlns:mc="http://schemas.openxmlformats.org/markup-compatibility/2006">
        <mc:Choice xmlns:a14="http://schemas.microsoft.com/office/drawing/2010/main" Requires="a14">
          <p:sp>
            <p:nvSpPr>
              <p:cNvPr id="11" name="Text Box 190"/>
              <p:cNvSpPr txBox="1">
                <a:spLocks noChangeArrowheads="1"/>
              </p:cNvSpPr>
              <p:nvPr/>
            </p:nvSpPr>
            <p:spPr bwMode="auto">
              <a:xfrm>
                <a:off x="1463040" y="13106403"/>
                <a:ext cx="13167360" cy="917778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b="1" dirty="0" smtClean="0">
                    <a:latin typeface="+mn-lt"/>
                  </a:rPr>
                  <a:t>Automated Driving </a:t>
                </a:r>
                <a:r>
                  <a:rPr lang="en-US" sz="3200" dirty="0" smtClean="0">
                    <a:latin typeface="+mn-lt"/>
                  </a:rPr>
                  <a:t>is one of the major goals of Science since the movies made it popular. The goal is surprisingly seeming real as technology progresses. This progress is fueled by advancements in Software and Automotive Engineering. The union of these two gives rise to the hybrid branch, Automotive Software, which is very popular in Europe. </a:t>
                </a:r>
              </a:p>
              <a:p>
                <a:pPr algn="just" eaLnBrk="1" hangingPunct="1"/>
                <a:endParaRPr lang="en-US" sz="3200" b="1" dirty="0">
                  <a:latin typeface="+mn-lt"/>
                </a:endParaRPr>
              </a:p>
              <a:p>
                <a:pPr algn="just" eaLnBrk="1" hangingPunct="1"/>
                <a:r>
                  <a:rPr lang="en-US" sz="3200" dirty="0" smtClean="0">
                    <a:latin typeface="+mn-lt"/>
                  </a:rPr>
                  <a:t>On a logical tone, one can say that:</a:t>
                </a:r>
                <a:endParaRPr lang="en-US" sz="3200" dirty="0">
                  <a:latin typeface="+mn-lt"/>
                </a:endParaRPr>
              </a:p>
              <a:p>
                <a:pPr algn="just" eaLnBrk="1" hangingPunct="1"/>
                <a:endParaRPr lang="en-US" sz="3200" b="1" dirty="0">
                  <a:latin typeface="+mn-lt"/>
                </a:endParaRPr>
              </a:p>
              <a:p>
                <a:pPr algn="just" eaLnBrk="1" hangingPunct="1"/>
                <a14:m>
                  <m:oMathPara xmlns:m="http://schemas.openxmlformats.org/officeDocument/2006/math">
                    <m:oMathParaPr>
                      <m:jc m:val="centerGroup"/>
                    </m:oMathParaPr>
                    <m:oMath xmlns:m="http://schemas.openxmlformats.org/officeDocument/2006/math">
                      <m:r>
                        <a:rPr lang="en-US" sz="3200" b="1" i="1" smtClean="0">
                          <a:latin typeface="Cambria Math" panose="02040503050406030204" pitchFamily="18" charset="0"/>
                        </a:rPr>
                        <m:t>𝑹𝒆𝒍𝒊𝒂𝒃𝒊𝒍𝒊𝒕𝒚</m:t>
                      </m:r>
                      <m:r>
                        <a:rPr lang="en-US" sz="3200" b="1" i="1">
                          <a:latin typeface="Cambria Math"/>
                        </a:rPr>
                        <m:t>= </m:t>
                      </m:r>
                      <m:box>
                        <m:boxPr>
                          <m:ctrlPr>
                            <a:rPr lang="en-US" sz="3200" b="1" i="1">
                              <a:latin typeface="Cambria Math" panose="02040503050406030204" pitchFamily="18" charset="0"/>
                            </a:rPr>
                          </m:ctrlPr>
                        </m:boxPr>
                        <m:e>
                          <m:f>
                            <m:fPr>
                              <m:ctrlPr>
                                <a:rPr lang="en-US" sz="3200" b="1" i="1">
                                  <a:latin typeface="Cambria Math" panose="02040503050406030204" pitchFamily="18" charset="0"/>
                                </a:rPr>
                              </m:ctrlPr>
                            </m:fPr>
                            <m:num>
                              <m:r>
                                <a:rPr lang="en-US" sz="3200" b="1" i="1" smtClean="0">
                                  <a:latin typeface="Cambria Math" panose="02040503050406030204" pitchFamily="18" charset="0"/>
                                </a:rPr>
                                <m:t>𝒑𝒐𝒔𝒊𝒕𝒊𝒗𝒆</m:t>
                              </m:r>
                              <m:r>
                                <a:rPr lang="en-US" sz="3200" b="1" i="1" smtClean="0">
                                  <a:latin typeface="Cambria Math" panose="02040503050406030204" pitchFamily="18" charset="0"/>
                                </a:rPr>
                                <m:t> </m:t>
                              </m:r>
                              <m:r>
                                <a:rPr lang="en-US" sz="3200" b="1" i="1" smtClean="0">
                                  <a:latin typeface="Cambria Math" panose="02040503050406030204" pitchFamily="18" charset="0"/>
                                </a:rPr>
                                <m:t>𝒓𝒆𝒔𝒖𝒍𝒕𝒔</m:t>
                              </m:r>
                            </m:num>
                            <m:den>
                              <m:r>
                                <a:rPr lang="en-US" sz="3200" b="1" i="1" smtClean="0">
                                  <a:latin typeface="Cambria Math" panose="02040503050406030204" pitchFamily="18" charset="0"/>
                                </a:rPr>
                                <m:t>𝒏𝒆𝒈𝒂𝒕𝒊𝒗𝒆</m:t>
                              </m:r>
                              <m:r>
                                <a:rPr lang="en-US" sz="3200" b="1" i="1" smtClean="0">
                                  <a:latin typeface="Cambria Math" panose="02040503050406030204" pitchFamily="18" charset="0"/>
                                </a:rPr>
                                <m:t> </m:t>
                              </m:r>
                              <m:r>
                                <a:rPr lang="en-US" sz="3200" b="1" i="1" smtClean="0">
                                  <a:latin typeface="Cambria Math" panose="02040503050406030204" pitchFamily="18" charset="0"/>
                                </a:rPr>
                                <m:t>𝒇𝒂𝒊𝒕𝒉</m:t>
                              </m:r>
                            </m:den>
                          </m:f>
                        </m:e>
                      </m:box>
                    </m:oMath>
                  </m:oMathPara>
                </a14:m>
                <a:endParaRPr lang="en-US" sz="3200" b="1" dirty="0" smtClean="0">
                  <a:latin typeface="+mn-lt"/>
                </a:endParaRPr>
              </a:p>
              <a:p>
                <a:pPr algn="just" eaLnBrk="1" hangingPunct="1"/>
                <a:endParaRPr lang="en-US" sz="3200" b="1" dirty="0">
                  <a:latin typeface="+mn-lt"/>
                </a:endParaRPr>
              </a:p>
              <a:p>
                <a:pPr algn="just" eaLnBrk="1" hangingPunct="1"/>
                <a:r>
                  <a:rPr lang="en-US" sz="3200" dirty="0" smtClean="0">
                    <a:latin typeface="+mn-lt"/>
                  </a:rPr>
                  <a:t>The same is true for automated cars. We, as humans, don’t put faith in things we cannot think of. And this is why, we don’t rely much on automated cars.</a:t>
                </a:r>
              </a:p>
              <a:p>
                <a:pPr algn="just" eaLnBrk="1" hangingPunct="1"/>
                <a:endParaRPr lang="en-US" sz="3200" dirty="0">
                  <a:latin typeface="+mn-lt"/>
                </a:endParaRPr>
              </a:p>
              <a:p>
                <a:pPr algn="just" eaLnBrk="1" hangingPunct="1"/>
                <a:r>
                  <a:rPr lang="en-US" sz="3200" dirty="0" smtClean="0">
                    <a:latin typeface="+mn-lt"/>
                  </a:rPr>
                  <a:t>To reinforce this faith, three flavors of Automotive Systems have come up:</a:t>
                </a:r>
              </a:p>
              <a:p>
                <a:pPr algn="just" eaLnBrk="1" hangingPunct="1"/>
                <a:r>
                  <a:rPr lang="en-US" sz="3200" dirty="0" smtClean="0">
                    <a:latin typeface="+mn-lt"/>
                  </a:rPr>
                  <a:t>Image Processing based, Sensor based and network based automated Traffic.</a:t>
                </a:r>
              </a:p>
              <a:p>
                <a:pPr algn="just" eaLnBrk="1" hangingPunct="1"/>
                <a:endParaRPr lang="en-US" sz="3200" dirty="0">
                  <a:latin typeface="+mn-lt"/>
                </a:endParaRPr>
              </a:p>
              <a:p>
                <a:pPr algn="just" eaLnBrk="1" hangingPunct="1"/>
                <a:r>
                  <a:rPr lang="en-US" sz="3200" dirty="0" smtClean="0">
                    <a:latin typeface="+mn-lt"/>
                  </a:rPr>
                  <a:t>The topic of Networked Traffic Automation is emphasized in this poster.</a:t>
                </a:r>
                <a:endParaRPr lang="en-US" sz="3200" dirty="0">
                  <a:latin typeface="+mn-lt"/>
                </a:endParaRPr>
              </a:p>
            </p:txBody>
          </p:sp>
        </mc:Choice>
        <mc:Fallback>
          <p:sp>
            <p:nvSpPr>
              <p:cNvPr id="11" name="Text Box 190"/>
              <p:cNvSpPr txBox="1">
                <a:spLocks noRot="1" noChangeAspect="1" noMove="1" noResize="1" noEditPoints="1" noAdjustHandles="1" noChangeArrowheads="1" noChangeShapeType="1" noTextEdit="1"/>
              </p:cNvSpPr>
              <p:nvPr/>
            </p:nvSpPr>
            <p:spPr bwMode="auto">
              <a:xfrm>
                <a:off x="1463040" y="13106403"/>
                <a:ext cx="13167360" cy="9177787"/>
              </a:xfrm>
              <a:prstGeom prst="rect">
                <a:avLst/>
              </a:prstGeom>
              <a:blipFill>
                <a:blip r:embed="rId2"/>
                <a:stretch>
                  <a:fillRect l="-786" r="-786" b="-133"/>
                </a:stretch>
              </a:blipFill>
              <a:ln w="12700">
                <a:solidFill>
                  <a:schemeClr val="accent1">
                    <a:lumMod val="75000"/>
                  </a:schemeClr>
                </a:solidFill>
              </a:ln>
              <a:effectLst/>
            </p:spPr>
            <p:txBody>
              <a:bodyPr/>
              <a:lstStyle/>
              <a:p>
                <a:r>
                  <a:rPr lang="en-IN">
                    <a:noFill/>
                  </a:rPr>
                  <a:t> </a:t>
                </a:r>
              </a:p>
            </p:txBody>
          </p:sp>
        </mc:Fallback>
      </mc:AlternateContent>
      <p:sp>
        <p:nvSpPr>
          <p:cNvPr id="45" name="Rectangle 44"/>
          <p:cNvSpPr/>
          <p:nvPr/>
        </p:nvSpPr>
        <p:spPr>
          <a:xfrm>
            <a:off x="15361920" y="18668999"/>
            <a:ext cx="1316736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Tests, Comparisons and Results</a:t>
            </a:r>
            <a:endParaRPr lang="en-US" sz="4400" b="1" dirty="0">
              <a:solidFill>
                <a:schemeClr val="accent3">
                  <a:lumMod val="20000"/>
                  <a:lumOff val="80000"/>
                </a:schemeClr>
              </a:solidFill>
            </a:endParaRPr>
          </a:p>
        </p:txBody>
      </p:sp>
      <p:sp>
        <p:nvSpPr>
          <p:cNvPr id="51" name="Text Box 180"/>
          <p:cNvSpPr txBox="1">
            <a:spLocks noChangeArrowheads="1"/>
          </p:cNvSpPr>
          <p:nvPr/>
        </p:nvSpPr>
        <p:spPr bwMode="auto">
          <a:xfrm>
            <a:off x="1568809" y="27918968"/>
            <a:ext cx="13391527"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 </a:t>
            </a:r>
            <a:r>
              <a:rPr lang="en-US" sz="2400" b="1" dirty="0" smtClean="0">
                <a:latin typeface="Calibri" pitchFamily="34" charset="0"/>
              </a:rPr>
              <a:t>Simulation runs on RSU based systems with Real World Traffic Density in Chemnitz, Germany</a:t>
            </a:r>
            <a:endParaRPr lang="en-US" sz="2400" b="1" dirty="0">
              <a:latin typeface="Calibri" pitchFamily="34" charset="0"/>
            </a:endParaRPr>
          </a:p>
        </p:txBody>
      </p:sp>
      <p:sp>
        <p:nvSpPr>
          <p:cNvPr id="53" name="Text Box 180"/>
          <p:cNvSpPr txBox="1">
            <a:spLocks noChangeArrowheads="1"/>
          </p:cNvSpPr>
          <p:nvPr/>
        </p:nvSpPr>
        <p:spPr bwMode="auto">
          <a:xfrm>
            <a:off x="15129579" y="12201315"/>
            <a:ext cx="13632042"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b="1" dirty="0" smtClean="0">
                <a:latin typeface="Calibri" pitchFamily="34" charset="0"/>
              </a:rPr>
              <a:t>. Comparison of Traffic Metrics based on normal Traffic Lights and VANET controlled traffic junction</a:t>
            </a:r>
            <a:endParaRPr lang="en-US" sz="2400" dirty="0">
              <a:latin typeface="Calibri" pitchFamily="34" charset="0"/>
            </a:endParaRPr>
          </a:p>
        </p:txBody>
      </p:sp>
      <p:sp>
        <p:nvSpPr>
          <p:cNvPr id="37" name="Text Box 180"/>
          <p:cNvSpPr txBox="1">
            <a:spLocks noChangeArrowheads="1"/>
          </p:cNvSpPr>
          <p:nvPr/>
        </p:nvSpPr>
        <p:spPr bwMode="auto">
          <a:xfrm>
            <a:off x="29863527" y="11412420"/>
            <a:ext cx="11961905"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b="1" dirty="0" smtClean="0">
                <a:latin typeface="Calibri" pitchFamily="34" charset="0"/>
              </a:rPr>
              <a:t>. Working Flow Chart of the proposed Traffic Control system based on RSU and VANETs</a:t>
            </a:r>
            <a:endParaRPr lang="en-US" sz="2400" dirty="0">
              <a:latin typeface="Calibri"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1625" y="200725"/>
            <a:ext cx="3779520" cy="3723549"/>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04800" y="231231"/>
            <a:ext cx="3779520" cy="3723549"/>
          </a:xfrm>
          <a:prstGeom prst="rect">
            <a:avLst/>
          </a:prstGeom>
        </p:spPr>
      </p:pic>
      <p:graphicFrame>
        <p:nvGraphicFramePr>
          <p:cNvPr id="38" name="Content Placeholder 8"/>
          <p:cNvGraphicFramePr>
            <a:graphicFrameLocks/>
          </p:cNvGraphicFramePr>
          <p:nvPr>
            <p:extLst>
              <p:ext uri="{D42A27DB-BD31-4B8C-83A1-F6EECF244321}">
                <p14:modId xmlns:p14="http://schemas.microsoft.com/office/powerpoint/2010/main" val="351021748"/>
              </p:ext>
            </p:extLst>
          </p:nvPr>
        </p:nvGraphicFramePr>
        <p:xfrm>
          <a:off x="15549424" y="12882404"/>
          <a:ext cx="12527281" cy="4910422"/>
        </p:xfrm>
        <a:graphic>
          <a:graphicData uri="http://schemas.openxmlformats.org/drawingml/2006/table">
            <a:tbl>
              <a:tblPr firstRow="1" bandRow="1">
                <a:tableStyleId>{5C22544A-7EE6-4342-B048-85BDC9FD1C3A}</a:tableStyleId>
              </a:tblPr>
              <a:tblGrid>
                <a:gridCol w="3360684">
                  <a:extLst>
                    <a:ext uri="{9D8B030D-6E8A-4147-A177-3AD203B41FA5}">
                      <a16:colId xmlns:a16="http://schemas.microsoft.com/office/drawing/2014/main" val="20000"/>
                    </a:ext>
                  </a:extLst>
                </a:gridCol>
                <a:gridCol w="3360684">
                  <a:extLst>
                    <a:ext uri="{9D8B030D-6E8A-4147-A177-3AD203B41FA5}">
                      <a16:colId xmlns:a16="http://schemas.microsoft.com/office/drawing/2014/main" val="20001"/>
                    </a:ext>
                  </a:extLst>
                </a:gridCol>
                <a:gridCol w="3360684">
                  <a:extLst>
                    <a:ext uri="{9D8B030D-6E8A-4147-A177-3AD203B41FA5}">
                      <a16:colId xmlns:a16="http://schemas.microsoft.com/office/drawing/2014/main" val="20002"/>
                    </a:ext>
                  </a:extLst>
                </a:gridCol>
                <a:gridCol w="2445229">
                  <a:extLst>
                    <a:ext uri="{9D8B030D-6E8A-4147-A177-3AD203B41FA5}">
                      <a16:colId xmlns:a16="http://schemas.microsoft.com/office/drawing/2014/main" val="20003"/>
                    </a:ext>
                  </a:extLst>
                </a:gridCol>
              </a:tblGrid>
              <a:tr h="626125">
                <a:tc>
                  <a:txBody>
                    <a:bodyPr/>
                    <a:lstStyle/>
                    <a:p>
                      <a:pPr algn="ctr"/>
                      <a:r>
                        <a:rPr lang="en-IN" sz="2400" dirty="0" smtClean="0"/>
                        <a:t>Metrics</a:t>
                      </a:r>
                      <a:endParaRPr lang="en-IN" sz="2400" dirty="0"/>
                    </a:p>
                  </a:txBody>
                  <a:tcPr marL="89447" marR="89447" marT="44722" marB="44722" anchor="ctr"/>
                </a:tc>
                <a:tc>
                  <a:txBody>
                    <a:bodyPr/>
                    <a:lstStyle/>
                    <a:p>
                      <a:pPr algn="ctr"/>
                      <a:r>
                        <a:rPr lang="en-IN" sz="2400" dirty="0" smtClean="0"/>
                        <a:t>TLS Controlled</a:t>
                      </a:r>
                      <a:endParaRPr lang="en-IN" sz="2400" dirty="0"/>
                    </a:p>
                  </a:txBody>
                  <a:tcPr marL="89447" marR="89447" marT="44722" marB="44722" anchor="ctr"/>
                </a:tc>
                <a:tc>
                  <a:txBody>
                    <a:bodyPr/>
                    <a:lstStyle/>
                    <a:p>
                      <a:pPr algn="ctr"/>
                      <a:r>
                        <a:rPr lang="en-IN" sz="2400" dirty="0" smtClean="0"/>
                        <a:t>RSU Controlled</a:t>
                      </a:r>
                      <a:endParaRPr lang="en-IN" sz="2400" dirty="0"/>
                    </a:p>
                  </a:txBody>
                  <a:tcPr marL="89447" marR="89447" marT="44722" marB="44722" anchor="ctr"/>
                </a:tc>
                <a:tc>
                  <a:txBody>
                    <a:bodyPr/>
                    <a:lstStyle/>
                    <a:p>
                      <a:pPr algn="ctr"/>
                      <a:r>
                        <a:rPr lang="en-IN" sz="2400" dirty="0" smtClean="0"/>
                        <a:t>Units</a:t>
                      </a:r>
                      <a:endParaRPr lang="en-IN" sz="2400" dirty="0"/>
                    </a:p>
                  </a:txBody>
                  <a:tcPr marL="89447" marR="89447" marT="44722" marB="44722" anchor="ctr"/>
                </a:tc>
                <a:extLst>
                  <a:ext uri="{0D108BD9-81ED-4DB2-BD59-A6C34878D82A}">
                    <a16:rowId xmlns:a16="http://schemas.microsoft.com/office/drawing/2014/main" val="10000"/>
                  </a:ext>
                </a:extLst>
              </a:tr>
              <a:tr h="362754">
                <a:tc>
                  <a:txBody>
                    <a:bodyPr/>
                    <a:lstStyle/>
                    <a:p>
                      <a:pPr algn="ctr"/>
                      <a:r>
                        <a:rPr lang="en-IN" sz="2400" dirty="0" smtClean="0"/>
                        <a:t>Travel Time</a:t>
                      </a:r>
                      <a:endParaRPr lang="en-IN" sz="2400" dirty="0"/>
                    </a:p>
                  </a:txBody>
                  <a:tcPr marL="89447" marR="89447" marT="44722" marB="44722" anchor="ctr"/>
                </a:tc>
                <a:tc>
                  <a:txBody>
                    <a:bodyPr/>
                    <a:lstStyle/>
                    <a:p>
                      <a:pPr algn="ctr"/>
                      <a:r>
                        <a:rPr lang="en-IN" sz="2400" dirty="0" smtClean="0"/>
                        <a:t>52.97</a:t>
                      </a:r>
                      <a:endParaRPr lang="en-IN" sz="2400" dirty="0"/>
                    </a:p>
                  </a:txBody>
                  <a:tcPr marL="89447" marR="89447" marT="44722" marB="44722" anchor="ctr"/>
                </a:tc>
                <a:tc>
                  <a:txBody>
                    <a:bodyPr/>
                    <a:lstStyle/>
                    <a:p>
                      <a:pPr algn="ctr"/>
                      <a:r>
                        <a:rPr lang="en-IN" sz="2400" dirty="0" smtClean="0"/>
                        <a:t>36.31</a:t>
                      </a:r>
                      <a:endParaRPr lang="en-IN" sz="2400" dirty="0"/>
                    </a:p>
                  </a:txBody>
                  <a:tcPr marL="89447" marR="89447" marT="44722" marB="44722" anchor="ctr"/>
                </a:tc>
                <a:tc>
                  <a:txBody>
                    <a:bodyPr/>
                    <a:lstStyle/>
                    <a:p>
                      <a:pPr algn="ctr"/>
                      <a:r>
                        <a:rPr lang="en-IN" sz="2400" dirty="0" smtClean="0"/>
                        <a:t>seconds</a:t>
                      </a:r>
                      <a:endParaRPr lang="en-IN" sz="2400" dirty="0"/>
                    </a:p>
                  </a:txBody>
                  <a:tcPr marL="89447" marR="89447" marT="44722" marB="44722" anchor="ctr"/>
                </a:tc>
                <a:extLst>
                  <a:ext uri="{0D108BD9-81ED-4DB2-BD59-A6C34878D82A}">
                    <a16:rowId xmlns:a16="http://schemas.microsoft.com/office/drawing/2014/main" val="10001"/>
                  </a:ext>
                </a:extLst>
              </a:tr>
              <a:tr h="626125">
                <a:tc>
                  <a:txBody>
                    <a:bodyPr/>
                    <a:lstStyle/>
                    <a:p>
                      <a:pPr algn="ctr"/>
                      <a:r>
                        <a:rPr lang="en-IN" sz="2400" dirty="0" smtClean="0"/>
                        <a:t>Vehicular Density</a:t>
                      </a:r>
                      <a:endParaRPr lang="en-IN" sz="2400" dirty="0"/>
                    </a:p>
                  </a:txBody>
                  <a:tcPr marL="89447" marR="89447" marT="44722" marB="44722" anchor="ctr"/>
                </a:tc>
                <a:tc>
                  <a:txBody>
                    <a:bodyPr/>
                    <a:lstStyle/>
                    <a:p>
                      <a:pPr algn="ctr"/>
                      <a:r>
                        <a:rPr lang="en-IN" sz="2400" dirty="0" smtClean="0"/>
                        <a:t>3.54</a:t>
                      </a:r>
                      <a:endParaRPr lang="en-IN" sz="2400" dirty="0"/>
                    </a:p>
                  </a:txBody>
                  <a:tcPr marL="89447" marR="89447" marT="44722" marB="44722" anchor="ctr"/>
                </a:tc>
                <a:tc>
                  <a:txBody>
                    <a:bodyPr/>
                    <a:lstStyle/>
                    <a:p>
                      <a:pPr algn="ctr"/>
                      <a:r>
                        <a:rPr lang="en-IN" sz="2400" dirty="0" smtClean="0"/>
                        <a:t>2.43</a:t>
                      </a:r>
                      <a:endParaRPr lang="en-IN" sz="2400" dirty="0"/>
                    </a:p>
                  </a:txBody>
                  <a:tcPr marL="89447" marR="89447" marT="44722" marB="44722" anchor="ctr"/>
                </a:tc>
                <a:tc>
                  <a:txBody>
                    <a:bodyPr/>
                    <a:lstStyle/>
                    <a:p>
                      <a:pPr algn="ctr"/>
                      <a:r>
                        <a:rPr lang="en-IN" sz="2400" dirty="0" err="1" smtClean="0"/>
                        <a:t>Veh</a:t>
                      </a:r>
                      <a:r>
                        <a:rPr lang="en-IN" sz="2400" dirty="0" smtClean="0"/>
                        <a:t>./ km.</a:t>
                      </a:r>
                      <a:endParaRPr lang="en-IN" sz="2400" dirty="0"/>
                    </a:p>
                  </a:txBody>
                  <a:tcPr marL="89447" marR="89447" marT="44722" marB="44722" anchor="ctr"/>
                </a:tc>
                <a:extLst>
                  <a:ext uri="{0D108BD9-81ED-4DB2-BD59-A6C34878D82A}">
                    <a16:rowId xmlns:a16="http://schemas.microsoft.com/office/drawing/2014/main" val="10002"/>
                  </a:ext>
                </a:extLst>
              </a:tr>
              <a:tr h="626125">
                <a:tc>
                  <a:txBody>
                    <a:bodyPr/>
                    <a:lstStyle/>
                    <a:p>
                      <a:pPr algn="ctr"/>
                      <a:r>
                        <a:rPr lang="en-IN" sz="2400" dirty="0" smtClean="0"/>
                        <a:t>Lane Occupancy</a:t>
                      </a:r>
                      <a:endParaRPr lang="en-IN" sz="2400" dirty="0"/>
                    </a:p>
                  </a:txBody>
                  <a:tcPr marL="89447" marR="89447" marT="44722" marB="44722" anchor="ctr"/>
                </a:tc>
                <a:tc>
                  <a:txBody>
                    <a:bodyPr/>
                    <a:lstStyle/>
                    <a:p>
                      <a:pPr algn="ctr"/>
                      <a:r>
                        <a:rPr lang="en-IN" sz="2400" dirty="0" smtClean="0"/>
                        <a:t>1.77</a:t>
                      </a:r>
                      <a:endParaRPr lang="en-IN" sz="2400" dirty="0"/>
                    </a:p>
                  </a:txBody>
                  <a:tcPr marL="89447" marR="89447" marT="44722" marB="44722" anchor="ctr"/>
                </a:tc>
                <a:tc>
                  <a:txBody>
                    <a:bodyPr/>
                    <a:lstStyle/>
                    <a:p>
                      <a:pPr algn="ctr"/>
                      <a:r>
                        <a:rPr lang="en-IN" sz="2400" dirty="0" smtClean="0"/>
                        <a:t>1.21</a:t>
                      </a:r>
                      <a:endParaRPr lang="en-IN" sz="2400" dirty="0"/>
                    </a:p>
                  </a:txBody>
                  <a:tcPr marL="89447" marR="89447" marT="44722" marB="44722" anchor="ctr"/>
                </a:tc>
                <a:tc>
                  <a:txBody>
                    <a:bodyPr/>
                    <a:lstStyle/>
                    <a:p>
                      <a:pPr algn="ctr"/>
                      <a:r>
                        <a:rPr lang="en-IN" sz="2400" dirty="0" smtClean="0"/>
                        <a:t>%</a:t>
                      </a:r>
                      <a:endParaRPr lang="en-IN" sz="2400" dirty="0"/>
                    </a:p>
                  </a:txBody>
                  <a:tcPr marL="89447" marR="89447" marT="44722" marB="44722" anchor="ctr"/>
                </a:tc>
                <a:extLst>
                  <a:ext uri="{0D108BD9-81ED-4DB2-BD59-A6C34878D82A}">
                    <a16:rowId xmlns:a16="http://schemas.microsoft.com/office/drawing/2014/main" val="10003"/>
                  </a:ext>
                </a:extLst>
              </a:tr>
              <a:tr h="86938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2400" dirty="0" smtClean="0"/>
                        <a:t>Avg. Wait.</a:t>
                      </a:r>
                      <a:r>
                        <a:rPr lang="en-IN" sz="2400" baseline="0" dirty="0" smtClean="0"/>
                        <a:t> Time at Junction</a:t>
                      </a:r>
                      <a:endParaRPr lang="en-IN" sz="2400" dirty="0" smtClean="0"/>
                    </a:p>
                  </a:txBody>
                  <a:tcPr marL="89447" marR="89447" marT="44722" marB="44722" anchor="ctr"/>
                </a:tc>
                <a:tc>
                  <a:txBody>
                    <a:bodyPr/>
                    <a:lstStyle/>
                    <a:p>
                      <a:pPr algn="ctr"/>
                      <a:r>
                        <a:rPr lang="en-IN" sz="2400" dirty="0" smtClean="0"/>
                        <a:t>180.10</a:t>
                      </a:r>
                      <a:endParaRPr lang="en-IN" sz="2400" dirty="0"/>
                    </a:p>
                  </a:txBody>
                  <a:tcPr marL="89447" marR="89447" marT="44722" marB="44722" anchor="ctr"/>
                </a:tc>
                <a:tc>
                  <a:txBody>
                    <a:bodyPr/>
                    <a:lstStyle/>
                    <a:p>
                      <a:pPr algn="ctr"/>
                      <a:r>
                        <a:rPr lang="en-IN" sz="2400" dirty="0" smtClean="0"/>
                        <a:t>0.00</a:t>
                      </a:r>
                      <a:endParaRPr lang="en-IN" sz="2400" dirty="0"/>
                    </a:p>
                  </a:txBody>
                  <a:tcPr marL="89447" marR="89447" marT="44722" marB="44722" anchor="ctr"/>
                </a:tc>
                <a:tc>
                  <a:txBody>
                    <a:bodyPr/>
                    <a:lstStyle/>
                    <a:p>
                      <a:pPr algn="ctr"/>
                      <a:r>
                        <a:rPr lang="en-IN" sz="2400" dirty="0" smtClean="0"/>
                        <a:t>seconds</a:t>
                      </a:r>
                      <a:endParaRPr lang="en-IN" sz="2400" dirty="0"/>
                    </a:p>
                  </a:txBody>
                  <a:tcPr marL="89447" marR="89447" marT="44722" marB="44722" anchor="ctr"/>
                </a:tc>
                <a:extLst>
                  <a:ext uri="{0D108BD9-81ED-4DB2-BD59-A6C34878D82A}">
                    <a16:rowId xmlns:a16="http://schemas.microsoft.com/office/drawing/2014/main" val="10004"/>
                  </a:ext>
                </a:extLst>
              </a:tr>
              <a:tr h="626125">
                <a:tc>
                  <a:txBody>
                    <a:bodyPr/>
                    <a:lstStyle/>
                    <a:p>
                      <a:pPr algn="ctr"/>
                      <a:r>
                        <a:rPr lang="en-IN" sz="2400" dirty="0" smtClean="0"/>
                        <a:t>Average Speed</a:t>
                      </a:r>
                      <a:endParaRPr lang="en-IN" sz="2400" dirty="0"/>
                    </a:p>
                  </a:txBody>
                  <a:tcPr marL="89447" marR="89447" marT="44722" marB="44722" anchor="ctr"/>
                </a:tc>
                <a:tc>
                  <a:txBody>
                    <a:bodyPr/>
                    <a:lstStyle/>
                    <a:p>
                      <a:pPr algn="ctr"/>
                      <a:r>
                        <a:rPr lang="en-IN" sz="2400" dirty="0" smtClean="0"/>
                        <a:t>9.35</a:t>
                      </a:r>
                      <a:endParaRPr lang="en-IN" sz="2400" dirty="0"/>
                    </a:p>
                  </a:txBody>
                  <a:tcPr marL="89447" marR="89447" marT="44722" marB="44722" anchor="ctr"/>
                </a:tc>
                <a:tc>
                  <a:txBody>
                    <a:bodyPr/>
                    <a:lstStyle/>
                    <a:p>
                      <a:pPr algn="ctr"/>
                      <a:r>
                        <a:rPr lang="en-IN" sz="2400" dirty="0" smtClean="0"/>
                        <a:t>13.64</a:t>
                      </a:r>
                      <a:endParaRPr lang="en-IN" sz="2400" dirty="0"/>
                    </a:p>
                  </a:txBody>
                  <a:tcPr marL="89447" marR="89447" marT="44722" marB="44722" anchor="ctr"/>
                </a:tc>
                <a:tc>
                  <a:txBody>
                    <a:bodyPr/>
                    <a:lstStyle/>
                    <a:p>
                      <a:pPr algn="ctr"/>
                      <a:r>
                        <a:rPr lang="en-IN" sz="2400" dirty="0" smtClean="0"/>
                        <a:t>m/ s</a:t>
                      </a:r>
                      <a:endParaRPr lang="en-IN" sz="2400" dirty="0"/>
                    </a:p>
                  </a:txBody>
                  <a:tcPr marL="89447" marR="89447" marT="44722" marB="44722" anchor="ctr"/>
                </a:tc>
                <a:extLst>
                  <a:ext uri="{0D108BD9-81ED-4DB2-BD59-A6C34878D82A}">
                    <a16:rowId xmlns:a16="http://schemas.microsoft.com/office/drawing/2014/main" val="10005"/>
                  </a:ext>
                </a:extLst>
              </a:tr>
              <a:tr h="626125">
                <a:tc>
                  <a:txBody>
                    <a:bodyPr/>
                    <a:lstStyle/>
                    <a:p>
                      <a:pPr algn="ctr"/>
                      <a:r>
                        <a:rPr lang="en-IN" sz="2400" dirty="0" smtClean="0"/>
                        <a:t>CO2 Emission</a:t>
                      </a:r>
                      <a:endParaRPr lang="en-IN" sz="2400" dirty="0"/>
                    </a:p>
                  </a:txBody>
                  <a:tcPr marL="89447" marR="89447" marT="44722" marB="44722" anchor="ctr"/>
                </a:tc>
                <a:tc>
                  <a:txBody>
                    <a:bodyPr/>
                    <a:lstStyle/>
                    <a:p>
                      <a:pPr algn="ctr"/>
                      <a:r>
                        <a:rPr lang="en-IN" sz="2400" dirty="0" smtClean="0"/>
                        <a:t>75540.4</a:t>
                      </a:r>
                      <a:endParaRPr lang="en-IN" sz="2400" dirty="0"/>
                    </a:p>
                  </a:txBody>
                  <a:tcPr marL="89447" marR="89447" marT="44722" marB="44722" anchor="ctr"/>
                </a:tc>
                <a:tc>
                  <a:txBody>
                    <a:bodyPr/>
                    <a:lstStyle/>
                    <a:p>
                      <a:pPr algn="ctr"/>
                      <a:r>
                        <a:rPr lang="en-IN" sz="2400" dirty="0" smtClean="0"/>
                        <a:t>74612.6</a:t>
                      </a:r>
                      <a:endParaRPr lang="en-IN" sz="2400" dirty="0"/>
                    </a:p>
                  </a:txBody>
                  <a:tcPr marL="89447" marR="89447" marT="44722" marB="44722" anchor="ctr"/>
                </a:tc>
                <a:tc>
                  <a:txBody>
                    <a:bodyPr/>
                    <a:lstStyle/>
                    <a:p>
                      <a:pPr algn="ctr"/>
                      <a:r>
                        <a:rPr lang="en-IN" sz="2400" dirty="0" smtClean="0"/>
                        <a:t>mg/ 100 </a:t>
                      </a:r>
                      <a:r>
                        <a:rPr lang="en-IN" sz="2400" dirty="0" err="1" smtClean="0"/>
                        <a:t>Veh</a:t>
                      </a:r>
                      <a:r>
                        <a:rPr lang="en-IN" sz="2400" dirty="0" smtClean="0"/>
                        <a:t>.</a:t>
                      </a:r>
                      <a:endParaRPr lang="en-IN" sz="2400" dirty="0"/>
                    </a:p>
                  </a:txBody>
                  <a:tcPr marL="89447" marR="89447" marT="44722" marB="44722" anchor="ctr"/>
                </a:tc>
                <a:extLst>
                  <a:ext uri="{0D108BD9-81ED-4DB2-BD59-A6C34878D82A}">
                    <a16:rowId xmlns:a16="http://schemas.microsoft.com/office/drawing/2014/main" val="10006"/>
                  </a:ext>
                </a:extLst>
              </a:tr>
              <a:tr h="362754">
                <a:tc>
                  <a:txBody>
                    <a:bodyPr/>
                    <a:lstStyle/>
                    <a:p>
                      <a:pPr algn="ctr"/>
                      <a:r>
                        <a:rPr lang="en-IN" sz="2400" dirty="0" smtClean="0"/>
                        <a:t>Fuel used</a:t>
                      </a:r>
                      <a:endParaRPr lang="en-IN" sz="2400" dirty="0"/>
                    </a:p>
                  </a:txBody>
                  <a:tcPr marL="89447" marR="89447" marT="44722" marB="44722" anchor="ctr"/>
                </a:tc>
                <a:tc>
                  <a:txBody>
                    <a:bodyPr/>
                    <a:lstStyle/>
                    <a:p>
                      <a:pPr algn="ctr"/>
                      <a:r>
                        <a:rPr lang="en-IN" sz="2400" dirty="0" smtClean="0"/>
                        <a:t>30.1</a:t>
                      </a:r>
                      <a:endParaRPr lang="en-IN" sz="2400" dirty="0"/>
                    </a:p>
                  </a:txBody>
                  <a:tcPr marL="89447" marR="89447" marT="44722" marB="44722" anchor="ctr"/>
                </a:tc>
                <a:tc>
                  <a:txBody>
                    <a:bodyPr/>
                    <a:lstStyle/>
                    <a:p>
                      <a:pPr algn="ctr"/>
                      <a:r>
                        <a:rPr lang="en-IN" sz="2400" dirty="0" smtClean="0"/>
                        <a:t>29.7</a:t>
                      </a:r>
                      <a:endParaRPr lang="en-IN" sz="2400" dirty="0"/>
                    </a:p>
                  </a:txBody>
                  <a:tcPr marL="89447" marR="89447" marT="44722" marB="44722" anchor="ctr"/>
                </a:tc>
                <a:tc>
                  <a:txBody>
                    <a:bodyPr/>
                    <a:lstStyle/>
                    <a:p>
                      <a:pPr algn="ctr"/>
                      <a:r>
                        <a:rPr lang="en-IN" sz="2400" dirty="0" smtClean="0"/>
                        <a:t>ml/ trip</a:t>
                      </a:r>
                      <a:endParaRPr lang="en-IN" sz="2400" dirty="0"/>
                    </a:p>
                  </a:txBody>
                  <a:tcPr marL="89447" marR="89447" marT="44722" marB="44722" anchor="ctr"/>
                </a:tc>
                <a:extLst>
                  <a:ext uri="{0D108BD9-81ED-4DB2-BD59-A6C34878D82A}">
                    <a16:rowId xmlns:a16="http://schemas.microsoft.com/office/drawing/2014/main" val="10007"/>
                  </a:ext>
                </a:extLst>
              </a:tr>
            </a:tbl>
          </a:graphicData>
        </a:graphic>
      </p:graphicFrame>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70761" y="4341036"/>
            <a:ext cx="10882039" cy="6580035"/>
          </a:xfrm>
          <a:prstGeom prst="rect">
            <a:avLst/>
          </a:prstGeom>
        </p:spPr>
      </p:pic>
      <p:pic>
        <p:nvPicPr>
          <p:cNvPr id="69" name="Picture 6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8849" y="22835208"/>
            <a:ext cx="6051551" cy="4841240"/>
          </a:xfrm>
          <a:prstGeom prst="rect">
            <a:avLst/>
          </a:prstGeom>
        </p:spPr>
      </p:pic>
      <p:pic>
        <p:nvPicPr>
          <p:cNvPr id="70" name="Picture 6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6417" y="22935782"/>
            <a:ext cx="5960872" cy="4740666"/>
          </a:xfrm>
          <a:prstGeom prst="rect">
            <a:avLst/>
          </a:prstGeom>
        </p:spPr>
      </p:pic>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2835</TotalTime>
  <Words>1055</Words>
  <Application>Microsoft Office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Courier New</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ANMOL DALMIA</cp:lastModifiedBy>
  <cp:revision>105</cp:revision>
  <cp:lastPrinted>2013-02-12T02:21:55Z</cp:lastPrinted>
  <dcterms:created xsi:type="dcterms:W3CDTF">2013-02-10T21:14:48Z</dcterms:created>
  <dcterms:modified xsi:type="dcterms:W3CDTF">2015-11-21T10:29:13Z</dcterms:modified>
</cp:coreProperties>
</file>