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7F3"/>
    <a:srgbClr val="4A33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A5D65-10B9-418B-AFA9-FE062D01F93B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E4FD-91F7-4202-AABC-D9C94D1CB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7473B-CFDC-4A39-A19D-6CC124E4CE55}" type="slidenum">
              <a:rPr lang="en-US"/>
              <a:pPr/>
              <a:t>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D7DB-0212-409B-9AED-018F8C3D46EA}" type="slidenum">
              <a:rPr lang="en-US"/>
              <a:pPr/>
              <a:t>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E74B3-CF29-48F7-9626-A70E9E58FBDE}" type="slidenum">
              <a:rPr lang="en-US"/>
              <a:pPr/>
              <a:t>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D81E-AAE1-42B8-8FDA-96A5C5EE6CE0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745F-18E7-488F-AE65-48352CCCBC50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FCA5C-1D12-44E6-ABF6-A852B5072CDF}" type="slidenum">
              <a:rPr lang="en-US"/>
              <a:pPr/>
              <a:t>7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7EF64-4471-44B5-948A-9235AD407DD1}" type="slidenum">
              <a:rPr lang="de-DE"/>
              <a:pPr/>
              <a:t>18</a:t>
            </a:fld>
            <a:endParaRPr lang="de-DE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2400" dirty="0"/>
              <a:t>Prim's Algorithm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2400" dirty="0"/>
              <a:t>Prim's Algorithm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3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4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72000" y="251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5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6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4495800" y="571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3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33400" y="15240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>
                <a:solidFill>
                  <a:srgbClr val="0000FF"/>
                </a:solidFill>
              </a:rPr>
              <a:t>minimum- spanning tree</a:t>
            </a:r>
          </a:p>
        </p:txBody>
      </p:sp>
      <p:sp>
        <p:nvSpPr>
          <p:cNvPr id="39965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10600" y="6400800"/>
            <a:ext cx="3810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Kruskal‘s Algorithm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2750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de-DE" sz="2400" b="0" dirty="0"/>
              <a:t>Each vertex is in its own cluster</a:t>
            </a:r>
          </a:p>
          <a:p>
            <a:pPr marL="457200" indent="-457200" algn="l"/>
            <a:endParaRPr lang="de-DE" sz="2400" b="0" dirty="0"/>
          </a:p>
          <a:p>
            <a:pPr marL="457200" indent="-457200" algn="l"/>
            <a:r>
              <a:rPr lang="de-DE" sz="2400" b="0" dirty="0"/>
              <a:t>2.   Take the edge </a:t>
            </a:r>
            <a:r>
              <a:rPr lang="de-DE" sz="2400" b="0" i="1" dirty="0"/>
              <a:t>e</a:t>
            </a:r>
            <a:r>
              <a:rPr lang="de-DE" sz="2400" b="0" dirty="0"/>
              <a:t> with the smallest weight</a:t>
            </a:r>
          </a:p>
          <a:p>
            <a:pPr marL="457200" indent="-457200" algn="l"/>
            <a:r>
              <a:rPr lang="de-DE" sz="2400" b="0" dirty="0"/>
              <a:t>         - if </a:t>
            </a:r>
            <a:r>
              <a:rPr lang="de-DE" sz="2400" b="0" i="1" dirty="0"/>
              <a:t>e</a:t>
            </a:r>
            <a:r>
              <a:rPr lang="de-DE" sz="2400" b="0" dirty="0"/>
              <a:t> connects two vertices in different clusters,</a:t>
            </a:r>
          </a:p>
          <a:p>
            <a:pPr marL="457200" indent="-457200" algn="l"/>
            <a:r>
              <a:rPr lang="de-DE" sz="2400" b="0" dirty="0"/>
              <a:t>           then </a:t>
            </a:r>
            <a:r>
              <a:rPr lang="de-DE" sz="2400" b="0" i="1" dirty="0"/>
              <a:t>e</a:t>
            </a:r>
            <a:r>
              <a:rPr lang="de-DE" sz="2400" b="0" dirty="0"/>
              <a:t> is added to the MST and the two clusters,</a:t>
            </a:r>
          </a:p>
          <a:p>
            <a:pPr marL="457200" indent="-457200" algn="l"/>
            <a:r>
              <a:rPr lang="de-DE" sz="2400" b="0" dirty="0"/>
              <a:t>           which are connected by </a:t>
            </a:r>
            <a:r>
              <a:rPr lang="de-DE" sz="2400" b="0" i="1" dirty="0"/>
              <a:t>e</a:t>
            </a:r>
            <a:r>
              <a:rPr lang="de-DE" sz="2400" b="0" dirty="0"/>
              <a:t>, are merged into a </a:t>
            </a:r>
            <a:endParaRPr lang="de-DE" sz="2400" b="0" dirty="0" smtClean="0"/>
          </a:p>
          <a:p>
            <a:pPr marL="457200" indent="-457200" algn="l"/>
            <a:r>
              <a:rPr lang="de-DE" sz="2400" dirty="0"/>
              <a:t>	</a:t>
            </a:r>
            <a:r>
              <a:rPr lang="de-DE" sz="2400" dirty="0" smtClean="0"/>
              <a:t>		</a:t>
            </a:r>
            <a:r>
              <a:rPr lang="de-DE" sz="2400" b="0" dirty="0" smtClean="0"/>
              <a:t>single </a:t>
            </a:r>
            <a:r>
              <a:rPr lang="de-DE" sz="2400" b="0" dirty="0"/>
              <a:t>cluster</a:t>
            </a:r>
          </a:p>
          <a:p>
            <a:pPr marL="457200" indent="-457200" algn="l"/>
            <a:r>
              <a:rPr lang="de-DE" sz="2400" b="0" dirty="0"/>
              <a:t>         - if </a:t>
            </a:r>
            <a:r>
              <a:rPr lang="de-DE" sz="2400" b="0" i="1" dirty="0"/>
              <a:t>e</a:t>
            </a:r>
            <a:r>
              <a:rPr lang="de-DE" sz="2400" b="0" dirty="0"/>
              <a:t> connects two vertices, which are already </a:t>
            </a:r>
            <a:endParaRPr lang="de-DE" sz="2400" b="0" dirty="0" smtClean="0"/>
          </a:p>
          <a:p>
            <a:pPr marL="457200" indent="-457200" algn="l"/>
            <a:r>
              <a:rPr lang="de-DE" sz="2400" b="0" dirty="0" smtClean="0"/>
              <a:t>			in </a:t>
            </a:r>
            <a:r>
              <a:rPr lang="de-DE" sz="2400" b="0" dirty="0"/>
              <a:t>the </a:t>
            </a:r>
            <a:r>
              <a:rPr lang="de-DE" sz="2400" b="0" dirty="0" smtClean="0"/>
              <a:t>same  </a:t>
            </a:r>
            <a:r>
              <a:rPr lang="de-DE" sz="2400" b="0" dirty="0"/>
              <a:t>cluster, ignore it</a:t>
            </a:r>
          </a:p>
          <a:p>
            <a:pPr marL="457200" indent="-457200" algn="l"/>
            <a:endParaRPr lang="de-DE" sz="2400" b="0" dirty="0"/>
          </a:p>
          <a:p>
            <a:pPr marL="457200" indent="-457200" algn="l"/>
            <a:r>
              <a:rPr lang="de-DE" sz="2400" b="0" dirty="0"/>
              <a:t>3.    Continue until </a:t>
            </a:r>
            <a:r>
              <a:rPr lang="de-DE" sz="2400" b="0" i="1" dirty="0"/>
              <a:t>n-1</a:t>
            </a:r>
            <a:r>
              <a:rPr lang="de-DE" sz="2400" b="0" dirty="0"/>
              <a:t> edges were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32766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2766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838200" y="2895600"/>
            <a:ext cx="2438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1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2536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019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7162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0198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82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8382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105400" y="3352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257800" y="2514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2578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64770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477000" y="2514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391400" y="3352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31242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5257800" y="32766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620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7620000" y="4191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146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7223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9371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080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937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080125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8442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8442325" y="39989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sp>
        <p:nvSpPr>
          <p:cNvPr id="1948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A </a:t>
            </a:r>
            <a:r>
              <a:rPr lang="en-US" sz="2400" i="1" dirty="0"/>
              <a:t>spanning</a:t>
            </a:r>
            <a:r>
              <a:rPr lang="en-US" sz="2400" dirty="0"/>
              <a:t> tree for an undirected graph G=(V,E) is a </a:t>
            </a:r>
            <a:r>
              <a:rPr lang="en-US" sz="2400" dirty="0" err="1">
                <a:solidFill>
                  <a:schemeClr val="accent2"/>
                </a:solidFill>
              </a:rPr>
              <a:t>subgraph</a:t>
            </a:r>
            <a:r>
              <a:rPr lang="en-US" sz="2400" dirty="0"/>
              <a:t> of G that is a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contains all the vertices</a:t>
            </a:r>
            <a:r>
              <a:rPr lang="en-US" sz="2400" dirty="0"/>
              <a:t> of G </a:t>
            </a:r>
          </a:p>
          <a:p>
            <a:endParaRPr lang="en-US" sz="2400" dirty="0"/>
          </a:p>
          <a:p>
            <a:r>
              <a:rPr lang="en-US" sz="2400" dirty="0"/>
              <a:t>Can a graph have more than one spanning tree?</a:t>
            </a:r>
          </a:p>
          <a:p>
            <a:endParaRPr lang="en-US" sz="2400" dirty="0"/>
          </a:p>
          <a:p>
            <a:r>
              <a:rPr lang="en-US" sz="2400" dirty="0"/>
              <a:t>Can an unconnected graph have a spanning tree</a:t>
            </a:r>
            <a:r>
              <a:rPr lang="en-US" sz="1800" dirty="0"/>
              <a:t>?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356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32766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2766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838200" y="2895600"/>
            <a:ext cx="2438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543800" y="40386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cycle!!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3276600" y="2895600"/>
            <a:ext cx="3733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2766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838200" y="2895600"/>
            <a:ext cx="2438400" cy="152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09600" y="13716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>
                <a:solidFill>
                  <a:srgbClr val="0000FF"/>
                </a:solidFill>
              </a:rPr>
              <a:t>minimum- spanning tree</a:t>
            </a:r>
          </a:p>
        </p:txBody>
      </p:sp>
      <p:sp>
        <p:nvSpPr>
          <p:cNvPr id="29725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10600" y="6400800"/>
            <a:ext cx="3810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Traversing a graph means visiting all the vertices in the graph exactly once.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Breadth First Search (BFS)</a:t>
            </a:r>
          </a:p>
          <a:p>
            <a:pPr>
              <a:buNone/>
            </a:pPr>
            <a:r>
              <a:rPr lang="en-US" dirty="0" smtClean="0"/>
              <a:t>Depth First Search (DFS)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Similar to in-order traversal of a binary search tree</a:t>
            </a:r>
          </a:p>
          <a:p>
            <a:pPr>
              <a:buNone/>
            </a:pPr>
            <a:r>
              <a:rPr lang="en-US" dirty="0" smtClean="0"/>
              <a:t>Starting from a given node, this traversal visits all the nodes up to the deepest level and so on. 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81000" y="457200"/>
            <a:ext cx="3048000" cy="4038600"/>
            <a:chOff x="381000" y="457200"/>
            <a:chExt cx="3048000" cy="4038600"/>
          </a:xfrm>
        </p:grpSpPr>
        <p:sp>
          <p:nvSpPr>
            <p:cNvPr id="4" name="Oval 3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4" idx="3"/>
              <a:endCxn id="7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5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5"/>
              <a:endCxn id="10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8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4"/>
              <a:endCxn id="8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3"/>
              <a:endCxn id="8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4"/>
              <a:endCxn id="10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4"/>
              <a:endCxn id="11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0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05400" y="609600"/>
            <a:ext cx="3048000" cy="4038600"/>
            <a:chOff x="381000" y="457200"/>
            <a:chExt cx="3048000" cy="4038600"/>
          </a:xfrm>
        </p:grpSpPr>
        <p:sp>
          <p:nvSpPr>
            <p:cNvPr id="45" name="Oval 4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5" idx="3"/>
              <a:endCxn id="4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4"/>
              <a:endCxn id="5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5"/>
              <a:endCxn id="5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4"/>
              <a:endCxn id="4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9" idx="4"/>
              <a:endCxn id="5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4"/>
              <a:endCxn id="5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2" idx="2"/>
              <a:endCxn id="5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3581400" y="2438400"/>
            <a:ext cx="1143000" cy="76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1752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" y="495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: V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5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7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4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Minimal Spanning Tree.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724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867400" y="1752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2296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229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953000" y="28956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105400" y="2057400"/>
            <a:ext cx="7620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105400" y="3886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324600" y="3962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324600" y="20574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2390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181600" y="26670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5105400" y="28194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467600" y="266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7467600" y="3733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65725" y="1941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689725" y="186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4</a:t>
            </a:r>
            <a:endParaRPr lang="en-US" sz="1800">
              <a:latin typeface="Arial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927725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  <a:endParaRPr lang="en-US" sz="1800">
              <a:latin typeface="Arial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223125" y="3008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604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9</a:t>
            </a:r>
            <a:endParaRPr lang="en-US" sz="1800">
              <a:latin typeface="Arial" charset="0"/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639050" y="3443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15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613525" y="4205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775325" y="3236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572000" y="3008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14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89525" y="4075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9945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070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7847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5927725" y="1789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784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5927725" y="437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82899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8289925" y="3541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408488" y="5083175"/>
            <a:ext cx="4659312" cy="631825"/>
            <a:chOff x="2112" y="3139"/>
            <a:chExt cx="2935" cy="398"/>
          </a:xfrm>
        </p:grpSpPr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044" y="3139"/>
              <a:ext cx="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Arial" charset="0"/>
                  <a:sym typeface="Symbol" pitchFamily="18" charset="2"/>
                </a:rPr>
                <a:t>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112" y="321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Arial" charset="0"/>
                </a:rPr>
                <a:t>Mst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: </a:t>
              </a:r>
              <a:r>
                <a:rPr lang="en-US" sz="1800" i="1" dirty="0">
                  <a:latin typeface="Arial" charset="0"/>
                </a:rPr>
                <a:t>w</a:t>
              </a:r>
              <a:r>
                <a:rPr lang="en-US" sz="1800" dirty="0">
                  <a:latin typeface="Arial" charset="0"/>
                </a:rPr>
                <a:t>(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 )=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254" y="3191"/>
              <a:ext cx="1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-25000">
                  <a:latin typeface="Arial" charset="0"/>
                </a:rPr>
                <a:t>(</a:t>
              </a:r>
              <a:r>
                <a:rPr lang="en-US" sz="1800" i="1" baseline="-25000">
                  <a:latin typeface="Arial" charset="0"/>
                </a:rPr>
                <a:t>u,v) </a:t>
              </a:r>
              <a:r>
                <a:rPr lang="en-US" sz="1800" i="1" baseline="-25000">
                  <a:latin typeface="Arial" charset="0"/>
                  <a:sym typeface="Symbol" pitchFamily="18" charset="2"/>
                </a:rPr>
                <a:t> T</a:t>
              </a:r>
              <a:r>
                <a:rPr lang="en-US" sz="1800" i="1">
                  <a:latin typeface="Arial" charset="0"/>
                  <a:sym typeface="Symbol" pitchFamily="18" charset="2"/>
                </a:rPr>
                <a:t> w</a:t>
              </a:r>
              <a:r>
                <a:rPr lang="en-US" sz="1800">
                  <a:latin typeface="Arial" charset="0"/>
                  <a:sym typeface="Symbol" pitchFamily="18" charset="2"/>
                </a:rPr>
                <a:t>(</a:t>
              </a:r>
              <a:r>
                <a:rPr lang="en-US" sz="1800" i="1">
                  <a:latin typeface="Arial" charset="0"/>
                  <a:sym typeface="Symbol" pitchFamily="18" charset="2"/>
                </a:rPr>
                <a:t>u,v</a:t>
              </a:r>
              <a:r>
                <a:rPr lang="en-US" sz="1800">
                  <a:latin typeface="Arial" charset="0"/>
                  <a:sym typeface="Symbol" pitchFamily="18" charset="2"/>
                </a:rPr>
                <a:t> ) is minimized</a:t>
              </a:r>
            </a:p>
            <a:p>
              <a:endParaRPr lang="en-US" sz="1800" baseline="-25000">
                <a:latin typeface="Arial" charset="0"/>
              </a:endParaRPr>
            </a:p>
          </p:txBody>
        </p:sp>
      </p:grpSp>
      <p:sp>
        <p:nvSpPr>
          <p:cNvPr id="2154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1910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weight</a:t>
            </a:r>
            <a:r>
              <a:rPr lang="en-US" sz="2400" dirty="0"/>
              <a:t> of a </a:t>
            </a:r>
            <a:r>
              <a:rPr lang="en-US" sz="2400" dirty="0" err="1"/>
              <a:t>subgraph</a:t>
            </a:r>
            <a:r>
              <a:rPr lang="en-US" sz="2400" dirty="0"/>
              <a:t> is the sum of the weights of it edges.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i="1" dirty="0"/>
              <a:t>minimum spanning tree</a:t>
            </a:r>
            <a:r>
              <a:rPr lang="en-US" sz="2400" dirty="0"/>
              <a:t> for a weighted graph is a spanning tree with minimum weight.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a graph have more then one minimum spanning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4572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685800"/>
            <a:ext cx="3048000" cy="4038600"/>
            <a:chOff x="381000" y="457200"/>
            <a:chExt cx="3048000" cy="4038600"/>
          </a:xfrm>
        </p:grpSpPr>
        <p:sp>
          <p:nvSpPr>
            <p:cNvPr id="33" name="Oval 32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3"/>
              <a:endCxn id="36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4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4"/>
              <a:endCxn id="38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39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37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41275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4"/>
              <a:endCxn id="39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412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4" idx="4"/>
              <a:endCxn id="40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3581400" y="2438400"/>
            <a:ext cx="1600200" cy="76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05200" y="1828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" y="495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: V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5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7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4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Visit the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r>
              <a:rPr lang="en-US" dirty="0" smtClean="0"/>
              <a:t>Visit all the vertices along the path which begins at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Visit the vertex </a:t>
            </a:r>
            <a:r>
              <a:rPr lang="en-US" b="1" dirty="0" smtClean="0">
                <a:solidFill>
                  <a:srgbClr val="FF0000"/>
                </a:solidFill>
              </a:rPr>
              <a:t>v, </a:t>
            </a:r>
            <a:r>
              <a:rPr lang="en-US" dirty="0" smtClean="0"/>
              <a:t> then the vertex immediate adjacent to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, let it be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. If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has an immediate adjacent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then visit it and so on till there is a </a:t>
            </a:r>
            <a:r>
              <a:rPr lang="en-US" b="1" dirty="0" smtClean="0">
                <a:solidFill>
                  <a:srgbClr val="FF0000"/>
                </a:solidFill>
              </a:rPr>
              <a:t>dead end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Dead end</a:t>
            </a:r>
            <a:r>
              <a:rPr lang="en-US" dirty="0" smtClean="0"/>
              <a:t>: A vertex which does not have an immediate adjacent or its immediate adjacent has been visited.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After coming to an dead end we backtrack to </a:t>
            </a:r>
            <a:r>
              <a:rPr lang="en-US" b="1" dirty="0" smtClean="0">
                <a:solidFill>
                  <a:srgbClr val="FF0000"/>
                </a:solidFill>
              </a:rPr>
              <a:t>v </a:t>
            </a:r>
            <a:r>
              <a:rPr lang="en-US" dirty="0" smtClean="0"/>
              <a:t>to see if it has an another adjacent vertex other than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then continue the same from it else from the adjacent of the adjacent (which  is not visited earlier) and so on.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Push the starting vertex into the STACK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b="1" dirty="0" smtClean="0">
                <a:solidFill>
                  <a:srgbClr val="FF0000"/>
                </a:solidFill>
              </a:rPr>
              <a:t>STACK not empty </a:t>
            </a:r>
            <a:r>
              <a:rPr lang="en-US" dirty="0" smtClean="0"/>
              <a:t>do </a:t>
            </a:r>
          </a:p>
          <a:p>
            <a:pPr>
              <a:buNone/>
            </a:pPr>
            <a:r>
              <a:rPr lang="en-US" dirty="0" smtClean="0"/>
              <a:t>	POP a vertex </a:t>
            </a:r>
            <a:r>
              <a:rPr lang="en-US" b="1" dirty="0" smtClean="0">
                <a:solidFill>
                  <a:srgbClr val="FF0000"/>
                </a:solidFill>
              </a:rPr>
              <a:t>V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is not visited </a:t>
            </a:r>
          </a:p>
          <a:p>
            <a:pPr>
              <a:buNone/>
            </a:pPr>
            <a:r>
              <a:rPr lang="en-US" dirty="0" smtClean="0"/>
              <a:t>			Visit the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r>
              <a:rPr lang="en-US" dirty="0" smtClean="0"/>
              <a:t>			Store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in VISIT </a:t>
            </a:r>
          </a:p>
          <a:p>
            <a:pPr>
              <a:buNone/>
            </a:pPr>
            <a:r>
              <a:rPr lang="en-US" dirty="0" smtClean="0"/>
              <a:t>			PUSH all adjacent vertex of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		onto STACK </a:t>
            </a:r>
          </a:p>
          <a:p>
            <a:pPr>
              <a:buNone/>
            </a:pPr>
            <a:r>
              <a:rPr lang="en-US" dirty="0" smtClean="0"/>
              <a:t>		End of IF</a:t>
            </a:r>
          </a:p>
          <a:p>
            <a:pPr>
              <a:buNone/>
            </a:pPr>
            <a:r>
              <a:rPr lang="en-US" dirty="0" smtClean="0"/>
              <a:t>End of While </a:t>
            </a:r>
          </a:p>
          <a:p>
            <a:pPr>
              <a:buNone/>
            </a:pPr>
            <a:r>
              <a:rPr lang="en-US" dirty="0" smtClean="0"/>
              <a:t>STOP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4600" y="1447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5400" y="457200"/>
            <a:ext cx="3352800" cy="4333220"/>
            <a:chOff x="1295400" y="457200"/>
            <a:chExt cx="3352800" cy="433322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1790700" y="952500"/>
              <a:ext cx="1066800" cy="990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819400" y="914400"/>
              <a:ext cx="1066800" cy="838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2324100" y="1409700"/>
              <a:ext cx="10668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828800" y="1981200"/>
              <a:ext cx="10668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2895600" y="1752600"/>
              <a:ext cx="990600" cy="228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257300" y="2552700"/>
              <a:ext cx="11430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 flipV="1">
              <a:off x="1828800" y="3048000"/>
              <a:ext cx="11430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790700" y="2019300"/>
              <a:ext cx="1143000" cy="106680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V="1">
              <a:off x="2438400" y="2514600"/>
              <a:ext cx="9906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276600" y="2362200"/>
              <a:ext cx="1219200" cy="158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2971800" y="2971800"/>
              <a:ext cx="914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895600" y="2057400"/>
              <a:ext cx="990600" cy="9144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1524000" y="3429000"/>
              <a:ext cx="1219200" cy="609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2133600" y="3505200"/>
              <a:ext cx="1219200" cy="457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V="1">
              <a:off x="2819400" y="3276600"/>
              <a:ext cx="1143000" cy="838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238500" y="3619500"/>
              <a:ext cx="12192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14600" y="4343400"/>
              <a:ext cx="1295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0000" y="3962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00" y="45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14478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5400" y="2895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4600" y="2514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524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667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426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endParaRPr lang="en-US" sz="2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48200" y="838200"/>
            <a:ext cx="304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Adjacency List</a:t>
            </a:r>
          </a:p>
          <a:p>
            <a:endParaRPr lang="en-US" sz="3200" dirty="0" smtClean="0"/>
          </a:p>
          <a:p>
            <a:r>
              <a:rPr lang="en-US" sz="3200" dirty="0" smtClean="0"/>
              <a:t>A: F,C,B</a:t>
            </a:r>
          </a:p>
          <a:p>
            <a:r>
              <a:rPr lang="en-US" sz="3200" dirty="0" smtClean="0"/>
              <a:t>B: G,C</a:t>
            </a:r>
          </a:p>
          <a:p>
            <a:r>
              <a:rPr lang="en-US" sz="3200" dirty="0" smtClean="0"/>
              <a:t>C: F</a:t>
            </a:r>
          </a:p>
          <a:p>
            <a:r>
              <a:rPr lang="en-US" sz="3200" dirty="0" smtClean="0"/>
              <a:t>D: C</a:t>
            </a:r>
          </a:p>
          <a:p>
            <a:r>
              <a:rPr lang="en-US" sz="3200" dirty="0" smtClean="0"/>
              <a:t>E: D,C,J</a:t>
            </a:r>
          </a:p>
          <a:p>
            <a:r>
              <a:rPr lang="en-US" sz="3200" dirty="0" smtClean="0"/>
              <a:t>F: D</a:t>
            </a:r>
          </a:p>
          <a:p>
            <a:r>
              <a:rPr lang="en-US" sz="3200" dirty="0" smtClean="0"/>
              <a:t>G: C,E</a:t>
            </a:r>
          </a:p>
          <a:p>
            <a:r>
              <a:rPr lang="en-US" sz="3200" dirty="0" smtClean="0"/>
              <a:t>J: D,K</a:t>
            </a:r>
          </a:p>
          <a:p>
            <a:r>
              <a:rPr lang="en-US" sz="3200" dirty="0" smtClean="0"/>
              <a:t>K: E,G 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DFS of G starting at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Initially push J onto STACK</a:t>
            </a:r>
          </a:p>
          <a:p>
            <a:pPr>
              <a:buNone/>
            </a:pPr>
            <a:r>
              <a:rPr lang="en-US" dirty="0" smtClean="0"/>
              <a:t>			STACK : J</a:t>
            </a:r>
          </a:p>
          <a:p>
            <a:pPr>
              <a:buNone/>
            </a:pPr>
            <a:r>
              <a:rPr lang="en-US" dirty="0" smtClean="0"/>
              <a:t>			VISIT:  Ø</a:t>
            </a:r>
          </a:p>
          <a:p>
            <a:pPr>
              <a:buNone/>
            </a:pPr>
            <a:r>
              <a:rPr lang="en-US" dirty="0" smtClean="0"/>
              <a:t>[2] POP J from the STACK, add it in VISIT  and PUSH onto the STACK all neighbor of J</a:t>
            </a:r>
          </a:p>
          <a:p>
            <a:pPr>
              <a:buNone/>
            </a:pPr>
            <a:r>
              <a:rPr lang="en-US" dirty="0" smtClean="0"/>
              <a:t>			STACK: D, K</a:t>
            </a:r>
          </a:p>
          <a:p>
            <a:pPr>
              <a:buNone/>
            </a:pPr>
            <a:r>
              <a:rPr lang="en-US" dirty="0" smtClean="0"/>
              <a:t>			VISIT: J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[3] POP the top element K, add it in VISIT and PUSH all neighbor of K onto STACK </a:t>
            </a:r>
          </a:p>
          <a:p>
            <a:pPr>
              <a:buNone/>
            </a:pPr>
            <a:r>
              <a:rPr lang="en-US" dirty="0" smtClean="0"/>
              <a:t>		STACK: D,E,G</a:t>
            </a:r>
          </a:p>
          <a:p>
            <a:pPr>
              <a:buNone/>
            </a:pPr>
            <a:r>
              <a:rPr lang="en-US" dirty="0" smtClean="0"/>
              <a:t>		VISIT: J, K </a:t>
            </a:r>
          </a:p>
          <a:p>
            <a:pPr>
              <a:buNone/>
            </a:pPr>
            <a:r>
              <a:rPr lang="en-US" dirty="0" smtClean="0"/>
              <a:t>[4] POP the top element G, add it in VISIT and PUSH all neighbor of G onto STACK </a:t>
            </a:r>
          </a:p>
          <a:p>
            <a:pPr>
              <a:buNone/>
            </a:pPr>
            <a:r>
              <a:rPr lang="en-US" dirty="0" smtClean="0"/>
              <a:t>		STACK: D,E, E, C,</a:t>
            </a:r>
          </a:p>
          <a:p>
            <a:pPr>
              <a:buNone/>
            </a:pPr>
            <a:r>
              <a:rPr lang="en-US" dirty="0" smtClean="0"/>
              <a:t>		VISIT: J, K, G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C, add it in VISIT and PUSH all neighbor of C onto STACK </a:t>
            </a:r>
          </a:p>
          <a:p>
            <a:pPr>
              <a:buNone/>
            </a:pPr>
            <a:r>
              <a:rPr lang="en-US" dirty="0" smtClean="0"/>
              <a:t>		STACK: D,E,E, F</a:t>
            </a:r>
          </a:p>
          <a:p>
            <a:pPr>
              <a:buNone/>
            </a:pPr>
            <a:r>
              <a:rPr lang="en-US" dirty="0" smtClean="0"/>
              <a:t>		VISIT: J, K, G, C</a:t>
            </a:r>
          </a:p>
          <a:p>
            <a:pPr>
              <a:buNone/>
            </a:pPr>
            <a:r>
              <a:rPr lang="en-US" dirty="0" smtClean="0"/>
              <a:t>[6] POP the top element F, add it in VISIT and PUSH all neighbor of F onto STACK </a:t>
            </a:r>
          </a:p>
          <a:p>
            <a:pPr>
              <a:buNone/>
            </a:pPr>
            <a:r>
              <a:rPr lang="en-US" dirty="0" smtClean="0"/>
              <a:t>		STACK: D,E, E, D</a:t>
            </a:r>
          </a:p>
          <a:p>
            <a:pPr>
              <a:buNone/>
            </a:pPr>
            <a:r>
              <a:rPr lang="en-US" dirty="0" smtClean="0"/>
              <a:t>		VISIT: J, K, G, C, F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D, add it in VISIT and PUSH all neighbor of D onto STACK </a:t>
            </a:r>
          </a:p>
          <a:p>
            <a:pPr>
              <a:buNone/>
            </a:pPr>
            <a:r>
              <a:rPr lang="en-US" dirty="0" smtClean="0"/>
              <a:t>		STACK: D,E,E, C</a:t>
            </a:r>
          </a:p>
          <a:p>
            <a:pPr>
              <a:buNone/>
            </a:pPr>
            <a:r>
              <a:rPr lang="en-US" dirty="0" smtClean="0"/>
              <a:t>		VISIT: J, K, G, C, F,D</a:t>
            </a:r>
          </a:p>
          <a:p>
            <a:pPr>
              <a:buNone/>
            </a:pPr>
            <a:r>
              <a:rPr lang="en-US" dirty="0" smtClean="0"/>
              <a:t>[6] POP the top element C, which is already in VISIT</a:t>
            </a:r>
          </a:p>
          <a:p>
            <a:pPr>
              <a:buNone/>
            </a:pPr>
            <a:r>
              <a:rPr lang="en-US" dirty="0" smtClean="0"/>
              <a:t>		STACK: D,E, E</a:t>
            </a:r>
          </a:p>
          <a:p>
            <a:pPr>
              <a:buNone/>
            </a:pPr>
            <a:r>
              <a:rPr lang="en-US" dirty="0" smtClean="0"/>
              <a:t>		VISIT: J, K, G, C, F,D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E, add it in VISIT  which is already in VISIT and its neighbor onto STACK </a:t>
            </a:r>
          </a:p>
          <a:p>
            <a:pPr>
              <a:buNone/>
            </a:pPr>
            <a:r>
              <a:rPr lang="en-US" dirty="0" smtClean="0"/>
              <a:t>		STACK: D,E, D, C, J </a:t>
            </a:r>
          </a:p>
          <a:p>
            <a:pPr>
              <a:buNone/>
            </a:pPr>
            <a:r>
              <a:rPr lang="en-US" dirty="0" smtClean="0"/>
              <a:t>		VISIT: J, K, G, C, F,D,E</a:t>
            </a:r>
          </a:p>
          <a:p>
            <a:pPr>
              <a:buNone/>
            </a:pPr>
            <a:r>
              <a:rPr lang="en-US" dirty="0" smtClean="0"/>
              <a:t>[6] POP the top element J, C, D,E, D which is already in VISIT</a:t>
            </a:r>
          </a:p>
          <a:p>
            <a:pPr>
              <a:buNone/>
            </a:pPr>
            <a:r>
              <a:rPr lang="en-US" dirty="0" smtClean="0"/>
              <a:t>		STACK: </a:t>
            </a:r>
          </a:p>
          <a:p>
            <a:pPr>
              <a:buNone/>
            </a:pPr>
            <a:r>
              <a:rPr lang="en-US" dirty="0" smtClean="0"/>
              <a:t>		VISIT: J, K, G, C, F, D, 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Problem that Translates into a MST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b="1" dirty="0"/>
              <a:t>The Problem</a:t>
            </a:r>
            <a:endParaRPr lang="en-US" dirty="0"/>
          </a:p>
          <a:p>
            <a:r>
              <a:rPr lang="en-US" dirty="0"/>
              <a:t>Several pins of an electronic circuit must be connected using the least amount of wire.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b="1" dirty="0"/>
              <a:t>Modeling the Problem </a:t>
            </a:r>
          </a:p>
          <a:p>
            <a:r>
              <a:rPr lang="en-US" dirty="0"/>
              <a:t>The graph is a complete, undirected graph </a:t>
            </a:r>
            <a:br>
              <a:rPr lang="en-US" dirty="0"/>
            </a:br>
            <a:r>
              <a:rPr lang="en-US" i="1" dirty="0"/>
              <a:t>G</a:t>
            </a:r>
            <a:r>
              <a:rPr lang="en-US" dirty="0"/>
              <a:t> = ( </a:t>
            </a:r>
            <a:r>
              <a:rPr lang="en-US" i="1" dirty="0"/>
              <a:t>V, E ,W</a:t>
            </a:r>
            <a:r>
              <a:rPr lang="en-US" dirty="0"/>
              <a:t> ), where </a:t>
            </a:r>
            <a:r>
              <a:rPr lang="en-US" i="1" dirty="0"/>
              <a:t>V</a:t>
            </a:r>
            <a:r>
              <a:rPr lang="en-US" dirty="0"/>
              <a:t> is the set of pins, </a:t>
            </a:r>
            <a:r>
              <a:rPr lang="en-US" i="1" dirty="0"/>
              <a:t>E</a:t>
            </a:r>
            <a:r>
              <a:rPr lang="en-US" dirty="0"/>
              <a:t> is the set of all possible interconnections between the pairs of pins and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is the length of the wire needed to connect the pair of vertices</a:t>
            </a:r>
            <a:r>
              <a:rPr lang="en-US" i="1" dirty="0"/>
              <a:t>.</a:t>
            </a:r>
          </a:p>
          <a:p>
            <a:r>
              <a:rPr lang="en-US" dirty="0"/>
              <a:t>Find a minimum spanning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4600" y="1447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2" name="Group 46"/>
          <p:cNvGrpSpPr/>
          <p:nvPr/>
        </p:nvGrpSpPr>
        <p:grpSpPr>
          <a:xfrm>
            <a:off x="1295400" y="457200"/>
            <a:ext cx="3352800" cy="4333220"/>
            <a:chOff x="1295400" y="457200"/>
            <a:chExt cx="3352800" cy="4333220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1828800" y="1981200"/>
              <a:ext cx="10668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257300" y="2552700"/>
              <a:ext cx="11430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895600" y="2057400"/>
              <a:ext cx="990600" cy="9144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238500" y="3619500"/>
              <a:ext cx="12192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14600" y="4343400"/>
              <a:ext cx="1295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0000" y="3962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00" y="45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14478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5400" y="2895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4600" y="2514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524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667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426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endParaRPr lang="en-US" sz="2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48200" y="838200"/>
            <a:ext cx="304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Adjacency List</a:t>
            </a:r>
          </a:p>
          <a:p>
            <a:endParaRPr lang="en-US" sz="3200" dirty="0" smtClean="0"/>
          </a:p>
          <a:p>
            <a:r>
              <a:rPr lang="en-US" sz="3200" dirty="0" smtClean="0"/>
              <a:t>A: F,C,B</a:t>
            </a:r>
          </a:p>
          <a:p>
            <a:r>
              <a:rPr lang="en-US" sz="3200" dirty="0" smtClean="0"/>
              <a:t>B: G,C</a:t>
            </a:r>
          </a:p>
          <a:p>
            <a:r>
              <a:rPr lang="en-US" sz="3200" dirty="0" smtClean="0"/>
              <a:t>C: F</a:t>
            </a:r>
          </a:p>
          <a:p>
            <a:r>
              <a:rPr lang="en-US" sz="3200" dirty="0" smtClean="0"/>
              <a:t>D: C</a:t>
            </a:r>
          </a:p>
          <a:p>
            <a:r>
              <a:rPr lang="en-US" sz="3200" dirty="0" smtClean="0"/>
              <a:t>E: D,C,J</a:t>
            </a:r>
          </a:p>
          <a:p>
            <a:r>
              <a:rPr lang="en-US" sz="3200" dirty="0" smtClean="0"/>
              <a:t>F: D</a:t>
            </a:r>
          </a:p>
          <a:p>
            <a:r>
              <a:rPr lang="en-US" sz="3200" dirty="0" smtClean="0"/>
              <a:t>G: C,E</a:t>
            </a:r>
          </a:p>
          <a:p>
            <a:r>
              <a:rPr lang="en-US" sz="3200" dirty="0" smtClean="0"/>
              <a:t>J: D,K</a:t>
            </a:r>
          </a:p>
          <a:p>
            <a:r>
              <a:rPr lang="en-US" sz="3200" dirty="0" smtClean="0"/>
              <a:t>K: E,G 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" y="5105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J, K, G, C, F, D, 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905000" y="2895600"/>
            <a:ext cx="762000" cy="228600"/>
          </a:xfrm>
          <a:prstGeom prst="straightConnector1">
            <a:avLst/>
          </a:prstGeom>
          <a:ln w="349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BFS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 vertex in label </a:t>
            </a:r>
            <a:r>
              <a:rPr lang="en-US" b="1" dirty="0" smtClean="0">
                <a:solidFill>
                  <a:srgbClr val="FF0000"/>
                </a:solidFill>
              </a:rPr>
              <a:t>i </a:t>
            </a:r>
            <a:r>
              <a:rPr lang="en-US" dirty="0" smtClean="0"/>
              <a:t>will be visited only after the visiting of all the vertices in its preceding level that is at level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– 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BFS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Enter the starting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in a queue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</a:p>
          <a:p>
            <a:pPr>
              <a:buNone/>
            </a:pPr>
            <a:r>
              <a:rPr lang="en-US" dirty="0" smtClean="0"/>
              <a:t>[2] While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is not empty do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Delete an item from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, say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not in </a:t>
            </a:r>
            <a:r>
              <a:rPr lang="en-US" b="1" dirty="0" smtClean="0">
                <a:solidFill>
                  <a:srgbClr val="FF0000"/>
                </a:solidFill>
              </a:rPr>
              <a:t>VISIT</a:t>
            </a:r>
            <a:r>
              <a:rPr lang="en-US" dirty="0" smtClean="0"/>
              <a:t> store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in 			</a:t>
            </a:r>
            <a:r>
              <a:rPr lang="en-US" b="1" dirty="0" smtClean="0">
                <a:solidFill>
                  <a:srgbClr val="FF0000"/>
                </a:solidFill>
              </a:rPr>
              <a:t>VISIT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Enter all adjacent vertices of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			into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</a:p>
          <a:p>
            <a:pPr>
              <a:buNone/>
            </a:pPr>
            <a:r>
              <a:rPr lang="en-US" dirty="0" smtClean="0"/>
              <a:t>[3] Stop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133600" y="9144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Insert the starting vertex V</a:t>
            </a:r>
            <a:r>
              <a:rPr lang="en-US" baseline="-25000" dirty="0" smtClean="0"/>
              <a:t>1</a:t>
            </a:r>
            <a:r>
              <a:rPr lang="en-US" dirty="0" smtClean="0"/>
              <a:t> in Q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Q = V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 VISIT = Ø</a:t>
            </a:r>
            <a:r>
              <a:rPr lang="en-US" baseline="-25000" dirty="0" smtClean="0"/>
              <a:t>  </a:t>
            </a:r>
            <a:r>
              <a:rPr lang="en-US" baseline="-25000" dirty="0" smtClean="0"/>
              <a:t>	</a:t>
            </a:r>
            <a:r>
              <a:rPr lang="en-US" baseline="-25000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Delete an item from Q, let it be u = V</a:t>
            </a:r>
            <a:r>
              <a:rPr lang="en-US" baseline="-25000" dirty="0" smtClean="0"/>
              <a:t>1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V</a:t>
            </a:r>
            <a:r>
              <a:rPr lang="en-US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, V</a:t>
            </a:r>
            <a:r>
              <a:rPr lang="en-US" baseline="-25000" dirty="0" smtClean="0"/>
              <a:t>3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Delete an item from Q, let it be u =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, V</a:t>
            </a:r>
            <a:r>
              <a:rPr lang="en-US" baseline="-25000" dirty="0" smtClean="0"/>
              <a:t>3</a:t>
            </a:r>
            <a:r>
              <a:rPr lang="en-US" dirty="0" smtClean="0"/>
              <a:t>  , </a:t>
            </a:r>
            <a:r>
              <a:rPr lang="en-US" b="1" dirty="0" smtClean="0">
                <a:solidFill>
                  <a:srgbClr val="4A33F7"/>
                </a:solidFill>
              </a:rPr>
              <a:t>V</a:t>
            </a:r>
            <a:r>
              <a:rPr lang="en-US" b="1" baseline="-25000" dirty="0" smtClean="0">
                <a:solidFill>
                  <a:srgbClr val="4A33F7"/>
                </a:solidFill>
              </a:rPr>
              <a:t>4</a:t>
            </a:r>
            <a:r>
              <a:rPr lang="en-US" b="1" dirty="0" smtClean="0">
                <a:solidFill>
                  <a:srgbClr val="4A33F7"/>
                </a:solidFill>
              </a:rPr>
              <a:t> , V</a:t>
            </a:r>
            <a:r>
              <a:rPr lang="en-US" b="1" baseline="-25000" dirty="0" smtClean="0">
                <a:solidFill>
                  <a:srgbClr val="4A33F7"/>
                </a:solidFill>
              </a:rPr>
              <a:t>5</a:t>
            </a:r>
            <a:r>
              <a:rPr lang="en-US" b="1" dirty="0" smtClean="0">
                <a:solidFill>
                  <a:srgbClr val="4A33F7"/>
                </a:solidFill>
              </a:rPr>
              <a:t>  </a:t>
            </a:r>
            <a:r>
              <a:rPr lang="en-US" b="1" baseline="-25000" dirty="0" smtClean="0">
                <a:solidFill>
                  <a:srgbClr val="4A33F7"/>
                </a:solidFill>
              </a:rPr>
              <a:t> </a:t>
            </a:r>
            <a:r>
              <a:rPr lang="en-US" b="1" dirty="0" smtClean="0">
                <a:solidFill>
                  <a:srgbClr val="4A33F7"/>
                </a:solidFill>
              </a:rPr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r>
              <a:rPr lang="en-US" dirty="0" smtClean="0"/>
              <a:t>[4] </a:t>
            </a:r>
            <a:r>
              <a:rPr lang="en-US" dirty="0" smtClean="0"/>
              <a:t>Delete an item from Q, let it be u = </a:t>
            </a:r>
            <a:r>
              <a:rPr lang="en-US" dirty="0" smtClean="0"/>
              <a:t>V</a:t>
            </a:r>
            <a:r>
              <a:rPr lang="en-US" baseline="-25000" dirty="0" smtClean="0"/>
              <a:t>3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4A33F7"/>
                </a:solidFill>
              </a:rPr>
              <a:t>, V</a:t>
            </a:r>
            <a:r>
              <a:rPr lang="en-US" b="1" baseline="-25000" dirty="0" smtClean="0">
                <a:solidFill>
                  <a:srgbClr val="4A33F7"/>
                </a:solidFill>
              </a:rPr>
              <a:t>4</a:t>
            </a:r>
            <a:r>
              <a:rPr lang="en-US" b="1" dirty="0" smtClean="0">
                <a:solidFill>
                  <a:srgbClr val="4A33F7"/>
                </a:solidFill>
              </a:rPr>
              <a:t> , V</a:t>
            </a:r>
            <a:r>
              <a:rPr lang="en-US" b="1" baseline="-25000" dirty="0" smtClean="0">
                <a:solidFill>
                  <a:srgbClr val="4A33F7"/>
                </a:solidFill>
              </a:rPr>
              <a:t>6</a:t>
            </a:r>
            <a:r>
              <a:rPr lang="en-US" b="1" dirty="0" smtClean="0">
                <a:solidFill>
                  <a:srgbClr val="4A33F7"/>
                </a:solidFill>
              </a:rPr>
              <a:t>   </a:t>
            </a:r>
            <a:r>
              <a:rPr lang="en-US" b="1" baseline="-25000" dirty="0" smtClean="0">
                <a:solidFill>
                  <a:srgbClr val="4A33F7"/>
                </a:solidFill>
              </a:rPr>
              <a:t> </a:t>
            </a:r>
            <a:r>
              <a:rPr lang="en-US" b="1" dirty="0" smtClean="0">
                <a:solidFill>
                  <a:srgbClr val="4A33F7"/>
                </a:solidFill>
              </a:rPr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</a:t>
            </a:r>
            <a:r>
              <a:rPr lang="en-US" dirty="0" smtClean="0"/>
              <a:t>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, V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  <a:endParaRPr lang="en-US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[5] </a:t>
            </a:r>
            <a:r>
              <a:rPr lang="en-US" dirty="0" smtClean="0"/>
              <a:t>Delete an item from Q, let it be u = </a:t>
            </a:r>
            <a:r>
              <a:rPr lang="en-US" dirty="0" smtClean="0"/>
              <a:t>V</a:t>
            </a:r>
            <a:r>
              <a:rPr lang="en-US" baseline="-25000" dirty="0" smtClean="0"/>
              <a:t>4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4D37F3"/>
                </a:solidFill>
              </a:rPr>
              <a:t>V</a:t>
            </a:r>
            <a:r>
              <a:rPr lang="en-US" b="1" baseline="-25000" dirty="0" smtClean="0">
                <a:solidFill>
                  <a:srgbClr val="4D37F3"/>
                </a:solidFill>
              </a:rPr>
              <a:t>8</a:t>
            </a:r>
            <a:r>
              <a:rPr lang="en-US" dirty="0" smtClean="0"/>
              <a:t> 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[6] </a:t>
            </a:r>
            <a:r>
              <a:rPr lang="en-US" dirty="0" smtClean="0"/>
              <a:t>Delete an item from Q, let it be u </a:t>
            </a:r>
            <a:r>
              <a:rPr lang="en-US" dirty="0" smtClean="0"/>
              <a:t>=V</a:t>
            </a:r>
            <a:r>
              <a:rPr lang="en-US" baseline="-25000" dirty="0" smtClean="0"/>
              <a:t>5</a:t>
            </a:r>
            <a:r>
              <a:rPr lang="en-US" baseline="-25000" dirty="0" smtClean="0"/>
              <a:t>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</a:t>
            </a:r>
            <a:r>
              <a:rPr lang="en-US" dirty="0" smtClean="0"/>
              <a:t>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</a:t>
            </a:r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  <a:endParaRPr lang="en-US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[7]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4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</a:t>
            </a:r>
            <a:r>
              <a:rPr lang="en-US" dirty="0" smtClean="0"/>
              <a:t>in </a:t>
            </a:r>
            <a:r>
              <a:rPr lang="en-US" dirty="0" smtClean="0"/>
              <a:t>VISIT.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</a:t>
            </a:r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[8]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6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[9]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8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</a:t>
            </a:r>
            <a:r>
              <a:rPr lang="en-US" dirty="0" smtClean="0"/>
              <a:t>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V</a:t>
            </a:r>
            <a:r>
              <a:rPr lang="en-US" b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[10]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7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[11]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</a:t>
            </a:r>
            <a:r>
              <a:rPr lang="en-US" dirty="0" smtClean="0"/>
              <a:t>in </a:t>
            </a:r>
            <a:r>
              <a:rPr lang="en-US" dirty="0" smtClean="0"/>
              <a:t>VISIT.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[12] Q is empty, Stop </a:t>
            </a:r>
          </a:p>
          <a:p>
            <a:pPr>
              <a:buNone/>
            </a:pPr>
            <a:r>
              <a:rPr lang="en-US" dirty="0" smtClean="0"/>
              <a:t>		Q </a:t>
            </a:r>
            <a:r>
              <a:rPr lang="en-US" dirty="0" smtClean="0"/>
              <a:t>=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Greedy Choice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We will show two ways to build a minimum spanning tree.</a:t>
            </a:r>
          </a:p>
          <a:p>
            <a:r>
              <a:rPr lang="en-US" dirty="0"/>
              <a:t>A MST can be grown from the current spanning tree by adding the nearest vertex and the edge connecting the nearest vertex to the MST. (Prim's algorithm)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MST can be grown from a forest of spanning trees by adding the smallest edge connecting two spanning trees. (</a:t>
            </a:r>
            <a:r>
              <a:rPr lang="en-US" dirty="0" err="1"/>
              <a:t>Kruskal's</a:t>
            </a:r>
            <a:r>
              <a:rPr lang="en-US" dirty="0"/>
              <a:t> algorithm)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8382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32" name="Group 3"/>
          <p:cNvGrpSpPr/>
          <p:nvPr/>
        </p:nvGrpSpPr>
        <p:grpSpPr>
          <a:xfrm>
            <a:off x="5562600" y="990600"/>
            <a:ext cx="3048000" cy="4038600"/>
            <a:chOff x="381000" y="457200"/>
            <a:chExt cx="3048000" cy="4038600"/>
          </a:xfrm>
        </p:grpSpPr>
        <p:sp>
          <p:nvSpPr>
            <p:cNvPr id="33" name="Oval 32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3"/>
              <a:endCxn id="36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4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4"/>
              <a:endCxn id="38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39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6"/>
              <a:endCxn id="37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37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4" idx="4"/>
              <a:endCxn id="40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57600" y="2362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BFS </a:t>
            </a:r>
            <a:endParaRPr lang="en-US" sz="28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81400" y="3048000"/>
            <a:ext cx="1676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/>
              <a:t>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143000"/>
          </a:xfrm>
          <a:noFill/>
          <a:ln/>
        </p:spPr>
        <p:txBody>
          <a:bodyPr lIns="92075" tIns="46038" rIns="92075" bIns="46038">
            <a:normAutofit fontScale="77500" lnSpcReduction="20000"/>
          </a:bodyPr>
          <a:lstStyle/>
          <a:p>
            <a:r>
              <a:rPr lang="en-US" dirty="0"/>
              <a:t>Tree-vertices: in the tree constructed so far</a:t>
            </a:r>
          </a:p>
          <a:p>
            <a:r>
              <a:rPr lang="en-US" dirty="0"/>
              <a:t>Non-tree vertices: rest of vertices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Arial" charset="0"/>
              </a:rPr>
              <a:t>Prim’s Selection rule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Select the minimum weight edge between a tree-node and a non-tree node and add to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b="1"/>
              <a:t>The Prim algorithm Main Idea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3914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Select a vertex to be a tree-node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Black" pitchFamily="34" charset="0"/>
              </a:rPr>
              <a:t>while</a:t>
            </a:r>
            <a:r>
              <a:rPr lang="en-US" sz="2400" b="1" dirty="0"/>
              <a:t> (there are non-tree vertices)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 </a:t>
            </a:r>
            <a:r>
              <a:rPr lang="en-US" sz="2400" dirty="0">
                <a:latin typeface="Arial Black" pitchFamily="34" charset="0"/>
              </a:rPr>
              <a:t>if</a:t>
            </a:r>
            <a:r>
              <a:rPr lang="en-US" sz="2400" b="1" dirty="0"/>
              <a:t> there is no edge connecting a tree node with a non-tree node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         </a:t>
            </a:r>
            <a:r>
              <a:rPr lang="en-US" sz="2400" dirty="0">
                <a:latin typeface="Arial Black" pitchFamily="34" charset="0"/>
              </a:rPr>
              <a:t>return</a:t>
            </a:r>
            <a:r>
              <a:rPr lang="en-US" sz="2400" b="1" dirty="0"/>
              <a:t> “no spanning tree”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select an edge of minimum weight between a tree node and a non-tree node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add the selected edge and its new vertex to the tree</a:t>
            </a:r>
            <a:br>
              <a:rPr lang="en-US" sz="2400" b="1" dirty="0"/>
            </a:b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return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0" y="5562600"/>
            <a:ext cx="5029200" cy="365125"/>
          </a:xfrm>
        </p:spPr>
        <p:txBody>
          <a:bodyPr/>
          <a:lstStyle/>
          <a:p>
            <a:r>
              <a:rPr lang="de-DE" sz="3600" dirty="0"/>
              <a:t>Prim's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62000" y="1219200"/>
            <a:ext cx="6934200" cy="3886200"/>
            <a:chOff x="533400" y="2438400"/>
            <a:chExt cx="6934200" cy="3886200"/>
          </a:xfrm>
        </p:grpSpPr>
        <p:sp>
          <p:nvSpPr>
            <p:cNvPr id="30722" name="Line 2"/>
            <p:cNvSpPr>
              <a:spLocks noChangeShapeType="1"/>
            </p:cNvSpPr>
            <p:nvPr/>
          </p:nvSpPr>
          <p:spPr bwMode="auto">
            <a:xfrm>
              <a:off x="3276600" y="58674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 flipV="1">
              <a:off x="70104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H="1">
              <a:off x="3276600" y="28956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32766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5181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766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H="1">
              <a:off x="3276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V="1">
              <a:off x="51054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838200" y="2895600"/>
              <a:ext cx="2438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838200" y="4419600"/>
              <a:ext cx="24384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 dirty="0"/>
                <a:t>F</a:t>
              </a:r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30735" name="Oval 15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A</a:t>
              </a:r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5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6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7526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4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1752600" y="5105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5029200" y="5867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4</a:t>
              </a:r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1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7010400" y="4114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56388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5638800"/>
            <a:ext cx="2895600" cy="365125"/>
          </a:xfrm>
        </p:spPr>
        <p:txBody>
          <a:bodyPr/>
          <a:lstStyle/>
          <a:p>
            <a:r>
              <a:rPr lang="de-DE" sz="2400" dirty="0"/>
              <a:t>Prim's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3400" y="1295400"/>
            <a:ext cx="6858000" cy="3581400"/>
            <a:chOff x="533400" y="2590800"/>
            <a:chExt cx="6858000" cy="3581400"/>
          </a:xfrm>
        </p:grpSpPr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F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 dirty="0"/>
                <a:t>A</a:t>
              </a: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</p:grp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895600" y="1295400"/>
            <a:ext cx="762000" cy="685800"/>
          </a:xfrm>
          <a:prstGeom prst="ellipse">
            <a:avLst/>
          </a:prstGeom>
          <a:solidFill>
            <a:srgbClr val="4D37F3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1533</Words>
  <Application>Microsoft Office PowerPoint</Application>
  <PresentationFormat>On-screen Show (4:3)</PresentationFormat>
  <Paragraphs>565</Paragraphs>
  <Slides>50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Spanning Tree</vt:lpstr>
      <vt:lpstr>What is A Spanning Tree?</vt:lpstr>
      <vt:lpstr>Minimal Spanning Tree.</vt:lpstr>
      <vt:lpstr>Example of a Problem that Translates into a MST</vt:lpstr>
      <vt:lpstr>Greedy Choice</vt:lpstr>
      <vt:lpstr>Notation</vt:lpstr>
      <vt:lpstr>The Prim algorithm Main Idea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Kruskal‘s Algorithm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Graph Traversal</vt:lpstr>
      <vt:lpstr>DFS</vt:lpstr>
      <vt:lpstr>Slide 29</vt:lpstr>
      <vt:lpstr>Slide 30</vt:lpstr>
      <vt:lpstr>DFS Traversal</vt:lpstr>
      <vt:lpstr>Slide 32</vt:lpstr>
      <vt:lpstr>Slide 33</vt:lpstr>
      <vt:lpstr>Slide 34</vt:lpstr>
      <vt:lpstr>DFS of G starting at J</vt:lpstr>
      <vt:lpstr>Slide 36</vt:lpstr>
      <vt:lpstr>Slide 37</vt:lpstr>
      <vt:lpstr>Slide 38</vt:lpstr>
      <vt:lpstr>Slide 39</vt:lpstr>
      <vt:lpstr>Slide 40</vt:lpstr>
      <vt:lpstr>BFS Traversal </vt:lpstr>
      <vt:lpstr>BFS Traversal 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NIT Rourkela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</dc:title>
  <dc:creator>A K Turuk</dc:creator>
  <cp:lastModifiedBy>Information Security</cp:lastModifiedBy>
  <cp:revision>27</cp:revision>
  <dcterms:created xsi:type="dcterms:W3CDTF">2011-04-07T03:51:45Z</dcterms:created>
  <dcterms:modified xsi:type="dcterms:W3CDTF">2011-04-10T13:43:09Z</dcterms:modified>
</cp:coreProperties>
</file>