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8" r:id="rId2"/>
    <p:sldId id="417" r:id="rId3"/>
    <p:sldId id="418" r:id="rId4"/>
    <p:sldId id="419" r:id="rId5"/>
    <p:sldId id="420" r:id="rId6"/>
    <p:sldId id="421" r:id="rId7"/>
    <p:sldId id="422" r:id="rId8"/>
    <p:sldId id="423" r:id="rId9"/>
    <p:sldId id="424" r:id="rId10"/>
    <p:sldId id="432" r:id="rId11"/>
    <p:sldId id="427" r:id="rId12"/>
    <p:sldId id="429" r:id="rId13"/>
    <p:sldId id="430" r:id="rId14"/>
    <p:sldId id="431" r:id="rId15"/>
    <p:sldId id="434" r:id="rId16"/>
    <p:sldId id="444" r:id="rId17"/>
    <p:sldId id="435" r:id="rId18"/>
    <p:sldId id="445" r:id="rId19"/>
    <p:sldId id="446" r:id="rId20"/>
    <p:sldId id="436" r:id="rId21"/>
    <p:sldId id="449" r:id="rId22"/>
    <p:sldId id="450" r:id="rId23"/>
    <p:sldId id="437" r:id="rId24"/>
    <p:sldId id="442" r:id="rId25"/>
    <p:sldId id="451" r:id="rId26"/>
    <p:sldId id="456" r:id="rId27"/>
    <p:sldId id="457" r:id="rId28"/>
    <p:sldId id="458" r:id="rId29"/>
    <p:sldId id="459" r:id="rId30"/>
    <p:sldId id="460" r:id="rId31"/>
    <p:sldId id="452" r:id="rId32"/>
    <p:sldId id="443" r:id="rId33"/>
    <p:sldId id="411" r:id="rId34"/>
    <p:sldId id="453" r:id="rId35"/>
    <p:sldId id="454" r:id="rId36"/>
    <p:sldId id="455" r:id="rId37"/>
  </p:sldIdLst>
  <p:sldSz cx="9144000" cy="6858000" type="screen4x3"/>
  <p:notesSz cx="6858000" cy="9144000"/>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9900"/>
    <a:srgbClr val="00CC00"/>
    <a:srgbClr val="FF3300"/>
    <a:srgbClr val="66FF33"/>
    <a:srgbClr val="00FFFF"/>
    <a:srgbClr val="00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effectLst/>
                <a:latin typeface="Times New Roman" pitchFamily="18" charset="0"/>
              </a:defRPr>
            </a:lvl1pPr>
          </a:lstStyle>
          <a:p>
            <a:endParaRPr lang="en-CA"/>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endParaRPr lang="en-CA"/>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ffectLst/>
                <a:latin typeface="Times New Roman" pitchFamily="18" charset="0"/>
              </a:defRPr>
            </a:lvl1pPr>
          </a:lstStyle>
          <a:p>
            <a:endParaRPr lang="en-CA"/>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fld id="{DF06F99C-6B3A-4507-BB0A-DACB9AF5CDBF}" type="slidenum">
              <a:rPr lang="en-CA"/>
              <a:pPr/>
              <a:t>‹#›</a:t>
            </a:fld>
            <a:endParaRPr lang="en-CA"/>
          </a:p>
        </p:txBody>
      </p:sp>
    </p:spTree>
    <p:extLst>
      <p:ext uri="{BB962C8B-B14F-4D97-AF65-F5344CB8AC3E}">
        <p14:creationId xmlns:p14="http://schemas.microsoft.com/office/powerpoint/2010/main" val="14124482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Fall 2002</a:t>
            </a:r>
            <a:endParaRPr lang="en-CA"/>
          </a:p>
        </p:txBody>
      </p:sp>
      <p:sp>
        <p:nvSpPr>
          <p:cNvPr id="5" name="Footer Placeholder 4"/>
          <p:cNvSpPr>
            <a:spLocks noGrp="1"/>
          </p:cNvSpPr>
          <p:nvPr>
            <p:ph type="ftr" sz="quarter" idx="11"/>
          </p:nvPr>
        </p:nvSpPr>
        <p:spPr/>
        <p:txBody>
          <a:bodyPr/>
          <a:lstStyle>
            <a:lvl1pPr>
              <a:defRPr/>
            </a:lvl1pPr>
          </a:lstStyle>
          <a:p>
            <a:r>
              <a:rPr lang="en-US"/>
              <a:t>CMSC 203 - Discrete Structures</a:t>
            </a:r>
            <a:endParaRPr lang="en-CA"/>
          </a:p>
        </p:txBody>
      </p:sp>
      <p:sp>
        <p:nvSpPr>
          <p:cNvPr id="6" name="Slide Number Placeholder 5"/>
          <p:cNvSpPr>
            <a:spLocks noGrp="1"/>
          </p:cNvSpPr>
          <p:nvPr>
            <p:ph type="sldNum" sz="quarter" idx="12"/>
          </p:nvPr>
        </p:nvSpPr>
        <p:spPr/>
        <p:txBody>
          <a:bodyPr/>
          <a:lstStyle>
            <a:lvl1pPr>
              <a:defRPr/>
            </a:lvl1pPr>
          </a:lstStyle>
          <a:p>
            <a:fld id="{1374CCBF-DFA5-4338-AA8A-52CEFE33D2C5}" type="slidenum">
              <a:rPr lang="en-CA"/>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Fall 2002</a:t>
            </a:r>
            <a:endParaRPr lang="en-CA"/>
          </a:p>
        </p:txBody>
      </p:sp>
      <p:sp>
        <p:nvSpPr>
          <p:cNvPr id="5" name="Footer Placeholder 4"/>
          <p:cNvSpPr>
            <a:spLocks noGrp="1"/>
          </p:cNvSpPr>
          <p:nvPr>
            <p:ph type="ftr" sz="quarter" idx="11"/>
          </p:nvPr>
        </p:nvSpPr>
        <p:spPr/>
        <p:txBody>
          <a:bodyPr/>
          <a:lstStyle>
            <a:lvl1pPr>
              <a:defRPr/>
            </a:lvl1pPr>
          </a:lstStyle>
          <a:p>
            <a:r>
              <a:rPr lang="en-US"/>
              <a:t>CMSC 203 - Discrete Structures</a:t>
            </a:r>
            <a:endParaRPr lang="en-CA"/>
          </a:p>
        </p:txBody>
      </p:sp>
      <p:sp>
        <p:nvSpPr>
          <p:cNvPr id="6" name="Slide Number Placeholder 5"/>
          <p:cNvSpPr>
            <a:spLocks noGrp="1"/>
          </p:cNvSpPr>
          <p:nvPr>
            <p:ph type="sldNum" sz="quarter" idx="12"/>
          </p:nvPr>
        </p:nvSpPr>
        <p:spPr/>
        <p:txBody>
          <a:bodyPr/>
          <a:lstStyle>
            <a:lvl1pPr>
              <a:defRPr/>
            </a:lvl1pPr>
          </a:lstStyle>
          <a:p>
            <a:fld id="{8E5F7B7F-C530-41E3-B96B-E338FD827ED9}" type="slidenum">
              <a:rPr lang="en-CA"/>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Fall 2002</a:t>
            </a:r>
            <a:endParaRPr lang="en-CA"/>
          </a:p>
        </p:txBody>
      </p:sp>
      <p:sp>
        <p:nvSpPr>
          <p:cNvPr id="5" name="Footer Placeholder 4"/>
          <p:cNvSpPr>
            <a:spLocks noGrp="1"/>
          </p:cNvSpPr>
          <p:nvPr>
            <p:ph type="ftr" sz="quarter" idx="11"/>
          </p:nvPr>
        </p:nvSpPr>
        <p:spPr/>
        <p:txBody>
          <a:bodyPr/>
          <a:lstStyle>
            <a:lvl1pPr>
              <a:defRPr/>
            </a:lvl1pPr>
          </a:lstStyle>
          <a:p>
            <a:r>
              <a:rPr lang="en-US"/>
              <a:t>CMSC 203 - Discrete Structures</a:t>
            </a:r>
            <a:endParaRPr lang="en-CA"/>
          </a:p>
        </p:txBody>
      </p:sp>
      <p:sp>
        <p:nvSpPr>
          <p:cNvPr id="6" name="Slide Number Placeholder 5"/>
          <p:cNvSpPr>
            <a:spLocks noGrp="1"/>
          </p:cNvSpPr>
          <p:nvPr>
            <p:ph type="sldNum" sz="quarter" idx="12"/>
          </p:nvPr>
        </p:nvSpPr>
        <p:spPr/>
        <p:txBody>
          <a:bodyPr/>
          <a:lstStyle>
            <a:lvl1pPr>
              <a:defRPr/>
            </a:lvl1pPr>
          </a:lstStyle>
          <a:p>
            <a:fld id="{552E4531-A655-4CF1-A516-323A8305B266}" type="slidenum">
              <a:rPr lang="en-CA"/>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400800" y="6172200"/>
            <a:ext cx="1905000" cy="457200"/>
          </a:xfrm>
        </p:spPr>
        <p:txBody>
          <a:bodyPr/>
          <a:lstStyle>
            <a:lvl1pPr>
              <a:defRPr/>
            </a:lvl1pPr>
          </a:lstStyle>
          <a:p>
            <a:fld id="{66470E64-3D1B-4F8E-A6BC-69D904E75A12}" type="slidenum">
              <a:rPr lang="en-CA"/>
              <a:pPr/>
              <a:t>‹#›</a:t>
            </a:fld>
            <a:endParaRPr lang="en-CA"/>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Fall 2002</a:t>
            </a:r>
            <a:endParaRPr lang="en-CA"/>
          </a:p>
        </p:txBody>
      </p:sp>
      <p:sp>
        <p:nvSpPr>
          <p:cNvPr id="5" name="Footer Placeholder 4"/>
          <p:cNvSpPr>
            <a:spLocks noGrp="1"/>
          </p:cNvSpPr>
          <p:nvPr>
            <p:ph type="ftr" sz="quarter" idx="11"/>
          </p:nvPr>
        </p:nvSpPr>
        <p:spPr/>
        <p:txBody>
          <a:bodyPr/>
          <a:lstStyle>
            <a:lvl1pPr>
              <a:defRPr/>
            </a:lvl1pPr>
          </a:lstStyle>
          <a:p>
            <a:r>
              <a:rPr lang="en-US"/>
              <a:t>CMSC 203 - Discrete Structures</a:t>
            </a:r>
            <a:endParaRPr lang="en-CA"/>
          </a:p>
        </p:txBody>
      </p:sp>
      <p:sp>
        <p:nvSpPr>
          <p:cNvPr id="6" name="Slide Number Placeholder 5"/>
          <p:cNvSpPr>
            <a:spLocks noGrp="1"/>
          </p:cNvSpPr>
          <p:nvPr>
            <p:ph type="sldNum" sz="quarter" idx="12"/>
          </p:nvPr>
        </p:nvSpPr>
        <p:spPr/>
        <p:txBody>
          <a:bodyPr/>
          <a:lstStyle>
            <a:lvl1pPr>
              <a:defRPr/>
            </a:lvl1pPr>
          </a:lstStyle>
          <a:p>
            <a:fld id="{1B54AE74-B2DB-4C7C-9DAD-4BDD221896BA}" type="slidenum">
              <a:rPr lang="en-CA"/>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Fall 2002</a:t>
            </a:r>
            <a:endParaRPr lang="en-CA"/>
          </a:p>
        </p:txBody>
      </p:sp>
      <p:sp>
        <p:nvSpPr>
          <p:cNvPr id="6" name="Footer Placeholder 5"/>
          <p:cNvSpPr>
            <a:spLocks noGrp="1"/>
          </p:cNvSpPr>
          <p:nvPr>
            <p:ph type="ftr" sz="quarter" idx="11"/>
          </p:nvPr>
        </p:nvSpPr>
        <p:spPr/>
        <p:txBody>
          <a:bodyPr/>
          <a:lstStyle>
            <a:lvl1pPr>
              <a:defRPr/>
            </a:lvl1pPr>
          </a:lstStyle>
          <a:p>
            <a:r>
              <a:rPr lang="en-US"/>
              <a:t>CMSC 203 - Discrete Structures</a:t>
            </a:r>
            <a:endParaRPr lang="en-CA"/>
          </a:p>
        </p:txBody>
      </p:sp>
      <p:sp>
        <p:nvSpPr>
          <p:cNvPr id="7" name="Slide Number Placeholder 6"/>
          <p:cNvSpPr>
            <a:spLocks noGrp="1"/>
          </p:cNvSpPr>
          <p:nvPr>
            <p:ph type="sldNum" sz="quarter" idx="12"/>
          </p:nvPr>
        </p:nvSpPr>
        <p:spPr/>
        <p:txBody>
          <a:bodyPr/>
          <a:lstStyle>
            <a:lvl1pPr>
              <a:defRPr/>
            </a:lvl1pPr>
          </a:lstStyle>
          <a:p>
            <a:fld id="{FB2266C4-371F-4CD4-AD20-2DE6834AE973}" type="slidenum">
              <a:rPr lang="en-CA"/>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Fall 2002</a:t>
            </a:r>
            <a:endParaRPr lang="en-CA"/>
          </a:p>
        </p:txBody>
      </p:sp>
      <p:sp>
        <p:nvSpPr>
          <p:cNvPr id="8" name="Footer Placeholder 7"/>
          <p:cNvSpPr>
            <a:spLocks noGrp="1"/>
          </p:cNvSpPr>
          <p:nvPr>
            <p:ph type="ftr" sz="quarter" idx="11"/>
          </p:nvPr>
        </p:nvSpPr>
        <p:spPr/>
        <p:txBody>
          <a:bodyPr/>
          <a:lstStyle>
            <a:lvl1pPr>
              <a:defRPr/>
            </a:lvl1pPr>
          </a:lstStyle>
          <a:p>
            <a:r>
              <a:rPr lang="en-US"/>
              <a:t>CMSC 203 - Discrete Structures</a:t>
            </a:r>
            <a:endParaRPr lang="en-CA"/>
          </a:p>
        </p:txBody>
      </p:sp>
      <p:sp>
        <p:nvSpPr>
          <p:cNvPr id="9" name="Slide Number Placeholder 8"/>
          <p:cNvSpPr>
            <a:spLocks noGrp="1"/>
          </p:cNvSpPr>
          <p:nvPr>
            <p:ph type="sldNum" sz="quarter" idx="12"/>
          </p:nvPr>
        </p:nvSpPr>
        <p:spPr/>
        <p:txBody>
          <a:bodyPr/>
          <a:lstStyle>
            <a:lvl1pPr>
              <a:defRPr/>
            </a:lvl1pPr>
          </a:lstStyle>
          <a:p>
            <a:fld id="{274642A9-8BA3-4B87-8478-28954BD1049B}" type="slidenum">
              <a:rPr lang="en-CA"/>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Fall 2002</a:t>
            </a:r>
            <a:endParaRPr lang="en-CA"/>
          </a:p>
        </p:txBody>
      </p:sp>
      <p:sp>
        <p:nvSpPr>
          <p:cNvPr id="4" name="Footer Placeholder 3"/>
          <p:cNvSpPr>
            <a:spLocks noGrp="1"/>
          </p:cNvSpPr>
          <p:nvPr>
            <p:ph type="ftr" sz="quarter" idx="11"/>
          </p:nvPr>
        </p:nvSpPr>
        <p:spPr/>
        <p:txBody>
          <a:bodyPr/>
          <a:lstStyle>
            <a:lvl1pPr>
              <a:defRPr/>
            </a:lvl1pPr>
          </a:lstStyle>
          <a:p>
            <a:r>
              <a:rPr lang="en-US"/>
              <a:t>CMSC 203 - Discrete Structures</a:t>
            </a:r>
            <a:endParaRPr lang="en-CA"/>
          </a:p>
        </p:txBody>
      </p:sp>
      <p:sp>
        <p:nvSpPr>
          <p:cNvPr id="5" name="Slide Number Placeholder 4"/>
          <p:cNvSpPr>
            <a:spLocks noGrp="1"/>
          </p:cNvSpPr>
          <p:nvPr>
            <p:ph type="sldNum" sz="quarter" idx="12"/>
          </p:nvPr>
        </p:nvSpPr>
        <p:spPr/>
        <p:txBody>
          <a:bodyPr/>
          <a:lstStyle>
            <a:lvl1pPr>
              <a:defRPr/>
            </a:lvl1pPr>
          </a:lstStyle>
          <a:p>
            <a:fld id="{095F845B-8759-40C3-A709-75E155A54C22}" type="slidenum">
              <a:rPr lang="en-CA"/>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Fall 2002</a:t>
            </a:r>
            <a:endParaRPr lang="en-CA"/>
          </a:p>
        </p:txBody>
      </p:sp>
      <p:sp>
        <p:nvSpPr>
          <p:cNvPr id="3" name="Footer Placeholder 2"/>
          <p:cNvSpPr>
            <a:spLocks noGrp="1"/>
          </p:cNvSpPr>
          <p:nvPr>
            <p:ph type="ftr" sz="quarter" idx="11"/>
          </p:nvPr>
        </p:nvSpPr>
        <p:spPr/>
        <p:txBody>
          <a:bodyPr/>
          <a:lstStyle>
            <a:lvl1pPr>
              <a:defRPr/>
            </a:lvl1pPr>
          </a:lstStyle>
          <a:p>
            <a:r>
              <a:rPr lang="en-US"/>
              <a:t>CMSC 203 - Discrete Structures</a:t>
            </a:r>
            <a:endParaRPr lang="en-CA"/>
          </a:p>
        </p:txBody>
      </p:sp>
      <p:sp>
        <p:nvSpPr>
          <p:cNvPr id="4" name="Slide Number Placeholder 3"/>
          <p:cNvSpPr>
            <a:spLocks noGrp="1"/>
          </p:cNvSpPr>
          <p:nvPr>
            <p:ph type="sldNum" sz="quarter" idx="12"/>
          </p:nvPr>
        </p:nvSpPr>
        <p:spPr/>
        <p:txBody>
          <a:bodyPr/>
          <a:lstStyle>
            <a:lvl1pPr>
              <a:defRPr/>
            </a:lvl1pPr>
          </a:lstStyle>
          <a:p>
            <a:fld id="{FC24A603-F4FE-4E96-88F3-F194A0BF2ABD}" type="slidenum">
              <a:rPr lang="en-CA"/>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Fall 2002</a:t>
            </a:r>
            <a:endParaRPr lang="en-CA"/>
          </a:p>
        </p:txBody>
      </p:sp>
      <p:sp>
        <p:nvSpPr>
          <p:cNvPr id="6" name="Footer Placeholder 5"/>
          <p:cNvSpPr>
            <a:spLocks noGrp="1"/>
          </p:cNvSpPr>
          <p:nvPr>
            <p:ph type="ftr" sz="quarter" idx="11"/>
          </p:nvPr>
        </p:nvSpPr>
        <p:spPr/>
        <p:txBody>
          <a:bodyPr/>
          <a:lstStyle>
            <a:lvl1pPr>
              <a:defRPr/>
            </a:lvl1pPr>
          </a:lstStyle>
          <a:p>
            <a:r>
              <a:rPr lang="en-US"/>
              <a:t>CMSC 203 - Discrete Structures</a:t>
            </a:r>
            <a:endParaRPr lang="en-CA"/>
          </a:p>
        </p:txBody>
      </p:sp>
      <p:sp>
        <p:nvSpPr>
          <p:cNvPr id="7" name="Slide Number Placeholder 6"/>
          <p:cNvSpPr>
            <a:spLocks noGrp="1"/>
          </p:cNvSpPr>
          <p:nvPr>
            <p:ph type="sldNum" sz="quarter" idx="12"/>
          </p:nvPr>
        </p:nvSpPr>
        <p:spPr/>
        <p:txBody>
          <a:bodyPr/>
          <a:lstStyle>
            <a:lvl1pPr>
              <a:defRPr/>
            </a:lvl1pPr>
          </a:lstStyle>
          <a:p>
            <a:fld id="{01E28D05-789A-4BA4-9BD4-C5C2C86D9B2D}" type="slidenum">
              <a:rPr lang="en-CA"/>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Fall 2002</a:t>
            </a:r>
            <a:endParaRPr lang="en-CA"/>
          </a:p>
        </p:txBody>
      </p:sp>
      <p:sp>
        <p:nvSpPr>
          <p:cNvPr id="6" name="Footer Placeholder 5"/>
          <p:cNvSpPr>
            <a:spLocks noGrp="1"/>
          </p:cNvSpPr>
          <p:nvPr>
            <p:ph type="ftr" sz="quarter" idx="11"/>
          </p:nvPr>
        </p:nvSpPr>
        <p:spPr/>
        <p:txBody>
          <a:bodyPr/>
          <a:lstStyle>
            <a:lvl1pPr>
              <a:defRPr/>
            </a:lvl1pPr>
          </a:lstStyle>
          <a:p>
            <a:r>
              <a:rPr lang="en-US"/>
              <a:t>CMSC 203 - Discrete Structures</a:t>
            </a:r>
            <a:endParaRPr lang="en-CA"/>
          </a:p>
        </p:txBody>
      </p:sp>
      <p:sp>
        <p:nvSpPr>
          <p:cNvPr id="7" name="Slide Number Placeholder 6"/>
          <p:cNvSpPr>
            <a:spLocks noGrp="1"/>
          </p:cNvSpPr>
          <p:nvPr>
            <p:ph type="sldNum" sz="quarter" idx="12"/>
          </p:nvPr>
        </p:nvSpPr>
        <p:spPr/>
        <p:txBody>
          <a:bodyPr/>
          <a:lstStyle>
            <a:lvl1pPr>
              <a:defRPr/>
            </a:lvl1pPr>
          </a:lstStyle>
          <a:p>
            <a:fld id="{084C272D-2621-4F1D-8AC1-C6C8A48202D3}" type="slidenum">
              <a:rPr lang="en-CA"/>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54510"/>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 First level</a:t>
            </a:r>
            <a:endParaRPr lang="en-CA" smtClean="0"/>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rgbClr val="00CCFF"/>
                </a:solidFill>
                <a:effectLst/>
                <a:latin typeface="Times New Roman" pitchFamily="18" charset="0"/>
              </a:defRPr>
            </a:lvl1pPr>
          </a:lstStyle>
          <a:p>
            <a:r>
              <a:rPr lang="en-US"/>
              <a:t>Fall 2002</a:t>
            </a:r>
            <a:endParaRPr lang="en-CA"/>
          </a:p>
        </p:txBody>
      </p:sp>
      <p:sp>
        <p:nvSpPr>
          <p:cNvPr id="1029" name="Rectangle 5"/>
          <p:cNvSpPr>
            <a:spLocks noGrp="1" noChangeArrowheads="1"/>
          </p:cNvSpPr>
          <p:nvPr>
            <p:ph type="ftr" sz="quarter" idx="3"/>
          </p:nvPr>
        </p:nvSpPr>
        <p:spPr bwMode="auto">
          <a:xfrm>
            <a:off x="2590800" y="6248400"/>
            <a:ext cx="396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rgbClr val="00CCFF"/>
                </a:solidFill>
                <a:effectLst/>
                <a:latin typeface="Times New Roman" pitchFamily="18" charset="0"/>
              </a:defRPr>
            </a:lvl1pPr>
          </a:lstStyle>
          <a:p>
            <a:r>
              <a:rPr lang="en-US"/>
              <a:t>CMSC 203 - Discrete Structures</a:t>
            </a:r>
            <a:endParaRPr lang="en-CA"/>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rgbClr val="00CCFF"/>
                </a:solidFill>
                <a:effectLst/>
                <a:latin typeface="Times New Roman" pitchFamily="18" charset="0"/>
              </a:defRPr>
            </a:lvl1pPr>
          </a:lstStyle>
          <a:p>
            <a:fld id="{B67AA0E6-33E9-4896-8638-E201E8B664DD}" type="slidenum">
              <a:rPr lang="en-CA"/>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2pPr>
      <a:lvl3pPr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3pPr>
      <a:lvl4pPr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4pPr>
      <a:lvl5pPr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9pPr>
    </p:titleStyle>
    <p:bodyStyle>
      <a:lvl1pPr marL="342900" indent="-342900" algn="l" rtl="0" fontAlgn="base">
        <a:spcBef>
          <a:spcPct val="20000"/>
        </a:spcBef>
        <a:spcAft>
          <a:spcPct val="0"/>
        </a:spcAft>
        <a:defRPr sz="3600">
          <a:solidFill>
            <a:srgbClr val="FFFF00"/>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rgbClr val="FFFF00"/>
          </a:solidFill>
          <a:effectLst>
            <a:outerShdw blurRad="38100" dist="38100" dir="2700000" algn="tl">
              <a:srgbClr val="000000"/>
            </a:outerShdw>
          </a:effectLst>
          <a:latin typeface="+mn-lt"/>
        </a:defRPr>
      </a:lvl2pPr>
      <a:lvl3pPr marL="1143000" indent="-228600" algn="l" rtl="0" fontAlgn="base">
        <a:spcBef>
          <a:spcPct val="20000"/>
        </a:spcBef>
        <a:spcAft>
          <a:spcPct val="0"/>
        </a:spcAft>
        <a:buChar char="•"/>
        <a:defRPr sz="2400">
          <a:solidFill>
            <a:srgbClr val="FFFF00"/>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4pPr>
      <a:lvl5pPr marL="20574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5pPr>
      <a:lvl6pPr marL="25146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6pPr>
      <a:lvl7pPr marL="29718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7pPr>
      <a:lvl8pPr marL="34290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8pPr>
      <a:lvl9pPr marL="38862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5EC5F6-2B6B-4B0F-BAE0-C4787BDBD5DA}" type="slidenum">
              <a:rPr lang="en-CA"/>
              <a:pPr/>
              <a:t>1</a:t>
            </a:fld>
            <a:endParaRPr lang="en-CA"/>
          </a:p>
        </p:txBody>
      </p:sp>
      <p:sp>
        <p:nvSpPr>
          <p:cNvPr id="143362" name="Rectangle 2"/>
          <p:cNvSpPr>
            <a:spLocks noGrp="1" noChangeArrowheads="1"/>
          </p:cNvSpPr>
          <p:nvPr>
            <p:ph type="title"/>
          </p:nvPr>
        </p:nvSpPr>
        <p:spPr>
          <a:xfrm>
            <a:off x="685800" y="152400"/>
            <a:ext cx="7772400" cy="1143000"/>
          </a:xfrm>
        </p:spPr>
        <p:txBody>
          <a:bodyPr/>
          <a:lstStyle/>
          <a:p>
            <a:r>
              <a:rPr lang="en-US" sz="3600" dirty="0" smtClean="0"/>
              <a:t> </a:t>
            </a:r>
            <a:endParaRPr lang="en-CA" sz="3600" dirty="0"/>
          </a:p>
        </p:txBody>
      </p:sp>
      <p:sp>
        <p:nvSpPr>
          <p:cNvPr id="143363" name="Rectangle 3"/>
          <p:cNvSpPr>
            <a:spLocks noGrp="1" noChangeArrowheads="1"/>
          </p:cNvSpPr>
          <p:nvPr>
            <p:ph type="body" idx="1"/>
          </p:nvPr>
        </p:nvSpPr>
        <p:spPr>
          <a:xfrm>
            <a:off x="304800" y="1905000"/>
            <a:ext cx="8610600" cy="3962400"/>
          </a:xfrm>
        </p:spPr>
        <p:txBody>
          <a:bodyPr/>
          <a:lstStyle/>
          <a:p>
            <a:pPr marL="0" indent="0" algn="ctr"/>
            <a:r>
              <a:rPr lang="en-US" sz="6600" dirty="0" smtClean="0">
                <a:solidFill>
                  <a:srgbClr val="00FFFF"/>
                </a:solidFill>
                <a:sym typeface="Symbol" pitchFamily="18" charset="2"/>
              </a:rPr>
              <a:t>Algorithms</a:t>
            </a:r>
            <a:endParaRPr lang="en-US" sz="6600" dirty="0">
              <a:solidFill>
                <a:srgbClr val="00FFFF"/>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p:cTn id="7" dur="500" fill="hold"/>
                                        <p:tgtEl>
                                          <p:spTgt spid="1433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336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027F9AFD-F487-40EE-BCF0-E71D3A6C11B7}" type="slidenum">
              <a:rPr lang="en-CA"/>
              <a:pPr/>
              <a:t>10</a:t>
            </a:fld>
            <a:endParaRPr lang="en-CA"/>
          </a:p>
        </p:txBody>
      </p:sp>
      <p:sp>
        <p:nvSpPr>
          <p:cNvPr id="169986" name="Rectangle 2"/>
          <p:cNvSpPr>
            <a:spLocks noGrp="1" noChangeArrowheads="1"/>
          </p:cNvSpPr>
          <p:nvPr>
            <p:ph type="title"/>
          </p:nvPr>
        </p:nvSpPr>
        <p:spPr>
          <a:xfrm>
            <a:off x="685800" y="152400"/>
            <a:ext cx="7772400" cy="762000"/>
          </a:xfrm>
        </p:spPr>
        <p:txBody>
          <a:bodyPr/>
          <a:lstStyle/>
          <a:p>
            <a:r>
              <a:rPr lang="en-US" sz="3600"/>
              <a:t>Complexity</a:t>
            </a:r>
            <a:endParaRPr lang="en-CA" sz="3600"/>
          </a:p>
        </p:txBody>
      </p:sp>
      <p:sp>
        <p:nvSpPr>
          <p:cNvPr id="169987" name="Rectangle 3"/>
          <p:cNvSpPr>
            <a:spLocks noGrp="1" noChangeArrowheads="1"/>
          </p:cNvSpPr>
          <p:nvPr>
            <p:ph type="body" idx="1"/>
          </p:nvPr>
        </p:nvSpPr>
        <p:spPr>
          <a:xfrm>
            <a:off x="228600" y="1219200"/>
            <a:ext cx="8763000" cy="609600"/>
          </a:xfrm>
        </p:spPr>
        <p:txBody>
          <a:bodyPr/>
          <a:lstStyle/>
          <a:p>
            <a:r>
              <a:rPr lang="en-US" sz="2800">
                <a:solidFill>
                  <a:srgbClr val="00FFFF"/>
                </a:solidFill>
              </a:rPr>
              <a:t>Comparison:</a:t>
            </a:r>
            <a:r>
              <a:rPr lang="en-US" sz="2800"/>
              <a:t> time complexity of algorithms A and B</a:t>
            </a:r>
          </a:p>
        </p:txBody>
      </p:sp>
      <p:sp>
        <p:nvSpPr>
          <p:cNvPr id="169988" name="Text Box 4"/>
          <p:cNvSpPr txBox="1">
            <a:spLocks noChangeArrowheads="1"/>
          </p:cNvSpPr>
          <p:nvPr/>
        </p:nvSpPr>
        <p:spPr bwMode="auto">
          <a:xfrm>
            <a:off x="3200400" y="24384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a:solidFill>
                  <a:srgbClr val="66FF33"/>
                </a:solidFill>
                <a:effectLst>
                  <a:outerShdw blurRad="38100" dist="38100" dir="2700000" algn="tl">
                    <a:srgbClr val="000000"/>
                  </a:outerShdw>
                </a:effectLst>
              </a:rPr>
              <a:t>Algorithm A</a:t>
            </a:r>
          </a:p>
        </p:txBody>
      </p:sp>
      <p:sp>
        <p:nvSpPr>
          <p:cNvPr id="169989" name="Text Box 5"/>
          <p:cNvSpPr txBox="1">
            <a:spLocks noChangeArrowheads="1"/>
          </p:cNvSpPr>
          <p:nvPr/>
        </p:nvSpPr>
        <p:spPr bwMode="auto">
          <a:xfrm>
            <a:off x="5867400" y="24384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FF3300"/>
                </a:solidFill>
                <a:effectLst>
                  <a:outerShdw blurRad="38100" dist="38100" dir="2700000" algn="tl">
                    <a:srgbClr val="000000"/>
                  </a:outerShdw>
                </a:effectLst>
              </a:rPr>
              <a:t>Algorithm B</a:t>
            </a:r>
          </a:p>
        </p:txBody>
      </p:sp>
      <p:sp>
        <p:nvSpPr>
          <p:cNvPr id="169990" name="Text Box 6"/>
          <p:cNvSpPr txBox="1">
            <a:spLocks noChangeArrowheads="1"/>
          </p:cNvSpPr>
          <p:nvPr/>
        </p:nvSpPr>
        <p:spPr bwMode="auto">
          <a:xfrm>
            <a:off x="533400" y="24384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a:solidFill>
                  <a:srgbClr val="00FFFF"/>
                </a:solidFill>
                <a:effectLst>
                  <a:outerShdw blurRad="38100" dist="38100" dir="2700000" algn="tl">
                    <a:srgbClr val="000000"/>
                  </a:outerShdw>
                </a:effectLst>
              </a:rPr>
              <a:t>Input Size</a:t>
            </a:r>
          </a:p>
        </p:txBody>
      </p:sp>
      <p:sp>
        <p:nvSpPr>
          <p:cNvPr id="169991" name="Text Box 7"/>
          <p:cNvSpPr txBox="1">
            <a:spLocks noChangeArrowheads="1"/>
          </p:cNvSpPr>
          <p:nvPr/>
        </p:nvSpPr>
        <p:spPr bwMode="auto">
          <a:xfrm>
            <a:off x="533400" y="29718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00FFFF"/>
                </a:solidFill>
                <a:effectLst>
                  <a:outerShdw blurRad="38100" dist="38100" dir="2700000" algn="tl">
                    <a:srgbClr val="000000"/>
                  </a:outerShdw>
                </a:effectLst>
              </a:rPr>
              <a:t>n</a:t>
            </a:r>
          </a:p>
        </p:txBody>
      </p:sp>
      <p:sp>
        <p:nvSpPr>
          <p:cNvPr id="169992" name="Text Box 8"/>
          <p:cNvSpPr txBox="1">
            <a:spLocks noChangeArrowheads="1"/>
          </p:cNvSpPr>
          <p:nvPr/>
        </p:nvSpPr>
        <p:spPr bwMode="auto">
          <a:xfrm>
            <a:off x="533400" y="35052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00FFFF"/>
                </a:solidFill>
                <a:effectLst>
                  <a:outerShdw blurRad="38100" dist="38100" dir="2700000" algn="tl">
                    <a:srgbClr val="000000"/>
                  </a:outerShdw>
                </a:effectLst>
              </a:rPr>
              <a:t>10</a:t>
            </a:r>
          </a:p>
        </p:txBody>
      </p:sp>
      <p:sp>
        <p:nvSpPr>
          <p:cNvPr id="169993" name="Text Box 9"/>
          <p:cNvSpPr txBox="1">
            <a:spLocks noChangeArrowheads="1"/>
          </p:cNvSpPr>
          <p:nvPr/>
        </p:nvSpPr>
        <p:spPr bwMode="auto">
          <a:xfrm>
            <a:off x="533400" y="40386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00FFFF"/>
                </a:solidFill>
                <a:effectLst>
                  <a:outerShdw blurRad="38100" dist="38100" dir="2700000" algn="tl">
                    <a:srgbClr val="000000"/>
                  </a:outerShdw>
                </a:effectLst>
              </a:rPr>
              <a:t>100</a:t>
            </a:r>
          </a:p>
        </p:txBody>
      </p:sp>
      <p:sp>
        <p:nvSpPr>
          <p:cNvPr id="169994" name="Text Box 10"/>
          <p:cNvSpPr txBox="1">
            <a:spLocks noChangeArrowheads="1"/>
          </p:cNvSpPr>
          <p:nvPr/>
        </p:nvSpPr>
        <p:spPr bwMode="auto">
          <a:xfrm>
            <a:off x="533400" y="45720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00FFFF"/>
                </a:solidFill>
                <a:effectLst>
                  <a:outerShdw blurRad="38100" dist="38100" dir="2700000" algn="tl">
                    <a:srgbClr val="000000"/>
                  </a:outerShdw>
                </a:effectLst>
              </a:rPr>
              <a:t>1,000</a:t>
            </a:r>
          </a:p>
        </p:txBody>
      </p:sp>
      <p:sp>
        <p:nvSpPr>
          <p:cNvPr id="169995" name="Text Box 11"/>
          <p:cNvSpPr txBox="1">
            <a:spLocks noChangeArrowheads="1"/>
          </p:cNvSpPr>
          <p:nvPr/>
        </p:nvSpPr>
        <p:spPr bwMode="auto">
          <a:xfrm>
            <a:off x="533400" y="51054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00FFFF"/>
                </a:solidFill>
                <a:effectLst>
                  <a:outerShdw blurRad="38100" dist="38100" dir="2700000" algn="tl">
                    <a:srgbClr val="000000"/>
                  </a:outerShdw>
                </a:effectLst>
              </a:rPr>
              <a:t>1,000,000</a:t>
            </a:r>
          </a:p>
        </p:txBody>
      </p:sp>
      <p:sp>
        <p:nvSpPr>
          <p:cNvPr id="169996" name="Text Box 12"/>
          <p:cNvSpPr txBox="1">
            <a:spLocks noChangeArrowheads="1"/>
          </p:cNvSpPr>
          <p:nvPr/>
        </p:nvSpPr>
        <p:spPr bwMode="auto">
          <a:xfrm>
            <a:off x="3200400" y="29718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66FF33"/>
                </a:solidFill>
                <a:effectLst>
                  <a:outerShdw blurRad="38100" dist="38100" dir="2700000" algn="tl">
                    <a:srgbClr val="000000"/>
                  </a:outerShdw>
                </a:effectLst>
              </a:rPr>
              <a:t>5,000n</a:t>
            </a:r>
          </a:p>
        </p:txBody>
      </p:sp>
      <p:sp>
        <p:nvSpPr>
          <p:cNvPr id="169997" name="Text Box 13"/>
          <p:cNvSpPr txBox="1">
            <a:spLocks noChangeArrowheads="1"/>
          </p:cNvSpPr>
          <p:nvPr/>
        </p:nvSpPr>
        <p:spPr bwMode="auto">
          <a:xfrm>
            <a:off x="3200400" y="35052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66FF33"/>
                </a:solidFill>
                <a:effectLst>
                  <a:outerShdw blurRad="38100" dist="38100" dir="2700000" algn="tl">
                    <a:srgbClr val="000000"/>
                  </a:outerShdw>
                </a:effectLst>
              </a:rPr>
              <a:t>50,000</a:t>
            </a:r>
          </a:p>
        </p:txBody>
      </p:sp>
      <p:sp>
        <p:nvSpPr>
          <p:cNvPr id="169998" name="Text Box 14"/>
          <p:cNvSpPr txBox="1">
            <a:spLocks noChangeArrowheads="1"/>
          </p:cNvSpPr>
          <p:nvPr/>
        </p:nvSpPr>
        <p:spPr bwMode="auto">
          <a:xfrm>
            <a:off x="3200400" y="4038600"/>
            <a:ext cx="2667000" cy="523220"/>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smtClean="0">
                <a:solidFill>
                  <a:srgbClr val="66FF33"/>
                </a:solidFill>
                <a:effectLst>
                  <a:outerShdw blurRad="38100" dist="38100" dir="2700000" algn="tl">
                    <a:srgbClr val="000000"/>
                  </a:outerShdw>
                </a:effectLst>
              </a:rPr>
              <a:t>5,00,000</a:t>
            </a:r>
            <a:endParaRPr lang="en-US" dirty="0">
              <a:solidFill>
                <a:srgbClr val="66FF33"/>
              </a:solidFill>
              <a:effectLst>
                <a:outerShdw blurRad="38100" dist="38100" dir="2700000" algn="tl">
                  <a:srgbClr val="000000"/>
                </a:outerShdw>
              </a:effectLst>
            </a:endParaRPr>
          </a:p>
        </p:txBody>
      </p:sp>
      <p:sp>
        <p:nvSpPr>
          <p:cNvPr id="169999" name="Text Box 15"/>
          <p:cNvSpPr txBox="1">
            <a:spLocks noChangeArrowheads="1"/>
          </p:cNvSpPr>
          <p:nvPr/>
        </p:nvSpPr>
        <p:spPr bwMode="auto">
          <a:xfrm>
            <a:off x="3200400" y="4572000"/>
            <a:ext cx="2667000" cy="523220"/>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smtClean="0">
                <a:solidFill>
                  <a:srgbClr val="66FF33"/>
                </a:solidFill>
                <a:effectLst>
                  <a:outerShdw blurRad="38100" dist="38100" dir="2700000" algn="tl">
                    <a:srgbClr val="000000"/>
                  </a:outerShdw>
                </a:effectLst>
              </a:rPr>
              <a:t>50,00,000</a:t>
            </a:r>
            <a:endParaRPr lang="en-US" dirty="0">
              <a:solidFill>
                <a:srgbClr val="66FF33"/>
              </a:solidFill>
              <a:effectLst>
                <a:outerShdw blurRad="38100" dist="38100" dir="2700000" algn="tl">
                  <a:srgbClr val="000000"/>
                </a:outerShdw>
              </a:effectLst>
            </a:endParaRPr>
          </a:p>
        </p:txBody>
      </p:sp>
      <p:sp>
        <p:nvSpPr>
          <p:cNvPr id="170000" name="Text Box 16"/>
          <p:cNvSpPr txBox="1">
            <a:spLocks noChangeArrowheads="1"/>
          </p:cNvSpPr>
          <p:nvPr/>
        </p:nvSpPr>
        <p:spPr bwMode="auto">
          <a:xfrm>
            <a:off x="3200400" y="5105400"/>
            <a:ext cx="2667000" cy="523220"/>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smtClean="0">
                <a:solidFill>
                  <a:srgbClr val="66FF33"/>
                </a:solidFill>
                <a:effectLst>
                  <a:outerShdw blurRad="38100" dist="38100" dir="2700000" algn="tl">
                    <a:srgbClr val="000000"/>
                  </a:outerShdw>
                </a:effectLst>
              </a:rPr>
              <a:t>5x10</a:t>
            </a:r>
            <a:r>
              <a:rPr lang="en-US" baseline="30000" dirty="0" smtClean="0">
                <a:solidFill>
                  <a:srgbClr val="66FF33"/>
                </a:solidFill>
                <a:effectLst>
                  <a:outerShdw blurRad="38100" dist="38100" dir="2700000" algn="tl">
                    <a:srgbClr val="000000"/>
                  </a:outerShdw>
                </a:effectLst>
              </a:rPr>
              <a:t>9</a:t>
            </a:r>
            <a:endParaRPr lang="en-US" baseline="30000" dirty="0">
              <a:solidFill>
                <a:srgbClr val="66FF33"/>
              </a:solidFill>
              <a:effectLst>
                <a:outerShdw blurRad="38100" dist="38100" dir="2700000" algn="tl">
                  <a:srgbClr val="000000"/>
                </a:outerShdw>
              </a:effectLst>
            </a:endParaRPr>
          </a:p>
        </p:txBody>
      </p:sp>
      <p:sp>
        <p:nvSpPr>
          <p:cNvPr id="170001" name="Text Box 17"/>
          <p:cNvSpPr txBox="1">
            <a:spLocks noChangeArrowheads="1"/>
          </p:cNvSpPr>
          <p:nvPr/>
        </p:nvSpPr>
        <p:spPr bwMode="auto">
          <a:xfrm>
            <a:off x="5867400" y="29718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a:solidFill>
                  <a:srgbClr val="FF3300"/>
                </a:solidFill>
                <a:effectLst>
                  <a:outerShdw blurRad="38100" dist="38100" dir="2700000" algn="tl">
                    <a:srgbClr val="000000"/>
                  </a:outerShdw>
                </a:effectLst>
              </a:rPr>
              <a:t>1.1</a:t>
            </a:r>
            <a:r>
              <a:rPr lang="en-US" baseline="30000" dirty="0">
                <a:solidFill>
                  <a:srgbClr val="FF3300"/>
                </a:solidFill>
                <a:effectLst>
                  <a:outerShdw blurRad="38100" dist="38100" dir="2700000" algn="tl">
                    <a:srgbClr val="000000"/>
                  </a:outerShdw>
                </a:effectLst>
              </a:rPr>
              <a:t>n</a:t>
            </a:r>
            <a:r>
              <a:rPr lang="en-US" dirty="0">
                <a:solidFill>
                  <a:srgbClr val="FF3300"/>
                </a:solidFill>
                <a:effectLst>
                  <a:outerShdw blurRad="38100" dist="38100" dir="2700000" algn="tl">
                    <a:srgbClr val="000000"/>
                  </a:outerShdw>
                </a:effectLst>
              </a:rPr>
              <a:t></a:t>
            </a:r>
          </a:p>
        </p:txBody>
      </p:sp>
      <p:sp>
        <p:nvSpPr>
          <p:cNvPr id="170002" name="Text Box 18"/>
          <p:cNvSpPr txBox="1">
            <a:spLocks noChangeArrowheads="1"/>
          </p:cNvSpPr>
          <p:nvPr/>
        </p:nvSpPr>
        <p:spPr bwMode="auto">
          <a:xfrm>
            <a:off x="5867400" y="35052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FF3300"/>
                </a:solidFill>
                <a:effectLst>
                  <a:outerShdw blurRad="38100" dist="38100" dir="2700000" algn="tl">
                    <a:srgbClr val="000000"/>
                  </a:outerShdw>
                </a:effectLst>
              </a:rPr>
              <a:t>3</a:t>
            </a:r>
          </a:p>
        </p:txBody>
      </p:sp>
      <p:sp>
        <p:nvSpPr>
          <p:cNvPr id="170003" name="Text Box 19"/>
          <p:cNvSpPr txBox="1">
            <a:spLocks noChangeArrowheads="1"/>
          </p:cNvSpPr>
          <p:nvPr/>
        </p:nvSpPr>
        <p:spPr bwMode="auto">
          <a:xfrm>
            <a:off x="5867400" y="4572000"/>
            <a:ext cx="2667000" cy="523220"/>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smtClean="0">
                <a:solidFill>
                  <a:srgbClr val="FF3300"/>
                </a:solidFill>
                <a:effectLst>
                  <a:outerShdw blurRad="38100" dist="38100" dir="2700000" algn="tl">
                    <a:srgbClr val="000000"/>
                  </a:outerShdw>
                </a:effectLst>
              </a:rPr>
              <a:t>2.5x10</a:t>
            </a:r>
            <a:r>
              <a:rPr lang="en-US" baseline="30000" dirty="0" smtClean="0">
                <a:solidFill>
                  <a:srgbClr val="FF3300"/>
                </a:solidFill>
                <a:effectLst>
                  <a:outerShdw blurRad="38100" dist="38100" dir="2700000" algn="tl">
                    <a:srgbClr val="000000"/>
                  </a:outerShdw>
                </a:effectLst>
              </a:rPr>
              <a:t>41</a:t>
            </a:r>
            <a:endParaRPr lang="en-US" baseline="30000" dirty="0">
              <a:solidFill>
                <a:srgbClr val="FF3300"/>
              </a:solidFill>
              <a:effectLst>
                <a:outerShdw blurRad="38100" dist="38100" dir="2700000" algn="tl">
                  <a:srgbClr val="000000"/>
                </a:outerShdw>
              </a:effectLst>
            </a:endParaRPr>
          </a:p>
        </p:txBody>
      </p:sp>
      <p:sp>
        <p:nvSpPr>
          <p:cNvPr id="170004" name="Text Box 20"/>
          <p:cNvSpPr txBox="1">
            <a:spLocks noChangeArrowheads="1"/>
          </p:cNvSpPr>
          <p:nvPr/>
        </p:nvSpPr>
        <p:spPr bwMode="auto">
          <a:xfrm>
            <a:off x="5867400" y="4038600"/>
            <a:ext cx="2667000" cy="544513"/>
          </a:xfrm>
          <a:prstGeom prst="rect">
            <a:avLst/>
          </a:prstGeom>
          <a:noFill/>
          <a:ln w="25400">
            <a:solidFill>
              <a:schemeClr val="bg1"/>
            </a:solidFill>
            <a:miter lim="800000"/>
            <a:headEnd/>
            <a:tailEnd/>
          </a:ln>
          <a:effectLst/>
        </p:spPr>
        <p:txBody>
          <a:bodyPr>
            <a:spAutoFit/>
          </a:bodyPr>
          <a:lstStyle/>
          <a:p>
            <a:pPr algn="ctr">
              <a:spcBef>
                <a:spcPct val="50000"/>
              </a:spcBef>
            </a:pPr>
            <a:r>
              <a:rPr lang="en-US">
                <a:solidFill>
                  <a:srgbClr val="FF3300"/>
                </a:solidFill>
                <a:effectLst>
                  <a:outerShdw blurRad="38100" dist="38100" dir="2700000" algn="tl">
                    <a:srgbClr val="000000"/>
                  </a:outerShdw>
                </a:effectLst>
              </a:rPr>
              <a:t>13,781</a:t>
            </a:r>
          </a:p>
        </p:txBody>
      </p:sp>
      <p:sp>
        <p:nvSpPr>
          <p:cNvPr id="170005" name="Text Box 21"/>
          <p:cNvSpPr txBox="1">
            <a:spLocks noChangeArrowheads="1"/>
          </p:cNvSpPr>
          <p:nvPr/>
        </p:nvSpPr>
        <p:spPr bwMode="auto">
          <a:xfrm>
            <a:off x="5867400" y="5105400"/>
            <a:ext cx="2667000" cy="523220"/>
          </a:xfrm>
          <a:prstGeom prst="rect">
            <a:avLst/>
          </a:prstGeom>
          <a:noFill/>
          <a:ln w="25400">
            <a:solidFill>
              <a:schemeClr val="bg1"/>
            </a:solidFill>
            <a:miter lim="800000"/>
            <a:headEnd/>
            <a:tailEnd/>
          </a:ln>
          <a:effectLst/>
        </p:spPr>
        <p:txBody>
          <a:bodyPr>
            <a:spAutoFit/>
          </a:bodyPr>
          <a:lstStyle/>
          <a:p>
            <a:pPr algn="ctr">
              <a:spcBef>
                <a:spcPct val="50000"/>
              </a:spcBef>
            </a:pPr>
            <a:r>
              <a:rPr lang="en-US" dirty="0" smtClean="0">
                <a:solidFill>
                  <a:srgbClr val="FF3300"/>
                </a:solidFill>
                <a:effectLst>
                  <a:outerShdw blurRad="38100" dist="38100" dir="2700000" algn="tl">
                    <a:srgbClr val="000000"/>
                  </a:outerShdw>
                </a:effectLst>
              </a:rPr>
              <a:t>4.8x10</a:t>
            </a:r>
            <a:r>
              <a:rPr lang="en-US" baseline="30000" dirty="0" smtClean="0">
                <a:solidFill>
                  <a:srgbClr val="FF3300"/>
                </a:solidFill>
                <a:effectLst>
                  <a:outerShdw blurRad="38100" dist="38100" dir="2700000" algn="tl">
                    <a:srgbClr val="000000"/>
                  </a:outerShdw>
                </a:effectLst>
              </a:rPr>
              <a:t>41392</a:t>
            </a:r>
            <a:endParaRPr lang="en-US" baseline="30000" dirty="0">
              <a:solidFill>
                <a:srgbClr val="FF33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1+#ppt_w/2"/>
                                          </p:val>
                                        </p:tav>
                                        <p:tav tm="100000">
                                          <p:val>
                                            <p:strVal val="#ppt_x"/>
                                          </p:val>
                                        </p:tav>
                                      </p:tavLst>
                                    </p:anim>
                                    <p:anim calcmode="lin" valueType="num">
                                      <p:cBhvr additive="base">
                                        <p:cTn id="8" dur="500" fill="hold"/>
                                        <p:tgtEl>
                                          <p:spTgt spid="169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9989"/>
                                        </p:tgtEl>
                                        <p:attrNameLst>
                                          <p:attrName>style.visibility</p:attrName>
                                        </p:attrNameLst>
                                      </p:cBhvr>
                                      <p:to>
                                        <p:strVal val="visible"/>
                                      </p:to>
                                    </p:set>
                                    <p:anim calcmode="lin" valueType="num">
                                      <p:cBhvr additive="base">
                                        <p:cTn id="13" dur="500" fill="hold"/>
                                        <p:tgtEl>
                                          <p:spTgt spid="169989"/>
                                        </p:tgtEl>
                                        <p:attrNameLst>
                                          <p:attrName>ppt_x</p:attrName>
                                        </p:attrNameLst>
                                      </p:cBhvr>
                                      <p:tavLst>
                                        <p:tav tm="0">
                                          <p:val>
                                            <p:strVal val="1+#ppt_w/2"/>
                                          </p:val>
                                        </p:tav>
                                        <p:tav tm="100000">
                                          <p:val>
                                            <p:strVal val="#ppt_x"/>
                                          </p:val>
                                        </p:tav>
                                      </p:tavLst>
                                    </p:anim>
                                    <p:anim calcmode="lin" valueType="num">
                                      <p:cBhvr additive="base">
                                        <p:cTn id="14" dur="500" fill="hold"/>
                                        <p:tgtEl>
                                          <p:spTgt spid="1699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90"/>
                                        </p:tgtEl>
                                        <p:attrNameLst>
                                          <p:attrName>style.visibility</p:attrName>
                                        </p:attrNameLst>
                                      </p:cBhvr>
                                      <p:to>
                                        <p:strVal val="visible"/>
                                      </p:to>
                                    </p:set>
                                    <p:anim calcmode="lin" valueType="num">
                                      <p:cBhvr additive="base">
                                        <p:cTn id="19" dur="500" fill="hold"/>
                                        <p:tgtEl>
                                          <p:spTgt spid="169990"/>
                                        </p:tgtEl>
                                        <p:attrNameLst>
                                          <p:attrName>ppt_x</p:attrName>
                                        </p:attrNameLst>
                                      </p:cBhvr>
                                      <p:tavLst>
                                        <p:tav tm="0">
                                          <p:val>
                                            <p:strVal val="0-#ppt_w/2"/>
                                          </p:val>
                                        </p:tav>
                                        <p:tav tm="100000">
                                          <p:val>
                                            <p:strVal val="#ppt_x"/>
                                          </p:val>
                                        </p:tav>
                                      </p:tavLst>
                                    </p:anim>
                                    <p:anim calcmode="lin" valueType="num">
                                      <p:cBhvr additive="base">
                                        <p:cTn id="20" dur="500" fill="hold"/>
                                        <p:tgtEl>
                                          <p:spTgt spid="1699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9991"/>
                                        </p:tgtEl>
                                        <p:attrNameLst>
                                          <p:attrName>style.visibility</p:attrName>
                                        </p:attrNameLst>
                                      </p:cBhvr>
                                      <p:to>
                                        <p:strVal val="visible"/>
                                      </p:to>
                                    </p:set>
                                    <p:anim calcmode="lin" valueType="num">
                                      <p:cBhvr additive="base">
                                        <p:cTn id="25" dur="500" fill="hold"/>
                                        <p:tgtEl>
                                          <p:spTgt spid="169991"/>
                                        </p:tgtEl>
                                        <p:attrNameLst>
                                          <p:attrName>ppt_x</p:attrName>
                                        </p:attrNameLst>
                                      </p:cBhvr>
                                      <p:tavLst>
                                        <p:tav tm="0">
                                          <p:val>
                                            <p:strVal val="#ppt_x"/>
                                          </p:val>
                                        </p:tav>
                                        <p:tav tm="100000">
                                          <p:val>
                                            <p:strVal val="#ppt_x"/>
                                          </p:val>
                                        </p:tav>
                                      </p:tavLst>
                                    </p:anim>
                                    <p:anim calcmode="lin" valueType="num">
                                      <p:cBhvr additive="base">
                                        <p:cTn id="26" dur="500" fill="hold"/>
                                        <p:tgtEl>
                                          <p:spTgt spid="1699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9996"/>
                                        </p:tgtEl>
                                        <p:attrNameLst>
                                          <p:attrName>style.visibility</p:attrName>
                                        </p:attrNameLst>
                                      </p:cBhvr>
                                      <p:to>
                                        <p:strVal val="visible"/>
                                      </p:to>
                                    </p:set>
                                    <p:anim calcmode="lin" valueType="num">
                                      <p:cBhvr additive="base">
                                        <p:cTn id="31" dur="500" fill="hold"/>
                                        <p:tgtEl>
                                          <p:spTgt spid="169996"/>
                                        </p:tgtEl>
                                        <p:attrNameLst>
                                          <p:attrName>ppt_x</p:attrName>
                                        </p:attrNameLst>
                                      </p:cBhvr>
                                      <p:tavLst>
                                        <p:tav tm="0">
                                          <p:val>
                                            <p:strVal val="#ppt_x"/>
                                          </p:val>
                                        </p:tav>
                                        <p:tav tm="100000">
                                          <p:val>
                                            <p:strVal val="#ppt_x"/>
                                          </p:val>
                                        </p:tav>
                                      </p:tavLst>
                                    </p:anim>
                                    <p:anim calcmode="lin" valueType="num">
                                      <p:cBhvr additive="base">
                                        <p:cTn id="32" dur="500" fill="hold"/>
                                        <p:tgtEl>
                                          <p:spTgt spid="16999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0001"/>
                                        </p:tgtEl>
                                        <p:attrNameLst>
                                          <p:attrName>style.visibility</p:attrName>
                                        </p:attrNameLst>
                                      </p:cBhvr>
                                      <p:to>
                                        <p:strVal val="visible"/>
                                      </p:to>
                                    </p:set>
                                    <p:anim calcmode="lin" valueType="num">
                                      <p:cBhvr additive="base">
                                        <p:cTn id="37" dur="500" fill="hold"/>
                                        <p:tgtEl>
                                          <p:spTgt spid="170001"/>
                                        </p:tgtEl>
                                        <p:attrNameLst>
                                          <p:attrName>ppt_x</p:attrName>
                                        </p:attrNameLst>
                                      </p:cBhvr>
                                      <p:tavLst>
                                        <p:tav tm="0">
                                          <p:val>
                                            <p:strVal val="#ppt_x"/>
                                          </p:val>
                                        </p:tav>
                                        <p:tav tm="100000">
                                          <p:val>
                                            <p:strVal val="#ppt_x"/>
                                          </p:val>
                                        </p:tav>
                                      </p:tavLst>
                                    </p:anim>
                                    <p:anim calcmode="lin" valueType="num">
                                      <p:cBhvr additive="base">
                                        <p:cTn id="38" dur="500" fill="hold"/>
                                        <p:tgtEl>
                                          <p:spTgt spid="17000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9992"/>
                                        </p:tgtEl>
                                        <p:attrNameLst>
                                          <p:attrName>style.visibility</p:attrName>
                                        </p:attrNameLst>
                                      </p:cBhvr>
                                      <p:to>
                                        <p:strVal val="visible"/>
                                      </p:to>
                                    </p:set>
                                    <p:anim calcmode="lin" valueType="num">
                                      <p:cBhvr additive="base">
                                        <p:cTn id="43" dur="500" fill="hold"/>
                                        <p:tgtEl>
                                          <p:spTgt spid="169992"/>
                                        </p:tgtEl>
                                        <p:attrNameLst>
                                          <p:attrName>ppt_x</p:attrName>
                                        </p:attrNameLst>
                                      </p:cBhvr>
                                      <p:tavLst>
                                        <p:tav tm="0">
                                          <p:val>
                                            <p:strVal val="#ppt_x"/>
                                          </p:val>
                                        </p:tav>
                                        <p:tav tm="100000">
                                          <p:val>
                                            <p:strVal val="#ppt_x"/>
                                          </p:val>
                                        </p:tav>
                                      </p:tavLst>
                                    </p:anim>
                                    <p:anim calcmode="lin" valueType="num">
                                      <p:cBhvr additive="base">
                                        <p:cTn id="44" dur="500" fill="hold"/>
                                        <p:tgtEl>
                                          <p:spTgt spid="16999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9997"/>
                                        </p:tgtEl>
                                        <p:attrNameLst>
                                          <p:attrName>style.visibility</p:attrName>
                                        </p:attrNameLst>
                                      </p:cBhvr>
                                      <p:to>
                                        <p:strVal val="visible"/>
                                      </p:to>
                                    </p:set>
                                    <p:anim calcmode="lin" valueType="num">
                                      <p:cBhvr additive="base">
                                        <p:cTn id="49" dur="500" fill="hold"/>
                                        <p:tgtEl>
                                          <p:spTgt spid="169997"/>
                                        </p:tgtEl>
                                        <p:attrNameLst>
                                          <p:attrName>ppt_x</p:attrName>
                                        </p:attrNameLst>
                                      </p:cBhvr>
                                      <p:tavLst>
                                        <p:tav tm="0">
                                          <p:val>
                                            <p:strVal val="#ppt_x"/>
                                          </p:val>
                                        </p:tav>
                                        <p:tav tm="100000">
                                          <p:val>
                                            <p:strVal val="#ppt_x"/>
                                          </p:val>
                                        </p:tav>
                                      </p:tavLst>
                                    </p:anim>
                                    <p:anim calcmode="lin" valueType="num">
                                      <p:cBhvr additive="base">
                                        <p:cTn id="50" dur="500" fill="hold"/>
                                        <p:tgtEl>
                                          <p:spTgt spid="16999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0002"/>
                                        </p:tgtEl>
                                        <p:attrNameLst>
                                          <p:attrName>style.visibility</p:attrName>
                                        </p:attrNameLst>
                                      </p:cBhvr>
                                      <p:to>
                                        <p:strVal val="visible"/>
                                      </p:to>
                                    </p:set>
                                    <p:anim calcmode="lin" valueType="num">
                                      <p:cBhvr additive="base">
                                        <p:cTn id="55" dur="500" fill="hold"/>
                                        <p:tgtEl>
                                          <p:spTgt spid="170002"/>
                                        </p:tgtEl>
                                        <p:attrNameLst>
                                          <p:attrName>ppt_x</p:attrName>
                                        </p:attrNameLst>
                                      </p:cBhvr>
                                      <p:tavLst>
                                        <p:tav tm="0">
                                          <p:val>
                                            <p:strVal val="#ppt_x"/>
                                          </p:val>
                                        </p:tav>
                                        <p:tav tm="100000">
                                          <p:val>
                                            <p:strVal val="#ppt_x"/>
                                          </p:val>
                                        </p:tav>
                                      </p:tavLst>
                                    </p:anim>
                                    <p:anim calcmode="lin" valueType="num">
                                      <p:cBhvr additive="base">
                                        <p:cTn id="56" dur="500" fill="hold"/>
                                        <p:tgtEl>
                                          <p:spTgt spid="17000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9993"/>
                                        </p:tgtEl>
                                        <p:attrNameLst>
                                          <p:attrName>style.visibility</p:attrName>
                                        </p:attrNameLst>
                                      </p:cBhvr>
                                      <p:to>
                                        <p:strVal val="visible"/>
                                      </p:to>
                                    </p:set>
                                    <p:anim calcmode="lin" valueType="num">
                                      <p:cBhvr additive="base">
                                        <p:cTn id="61" dur="500" fill="hold"/>
                                        <p:tgtEl>
                                          <p:spTgt spid="169993"/>
                                        </p:tgtEl>
                                        <p:attrNameLst>
                                          <p:attrName>ppt_x</p:attrName>
                                        </p:attrNameLst>
                                      </p:cBhvr>
                                      <p:tavLst>
                                        <p:tav tm="0">
                                          <p:val>
                                            <p:strVal val="#ppt_x"/>
                                          </p:val>
                                        </p:tav>
                                        <p:tav tm="100000">
                                          <p:val>
                                            <p:strVal val="#ppt_x"/>
                                          </p:val>
                                        </p:tav>
                                      </p:tavLst>
                                    </p:anim>
                                    <p:anim calcmode="lin" valueType="num">
                                      <p:cBhvr additive="base">
                                        <p:cTn id="62" dur="500" fill="hold"/>
                                        <p:tgtEl>
                                          <p:spTgt spid="16999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9998"/>
                                        </p:tgtEl>
                                        <p:attrNameLst>
                                          <p:attrName>style.visibility</p:attrName>
                                        </p:attrNameLst>
                                      </p:cBhvr>
                                      <p:to>
                                        <p:strVal val="visible"/>
                                      </p:to>
                                    </p:set>
                                    <p:anim calcmode="lin" valueType="num">
                                      <p:cBhvr additive="base">
                                        <p:cTn id="67" dur="500" fill="hold"/>
                                        <p:tgtEl>
                                          <p:spTgt spid="169998"/>
                                        </p:tgtEl>
                                        <p:attrNameLst>
                                          <p:attrName>ppt_x</p:attrName>
                                        </p:attrNameLst>
                                      </p:cBhvr>
                                      <p:tavLst>
                                        <p:tav tm="0">
                                          <p:val>
                                            <p:strVal val="#ppt_x"/>
                                          </p:val>
                                        </p:tav>
                                        <p:tav tm="100000">
                                          <p:val>
                                            <p:strVal val="#ppt_x"/>
                                          </p:val>
                                        </p:tav>
                                      </p:tavLst>
                                    </p:anim>
                                    <p:anim calcmode="lin" valueType="num">
                                      <p:cBhvr additive="base">
                                        <p:cTn id="68" dur="500" fill="hold"/>
                                        <p:tgtEl>
                                          <p:spTgt spid="16999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0004"/>
                                        </p:tgtEl>
                                        <p:attrNameLst>
                                          <p:attrName>style.visibility</p:attrName>
                                        </p:attrNameLst>
                                      </p:cBhvr>
                                      <p:to>
                                        <p:strVal val="visible"/>
                                      </p:to>
                                    </p:set>
                                    <p:anim calcmode="lin" valueType="num">
                                      <p:cBhvr additive="base">
                                        <p:cTn id="73" dur="500" fill="hold"/>
                                        <p:tgtEl>
                                          <p:spTgt spid="170004"/>
                                        </p:tgtEl>
                                        <p:attrNameLst>
                                          <p:attrName>ppt_x</p:attrName>
                                        </p:attrNameLst>
                                      </p:cBhvr>
                                      <p:tavLst>
                                        <p:tav tm="0">
                                          <p:val>
                                            <p:strVal val="#ppt_x"/>
                                          </p:val>
                                        </p:tav>
                                        <p:tav tm="100000">
                                          <p:val>
                                            <p:strVal val="#ppt_x"/>
                                          </p:val>
                                        </p:tav>
                                      </p:tavLst>
                                    </p:anim>
                                    <p:anim calcmode="lin" valueType="num">
                                      <p:cBhvr additive="base">
                                        <p:cTn id="74" dur="500" fill="hold"/>
                                        <p:tgtEl>
                                          <p:spTgt spid="1700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9994"/>
                                        </p:tgtEl>
                                        <p:attrNameLst>
                                          <p:attrName>style.visibility</p:attrName>
                                        </p:attrNameLst>
                                      </p:cBhvr>
                                      <p:to>
                                        <p:strVal val="visible"/>
                                      </p:to>
                                    </p:set>
                                    <p:anim calcmode="lin" valueType="num">
                                      <p:cBhvr additive="base">
                                        <p:cTn id="79" dur="500" fill="hold"/>
                                        <p:tgtEl>
                                          <p:spTgt spid="169994"/>
                                        </p:tgtEl>
                                        <p:attrNameLst>
                                          <p:attrName>ppt_x</p:attrName>
                                        </p:attrNameLst>
                                      </p:cBhvr>
                                      <p:tavLst>
                                        <p:tav tm="0">
                                          <p:val>
                                            <p:strVal val="#ppt_x"/>
                                          </p:val>
                                        </p:tav>
                                        <p:tav tm="100000">
                                          <p:val>
                                            <p:strVal val="#ppt_x"/>
                                          </p:val>
                                        </p:tav>
                                      </p:tavLst>
                                    </p:anim>
                                    <p:anim calcmode="lin" valueType="num">
                                      <p:cBhvr additive="base">
                                        <p:cTn id="80" dur="500" fill="hold"/>
                                        <p:tgtEl>
                                          <p:spTgt spid="16999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69999"/>
                                        </p:tgtEl>
                                        <p:attrNameLst>
                                          <p:attrName>style.visibility</p:attrName>
                                        </p:attrNameLst>
                                      </p:cBhvr>
                                      <p:to>
                                        <p:strVal val="visible"/>
                                      </p:to>
                                    </p:set>
                                    <p:anim calcmode="lin" valueType="num">
                                      <p:cBhvr additive="base">
                                        <p:cTn id="85" dur="500" fill="hold"/>
                                        <p:tgtEl>
                                          <p:spTgt spid="169999"/>
                                        </p:tgtEl>
                                        <p:attrNameLst>
                                          <p:attrName>ppt_x</p:attrName>
                                        </p:attrNameLst>
                                      </p:cBhvr>
                                      <p:tavLst>
                                        <p:tav tm="0">
                                          <p:val>
                                            <p:strVal val="#ppt_x"/>
                                          </p:val>
                                        </p:tav>
                                        <p:tav tm="100000">
                                          <p:val>
                                            <p:strVal val="#ppt_x"/>
                                          </p:val>
                                        </p:tav>
                                      </p:tavLst>
                                    </p:anim>
                                    <p:anim calcmode="lin" valueType="num">
                                      <p:cBhvr additive="base">
                                        <p:cTn id="86" dur="500" fill="hold"/>
                                        <p:tgtEl>
                                          <p:spTgt spid="16999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70003"/>
                                        </p:tgtEl>
                                        <p:attrNameLst>
                                          <p:attrName>style.visibility</p:attrName>
                                        </p:attrNameLst>
                                      </p:cBhvr>
                                      <p:to>
                                        <p:strVal val="visible"/>
                                      </p:to>
                                    </p:set>
                                    <p:anim calcmode="lin" valueType="num">
                                      <p:cBhvr additive="base">
                                        <p:cTn id="91" dur="500" fill="hold"/>
                                        <p:tgtEl>
                                          <p:spTgt spid="170003"/>
                                        </p:tgtEl>
                                        <p:attrNameLst>
                                          <p:attrName>ppt_x</p:attrName>
                                        </p:attrNameLst>
                                      </p:cBhvr>
                                      <p:tavLst>
                                        <p:tav tm="0">
                                          <p:val>
                                            <p:strVal val="#ppt_x"/>
                                          </p:val>
                                        </p:tav>
                                        <p:tav tm="100000">
                                          <p:val>
                                            <p:strVal val="#ppt_x"/>
                                          </p:val>
                                        </p:tav>
                                      </p:tavLst>
                                    </p:anim>
                                    <p:anim calcmode="lin" valueType="num">
                                      <p:cBhvr additive="base">
                                        <p:cTn id="92" dur="500" fill="hold"/>
                                        <p:tgtEl>
                                          <p:spTgt spid="17000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69995"/>
                                        </p:tgtEl>
                                        <p:attrNameLst>
                                          <p:attrName>style.visibility</p:attrName>
                                        </p:attrNameLst>
                                      </p:cBhvr>
                                      <p:to>
                                        <p:strVal val="visible"/>
                                      </p:to>
                                    </p:set>
                                    <p:anim calcmode="lin" valueType="num">
                                      <p:cBhvr additive="base">
                                        <p:cTn id="97" dur="500" fill="hold"/>
                                        <p:tgtEl>
                                          <p:spTgt spid="169995"/>
                                        </p:tgtEl>
                                        <p:attrNameLst>
                                          <p:attrName>ppt_x</p:attrName>
                                        </p:attrNameLst>
                                      </p:cBhvr>
                                      <p:tavLst>
                                        <p:tav tm="0">
                                          <p:val>
                                            <p:strVal val="#ppt_x"/>
                                          </p:val>
                                        </p:tav>
                                        <p:tav tm="100000">
                                          <p:val>
                                            <p:strVal val="#ppt_x"/>
                                          </p:val>
                                        </p:tav>
                                      </p:tavLst>
                                    </p:anim>
                                    <p:anim calcmode="lin" valueType="num">
                                      <p:cBhvr additive="base">
                                        <p:cTn id="98" dur="500" fill="hold"/>
                                        <p:tgtEl>
                                          <p:spTgt spid="16999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70000"/>
                                        </p:tgtEl>
                                        <p:attrNameLst>
                                          <p:attrName>style.visibility</p:attrName>
                                        </p:attrNameLst>
                                      </p:cBhvr>
                                      <p:to>
                                        <p:strVal val="visible"/>
                                      </p:to>
                                    </p:set>
                                    <p:anim calcmode="lin" valueType="num">
                                      <p:cBhvr additive="base">
                                        <p:cTn id="103" dur="500" fill="hold"/>
                                        <p:tgtEl>
                                          <p:spTgt spid="170000"/>
                                        </p:tgtEl>
                                        <p:attrNameLst>
                                          <p:attrName>ppt_x</p:attrName>
                                        </p:attrNameLst>
                                      </p:cBhvr>
                                      <p:tavLst>
                                        <p:tav tm="0">
                                          <p:val>
                                            <p:strVal val="#ppt_x"/>
                                          </p:val>
                                        </p:tav>
                                        <p:tav tm="100000">
                                          <p:val>
                                            <p:strVal val="#ppt_x"/>
                                          </p:val>
                                        </p:tav>
                                      </p:tavLst>
                                    </p:anim>
                                    <p:anim calcmode="lin" valueType="num">
                                      <p:cBhvr additive="base">
                                        <p:cTn id="104" dur="500" fill="hold"/>
                                        <p:tgtEl>
                                          <p:spTgt spid="17000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70005"/>
                                        </p:tgtEl>
                                        <p:attrNameLst>
                                          <p:attrName>style.visibility</p:attrName>
                                        </p:attrNameLst>
                                      </p:cBhvr>
                                      <p:to>
                                        <p:strVal val="visible"/>
                                      </p:to>
                                    </p:set>
                                    <p:anim calcmode="lin" valueType="num">
                                      <p:cBhvr additive="base">
                                        <p:cTn id="109" dur="500" fill="hold"/>
                                        <p:tgtEl>
                                          <p:spTgt spid="170005"/>
                                        </p:tgtEl>
                                        <p:attrNameLst>
                                          <p:attrName>ppt_x</p:attrName>
                                        </p:attrNameLst>
                                      </p:cBhvr>
                                      <p:tavLst>
                                        <p:tav tm="0">
                                          <p:val>
                                            <p:strVal val="#ppt_x"/>
                                          </p:val>
                                        </p:tav>
                                        <p:tav tm="100000">
                                          <p:val>
                                            <p:strVal val="#ppt_x"/>
                                          </p:val>
                                        </p:tav>
                                      </p:tavLst>
                                    </p:anim>
                                    <p:anim calcmode="lin" valueType="num">
                                      <p:cBhvr additive="base">
                                        <p:cTn id="110" dur="500" fill="hold"/>
                                        <p:tgtEl>
                                          <p:spTgt spid="170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autoUpdateAnimBg="0"/>
      <p:bldP spid="169989" grpId="0" animBg="1" autoUpdateAnimBg="0"/>
      <p:bldP spid="169990" grpId="0" animBg="1" autoUpdateAnimBg="0"/>
      <p:bldP spid="169991" grpId="0" animBg="1" autoUpdateAnimBg="0"/>
      <p:bldP spid="169992" grpId="0" animBg="1" autoUpdateAnimBg="0"/>
      <p:bldP spid="169993" grpId="0" animBg="1" autoUpdateAnimBg="0"/>
      <p:bldP spid="169994" grpId="0" animBg="1" autoUpdateAnimBg="0"/>
      <p:bldP spid="169995" grpId="0" animBg="1" autoUpdateAnimBg="0"/>
      <p:bldP spid="169996" grpId="0" animBg="1" autoUpdateAnimBg="0"/>
      <p:bldP spid="169997" grpId="0" animBg="1" autoUpdateAnimBg="0"/>
      <p:bldP spid="169998" grpId="0" animBg="1" autoUpdateAnimBg="0"/>
      <p:bldP spid="169999" grpId="0" animBg="1" autoUpdateAnimBg="0"/>
      <p:bldP spid="170000" grpId="0" animBg="1" autoUpdateAnimBg="0"/>
      <p:bldP spid="170001" grpId="0" animBg="1" autoUpdateAnimBg="0"/>
      <p:bldP spid="170002" grpId="0" animBg="1" autoUpdateAnimBg="0"/>
      <p:bldP spid="170003" grpId="0" animBg="1" autoUpdateAnimBg="0"/>
      <p:bldP spid="170004" grpId="0" animBg="1" autoUpdateAnimBg="0"/>
      <p:bldP spid="17000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A24536-D515-49CC-A6CD-0F0F3AD03879}" type="slidenum">
              <a:rPr lang="en-CA"/>
              <a:pPr/>
              <a:t>11</a:t>
            </a:fld>
            <a:endParaRPr lang="en-CA"/>
          </a:p>
        </p:txBody>
      </p:sp>
      <p:sp>
        <p:nvSpPr>
          <p:cNvPr id="167938" name="Rectangle 2"/>
          <p:cNvSpPr>
            <a:spLocks noGrp="1" noChangeArrowheads="1"/>
          </p:cNvSpPr>
          <p:nvPr>
            <p:ph type="title"/>
          </p:nvPr>
        </p:nvSpPr>
        <p:spPr>
          <a:xfrm>
            <a:off x="685800" y="152400"/>
            <a:ext cx="7772400" cy="533400"/>
          </a:xfrm>
        </p:spPr>
        <p:txBody>
          <a:bodyPr>
            <a:normAutofit fontScale="90000"/>
          </a:bodyPr>
          <a:lstStyle/>
          <a:p>
            <a:r>
              <a:rPr lang="en-US" sz="3600"/>
              <a:t>Complexity</a:t>
            </a:r>
            <a:endParaRPr lang="en-CA" sz="3600"/>
          </a:p>
        </p:txBody>
      </p:sp>
      <p:sp>
        <p:nvSpPr>
          <p:cNvPr id="167939" name="Rectangle 3"/>
          <p:cNvSpPr>
            <a:spLocks noGrp="1" noChangeArrowheads="1"/>
          </p:cNvSpPr>
          <p:nvPr>
            <p:ph type="body" idx="1"/>
          </p:nvPr>
        </p:nvSpPr>
        <p:spPr>
          <a:xfrm>
            <a:off x="381000" y="1143000"/>
            <a:ext cx="8458200" cy="4800600"/>
          </a:xfrm>
        </p:spPr>
        <p:txBody>
          <a:bodyPr/>
          <a:lstStyle/>
          <a:p>
            <a:pPr marL="0" indent="0">
              <a:spcBef>
                <a:spcPct val="0"/>
              </a:spcBef>
            </a:pPr>
            <a:r>
              <a:rPr lang="en-US" sz="2800">
                <a:sym typeface="Symbol" pitchFamily="18" charset="2"/>
              </a:rPr>
              <a:t>This means that algorithm B cannot be used for large inputs, while algorithm A is still feasible.</a:t>
            </a:r>
          </a:p>
          <a:p>
            <a:pPr marL="0" indent="0">
              <a:spcBef>
                <a:spcPct val="0"/>
              </a:spcBef>
            </a:pPr>
            <a:endParaRPr lang="en-US" sz="2800">
              <a:sym typeface="Symbol" pitchFamily="18" charset="2"/>
            </a:endParaRPr>
          </a:p>
          <a:p>
            <a:pPr marL="0" indent="0">
              <a:spcBef>
                <a:spcPct val="0"/>
              </a:spcBef>
            </a:pPr>
            <a:r>
              <a:rPr lang="en-US" sz="2800">
                <a:sym typeface="Symbol" pitchFamily="18" charset="2"/>
              </a:rPr>
              <a:t>So what is important is the </a:t>
            </a:r>
            <a:r>
              <a:rPr lang="en-US" sz="2800" b="1">
                <a:solidFill>
                  <a:srgbClr val="00FFFF"/>
                </a:solidFill>
                <a:sym typeface="Symbol" pitchFamily="18" charset="2"/>
              </a:rPr>
              <a:t>growth</a:t>
            </a:r>
            <a:r>
              <a:rPr lang="en-US" sz="2800">
                <a:sym typeface="Symbol" pitchFamily="18" charset="2"/>
              </a:rPr>
              <a:t> of the complexity functions.</a:t>
            </a:r>
          </a:p>
          <a:p>
            <a:pPr marL="0" indent="0">
              <a:spcBef>
                <a:spcPct val="0"/>
              </a:spcBef>
            </a:pPr>
            <a:endParaRPr lang="en-US" sz="2800">
              <a:sym typeface="Symbol" pitchFamily="18" charset="2"/>
            </a:endParaRPr>
          </a:p>
          <a:p>
            <a:pPr marL="0" indent="0">
              <a:spcBef>
                <a:spcPct val="0"/>
              </a:spcBef>
            </a:pPr>
            <a:r>
              <a:rPr lang="en-US" sz="2800">
                <a:sym typeface="Symbol" pitchFamily="18" charset="2"/>
              </a:rPr>
              <a:t>The growth of time and space complexity with  increasing input size n is a suitable measure for the comparison of algorithms.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ox(in)">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7939">
                                            <p:txEl>
                                              <p:pRg st="2" end="2"/>
                                            </p:txEl>
                                          </p:spTgt>
                                        </p:tgtEl>
                                        <p:attrNameLst>
                                          <p:attrName>style.visibility</p:attrName>
                                        </p:attrNameLst>
                                      </p:cBhvr>
                                      <p:to>
                                        <p:strVal val="visible"/>
                                      </p:to>
                                    </p:set>
                                    <p:animEffect transition="in" filter="box(in)">
                                      <p:cBhvr>
                                        <p:cTn id="12" dur="500"/>
                                        <p:tgtEl>
                                          <p:spTgt spid="167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7939">
                                            <p:txEl>
                                              <p:pRg st="4" end="4"/>
                                            </p:txEl>
                                          </p:spTgt>
                                        </p:tgtEl>
                                        <p:attrNameLst>
                                          <p:attrName>style.visibility</p:attrName>
                                        </p:attrNameLst>
                                      </p:cBhvr>
                                      <p:to>
                                        <p:strVal val="visible"/>
                                      </p:to>
                                    </p:set>
                                    <p:animEffect transition="in" filter="box(in)">
                                      <p:cBhvr>
                                        <p:cTn id="17" dur="500"/>
                                        <p:tgtEl>
                                          <p:spTgt spid="167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914400"/>
          </a:xfrm>
        </p:spPr>
        <p:txBody>
          <a:bodyPr/>
          <a:lstStyle/>
          <a:p>
            <a:r>
              <a:rPr lang="en-US" dirty="0" smtClean="0"/>
              <a:t>Growth Function</a:t>
            </a:r>
            <a:endParaRPr lang="en-US" dirty="0"/>
          </a:p>
        </p:txBody>
      </p:sp>
      <p:sp>
        <p:nvSpPr>
          <p:cNvPr id="3" name="Content Placeholder 2"/>
          <p:cNvSpPr>
            <a:spLocks noGrp="1"/>
          </p:cNvSpPr>
          <p:nvPr>
            <p:ph idx="1"/>
          </p:nvPr>
        </p:nvSpPr>
        <p:spPr>
          <a:xfrm>
            <a:off x="685800" y="1447800"/>
            <a:ext cx="7772400" cy="4648200"/>
          </a:xfrm>
        </p:spPr>
        <p:txBody>
          <a:bodyPr/>
          <a:lstStyle/>
          <a:p>
            <a:pPr algn="just"/>
            <a:endParaRPr lang="en-US" sz="3200" dirty="0" smtClean="0"/>
          </a:p>
          <a:p>
            <a:pPr algn="just"/>
            <a:r>
              <a:rPr lang="en-US" sz="3200" dirty="0" smtClean="0"/>
              <a:t>The order of growth / rate of growth of the running time of an algorithm gives a simple characterization of the algorithm efficiency and allow us to compare the relative performance of alternative algorithm </a:t>
            </a:r>
            <a:endParaRPr lang="en-US" sz="3200" dirty="0"/>
          </a:p>
        </p:txBody>
      </p:sp>
      <p:sp>
        <p:nvSpPr>
          <p:cNvPr id="6" name="Slide Number Placeholder 5"/>
          <p:cNvSpPr>
            <a:spLocks noGrp="1"/>
          </p:cNvSpPr>
          <p:nvPr>
            <p:ph type="sldNum" sz="quarter" idx="12"/>
          </p:nvPr>
        </p:nvSpPr>
        <p:spPr/>
        <p:txBody>
          <a:bodyPr/>
          <a:lstStyle/>
          <a:p>
            <a:fld id="{66470E64-3D1B-4F8E-A6BC-69D904E75A12}" type="slidenum">
              <a:rPr lang="en-CA" smtClean="0"/>
              <a:pPr/>
              <a:t>12</a:t>
            </a:fld>
            <a:endParaRPr lang="en-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143000"/>
          </a:xfrm>
        </p:spPr>
        <p:txBody>
          <a:bodyPr/>
          <a:lstStyle/>
          <a:p>
            <a:r>
              <a:rPr lang="en-US" sz="4000" dirty="0" smtClean="0"/>
              <a:t>Asymptotic Efficiency Algorithm </a:t>
            </a:r>
            <a:endParaRPr lang="en-US" sz="4000" dirty="0"/>
          </a:p>
        </p:txBody>
      </p:sp>
      <p:sp>
        <p:nvSpPr>
          <p:cNvPr id="3" name="Content Placeholder 2"/>
          <p:cNvSpPr>
            <a:spLocks noGrp="1"/>
          </p:cNvSpPr>
          <p:nvPr>
            <p:ph idx="1"/>
          </p:nvPr>
        </p:nvSpPr>
        <p:spPr>
          <a:xfrm>
            <a:off x="609600" y="1524000"/>
            <a:ext cx="7772400" cy="4724400"/>
          </a:xfrm>
        </p:spPr>
        <p:txBody>
          <a:bodyPr/>
          <a:lstStyle/>
          <a:p>
            <a:pPr algn="just"/>
            <a:r>
              <a:rPr lang="en-US" sz="3200" dirty="0" smtClean="0"/>
              <a:t>When the input size is large enough so that the rate of growth / order of growth of the running time is relevant </a:t>
            </a:r>
          </a:p>
          <a:p>
            <a:endParaRPr lang="en-US" dirty="0" smtClean="0"/>
          </a:p>
          <a:p>
            <a:pPr algn="just"/>
            <a:r>
              <a:rPr lang="en-US" sz="3200" dirty="0" smtClean="0"/>
              <a:t>That is we are concerned with how the running time of an algorithm increases with the size of the input in the limit, as the size of the input increases without bound </a:t>
            </a:r>
          </a:p>
          <a:p>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13</a:t>
            </a:fld>
            <a:endParaRPr lang="en-C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43000"/>
          </a:xfrm>
        </p:spPr>
        <p:txBody>
          <a:bodyPr/>
          <a:lstStyle/>
          <a:p>
            <a:r>
              <a:rPr lang="en-US" dirty="0" smtClean="0"/>
              <a:t>Asymptotic Efficiency Algorithm </a:t>
            </a:r>
            <a:endParaRPr lang="en-US" dirty="0"/>
          </a:p>
        </p:txBody>
      </p:sp>
      <p:sp>
        <p:nvSpPr>
          <p:cNvPr id="3" name="Content Placeholder 2"/>
          <p:cNvSpPr>
            <a:spLocks noGrp="1"/>
          </p:cNvSpPr>
          <p:nvPr>
            <p:ph idx="1"/>
          </p:nvPr>
        </p:nvSpPr>
        <p:spPr>
          <a:xfrm>
            <a:off x="685800" y="1524000"/>
            <a:ext cx="7772400" cy="4572000"/>
          </a:xfrm>
        </p:spPr>
        <p:txBody>
          <a:bodyPr/>
          <a:lstStyle/>
          <a:p>
            <a:endParaRPr lang="en-US" dirty="0" smtClean="0"/>
          </a:p>
          <a:p>
            <a:pPr algn="just"/>
            <a:r>
              <a:rPr lang="en-US" dirty="0" smtClean="0"/>
              <a:t>Usually, an  algorithm that is asymptotically more efficient will be the best choice for all but very small inputs. </a:t>
            </a:r>
          </a:p>
        </p:txBody>
      </p:sp>
      <p:sp>
        <p:nvSpPr>
          <p:cNvPr id="4" name="Slide Number Placeholder 3"/>
          <p:cNvSpPr>
            <a:spLocks noGrp="1"/>
          </p:cNvSpPr>
          <p:nvPr>
            <p:ph type="sldNum" sz="quarter" idx="12"/>
          </p:nvPr>
        </p:nvSpPr>
        <p:spPr/>
        <p:txBody>
          <a:bodyPr/>
          <a:lstStyle/>
          <a:p>
            <a:fld id="{66470E64-3D1B-4F8E-A6BC-69D904E75A12}" type="slidenum">
              <a:rPr lang="en-CA" smtClean="0"/>
              <a:pPr/>
              <a:t>14</a:t>
            </a:fld>
            <a:endParaRPr lang="en-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lstStyle/>
          <a:p>
            <a:r>
              <a:rPr lang="en-US" dirty="0" smtClean="0"/>
              <a:t>Asymptotic Notation</a:t>
            </a:r>
            <a:endParaRPr lang="en-US" dirty="0"/>
          </a:p>
        </p:txBody>
      </p:sp>
      <p:sp>
        <p:nvSpPr>
          <p:cNvPr id="3" name="Content Placeholder 2"/>
          <p:cNvSpPr>
            <a:spLocks noGrp="1"/>
          </p:cNvSpPr>
          <p:nvPr>
            <p:ph idx="1"/>
          </p:nvPr>
        </p:nvSpPr>
        <p:spPr>
          <a:xfrm>
            <a:off x="685800" y="1295400"/>
            <a:ext cx="7772400" cy="4800600"/>
          </a:xfrm>
        </p:spPr>
        <p:txBody>
          <a:bodyPr/>
          <a:lstStyle/>
          <a:p>
            <a:pPr algn="just"/>
            <a:endParaRPr lang="en-US" dirty="0" smtClean="0"/>
          </a:p>
          <a:p>
            <a:pPr algn="just"/>
            <a:r>
              <a:rPr lang="en-US" dirty="0" smtClean="0"/>
              <a:t>The notations we use to describe the asymptotic running time of an algorithm are defined in terms of functions whose domains are the set of natural numbers N = {0, 1, 2,….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15</a:t>
            </a:fld>
            <a:endParaRPr lang="en-CA"/>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lstStyle/>
          <a:p>
            <a:r>
              <a:rPr lang="en-US" dirty="0" smtClean="0"/>
              <a:t>Asymptotic Notation</a:t>
            </a:r>
            <a:endParaRPr lang="en-US" dirty="0"/>
          </a:p>
        </p:txBody>
      </p:sp>
      <p:sp>
        <p:nvSpPr>
          <p:cNvPr id="3" name="Content Placeholder 2"/>
          <p:cNvSpPr>
            <a:spLocks noGrp="1"/>
          </p:cNvSpPr>
          <p:nvPr>
            <p:ph idx="1"/>
          </p:nvPr>
        </p:nvSpPr>
        <p:spPr>
          <a:xfrm>
            <a:off x="685800" y="1295400"/>
            <a:ext cx="7772400" cy="4800600"/>
          </a:xfrm>
        </p:spPr>
        <p:txBody>
          <a:bodyPr/>
          <a:lstStyle/>
          <a:p>
            <a:endParaRPr lang="en-US" dirty="0" smtClean="0"/>
          </a:p>
          <a:p>
            <a:pPr algn="just"/>
            <a:r>
              <a:rPr lang="en-US" dirty="0" smtClean="0"/>
              <a:t>Asymptotic notations are convenient for describing the worst-case running time function T(n), which is defined only on integer input size. </a:t>
            </a: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16</a:t>
            </a:fld>
            <a:endParaRPr lang="en-CA"/>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FD9848-21CA-4858-947C-6C9645422059}" type="slidenum">
              <a:rPr lang="en-US"/>
              <a:pPr/>
              <a:t>17</a:t>
            </a:fld>
            <a:endParaRPr lang="en-US"/>
          </a:p>
        </p:txBody>
      </p:sp>
      <p:sp>
        <p:nvSpPr>
          <p:cNvPr id="23554" name="Rectangle 2"/>
          <p:cNvSpPr>
            <a:spLocks noGrp="1" noChangeArrowheads="1"/>
          </p:cNvSpPr>
          <p:nvPr>
            <p:ph type="title"/>
          </p:nvPr>
        </p:nvSpPr>
        <p:spPr>
          <a:xfrm>
            <a:off x="685800" y="609600"/>
            <a:ext cx="7772400" cy="609600"/>
          </a:xfrm>
        </p:spPr>
        <p:txBody>
          <a:bodyPr/>
          <a:lstStyle/>
          <a:p>
            <a:pPr marL="838200" indent="-838200"/>
            <a:r>
              <a:rPr lang="en-US" sz="4000" dirty="0" smtClean="0"/>
              <a:t>Asymptotic Notation</a:t>
            </a:r>
            <a:endParaRPr lang="en-US" sz="4000" b="1" dirty="0"/>
          </a:p>
        </p:txBody>
      </p:sp>
      <p:sp>
        <p:nvSpPr>
          <p:cNvPr id="23555" name="Rectangle 3"/>
          <p:cNvSpPr>
            <a:spLocks noGrp="1" noChangeArrowheads="1"/>
          </p:cNvSpPr>
          <p:nvPr>
            <p:ph type="body" idx="1"/>
          </p:nvPr>
        </p:nvSpPr>
        <p:spPr>
          <a:xfrm>
            <a:off x="609600" y="1371600"/>
            <a:ext cx="7772400" cy="4267200"/>
          </a:xfrm>
        </p:spPr>
        <p:txBody>
          <a:bodyPr/>
          <a:lstStyle/>
          <a:p>
            <a:endParaRPr lang="en-US" dirty="0" smtClean="0"/>
          </a:p>
          <a:p>
            <a:endParaRPr lang="en-US" dirty="0" smtClean="0"/>
          </a:p>
          <a:p>
            <a:pPr algn="just"/>
            <a:r>
              <a:rPr lang="en-US" dirty="0" smtClean="0"/>
              <a:t>Let </a:t>
            </a:r>
            <a:r>
              <a:rPr lang="en-US" b="1" dirty="0">
                <a:solidFill>
                  <a:srgbClr val="FF0000"/>
                </a:solidFill>
                <a:effectLst/>
              </a:rPr>
              <a:t>n</a:t>
            </a:r>
            <a:r>
              <a:rPr lang="en-US" b="1" dirty="0">
                <a:solidFill>
                  <a:srgbClr val="FF0000"/>
                </a:solidFill>
              </a:rPr>
              <a:t> </a:t>
            </a:r>
            <a:r>
              <a:rPr lang="en-US" dirty="0"/>
              <a:t>be a non-negative integer representing the size of the input to an algorithm</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FD9848-21CA-4858-947C-6C9645422059}" type="slidenum">
              <a:rPr lang="en-US"/>
              <a:pPr/>
              <a:t>18</a:t>
            </a:fld>
            <a:endParaRPr lang="en-US"/>
          </a:p>
        </p:txBody>
      </p:sp>
      <p:sp>
        <p:nvSpPr>
          <p:cNvPr id="23554" name="Rectangle 2"/>
          <p:cNvSpPr>
            <a:spLocks noGrp="1" noChangeArrowheads="1"/>
          </p:cNvSpPr>
          <p:nvPr>
            <p:ph type="title"/>
          </p:nvPr>
        </p:nvSpPr>
        <p:spPr>
          <a:xfrm>
            <a:off x="685800" y="609600"/>
            <a:ext cx="7772400" cy="609600"/>
          </a:xfrm>
        </p:spPr>
        <p:txBody>
          <a:bodyPr/>
          <a:lstStyle/>
          <a:p>
            <a:pPr marL="838200" indent="-838200"/>
            <a:r>
              <a:rPr lang="en-US" sz="4000" dirty="0" smtClean="0"/>
              <a:t>Asymptotic Notation</a:t>
            </a:r>
            <a:endParaRPr lang="en-US" sz="4000" b="1" dirty="0"/>
          </a:p>
        </p:txBody>
      </p:sp>
      <p:sp>
        <p:nvSpPr>
          <p:cNvPr id="23555" name="Rectangle 3"/>
          <p:cNvSpPr>
            <a:spLocks noGrp="1" noChangeArrowheads="1"/>
          </p:cNvSpPr>
          <p:nvPr>
            <p:ph type="body" idx="1"/>
          </p:nvPr>
        </p:nvSpPr>
        <p:spPr>
          <a:xfrm>
            <a:off x="609600" y="1371600"/>
            <a:ext cx="7772400" cy="4267200"/>
          </a:xfrm>
        </p:spPr>
        <p:txBody>
          <a:bodyPr/>
          <a:lstStyle/>
          <a:p>
            <a:pPr algn="just"/>
            <a:r>
              <a:rPr lang="en-US" dirty="0" smtClean="0"/>
              <a:t>Let </a:t>
            </a:r>
            <a:r>
              <a:rPr lang="en-US" b="1" dirty="0">
                <a:solidFill>
                  <a:srgbClr val="FF0000"/>
                </a:solidFill>
              </a:rPr>
              <a:t>f(n)</a:t>
            </a:r>
            <a:r>
              <a:rPr lang="en-US" dirty="0"/>
              <a:t> and </a:t>
            </a:r>
            <a:r>
              <a:rPr lang="en-US" b="1" dirty="0">
                <a:solidFill>
                  <a:srgbClr val="FF0000"/>
                </a:solidFill>
              </a:rPr>
              <a:t>g(n)</a:t>
            </a:r>
            <a:r>
              <a:rPr lang="en-US" dirty="0"/>
              <a:t> be two positive functions, representing the number of </a:t>
            </a:r>
            <a:r>
              <a:rPr lang="en-US" b="1" dirty="0">
                <a:solidFill>
                  <a:srgbClr val="FF0000"/>
                </a:solidFill>
              </a:rPr>
              <a:t>basic calculations </a:t>
            </a:r>
            <a:r>
              <a:rPr lang="en-US" dirty="0"/>
              <a:t>(operations, instructions) that an algorithm takes (or the number of memory words an algorithm  needs).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dirty="0" smtClean="0"/>
              <a:t>Asymptotic Notation</a:t>
            </a:r>
            <a:endParaRPr lang="en-US" dirty="0"/>
          </a:p>
        </p:txBody>
      </p:sp>
      <p:sp>
        <p:nvSpPr>
          <p:cNvPr id="3" name="Content Placeholder 2"/>
          <p:cNvSpPr>
            <a:spLocks noGrp="1"/>
          </p:cNvSpPr>
          <p:nvPr>
            <p:ph idx="1"/>
          </p:nvPr>
        </p:nvSpPr>
        <p:spPr>
          <a:xfrm>
            <a:off x="685800" y="1371600"/>
            <a:ext cx="7772400" cy="4724400"/>
          </a:xfrm>
        </p:spPr>
        <p:txBody>
          <a:bodyPr/>
          <a:lstStyle/>
          <a:p>
            <a:endParaRPr lang="en-US" b="1" dirty="0" smtClean="0"/>
          </a:p>
          <a:p>
            <a:r>
              <a:rPr lang="en-US" b="1" dirty="0" smtClean="0">
                <a:effectLst/>
                <a:latin typeface="Symbol" pitchFamily="18" charset="2"/>
              </a:rPr>
              <a:t>	Q  </a:t>
            </a:r>
            <a:r>
              <a:rPr lang="en-US" b="1" dirty="0" smtClean="0">
                <a:effectLst/>
              </a:rPr>
              <a:t>-</a:t>
            </a:r>
            <a:r>
              <a:rPr lang="en-US" b="1" dirty="0" smtClean="0">
                <a:effectLst/>
                <a:latin typeface="Symbol" pitchFamily="18" charset="2"/>
              </a:rPr>
              <a:t> </a:t>
            </a:r>
            <a:r>
              <a:rPr lang="en-US" b="1" dirty="0" smtClean="0">
                <a:effectLst/>
              </a:rPr>
              <a:t>Big Theta</a:t>
            </a:r>
          </a:p>
          <a:p>
            <a:r>
              <a:rPr lang="en-US" b="1" dirty="0" smtClean="0">
                <a:effectLst/>
              </a:rPr>
              <a:t>	</a:t>
            </a:r>
            <a:r>
              <a:rPr lang="en-US" b="1" i="1" dirty="0" smtClean="0">
                <a:effectLst/>
              </a:rPr>
              <a:t>O</a:t>
            </a:r>
            <a:r>
              <a:rPr lang="en-US" b="1" dirty="0" smtClean="0">
                <a:effectLst/>
              </a:rPr>
              <a:t> – Big O</a:t>
            </a:r>
          </a:p>
          <a:p>
            <a:r>
              <a:rPr lang="en-US" b="1" dirty="0" smtClean="0">
                <a:effectLst/>
              </a:rPr>
              <a:t>  </a:t>
            </a:r>
            <a:r>
              <a:rPr lang="en-US" b="1" dirty="0" smtClean="0">
                <a:effectLst/>
                <a:latin typeface="Symbol" pitchFamily="18" charset="2"/>
              </a:rPr>
              <a:t>W </a:t>
            </a:r>
            <a:r>
              <a:rPr lang="en-US" b="1" dirty="0" smtClean="0">
                <a:effectLst/>
              </a:rPr>
              <a:t>- Big Omega</a:t>
            </a:r>
          </a:p>
          <a:p>
            <a:r>
              <a:rPr lang="en-US" b="1" dirty="0" smtClean="0">
                <a:effectLst/>
              </a:rPr>
              <a:t>  </a:t>
            </a:r>
            <a:r>
              <a:rPr lang="en-US" b="1" i="1" dirty="0" smtClean="0">
                <a:effectLst/>
              </a:rPr>
              <a:t>o</a:t>
            </a:r>
            <a:r>
              <a:rPr lang="en-US" b="1" dirty="0" smtClean="0">
                <a:effectLst/>
              </a:rPr>
              <a:t> – Small o</a:t>
            </a:r>
          </a:p>
          <a:p>
            <a:r>
              <a:rPr lang="en-US" b="1" dirty="0" smtClean="0">
                <a:effectLst/>
              </a:rPr>
              <a:t>  </a:t>
            </a:r>
            <a:r>
              <a:rPr lang="en-US" b="1" dirty="0" smtClean="0">
                <a:effectLst/>
                <a:latin typeface="Symbol" pitchFamily="18" charset="2"/>
              </a:rPr>
              <a:t>w </a:t>
            </a:r>
            <a:r>
              <a:rPr lang="en-US" b="1" dirty="0" smtClean="0">
                <a:effectLst/>
              </a:rPr>
              <a:t>- Small Omega </a:t>
            </a:r>
          </a:p>
          <a:p>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19</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Informally   Definition </a:t>
            </a:r>
            <a:endParaRPr lang="en-US" dirty="0"/>
          </a:p>
        </p:txBody>
      </p:sp>
      <p:sp>
        <p:nvSpPr>
          <p:cNvPr id="31747" name="Content Placeholder 2"/>
          <p:cNvSpPr>
            <a:spLocks noGrp="1"/>
          </p:cNvSpPr>
          <p:nvPr>
            <p:ph idx="1"/>
          </p:nvPr>
        </p:nvSpPr>
        <p:spPr/>
        <p:txBody>
          <a:bodyPr/>
          <a:lstStyle/>
          <a:p>
            <a:endParaRPr lang="en-US" dirty="0" smtClean="0"/>
          </a:p>
          <a:p>
            <a:pPr algn="just"/>
            <a:r>
              <a:rPr lang="en-US" dirty="0" smtClean="0"/>
              <a:t>An algorithm is any </a:t>
            </a:r>
            <a:r>
              <a:rPr lang="en-US" b="1" dirty="0" smtClean="0">
                <a:solidFill>
                  <a:srgbClr val="FF0000"/>
                </a:solidFill>
              </a:rPr>
              <a:t>well-defined computational procedure </a:t>
            </a:r>
            <a:r>
              <a:rPr lang="en-US" dirty="0" smtClean="0"/>
              <a:t>that takes some values or set of values as </a:t>
            </a:r>
            <a:r>
              <a:rPr lang="en-US" b="1" dirty="0" smtClean="0">
                <a:solidFill>
                  <a:srgbClr val="FF0000"/>
                </a:solidFill>
              </a:rPr>
              <a:t>input</a:t>
            </a:r>
            <a:r>
              <a:rPr lang="en-US" dirty="0" smtClean="0"/>
              <a:t> and produces  some values or set of values as </a:t>
            </a:r>
            <a:r>
              <a:rPr lang="en-US" b="1" dirty="0" smtClean="0">
                <a:solidFill>
                  <a:srgbClr val="FF0000"/>
                </a:solidFill>
              </a:rPr>
              <a:t>output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C1BE20-90DA-4FD0-B184-5C52498C75D1}" type="slidenum">
              <a:rPr lang="en-US"/>
              <a:pPr/>
              <a:t>20</a:t>
            </a:fld>
            <a:endParaRPr lang="en-US"/>
          </a:p>
        </p:txBody>
      </p:sp>
      <p:sp>
        <p:nvSpPr>
          <p:cNvPr id="24578" name="Rectangle 2"/>
          <p:cNvSpPr>
            <a:spLocks noGrp="1" noChangeArrowheads="1"/>
          </p:cNvSpPr>
          <p:nvPr>
            <p:ph type="title"/>
          </p:nvPr>
        </p:nvSpPr>
        <p:spPr>
          <a:xfrm>
            <a:off x="685800" y="381000"/>
            <a:ext cx="7772400" cy="762000"/>
          </a:xfrm>
        </p:spPr>
        <p:txBody>
          <a:bodyPr/>
          <a:lstStyle/>
          <a:p>
            <a:r>
              <a:rPr lang="en-US" b="1" dirty="0" smtClean="0"/>
              <a:t>O-Notation</a:t>
            </a:r>
            <a:endParaRPr lang="en-US" dirty="0"/>
          </a:p>
        </p:txBody>
      </p:sp>
      <p:sp>
        <p:nvSpPr>
          <p:cNvPr id="24579" name="Rectangle 3"/>
          <p:cNvSpPr>
            <a:spLocks noGrp="1" noChangeArrowheads="1"/>
          </p:cNvSpPr>
          <p:nvPr>
            <p:ph type="body" idx="1"/>
          </p:nvPr>
        </p:nvSpPr>
        <p:spPr>
          <a:xfrm>
            <a:off x="685800" y="1219200"/>
            <a:ext cx="7772400" cy="4876800"/>
          </a:xfrm>
        </p:spPr>
        <p:txBody>
          <a:bodyPr/>
          <a:lstStyle/>
          <a:p>
            <a:r>
              <a:rPr lang="en-US" dirty="0" smtClean="0"/>
              <a:t>For a given function g(n) </a:t>
            </a:r>
          </a:p>
          <a:p>
            <a:pPr algn="just"/>
            <a:r>
              <a:rPr lang="en-US" dirty="0" smtClean="0"/>
              <a:t>O(g(n)) = </a:t>
            </a:r>
            <a:r>
              <a:rPr lang="en-US" altLang="en-US" dirty="0" smtClean="0">
                <a:sym typeface="Symbol" pitchFamily="18" charset="2"/>
              </a:rPr>
              <a:t>{f(n) : there exist positive constants c  and n</a:t>
            </a:r>
            <a:r>
              <a:rPr lang="en-US" altLang="en-US" baseline="-25000" dirty="0" smtClean="0">
                <a:sym typeface="Symbol" pitchFamily="18" charset="2"/>
              </a:rPr>
              <a:t>0</a:t>
            </a:r>
            <a:r>
              <a:rPr lang="en-US" altLang="en-US" dirty="0" smtClean="0">
                <a:sym typeface="Symbol" pitchFamily="18" charset="2"/>
              </a:rPr>
              <a:t> such that 0  f(n)  c g(n)  for all n  n</a:t>
            </a:r>
            <a:r>
              <a:rPr lang="en-US" altLang="en-US" baseline="-25000" dirty="0" smtClean="0">
                <a:sym typeface="Symbol" pitchFamily="18" charset="2"/>
              </a:rPr>
              <a:t>0</a:t>
            </a:r>
            <a:r>
              <a:rPr lang="en-US" dirty="0" smtClean="0"/>
              <a:t> } </a:t>
            </a:r>
          </a:p>
          <a:p>
            <a:endParaRPr lang="en-US" dirty="0" smtClean="0"/>
          </a:p>
        </p:txBody>
      </p:sp>
      <p:sp>
        <p:nvSpPr>
          <p:cNvPr id="6" name="Text Box 11"/>
          <p:cNvSpPr txBox="1">
            <a:spLocks noChangeArrowheads="1"/>
          </p:cNvSpPr>
          <p:nvPr/>
        </p:nvSpPr>
        <p:spPr bwMode="auto">
          <a:xfrm>
            <a:off x="838200" y="4572000"/>
            <a:ext cx="8077200" cy="1471172"/>
          </a:xfrm>
          <a:prstGeom prst="rect">
            <a:avLst/>
          </a:prstGeom>
          <a:noFill/>
          <a:ln w="12700">
            <a:noFill/>
            <a:miter lim="800000"/>
            <a:headEnd type="none" w="sm" len="sm"/>
            <a:tailEnd type="none" w="sm" len="sm"/>
          </a:ln>
          <a:effectLst/>
        </p:spPr>
        <p:txBody>
          <a:bodyPr wrap="square">
            <a:spAutoFit/>
          </a:bodyPr>
          <a:lstStyle/>
          <a:p>
            <a:r>
              <a:rPr lang="en-US" b="1" i="1" dirty="0"/>
              <a:t>Intuitively</a:t>
            </a:r>
            <a:r>
              <a:rPr lang="en-US" dirty="0"/>
              <a:t>: Set of all functions whose </a:t>
            </a:r>
            <a:r>
              <a:rPr lang="en-US" i="1" dirty="0"/>
              <a:t>rate of growth</a:t>
            </a:r>
            <a:r>
              <a:rPr lang="en-US" dirty="0"/>
              <a:t> is the same as or lower than that of </a:t>
            </a:r>
            <a:endParaRPr lang="en-US" dirty="0" smtClean="0"/>
          </a:p>
          <a:p>
            <a:r>
              <a:rPr lang="en-US" dirty="0" smtClean="0"/>
              <a:t>c. </a:t>
            </a:r>
            <a:r>
              <a:rPr lang="en-US" i="1" dirty="0" smtClean="0"/>
              <a:t>g</a:t>
            </a:r>
            <a:r>
              <a:rPr lang="en-US" dirty="0" smtClean="0"/>
              <a:t>(</a:t>
            </a:r>
            <a:r>
              <a:rPr lang="en-US" i="1" dirty="0" smtClean="0"/>
              <a:t>n</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checkerboard(across)">
                                      <p:cBhvr>
                                        <p:cTn id="7" dur="500"/>
                                        <p:tgtEl>
                                          <p:spTgt spid="2457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10" dur="500"/>
                                        <p:tgtEl>
                                          <p:spTgt spid="245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checkerboard(across)">
                                      <p:cBhvr>
                                        <p:cTn id="15" dur="500"/>
                                        <p:tgtEl>
                                          <p:spTgt spid="6">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checkerboard(across)">
                                      <p:cBhvr>
                                        <p:cTn id="1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r>
              <a:rPr lang="en-US" b="1" dirty="0" smtClean="0"/>
              <a:t>O-Notation</a:t>
            </a: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21</a:t>
            </a:fld>
            <a:endParaRPr lang="en-CA"/>
          </a:p>
        </p:txBody>
      </p:sp>
      <p:pic>
        <p:nvPicPr>
          <p:cNvPr id="5" name="Picture 8" descr="graph_O"/>
          <p:cNvPicPr>
            <a:picLocks noGrp="1" noChangeAspect="1" noChangeArrowheads="1"/>
          </p:cNvPicPr>
          <p:nvPr>
            <p:ph idx="1"/>
          </p:nvPr>
        </p:nvPicPr>
        <p:blipFill>
          <a:blip r:embed="rId2" cstate="print"/>
          <a:srcRect/>
          <a:stretch>
            <a:fillRect/>
          </a:stretch>
        </p:blipFill>
        <p:spPr>
          <a:xfrm>
            <a:off x="5410200" y="1066800"/>
            <a:ext cx="3479403" cy="3429000"/>
          </a:xfrm>
          <a:noFill/>
          <a:ln/>
        </p:spPr>
      </p:pic>
      <p:sp>
        <p:nvSpPr>
          <p:cNvPr id="6" name="Rectangle 10"/>
          <p:cNvSpPr>
            <a:spLocks noChangeArrowheads="1"/>
          </p:cNvSpPr>
          <p:nvPr/>
        </p:nvSpPr>
        <p:spPr bwMode="auto">
          <a:xfrm>
            <a:off x="304800" y="4724400"/>
            <a:ext cx="7620000" cy="492443"/>
          </a:xfrm>
          <a:prstGeom prst="rect">
            <a:avLst/>
          </a:prstGeom>
          <a:noFill/>
          <a:ln w="28575" cap="sq">
            <a:noFill/>
            <a:miter lim="800000"/>
            <a:headEnd/>
            <a:tailEnd/>
          </a:ln>
          <a:effectLst/>
        </p:spPr>
        <p:txBody>
          <a:bodyPr wrap="square">
            <a:spAutoFit/>
          </a:bodyPr>
          <a:lstStyle/>
          <a:p>
            <a:r>
              <a:rPr kumimoji="1" lang="en-US" sz="2600" b="1" i="1" dirty="0"/>
              <a:t>g</a:t>
            </a:r>
            <a:r>
              <a:rPr kumimoji="1" lang="en-US" sz="2600" b="1" dirty="0"/>
              <a:t>(</a:t>
            </a:r>
            <a:r>
              <a:rPr kumimoji="1" lang="en-US" sz="2600" b="1" i="1" dirty="0"/>
              <a:t>n</a:t>
            </a:r>
            <a:r>
              <a:rPr kumimoji="1" lang="en-US" sz="2600" b="1" dirty="0"/>
              <a:t>) is an </a:t>
            </a:r>
            <a:r>
              <a:rPr kumimoji="1" lang="en-US" sz="2600" b="1" i="1" dirty="0">
                <a:solidFill>
                  <a:srgbClr val="CC0000"/>
                </a:solidFill>
              </a:rPr>
              <a:t>asymptotic upper bound</a:t>
            </a:r>
            <a:r>
              <a:rPr kumimoji="1" lang="en-US" sz="2600" b="1" dirty="0"/>
              <a:t> for </a:t>
            </a:r>
            <a:r>
              <a:rPr kumimoji="1" lang="en-US" sz="2600" b="1" i="1" dirty="0"/>
              <a:t>f</a:t>
            </a:r>
            <a:r>
              <a:rPr kumimoji="1" lang="en-US" sz="2600" b="1" dirty="0"/>
              <a:t>(</a:t>
            </a:r>
            <a:r>
              <a:rPr kumimoji="1" lang="en-US" sz="2600" b="1" i="1" dirty="0"/>
              <a:t>n</a:t>
            </a:r>
            <a:r>
              <a:rPr kumimoji="1" lang="en-US" sz="2600" b="1" dirty="0"/>
              <a:t>).</a:t>
            </a:r>
          </a:p>
        </p:txBody>
      </p:sp>
      <p:sp>
        <p:nvSpPr>
          <p:cNvPr id="7" name="Text Box 12"/>
          <p:cNvSpPr txBox="1">
            <a:spLocks noChangeArrowheads="1"/>
          </p:cNvSpPr>
          <p:nvPr/>
        </p:nvSpPr>
        <p:spPr bwMode="auto">
          <a:xfrm>
            <a:off x="152400" y="5334000"/>
            <a:ext cx="7467600" cy="523220"/>
          </a:xfrm>
          <a:prstGeom prst="rect">
            <a:avLst/>
          </a:prstGeom>
          <a:noFill/>
          <a:ln w="12700">
            <a:noFill/>
            <a:miter lim="800000"/>
            <a:headEnd type="none" w="sm" len="sm"/>
            <a:tailEnd type="none" w="sm" len="sm"/>
          </a:ln>
          <a:effectLst/>
        </p:spPr>
        <p:txBody>
          <a:bodyPr wrap="square">
            <a:spAutoFit/>
          </a:bodyPr>
          <a:lstStyle/>
          <a:p>
            <a:r>
              <a:rPr lang="en-US" b="1" dirty="0">
                <a:solidFill>
                  <a:schemeClr val="hlink"/>
                </a:solidFill>
              </a:rPr>
              <a:t>f(n)  O(g(n</a:t>
            </a:r>
            <a:r>
              <a:rPr lang="en-US" b="1" dirty="0" smtClean="0">
                <a:solidFill>
                  <a:schemeClr val="hlink"/>
                </a:solidFill>
              </a:rPr>
              <a:t>))            </a:t>
            </a:r>
            <a:r>
              <a:rPr lang="en-US" b="1" dirty="0" smtClean="0">
                <a:solidFill>
                  <a:schemeClr val="hlink"/>
                </a:solidFill>
                <a:sym typeface="Symbol" pitchFamily="18" charset="2"/>
              </a:rPr>
              <a:t> </a:t>
            </a:r>
            <a:r>
              <a:rPr lang="en-US" b="1" dirty="0" smtClean="0">
                <a:solidFill>
                  <a:schemeClr val="hlink"/>
                </a:solidFill>
              </a:rPr>
              <a:t>f(n</a:t>
            </a:r>
            <a:r>
              <a:rPr lang="en-US" b="1" dirty="0">
                <a:solidFill>
                  <a:schemeClr val="hlink"/>
                </a:solidFill>
              </a:rPr>
              <a:t>) = </a:t>
            </a:r>
            <a:r>
              <a:rPr lang="en-US" b="1" dirty="0">
                <a:solidFill>
                  <a:schemeClr val="hlink"/>
                </a:solidFill>
                <a:sym typeface="Symbol" pitchFamily="18" charset="2"/>
              </a:rPr>
              <a:t>O(g(n</a:t>
            </a:r>
            <a:r>
              <a:rPr lang="en-US" b="1" dirty="0" smtClean="0">
                <a:solidFill>
                  <a:schemeClr val="hlink"/>
                </a:solidFill>
                <a:sym typeface="Symbol" pitchFamily="18" charset="2"/>
              </a:rPr>
              <a:t>)).</a:t>
            </a:r>
            <a:endParaRPr lang="en-US" b="1" dirty="0">
              <a:solidFill>
                <a:schemeClr val="hlink"/>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dirty="0" smtClean="0"/>
              <a:t>Example </a:t>
            </a:r>
            <a:endParaRPr lang="en-US" dirty="0"/>
          </a:p>
        </p:txBody>
      </p:sp>
      <p:sp>
        <p:nvSpPr>
          <p:cNvPr id="3" name="Content Placeholder 2"/>
          <p:cNvSpPr>
            <a:spLocks noGrp="1"/>
          </p:cNvSpPr>
          <p:nvPr>
            <p:ph idx="1"/>
          </p:nvPr>
        </p:nvSpPr>
        <p:spPr>
          <a:xfrm>
            <a:off x="685800" y="1295400"/>
            <a:ext cx="7772400" cy="4800600"/>
          </a:xfrm>
        </p:spPr>
        <p:txBody>
          <a:bodyPr/>
          <a:lstStyle/>
          <a:p>
            <a:pPr algn="just"/>
            <a:r>
              <a:rPr lang="en-US" sz="2800" b="1" dirty="0" smtClean="0"/>
              <a:t>O(g(n)) = </a:t>
            </a:r>
            <a:r>
              <a:rPr lang="en-US" altLang="en-US" sz="2800" b="1" dirty="0" smtClean="0">
                <a:sym typeface="Symbol" pitchFamily="18" charset="2"/>
              </a:rPr>
              <a:t>{f(n) : there exist positive constants c  and n</a:t>
            </a:r>
            <a:r>
              <a:rPr lang="en-US" altLang="en-US" sz="2800" b="1" baseline="-25000" dirty="0" smtClean="0">
                <a:sym typeface="Symbol" pitchFamily="18" charset="2"/>
              </a:rPr>
              <a:t>0</a:t>
            </a:r>
            <a:r>
              <a:rPr lang="en-US" altLang="en-US" sz="2800" b="1" dirty="0" smtClean="0">
                <a:sym typeface="Symbol" pitchFamily="18" charset="2"/>
              </a:rPr>
              <a:t> such that 0  f(n)  c g(n)  for all n  n</a:t>
            </a:r>
            <a:r>
              <a:rPr lang="en-US" altLang="en-US" sz="2800" b="1" baseline="-25000" dirty="0" smtClean="0">
                <a:sym typeface="Symbol" pitchFamily="18" charset="2"/>
              </a:rPr>
              <a:t>0</a:t>
            </a:r>
            <a:r>
              <a:rPr lang="en-US" sz="2800" b="1" dirty="0" smtClean="0"/>
              <a:t> } </a:t>
            </a:r>
          </a:p>
          <a:p>
            <a:endParaRPr lang="en-US" sz="2400" dirty="0" smtClean="0">
              <a:solidFill>
                <a:srgbClr val="FF0000"/>
              </a:solidFill>
            </a:endParaRPr>
          </a:p>
          <a:p>
            <a:r>
              <a:rPr lang="en-US" sz="2400" dirty="0" smtClean="0">
                <a:solidFill>
                  <a:srgbClr val="FF0000"/>
                </a:solidFill>
              </a:rPr>
              <a:t>f(n</a:t>
            </a:r>
            <a:r>
              <a:rPr lang="en-US" sz="2400" dirty="0">
                <a:solidFill>
                  <a:srgbClr val="FF0000"/>
                </a:solidFill>
              </a:rPr>
              <a:t>) = </a:t>
            </a:r>
            <a:r>
              <a:rPr lang="en-US" sz="2400" dirty="0" smtClean="0">
                <a:solidFill>
                  <a:srgbClr val="FF0000"/>
                </a:solidFill>
              </a:rPr>
              <a:t>5n+2</a:t>
            </a:r>
          </a:p>
          <a:p>
            <a:r>
              <a:rPr lang="en-US" sz="2400" dirty="0" smtClean="0"/>
              <a:t>0</a:t>
            </a:r>
            <a:r>
              <a:rPr lang="en-US" altLang="en-US" sz="2400" dirty="0">
                <a:sym typeface="Symbol" pitchFamily="18" charset="2"/>
              </a:rPr>
              <a:t>  </a:t>
            </a:r>
            <a:r>
              <a:rPr lang="en-US" sz="2400" dirty="0" smtClean="0"/>
              <a:t>5n+2</a:t>
            </a:r>
            <a:r>
              <a:rPr lang="en-US" altLang="en-US" sz="2400" dirty="0" smtClean="0">
                <a:sym typeface="Symbol" pitchFamily="18" charset="2"/>
              </a:rPr>
              <a:t>  6n</a:t>
            </a:r>
          </a:p>
          <a:p>
            <a:r>
              <a:rPr lang="en-US" sz="2400" dirty="0" smtClean="0">
                <a:sym typeface="Symbol" pitchFamily="18" charset="2"/>
              </a:rPr>
              <a:t>n=0 </a:t>
            </a:r>
            <a:r>
              <a:rPr lang="en-US" sz="2400" dirty="0" smtClean="0">
                <a:sym typeface="Wingdings" panose="05000000000000000000" pitchFamily="2" charset="2"/>
              </a:rPr>
              <a:t> 0</a:t>
            </a:r>
            <a:r>
              <a:rPr lang="en-US" altLang="en-US" sz="2400" dirty="0" smtClean="0">
                <a:sym typeface="Symbol" pitchFamily="18" charset="2"/>
              </a:rPr>
              <a:t>20 (no)</a:t>
            </a:r>
          </a:p>
          <a:p>
            <a:r>
              <a:rPr lang="en-US" sz="2400" dirty="0" smtClean="0">
                <a:sym typeface="Symbol" pitchFamily="18" charset="2"/>
              </a:rPr>
              <a:t>n=1 </a:t>
            </a:r>
            <a:r>
              <a:rPr lang="en-US" sz="2400" dirty="0">
                <a:sym typeface="Wingdings" panose="05000000000000000000" pitchFamily="2" charset="2"/>
              </a:rPr>
              <a:t> 0</a:t>
            </a:r>
            <a:r>
              <a:rPr lang="en-US" altLang="en-US" sz="2400" dirty="0" smtClean="0">
                <a:sym typeface="Symbol" pitchFamily="18" charset="2"/>
              </a:rPr>
              <a:t>76 </a:t>
            </a:r>
            <a:r>
              <a:rPr lang="en-US" altLang="en-US" sz="2400" dirty="0">
                <a:sym typeface="Symbol" pitchFamily="18" charset="2"/>
              </a:rPr>
              <a:t>(no)</a:t>
            </a:r>
          </a:p>
          <a:p>
            <a:r>
              <a:rPr lang="en-US" sz="2400" dirty="0" smtClean="0">
                <a:sym typeface="Symbol" pitchFamily="18" charset="2"/>
              </a:rPr>
              <a:t>n=2 </a:t>
            </a:r>
            <a:r>
              <a:rPr lang="en-US" sz="2400" dirty="0">
                <a:sym typeface="Wingdings" panose="05000000000000000000" pitchFamily="2" charset="2"/>
              </a:rPr>
              <a:t> 0</a:t>
            </a:r>
            <a:r>
              <a:rPr lang="en-US" altLang="en-US" sz="2400" dirty="0" smtClean="0">
                <a:sym typeface="Symbol" pitchFamily="18" charset="2"/>
              </a:rPr>
              <a:t>1212 (yes)</a:t>
            </a:r>
          </a:p>
          <a:p>
            <a:r>
              <a:rPr lang="en-US" sz="2400" dirty="0" smtClean="0">
                <a:sym typeface="Symbol" pitchFamily="18" charset="2"/>
              </a:rPr>
              <a:t>n=3 </a:t>
            </a:r>
            <a:r>
              <a:rPr lang="en-US" sz="2400" dirty="0">
                <a:sym typeface="Wingdings" panose="05000000000000000000" pitchFamily="2" charset="2"/>
              </a:rPr>
              <a:t> 0</a:t>
            </a:r>
            <a:r>
              <a:rPr lang="en-US" altLang="en-US" sz="2400" dirty="0" smtClean="0">
                <a:sym typeface="Symbol" pitchFamily="18" charset="2"/>
              </a:rPr>
              <a:t>1718 (yes)</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22</a:t>
            </a:fld>
            <a:endParaRPr lang="en-CA"/>
          </a:p>
        </p:txBody>
      </p:sp>
      <p:sp>
        <p:nvSpPr>
          <p:cNvPr id="6" name="TextBox 5"/>
          <p:cNvSpPr txBox="1"/>
          <p:nvPr/>
        </p:nvSpPr>
        <p:spPr>
          <a:xfrm>
            <a:off x="5105400" y="3429000"/>
            <a:ext cx="3477234" cy="1040285"/>
          </a:xfrm>
          <a:prstGeom prst="rect">
            <a:avLst/>
          </a:prstGeom>
          <a:noFill/>
        </p:spPr>
        <p:txBody>
          <a:bodyPr wrap="none" rtlCol="0">
            <a:spAutoFit/>
          </a:bodyPr>
          <a:lstStyle/>
          <a:p>
            <a:r>
              <a:rPr lang="en-US" dirty="0" smtClean="0"/>
              <a:t>So n</a:t>
            </a:r>
            <a:r>
              <a:rPr lang="en-US" baseline="-25000" dirty="0" smtClean="0"/>
              <a:t>0</a:t>
            </a:r>
            <a:r>
              <a:rPr lang="en-US" dirty="0" smtClean="0"/>
              <a:t>=2, c=6, g(n)=n</a:t>
            </a:r>
          </a:p>
          <a:p>
            <a:r>
              <a:rPr lang="en-US" b="1" dirty="0" smtClean="0">
                <a:solidFill>
                  <a:srgbClr val="FF0000"/>
                </a:solidFill>
              </a:rPr>
              <a:t> f(n)=</a:t>
            </a:r>
            <a:r>
              <a:rPr lang="en-US" b="1" dirty="0">
                <a:solidFill>
                  <a:srgbClr val="FF0000"/>
                </a:solidFill>
              </a:rPr>
              <a:t> </a:t>
            </a:r>
            <a:r>
              <a:rPr lang="en-US" b="1" dirty="0" smtClean="0">
                <a:solidFill>
                  <a:srgbClr val="FF0000"/>
                </a:solidFill>
              </a:rPr>
              <a:t>O(n)</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88AFB22-9B80-4215-B3C9-C934761BD873}" type="slidenum">
              <a:rPr lang="en-US"/>
              <a:pPr/>
              <a:t>23</a:t>
            </a:fld>
            <a:endParaRPr lang="en-US"/>
          </a:p>
        </p:txBody>
      </p:sp>
      <p:sp>
        <p:nvSpPr>
          <p:cNvPr id="27650" name="Rectangle 2"/>
          <p:cNvSpPr>
            <a:spLocks noGrp="1" noChangeArrowheads="1"/>
          </p:cNvSpPr>
          <p:nvPr>
            <p:ph type="title"/>
          </p:nvPr>
        </p:nvSpPr>
        <p:spPr/>
        <p:txBody>
          <a:bodyPr/>
          <a:lstStyle/>
          <a:p>
            <a:r>
              <a:rPr lang="en-US" sz="3600" b="1" dirty="0"/>
              <a:t>Big-O Notation</a:t>
            </a:r>
            <a:br>
              <a:rPr lang="en-US" sz="3600" b="1" dirty="0"/>
            </a:br>
            <a:r>
              <a:rPr lang="en-US" sz="3600" b="1" dirty="0"/>
              <a:t>(Examples)</a:t>
            </a:r>
          </a:p>
        </p:txBody>
      </p:sp>
      <p:sp>
        <p:nvSpPr>
          <p:cNvPr id="27651" name="Rectangle 3"/>
          <p:cNvSpPr>
            <a:spLocks noGrp="1" noChangeArrowheads="1"/>
          </p:cNvSpPr>
          <p:nvPr>
            <p:ph type="body" idx="1"/>
          </p:nvPr>
        </p:nvSpPr>
        <p:spPr/>
        <p:txBody>
          <a:bodyPr/>
          <a:lstStyle/>
          <a:p>
            <a:pPr>
              <a:lnSpc>
                <a:spcPct val="90000"/>
              </a:lnSpc>
            </a:pPr>
            <a:r>
              <a:rPr lang="en-US" dirty="0"/>
              <a:t>f(n) = 5n+2 = O(n)	// g(n) = n</a:t>
            </a:r>
          </a:p>
          <a:p>
            <a:pPr>
              <a:lnSpc>
                <a:spcPct val="90000"/>
              </a:lnSpc>
            </a:pPr>
            <a:r>
              <a:rPr lang="en-US" dirty="0" smtClean="0"/>
              <a:t>f(n</a:t>
            </a:r>
            <a:r>
              <a:rPr lang="en-US" dirty="0"/>
              <a:t>)=n/2 –3 = O(n)</a:t>
            </a:r>
          </a:p>
          <a:p>
            <a:pPr>
              <a:lnSpc>
                <a:spcPct val="90000"/>
              </a:lnSpc>
            </a:pPr>
            <a:r>
              <a:rPr lang="en-US" dirty="0" smtClean="0"/>
              <a:t>n</a:t>
            </a:r>
            <a:r>
              <a:rPr lang="en-US" baseline="30000" dirty="0" smtClean="0"/>
              <a:t>2</a:t>
            </a:r>
            <a:r>
              <a:rPr lang="en-US" dirty="0" smtClean="0"/>
              <a:t>-n </a:t>
            </a:r>
            <a:r>
              <a:rPr lang="en-US" dirty="0"/>
              <a:t>= O(n</a:t>
            </a:r>
            <a:r>
              <a:rPr lang="en-US" baseline="30000" dirty="0"/>
              <a:t>2</a:t>
            </a:r>
            <a:r>
              <a:rPr lang="en-US" dirty="0"/>
              <a:t>) 	// g(n) = n</a:t>
            </a:r>
            <a:r>
              <a:rPr lang="en-US" baseline="30000" dirty="0"/>
              <a:t>2</a:t>
            </a:r>
            <a:endParaRPr lang="en-US" dirty="0"/>
          </a:p>
          <a:p>
            <a:pPr>
              <a:lnSpc>
                <a:spcPct val="90000"/>
              </a:lnSpc>
            </a:pPr>
            <a:r>
              <a:rPr lang="en-US" dirty="0" smtClean="0"/>
              <a:t>n(n+1</a:t>
            </a:r>
            <a:r>
              <a:rPr lang="en-US" dirty="0"/>
              <a:t>)/2 = O(n</a:t>
            </a:r>
            <a:r>
              <a:rPr lang="en-US" baseline="30000" dirty="0"/>
              <a:t>2</a:t>
            </a:r>
            <a:r>
              <a:rPr lang="en-US" dirty="0"/>
              <a:t>)</a:t>
            </a:r>
          </a:p>
          <a:p>
            <a:pPr marL="457200" lvl="1" indent="0">
              <a:lnSpc>
                <a:spcPct val="90000"/>
              </a:lnSpc>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38200"/>
          </a:xfrm>
        </p:spPr>
        <p:txBody>
          <a:bodyPr/>
          <a:lstStyle/>
          <a:p>
            <a:r>
              <a:rPr lang="en-US" altLang="en-US" dirty="0" smtClean="0">
                <a:sym typeface="Symbol" pitchFamily="18" charset="2"/>
              </a:rPr>
              <a:t> - Notation </a:t>
            </a:r>
            <a:endParaRPr lang="en-US" dirty="0"/>
          </a:p>
        </p:txBody>
      </p:sp>
      <p:sp>
        <p:nvSpPr>
          <p:cNvPr id="3" name="Content Placeholder 2"/>
          <p:cNvSpPr>
            <a:spLocks noGrp="1"/>
          </p:cNvSpPr>
          <p:nvPr>
            <p:ph idx="1"/>
          </p:nvPr>
        </p:nvSpPr>
        <p:spPr>
          <a:xfrm>
            <a:off x="685800" y="1219200"/>
            <a:ext cx="7772400" cy="4876800"/>
          </a:xfrm>
        </p:spPr>
        <p:txBody>
          <a:bodyPr/>
          <a:lstStyle/>
          <a:p>
            <a:pPr>
              <a:buClr>
                <a:schemeClr val="hlink"/>
              </a:buClr>
              <a:buSzPct val="110000"/>
            </a:pPr>
            <a:r>
              <a:rPr lang="en-US" altLang="en-US" b="1" dirty="0" smtClean="0">
                <a:sym typeface="Symbol" pitchFamily="18" charset="2"/>
              </a:rPr>
              <a:t>For a given function g(n)</a:t>
            </a:r>
          </a:p>
          <a:p>
            <a:pPr algn="just">
              <a:buClr>
                <a:schemeClr val="hlink"/>
              </a:buClr>
              <a:buSzPct val="110000"/>
            </a:pPr>
            <a:r>
              <a:rPr lang="en-US" altLang="en-US" b="1" dirty="0" smtClean="0">
                <a:sym typeface="Symbol" pitchFamily="18" charset="2"/>
              </a:rPr>
              <a:t> </a:t>
            </a:r>
            <a:r>
              <a:rPr lang="en-US" altLang="en-US" dirty="0" smtClean="0">
                <a:sym typeface="Symbol" pitchFamily="18" charset="2"/>
              </a:rPr>
              <a:t>(g(n)) = {f(n) : there exist positive constants c  and n</a:t>
            </a:r>
            <a:r>
              <a:rPr lang="en-US" altLang="en-US" baseline="-25000" dirty="0" smtClean="0">
                <a:sym typeface="Symbol" pitchFamily="18" charset="2"/>
              </a:rPr>
              <a:t>0</a:t>
            </a:r>
            <a:r>
              <a:rPr lang="en-US" altLang="en-US" dirty="0" smtClean="0">
                <a:sym typeface="Symbol" pitchFamily="18" charset="2"/>
              </a:rPr>
              <a:t> such that 0  c g(n)  f(n)  for all </a:t>
            </a:r>
          </a:p>
          <a:p>
            <a:pPr algn="just">
              <a:buClr>
                <a:schemeClr val="hlink"/>
              </a:buClr>
              <a:buSzPct val="110000"/>
            </a:pPr>
            <a:r>
              <a:rPr lang="en-US" altLang="en-US" dirty="0" smtClean="0">
                <a:sym typeface="Symbol" pitchFamily="18" charset="2"/>
              </a:rPr>
              <a:t>	n  n</a:t>
            </a:r>
            <a:r>
              <a:rPr lang="en-US" altLang="en-US" baseline="-25000" dirty="0" smtClean="0">
                <a:sym typeface="Symbol" pitchFamily="18" charset="2"/>
              </a:rPr>
              <a:t>0</a:t>
            </a:r>
            <a:r>
              <a:rPr lang="en-US" dirty="0" smtClean="0"/>
              <a:t>}</a:t>
            </a:r>
          </a:p>
          <a:p>
            <a:pPr algn="just">
              <a:buClr>
                <a:schemeClr val="hlink"/>
              </a:buClr>
              <a:buSzPct val="110000"/>
            </a:pP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24</a:t>
            </a:fld>
            <a:endParaRPr lang="en-CA"/>
          </a:p>
        </p:txBody>
      </p:sp>
      <p:sp>
        <p:nvSpPr>
          <p:cNvPr id="5" name="Text Box 7"/>
          <p:cNvSpPr txBox="1">
            <a:spLocks noChangeArrowheads="1"/>
          </p:cNvSpPr>
          <p:nvPr/>
        </p:nvSpPr>
        <p:spPr bwMode="auto">
          <a:xfrm>
            <a:off x="990600" y="4572000"/>
            <a:ext cx="7162800" cy="1384995"/>
          </a:xfrm>
          <a:prstGeom prst="rect">
            <a:avLst/>
          </a:prstGeom>
          <a:noFill/>
          <a:ln w="12700">
            <a:noFill/>
            <a:miter lim="800000"/>
            <a:headEnd type="none" w="sm" len="sm"/>
            <a:tailEnd type="none" w="sm" len="sm"/>
          </a:ln>
          <a:effectLst/>
        </p:spPr>
        <p:txBody>
          <a:bodyPr wrap="square">
            <a:spAutoFit/>
          </a:bodyPr>
          <a:lstStyle/>
          <a:p>
            <a:r>
              <a:rPr lang="en-US" b="1" i="1" dirty="0"/>
              <a:t>Intuitively</a:t>
            </a:r>
            <a:r>
              <a:rPr lang="en-US" dirty="0"/>
              <a:t>: Set of all functions whose </a:t>
            </a:r>
            <a:r>
              <a:rPr lang="en-US" i="1" dirty="0"/>
              <a:t>rate of growth</a:t>
            </a:r>
            <a:r>
              <a:rPr lang="en-US" dirty="0"/>
              <a:t> is the same as or higher than that of </a:t>
            </a:r>
            <a:r>
              <a:rPr lang="en-US" dirty="0" err="1" smtClean="0"/>
              <a:t>c.</a:t>
            </a:r>
            <a:r>
              <a:rPr lang="en-US" i="1" dirty="0" err="1" smtClean="0"/>
              <a:t>g</a:t>
            </a:r>
            <a:r>
              <a:rPr lang="en-US" dirty="0" smtClean="0"/>
              <a:t>(</a:t>
            </a:r>
            <a:r>
              <a:rPr lang="en-US" i="1" dirty="0" smtClean="0"/>
              <a:t>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685800"/>
          </a:xfrm>
        </p:spPr>
        <p:txBody>
          <a:bodyPr/>
          <a:lstStyle/>
          <a:p>
            <a:r>
              <a:rPr lang="en-US" altLang="en-US" dirty="0" smtClean="0">
                <a:sym typeface="Symbol" pitchFamily="18" charset="2"/>
              </a:rPr>
              <a:t> - Notation </a:t>
            </a: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25</a:t>
            </a:fld>
            <a:endParaRPr lang="en-CA"/>
          </a:p>
        </p:txBody>
      </p:sp>
      <p:pic>
        <p:nvPicPr>
          <p:cNvPr id="5" name="Picture 10" descr="graph_Omega"/>
          <p:cNvPicPr>
            <a:picLocks noGrp="1" noChangeAspect="1" noChangeArrowheads="1"/>
          </p:cNvPicPr>
          <p:nvPr>
            <p:ph idx="1"/>
          </p:nvPr>
        </p:nvPicPr>
        <p:blipFill>
          <a:blip r:embed="rId2" cstate="print"/>
          <a:srcRect/>
          <a:stretch>
            <a:fillRect/>
          </a:stretch>
        </p:blipFill>
        <p:spPr bwMode="auto">
          <a:xfrm>
            <a:off x="5867400" y="1143000"/>
            <a:ext cx="3073400" cy="3505200"/>
          </a:xfrm>
          <a:prstGeom prst="rect">
            <a:avLst/>
          </a:prstGeom>
          <a:noFill/>
        </p:spPr>
      </p:pic>
      <p:sp>
        <p:nvSpPr>
          <p:cNvPr id="6" name="Rectangle 6"/>
          <p:cNvSpPr>
            <a:spLocks noChangeArrowheads="1"/>
          </p:cNvSpPr>
          <p:nvPr/>
        </p:nvSpPr>
        <p:spPr bwMode="auto">
          <a:xfrm>
            <a:off x="838200" y="4800600"/>
            <a:ext cx="5981700" cy="488950"/>
          </a:xfrm>
          <a:prstGeom prst="rect">
            <a:avLst/>
          </a:prstGeom>
          <a:noFill/>
          <a:ln w="28575" cap="sq">
            <a:noFill/>
            <a:miter lim="800000"/>
            <a:headEnd/>
            <a:tailEnd/>
          </a:ln>
          <a:effectLst/>
        </p:spPr>
        <p:txBody>
          <a:bodyPr wrap="none">
            <a:spAutoFit/>
          </a:bodyPr>
          <a:lstStyle/>
          <a:p>
            <a:r>
              <a:rPr kumimoji="1" lang="en-US" sz="2600" b="1" i="1" dirty="0"/>
              <a:t>g</a:t>
            </a:r>
            <a:r>
              <a:rPr kumimoji="1" lang="en-US" sz="2600" b="1" dirty="0"/>
              <a:t>(</a:t>
            </a:r>
            <a:r>
              <a:rPr kumimoji="1" lang="en-US" sz="2600" b="1" i="1" dirty="0"/>
              <a:t>n</a:t>
            </a:r>
            <a:r>
              <a:rPr kumimoji="1" lang="en-US" sz="2600" b="1" dirty="0"/>
              <a:t>) is an </a:t>
            </a:r>
            <a:r>
              <a:rPr kumimoji="1" lang="en-US" sz="2600" b="1" i="1" dirty="0">
                <a:solidFill>
                  <a:srgbClr val="CC0000"/>
                </a:solidFill>
              </a:rPr>
              <a:t>asymptotic lower bound</a:t>
            </a:r>
            <a:r>
              <a:rPr kumimoji="1" lang="en-US" sz="2600" b="1" dirty="0"/>
              <a:t> for </a:t>
            </a:r>
            <a:r>
              <a:rPr kumimoji="1" lang="en-US" sz="2600" b="1" i="1" dirty="0"/>
              <a:t>f</a:t>
            </a:r>
            <a:r>
              <a:rPr kumimoji="1" lang="en-US" sz="2600" b="1" dirty="0"/>
              <a:t>(</a:t>
            </a:r>
            <a:r>
              <a:rPr kumimoji="1" lang="en-US" sz="2600" b="1" i="1" dirty="0"/>
              <a:t>n</a:t>
            </a:r>
            <a:r>
              <a:rPr kumimoji="1" lang="en-US" sz="2600" b="1" dirty="0"/>
              <a:t>).</a:t>
            </a:r>
          </a:p>
        </p:txBody>
      </p:sp>
      <p:sp>
        <p:nvSpPr>
          <p:cNvPr id="7" name="Text Box 11"/>
          <p:cNvSpPr txBox="1">
            <a:spLocks noChangeArrowheads="1"/>
          </p:cNvSpPr>
          <p:nvPr/>
        </p:nvSpPr>
        <p:spPr bwMode="auto">
          <a:xfrm>
            <a:off x="762000" y="5410200"/>
            <a:ext cx="7086599" cy="523220"/>
          </a:xfrm>
          <a:prstGeom prst="rect">
            <a:avLst/>
          </a:prstGeom>
          <a:noFill/>
          <a:ln w="12700">
            <a:noFill/>
            <a:miter lim="800000"/>
            <a:headEnd type="none" w="sm" len="sm"/>
            <a:tailEnd type="none" w="sm" len="sm"/>
          </a:ln>
          <a:effectLst/>
        </p:spPr>
        <p:txBody>
          <a:bodyPr wrap="square">
            <a:spAutoFit/>
          </a:bodyPr>
          <a:lstStyle/>
          <a:p>
            <a:r>
              <a:rPr lang="en-US" b="1" dirty="0">
                <a:solidFill>
                  <a:schemeClr val="hlink"/>
                </a:solidFill>
              </a:rPr>
              <a:t>f(n)  </a:t>
            </a:r>
            <a:r>
              <a:rPr lang="en-US" b="1" dirty="0" smtClean="0">
                <a:solidFill>
                  <a:schemeClr val="hlink"/>
                </a:solidFill>
              </a:rPr>
              <a:t>(</a:t>
            </a:r>
            <a:r>
              <a:rPr lang="en-US" b="1" dirty="0">
                <a:solidFill>
                  <a:schemeClr val="hlink"/>
                </a:solidFill>
              </a:rPr>
              <a:t>g(n))          </a:t>
            </a:r>
            <a:r>
              <a:rPr lang="en-US" b="1" dirty="0" smtClean="0">
                <a:solidFill>
                  <a:schemeClr val="hlink"/>
                </a:solidFill>
              </a:rPr>
              <a:t> </a:t>
            </a:r>
            <a:r>
              <a:rPr lang="en-US" b="1" dirty="0">
                <a:solidFill>
                  <a:schemeClr val="hlink"/>
                </a:solidFill>
              </a:rPr>
              <a:t>f(n) = </a:t>
            </a:r>
            <a:r>
              <a:rPr lang="en-US" b="1" dirty="0" smtClean="0">
                <a:solidFill>
                  <a:schemeClr val="hlink"/>
                </a:solidFill>
              </a:rPr>
              <a:t>(</a:t>
            </a:r>
            <a:r>
              <a:rPr lang="en-US" b="1" dirty="0">
                <a:solidFill>
                  <a:schemeClr val="hlink"/>
                </a:solidFill>
              </a:rPr>
              <a:t>g(n</a:t>
            </a:r>
            <a:r>
              <a:rPr lang="en-US" b="1" dirty="0" smtClean="0">
                <a:solidFill>
                  <a:schemeClr val="hlink"/>
                </a:solidFill>
              </a:rPr>
              <a:t>)).</a:t>
            </a:r>
            <a:endParaRPr lang="en-US" b="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dirty="0" smtClean="0"/>
              <a:t>Example </a:t>
            </a:r>
            <a:endParaRPr lang="en-US" dirty="0"/>
          </a:p>
        </p:txBody>
      </p:sp>
      <p:sp>
        <p:nvSpPr>
          <p:cNvPr id="3" name="Content Placeholder 2"/>
          <p:cNvSpPr>
            <a:spLocks noGrp="1"/>
          </p:cNvSpPr>
          <p:nvPr>
            <p:ph idx="1"/>
          </p:nvPr>
        </p:nvSpPr>
        <p:spPr>
          <a:xfrm>
            <a:off x="685800" y="1295400"/>
            <a:ext cx="7772400" cy="4800600"/>
          </a:xfrm>
        </p:spPr>
        <p:txBody>
          <a:bodyPr/>
          <a:lstStyle/>
          <a:p>
            <a:pPr algn="just">
              <a:buClr>
                <a:schemeClr val="hlink"/>
              </a:buClr>
              <a:buSzPct val="110000"/>
            </a:pPr>
            <a:r>
              <a:rPr lang="en-US" altLang="en-US" sz="2800" b="1" dirty="0">
                <a:sym typeface="Symbol" pitchFamily="18" charset="2"/>
              </a:rPr>
              <a:t> </a:t>
            </a:r>
            <a:r>
              <a:rPr lang="en-US" altLang="en-US" sz="2800" dirty="0">
                <a:sym typeface="Symbol" pitchFamily="18" charset="2"/>
              </a:rPr>
              <a:t>(g(n)) = {f(n) : there exist positive constants c  and n</a:t>
            </a:r>
            <a:r>
              <a:rPr lang="en-US" altLang="en-US" sz="2800" baseline="-25000" dirty="0">
                <a:sym typeface="Symbol" pitchFamily="18" charset="2"/>
              </a:rPr>
              <a:t>0</a:t>
            </a:r>
            <a:r>
              <a:rPr lang="en-US" altLang="en-US" sz="2800" dirty="0">
                <a:sym typeface="Symbol" pitchFamily="18" charset="2"/>
              </a:rPr>
              <a:t> such that 0  c g(n)  f(n)  for all </a:t>
            </a:r>
            <a:r>
              <a:rPr lang="en-US" altLang="en-US" sz="2800" dirty="0" smtClean="0">
                <a:sym typeface="Symbol" pitchFamily="18" charset="2"/>
              </a:rPr>
              <a:t>n </a:t>
            </a:r>
            <a:r>
              <a:rPr lang="en-US" altLang="en-US" sz="2800" dirty="0">
                <a:sym typeface="Symbol" pitchFamily="18" charset="2"/>
              </a:rPr>
              <a:t> n</a:t>
            </a:r>
            <a:r>
              <a:rPr lang="en-US" altLang="en-US" sz="2800" baseline="-25000" dirty="0">
                <a:sym typeface="Symbol" pitchFamily="18" charset="2"/>
              </a:rPr>
              <a:t>0</a:t>
            </a:r>
            <a:r>
              <a:rPr lang="en-US" sz="2800" dirty="0"/>
              <a:t>}</a:t>
            </a:r>
          </a:p>
          <a:p>
            <a:endParaRPr lang="en-US" sz="2400" dirty="0" smtClean="0">
              <a:solidFill>
                <a:srgbClr val="FF0000"/>
              </a:solidFill>
            </a:endParaRPr>
          </a:p>
          <a:p>
            <a:r>
              <a:rPr lang="en-US" sz="2400" dirty="0" smtClean="0">
                <a:solidFill>
                  <a:srgbClr val="FF0000"/>
                </a:solidFill>
              </a:rPr>
              <a:t>f(n</a:t>
            </a:r>
            <a:r>
              <a:rPr lang="en-US" sz="2400" dirty="0">
                <a:solidFill>
                  <a:srgbClr val="FF0000"/>
                </a:solidFill>
              </a:rPr>
              <a:t>) = </a:t>
            </a:r>
            <a:r>
              <a:rPr lang="en-US" sz="2400" dirty="0" smtClean="0">
                <a:solidFill>
                  <a:srgbClr val="FF0000"/>
                </a:solidFill>
              </a:rPr>
              <a:t>5n+2</a:t>
            </a:r>
          </a:p>
          <a:p>
            <a:r>
              <a:rPr lang="en-US" sz="2400" dirty="0" smtClean="0"/>
              <a:t>0</a:t>
            </a:r>
            <a:r>
              <a:rPr lang="en-US" altLang="en-US" sz="2400" dirty="0">
                <a:sym typeface="Symbol" pitchFamily="18" charset="2"/>
              </a:rPr>
              <a:t>  </a:t>
            </a:r>
            <a:r>
              <a:rPr lang="en-US" sz="2400" dirty="0" smtClean="0"/>
              <a:t>5n</a:t>
            </a:r>
            <a:r>
              <a:rPr lang="en-US" altLang="en-US" sz="2400" dirty="0" smtClean="0">
                <a:sym typeface="Symbol" pitchFamily="18" charset="2"/>
              </a:rPr>
              <a:t>  5n+2</a:t>
            </a:r>
          </a:p>
          <a:p>
            <a:r>
              <a:rPr lang="en-US" sz="2400" dirty="0" smtClean="0">
                <a:sym typeface="Symbol" pitchFamily="18" charset="2"/>
              </a:rPr>
              <a:t>n=0 </a:t>
            </a:r>
            <a:r>
              <a:rPr lang="en-US" sz="2400" dirty="0" smtClean="0">
                <a:sym typeface="Wingdings" panose="05000000000000000000" pitchFamily="2" charset="2"/>
              </a:rPr>
              <a:t> 0</a:t>
            </a:r>
            <a:r>
              <a:rPr lang="en-US" altLang="en-US" sz="2400" dirty="0" smtClean="0">
                <a:sym typeface="Symbol" pitchFamily="18" charset="2"/>
              </a:rPr>
              <a:t>02 (yes)</a:t>
            </a:r>
          </a:p>
          <a:p>
            <a:r>
              <a:rPr lang="en-US" sz="2400" dirty="0" smtClean="0">
                <a:sym typeface="Symbol" pitchFamily="18" charset="2"/>
              </a:rPr>
              <a:t>n=1 </a:t>
            </a:r>
            <a:r>
              <a:rPr lang="en-US" sz="2400" dirty="0">
                <a:sym typeface="Wingdings" panose="05000000000000000000" pitchFamily="2" charset="2"/>
              </a:rPr>
              <a:t> 0</a:t>
            </a:r>
            <a:r>
              <a:rPr lang="en-US" altLang="en-US" sz="2400" dirty="0" smtClean="0">
                <a:sym typeface="Symbol" pitchFamily="18" charset="2"/>
              </a:rPr>
              <a:t>57 (yes)</a:t>
            </a:r>
            <a:endParaRPr lang="en-US" altLang="en-US" sz="2400" dirty="0">
              <a:sym typeface="Symbol" pitchFamily="18" charset="2"/>
            </a:endParaRPr>
          </a:p>
          <a:p>
            <a:r>
              <a:rPr lang="en-US" sz="2400" dirty="0" smtClean="0">
                <a:sym typeface="Symbol" pitchFamily="18" charset="2"/>
              </a:rPr>
              <a:t>n=2 </a:t>
            </a:r>
            <a:r>
              <a:rPr lang="en-US" sz="2400" dirty="0">
                <a:sym typeface="Wingdings" panose="05000000000000000000" pitchFamily="2" charset="2"/>
              </a:rPr>
              <a:t> 0</a:t>
            </a:r>
            <a:r>
              <a:rPr lang="en-US" altLang="en-US" sz="2400" dirty="0" smtClean="0">
                <a:sym typeface="Symbol" pitchFamily="18" charset="2"/>
              </a:rPr>
              <a:t>1012 (yes)</a:t>
            </a:r>
          </a:p>
          <a:p>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26</a:t>
            </a:fld>
            <a:endParaRPr lang="en-CA"/>
          </a:p>
        </p:txBody>
      </p:sp>
      <p:sp>
        <p:nvSpPr>
          <p:cNvPr id="6" name="TextBox 5"/>
          <p:cNvSpPr txBox="1"/>
          <p:nvPr/>
        </p:nvSpPr>
        <p:spPr>
          <a:xfrm>
            <a:off x="5105400" y="3429000"/>
            <a:ext cx="3477234" cy="1040285"/>
          </a:xfrm>
          <a:prstGeom prst="rect">
            <a:avLst/>
          </a:prstGeom>
          <a:noFill/>
        </p:spPr>
        <p:txBody>
          <a:bodyPr wrap="none" rtlCol="0">
            <a:spAutoFit/>
          </a:bodyPr>
          <a:lstStyle/>
          <a:p>
            <a:r>
              <a:rPr lang="en-US" dirty="0" smtClean="0"/>
              <a:t>So n</a:t>
            </a:r>
            <a:r>
              <a:rPr lang="en-US" baseline="-25000" dirty="0" smtClean="0"/>
              <a:t>0</a:t>
            </a:r>
            <a:r>
              <a:rPr lang="en-US" dirty="0" smtClean="0"/>
              <a:t>=0, c=5, g(n)=n</a:t>
            </a:r>
          </a:p>
          <a:p>
            <a:r>
              <a:rPr lang="en-US" b="1" dirty="0" smtClean="0">
                <a:solidFill>
                  <a:srgbClr val="FF0000"/>
                </a:solidFill>
              </a:rPr>
              <a:t> f(n)= </a:t>
            </a:r>
            <a:r>
              <a:rPr lang="en-US" altLang="en-US" b="1" dirty="0">
                <a:solidFill>
                  <a:srgbClr val="FF0000"/>
                </a:solidFill>
              </a:rPr>
              <a:t></a:t>
            </a:r>
            <a:r>
              <a:rPr lang="en-US" b="1" dirty="0" smtClean="0">
                <a:solidFill>
                  <a:srgbClr val="FF0000"/>
                </a:solidFill>
              </a:rPr>
              <a:t>(n)</a:t>
            </a:r>
            <a:endParaRPr lang="en-US" dirty="0">
              <a:solidFill>
                <a:srgbClr val="FF0000"/>
              </a:solidFill>
            </a:endParaRPr>
          </a:p>
        </p:txBody>
      </p:sp>
    </p:spTree>
    <p:extLst>
      <p:ext uri="{BB962C8B-B14F-4D97-AF65-F5344CB8AC3E}">
        <p14:creationId xmlns:p14="http://schemas.microsoft.com/office/powerpoint/2010/main" val="31245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90600"/>
          </a:xfrm>
        </p:spPr>
        <p:txBody>
          <a:bodyPr/>
          <a:lstStyle/>
          <a:p>
            <a:r>
              <a:rPr lang="en-US" altLang="en-US" dirty="0" smtClean="0">
                <a:sym typeface="Symbol" pitchFamily="18" charset="2"/>
              </a:rPr>
              <a:t>  - Notation</a:t>
            </a:r>
            <a:endParaRPr lang="en-US" dirty="0"/>
          </a:p>
        </p:txBody>
      </p:sp>
      <p:sp>
        <p:nvSpPr>
          <p:cNvPr id="3" name="Content Placeholder 2"/>
          <p:cNvSpPr>
            <a:spLocks noGrp="1"/>
          </p:cNvSpPr>
          <p:nvPr>
            <p:ph idx="1"/>
          </p:nvPr>
        </p:nvSpPr>
        <p:spPr>
          <a:xfrm>
            <a:off x="685800" y="1295400"/>
            <a:ext cx="7772400" cy="4800600"/>
          </a:xfrm>
        </p:spPr>
        <p:txBody>
          <a:bodyPr/>
          <a:lstStyle/>
          <a:p>
            <a:pPr>
              <a:lnSpc>
                <a:spcPct val="90000"/>
              </a:lnSpc>
              <a:buClr>
                <a:schemeClr val="hlink"/>
              </a:buClr>
              <a:buSzPct val="110000"/>
            </a:pPr>
            <a:r>
              <a:rPr lang="en-US" altLang="en-US" b="1" dirty="0" smtClean="0"/>
              <a:t> </a:t>
            </a:r>
            <a:r>
              <a:rPr lang="en-US" altLang="en-US" sz="3200" b="1" dirty="0" smtClean="0"/>
              <a:t>For a given function g(n), we denote by </a:t>
            </a:r>
            <a:r>
              <a:rPr lang="en-US" altLang="en-US" sz="3200" dirty="0" smtClean="0">
                <a:sym typeface="Symbol" pitchFamily="18" charset="2"/>
              </a:rPr>
              <a:t>(g(n)) the set of functions</a:t>
            </a:r>
          </a:p>
          <a:p>
            <a:pPr>
              <a:lnSpc>
                <a:spcPct val="90000"/>
              </a:lnSpc>
              <a:buClr>
                <a:schemeClr val="hlink"/>
              </a:buClr>
              <a:buSzPct val="110000"/>
            </a:pPr>
            <a:endParaRPr lang="en-US" altLang="en-US" dirty="0" smtClean="0">
              <a:sym typeface="Symbol" pitchFamily="18" charset="2"/>
            </a:endParaRPr>
          </a:p>
          <a:p>
            <a:pPr algn="just">
              <a:lnSpc>
                <a:spcPct val="90000"/>
              </a:lnSpc>
              <a:buClr>
                <a:schemeClr val="hlink"/>
              </a:buClr>
              <a:buSzPct val="110000"/>
            </a:pPr>
            <a:r>
              <a:rPr lang="en-US" altLang="en-US" dirty="0" smtClean="0">
                <a:sym typeface="Symbol" pitchFamily="18" charset="2"/>
              </a:rPr>
              <a:t>(g(n)) = {f(n) : there exist positive constants </a:t>
            </a:r>
            <a:r>
              <a:rPr lang="en-US" altLang="en-US" b="1" dirty="0" smtClean="0">
                <a:solidFill>
                  <a:srgbClr val="FF0000"/>
                </a:solidFill>
                <a:effectLst/>
                <a:sym typeface="Symbol" pitchFamily="18" charset="2"/>
              </a:rPr>
              <a:t>c</a:t>
            </a:r>
            <a:r>
              <a:rPr lang="en-US" altLang="en-US" b="1" baseline="-25000" dirty="0" smtClean="0">
                <a:solidFill>
                  <a:srgbClr val="FF0000"/>
                </a:solidFill>
                <a:effectLst/>
                <a:sym typeface="Symbol" pitchFamily="18" charset="2"/>
              </a:rPr>
              <a:t>1</a:t>
            </a:r>
            <a:r>
              <a:rPr lang="en-US" altLang="en-US" b="1" dirty="0" smtClean="0">
                <a:solidFill>
                  <a:srgbClr val="FF0000"/>
                </a:solidFill>
                <a:effectLst/>
                <a:sym typeface="Symbol" pitchFamily="18" charset="2"/>
              </a:rPr>
              <a:t>  , c</a:t>
            </a:r>
            <a:r>
              <a:rPr lang="en-US" altLang="en-US" b="1" baseline="-25000" dirty="0" smtClean="0">
                <a:solidFill>
                  <a:srgbClr val="FF0000"/>
                </a:solidFill>
                <a:effectLst/>
                <a:sym typeface="Symbol" pitchFamily="18" charset="2"/>
              </a:rPr>
              <a:t>2</a:t>
            </a:r>
            <a:r>
              <a:rPr lang="en-US" altLang="en-US" b="1" dirty="0" smtClean="0">
                <a:solidFill>
                  <a:srgbClr val="FF0000"/>
                </a:solidFill>
                <a:effectLst/>
                <a:sym typeface="Symbol" pitchFamily="18" charset="2"/>
              </a:rPr>
              <a:t> , and n</a:t>
            </a:r>
            <a:r>
              <a:rPr lang="en-US" altLang="en-US" b="1" baseline="-25000" dirty="0" smtClean="0">
                <a:solidFill>
                  <a:srgbClr val="FF0000"/>
                </a:solidFill>
                <a:effectLst/>
                <a:sym typeface="Symbol" pitchFamily="18" charset="2"/>
              </a:rPr>
              <a:t>0</a:t>
            </a:r>
            <a:r>
              <a:rPr lang="en-US" altLang="en-US" b="1" dirty="0" smtClean="0">
                <a:solidFill>
                  <a:srgbClr val="FF0000"/>
                </a:solidFill>
                <a:effectLst/>
                <a:sym typeface="Symbol" pitchFamily="18" charset="2"/>
              </a:rPr>
              <a:t> </a:t>
            </a:r>
            <a:r>
              <a:rPr lang="en-US" altLang="en-US" dirty="0" smtClean="0">
                <a:sym typeface="Symbol" pitchFamily="18" charset="2"/>
              </a:rPr>
              <a:t>such that </a:t>
            </a:r>
            <a:r>
              <a:rPr lang="en-US" altLang="en-US" b="1" dirty="0" smtClean="0">
                <a:solidFill>
                  <a:srgbClr val="FF0000"/>
                </a:solidFill>
                <a:effectLst/>
                <a:sym typeface="Symbol" pitchFamily="18" charset="2"/>
              </a:rPr>
              <a:t>0  c</a:t>
            </a:r>
            <a:r>
              <a:rPr lang="en-US" altLang="en-US" b="1" baseline="-25000" dirty="0" smtClean="0">
                <a:solidFill>
                  <a:srgbClr val="FF0000"/>
                </a:solidFill>
                <a:effectLst/>
                <a:sym typeface="Symbol" pitchFamily="18" charset="2"/>
              </a:rPr>
              <a:t>1</a:t>
            </a:r>
            <a:r>
              <a:rPr lang="en-US" altLang="en-US" b="1" dirty="0" smtClean="0">
                <a:solidFill>
                  <a:srgbClr val="FF0000"/>
                </a:solidFill>
                <a:effectLst/>
                <a:sym typeface="Symbol" pitchFamily="18" charset="2"/>
              </a:rPr>
              <a:t> g(n)  f(n)  c</a:t>
            </a:r>
            <a:r>
              <a:rPr lang="en-US" altLang="en-US" b="1" baseline="-25000" dirty="0" smtClean="0">
                <a:solidFill>
                  <a:srgbClr val="FF0000"/>
                </a:solidFill>
                <a:effectLst/>
                <a:sym typeface="Symbol" pitchFamily="18" charset="2"/>
              </a:rPr>
              <a:t>2 </a:t>
            </a:r>
            <a:r>
              <a:rPr lang="en-US" altLang="en-US" b="1" dirty="0" smtClean="0">
                <a:solidFill>
                  <a:srgbClr val="FF0000"/>
                </a:solidFill>
                <a:effectLst/>
                <a:sym typeface="Symbol" pitchFamily="18" charset="2"/>
              </a:rPr>
              <a:t>g(n)  </a:t>
            </a:r>
            <a:r>
              <a:rPr lang="en-US" altLang="en-US" dirty="0" smtClean="0">
                <a:sym typeface="Symbol" pitchFamily="18" charset="2"/>
              </a:rPr>
              <a:t>for all n  n</a:t>
            </a:r>
            <a:r>
              <a:rPr lang="en-US" altLang="en-US" baseline="-25000" dirty="0" smtClean="0">
                <a:sym typeface="Symbol" pitchFamily="18" charset="2"/>
              </a:rPr>
              <a:t>0</a:t>
            </a:r>
          </a:p>
          <a:p>
            <a:pPr>
              <a:lnSpc>
                <a:spcPct val="90000"/>
              </a:lnSpc>
              <a:buClr>
                <a:schemeClr val="hlink"/>
              </a:buClr>
              <a:buSzPct val="110000"/>
            </a:pPr>
            <a:r>
              <a:rPr lang="en-US" i="1" dirty="0" smtClean="0"/>
              <a:t>f</a:t>
            </a:r>
            <a:r>
              <a:rPr lang="en-US" dirty="0" smtClean="0"/>
              <a:t>(</a:t>
            </a:r>
            <a:r>
              <a:rPr lang="en-US" i="1" dirty="0" smtClean="0"/>
              <a:t>n</a:t>
            </a:r>
            <a:r>
              <a:rPr lang="en-US" dirty="0" smtClean="0"/>
              <a:t>) </a:t>
            </a:r>
            <a:r>
              <a:rPr lang="en-US" dirty="0" smtClean="0">
                <a:sym typeface="Symbol" pitchFamily="18" charset="2"/>
              </a:rPr>
              <a:t> (</a:t>
            </a:r>
            <a:r>
              <a:rPr lang="en-US" i="1" dirty="0" smtClean="0">
                <a:sym typeface="Symbol" pitchFamily="18" charset="2"/>
              </a:rPr>
              <a:t>g</a:t>
            </a:r>
            <a:r>
              <a:rPr lang="en-US" dirty="0" smtClean="0">
                <a:sym typeface="Symbol" pitchFamily="18" charset="2"/>
              </a:rPr>
              <a:t>(</a:t>
            </a:r>
            <a:r>
              <a:rPr lang="en-US" i="1" dirty="0" smtClean="0">
                <a:sym typeface="Symbol" pitchFamily="18" charset="2"/>
              </a:rPr>
              <a:t>n</a:t>
            </a:r>
            <a:r>
              <a:rPr lang="en-US" dirty="0" smtClean="0">
                <a:sym typeface="Symbol" pitchFamily="18" charset="2"/>
              </a:rPr>
              <a:t>))       </a:t>
            </a:r>
            <a:r>
              <a:rPr lang="en-US" i="1" dirty="0" smtClean="0"/>
              <a:t>f</a:t>
            </a:r>
            <a:r>
              <a:rPr lang="en-US" dirty="0" smtClean="0"/>
              <a:t>(</a:t>
            </a:r>
            <a:r>
              <a:rPr lang="en-US" i="1" dirty="0" smtClean="0"/>
              <a:t>n</a:t>
            </a:r>
            <a:r>
              <a:rPr lang="en-US" dirty="0" smtClean="0"/>
              <a:t>) </a:t>
            </a:r>
            <a:r>
              <a:rPr lang="en-US" dirty="0" smtClean="0">
                <a:sym typeface="Symbol" pitchFamily="18" charset="2"/>
              </a:rPr>
              <a:t>= (</a:t>
            </a:r>
            <a:r>
              <a:rPr lang="en-US" i="1" dirty="0" smtClean="0">
                <a:sym typeface="Symbol" pitchFamily="18" charset="2"/>
              </a:rPr>
              <a:t>g</a:t>
            </a:r>
            <a:r>
              <a:rPr lang="en-US" dirty="0" smtClean="0">
                <a:sym typeface="Symbol" pitchFamily="18" charset="2"/>
              </a:rPr>
              <a:t>(</a:t>
            </a:r>
            <a:r>
              <a:rPr lang="en-US" i="1" dirty="0" smtClean="0">
                <a:sym typeface="Symbol" pitchFamily="18" charset="2"/>
              </a:rPr>
              <a:t>n</a:t>
            </a:r>
            <a:r>
              <a:rPr lang="en-US" dirty="0" smtClean="0">
                <a:sym typeface="Symbol" pitchFamily="18" charset="2"/>
              </a:rPr>
              <a:t>))</a:t>
            </a: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27</a:t>
            </a:fld>
            <a:endParaRPr lang="en-CA" dirty="0"/>
          </a:p>
        </p:txBody>
      </p:sp>
    </p:spTree>
    <p:extLst>
      <p:ext uri="{BB962C8B-B14F-4D97-AF65-F5344CB8AC3E}">
        <p14:creationId xmlns:p14="http://schemas.microsoft.com/office/powerpoint/2010/main" val="303766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38200"/>
          </a:xfrm>
        </p:spPr>
        <p:txBody>
          <a:bodyPr/>
          <a:lstStyle/>
          <a:p>
            <a:r>
              <a:rPr lang="en-US" altLang="en-US" dirty="0" smtClean="0">
                <a:sym typeface="Symbol" pitchFamily="18" charset="2"/>
              </a:rPr>
              <a:t> - Notation</a:t>
            </a: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28</a:t>
            </a:fld>
            <a:endParaRPr lang="en-CA"/>
          </a:p>
        </p:txBody>
      </p:sp>
      <p:pic>
        <p:nvPicPr>
          <p:cNvPr id="5" name="Picture 3" descr="graph_thet"/>
          <p:cNvPicPr>
            <a:picLocks noGrp="1" noChangeAspect="1" noChangeArrowheads="1"/>
          </p:cNvPicPr>
          <p:nvPr>
            <p:ph idx="1"/>
          </p:nvPr>
        </p:nvPicPr>
        <p:blipFill>
          <a:blip r:embed="rId2" cstate="print"/>
          <a:srcRect/>
          <a:stretch>
            <a:fillRect/>
          </a:stretch>
        </p:blipFill>
        <p:spPr bwMode="auto">
          <a:xfrm>
            <a:off x="4419600" y="1524000"/>
            <a:ext cx="4114018" cy="4267200"/>
          </a:xfrm>
          <a:prstGeom prst="rect">
            <a:avLst/>
          </a:prstGeom>
          <a:noFill/>
        </p:spPr>
      </p:pic>
      <p:sp>
        <p:nvSpPr>
          <p:cNvPr id="6" name="Rectangle 24"/>
          <p:cNvSpPr>
            <a:spLocks noChangeArrowheads="1"/>
          </p:cNvSpPr>
          <p:nvPr/>
        </p:nvSpPr>
        <p:spPr bwMode="auto">
          <a:xfrm>
            <a:off x="0" y="1981200"/>
            <a:ext cx="4038600" cy="1292662"/>
          </a:xfrm>
          <a:prstGeom prst="rect">
            <a:avLst/>
          </a:prstGeom>
          <a:noFill/>
          <a:ln w="28575" cap="sq">
            <a:noFill/>
            <a:miter lim="800000"/>
            <a:headEnd/>
            <a:tailEnd/>
          </a:ln>
          <a:effectLst/>
        </p:spPr>
        <p:txBody>
          <a:bodyPr wrap="square">
            <a:spAutoFit/>
          </a:bodyPr>
          <a:lstStyle/>
          <a:p>
            <a:r>
              <a:rPr kumimoji="1" lang="en-US" sz="2600" b="1" i="1" dirty="0"/>
              <a:t>g</a:t>
            </a:r>
            <a:r>
              <a:rPr kumimoji="1" lang="en-US" sz="2600" b="1" dirty="0"/>
              <a:t>(</a:t>
            </a:r>
            <a:r>
              <a:rPr kumimoji="1" lang="en-US" sz="2600" b="1" i="1" dirty="0"/>
              <a:t>n</a:t>
            </a:r>
            <a:r>
              <a:rPr kumimoji="1" lang="en-US" sz="2600" b="1" dirty="0"/>
              <a:t>) is an </a:t>
            </a:r>
            <a:r>
              <a:rPr kumimoji="1" lang="en-US" sz="2600" b="1" i="1" dirty="0">
                <a:solidFill>
                  <a:srgbClr val="CC0000"/>
                </a:solidFill>
              </a:rPr>
              <a:t>asymptotically tight bound</a:t>
            </a:r>
            <a:r>
              <a:rPr kumimoji="1" lang="en-US" sz="2600" b="1" dirty="0"/>
              <a:t> for </a:t>
            </a:r>
            <a:r>
              <a:rPr kumimoji="1" lang="en-US" sz="2600" b="1" i="1" dirty="0"/>
              <a:t>f</a:t>
            </a:r>
            <a:r>
              <a:rPr kumimoji="1" lang="en-US" sz="2600" b="1" dirty="0"/>
              <a:t>(</a:t>
            </a:r>
            <a:r>
              <a:rPr kumimoji="1" lang="en-US" sz="2600" b="1" i="1" dirty="0"/>
              <a:t>n</a:t>
            </a:r>
            <a:r>
              <a:rPr kumimoji="1" lang="en-US" sz="2600" b="1" dirty="0"/>
              <a:t>).</a:t>
            </a:r>
          </a:p>
        </p:txBody>
      </p:sp>
      <p:sp>
        <p:nvSpPr>
          <p:cNvPr id="7" name="Text Box 9"/>
          <p:cNvSpPr txBox="1">
            <a:spLocks noChangeArrowheads="1"/>
          </p:cNvSpPr>
          <p:nvPr/>
        </p:nvSpPr>
        <p:spPr bwMode="auto">
          <a:xfrm>
            <a:off x="0" y="3810000"/>
            <a:ext cx="4191000" cy="1384995"/>
          </a:xfrm>
          <a:prstGeom prst="rect">
            <a:avLst/>
          </a:prstGeom>
          <a:noFill/>
          <a:ln w="12700">
            <a:noFill/>
            <a:miter lim="800000"/>
            <a:headEnd type="none" w="sm" len="sm"/>
            <a:tailEnd type="none" w="sm" len="sm"/>
          </a:ln>
          <a:effectLst/>
        </p:spPr>
        <p:txBody>
          <a:bodyPr wrap="square">
            <a:spAutoFit/>
          </a:bodyPr>
          <a:lstStyle/>
          <a:p>
            <a:r>
              <a:rPr lang="en-US" b="1" i="1" dirty="0"/>
              <a:t>f</a:t>
            </a:r>
            <a:r>
              <a:rPr lang="en-US" b="1" dirty="0"/>
              <a:t>(</a:t>
            </a:r>
            <a:r>
              <a:rPr lang="en-US" b="1" i="1" dirty="0"/>
              <a:t>n</a:t>
            </a:r>
            <a:r>
              <a:rPr lang="en-US" b="1" dirty="0"/>
              <a:t>) and </a:t>
            </a:r>
            <a:r>
              <a:rPr lang="en-US" b="1" i="1" dirty="0"/>
              <a:t>g</a:t>
            </a:r>
            <a:r>
              <a:rPr lang="en-US" b="1" dirty="0"/>
              <a:t>(</a:t>
            </a:r>
            <a:r>
              <a:rPr lang="en-US" b="1" i="1" dirty="0"/>
              <a:t>n</a:t>
            </a:r>
            <a:r>
              <a:rPr lang="en-US" b="1" dirty="0"/>
              <a:t>) are nonnegative, for large </a:t>
            </a:r>
            <a:r>
              <a:rPr lang="en-US" b="1" i="1" dirty="0"/>
              <a:t>n</a:t>
            </a:r>
            <a:r>
              <a:rPr lang="en-US" b="1" dirty="0"/>
              <a:t>. </a:t>
            </a:r>
            <a:endParaRPr lang="en-US" b="1" i="1" u="sng" dirty="0">
              <a:solidFill>
                <a:srgbClr val="CC0000"/>
              </a:solidFill>
            </a:endParaRPr>
          </a:p>
        </p:txBody>
      </p:sp>
    </p:spTree>
    <p:extLst>
      <p:ext uri="{BB962C8B-B14F-4D97-AF65-F5344CB8AC3E}">
        <p14:creationId xmlns:p14="http://schemas.microsoft.com/office/powerpoint/2010/main" val="104590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762000"/>
          </a:xfrm>
        </p:spPr>
        <p:txBody>
          <a:bodyPr/>
          <a:lstStyle/>
          <a:p>
            <a:r>
              <a:rPr lang="en-US" dirty="0" smtClean="0"/>
              <a:t>Example </a:t>
            </a:r>
            <a:endParaRPr lang="en-US" dirty="0"/>
          </a:p>
        </p:txBody>
      </p:sp>
      <p:sp>
        <p:nvSpPr>
          <p:cNvPr id="3" name="Content Placeholder 2"/>
          <p:cNvSpPr>
            <a:spLocks noGrp="1"/>
          </p:cNvSpPr>
          <p:nvPr>
            <p:ph idx="1"/>
          </p:nvPr>
        </p:nvSpPr>
        <p:spPr>
          <a:xfrm>
            <a:off x="685800" y="1066800"/>
            <a:ext cx="7772400" cy="5029200"/>
          </a:xfrm>
        </p:spPr>
        <p:txBody>
          <a:bodyPr/>
          <a:lstStyle/>
          <a:p>
            <a:r>
              <a:rPr kumimoji="1" lang="en-US" sz="2800" b="1" dirty="0" smtClean="0">
                <a:sym typeface="Symbol" pitchFamily="18" charset="2"/>
              </a:rPr>
              <a:t></a:t>
            </a:r>
            <a:r>
              <a:rPr kumimoji="1" lang="en-US" sz="2800" b="1" dirty="0" smtClean="0"/>
              <a:t>(</a:t>
            </a:r>
            <a:r>
              <a:rPr kumimoji="1" lang="en-US" sz="2800" b="1" i="1" dirty="0" smtClean="0"/>
              <a:t>g</a:t>
            </a:r>
            <a:r>
              <a:rPr kumimoji="1" lang="en-US" sz="2800" b="1" dirty="0" smtClean="0"/>
              <a:t>(</a:t>
            </a:r>
            <a:r>
              <a:rPr kumimoji="1" lang="en-US" sz="2800" b="1" i="1" dirty="0" smtClean="0"/>
              <a:t>n</a:t>
            </a:r>
            <a:r>
              <a:rPr kumimoji="1" lang="en-US" sz="2800" b="1" dirty="0" smtClean="0"/>
              <a:t>)) = {</a:t>
            </a:r>
            <a:r>
              <a:rPr kumimoji="1" lang="en-US" sz="2800" b="1" i="1" dirty="0" smtClean="0"/>
              <a:t>f</a:t>
            </a:r>
            <a:r>
              <a:rPr kumimoji="1" lang="en-US" sz="2800" b="1" dirty="0" smtClean="0"/>
              <a:t>(</a:t>
            </a:r>
            <a:r>
              <a:rPr kumimoji="1" lang="en-US" sz="2800" b="1" i="1" dirty="0" smtClean="0"/>
              <a:t>n</a:t>
            </a:r>
            <a:r>
              <a:rPr kumimoji="1" lang="en-US" sz="2800" b="1" dirty="0" smtClean="0"/>
              <a:t>) : </a:t>
            </a:r>
            <a:r>
              <a:rPr kumimoji="1" lang="en-US" sz="2800" b="1" dirty="0" smtClean="0">
                <a:sym typeface="Symbol" pitchFamily="18" charset="2"/>
              </a:rPr>
              <a:t> </a:t>
            </a:r>
            <a:r>
              <a:rPr kumimoji="1" lang="en-US" sz="2800" b="1" dirty="0" smtClean="0"/>
              <a:t>positive constants </a:t>
            </a:r>
            <a:r>
              <a:rPr kumimoji="1" lang="en-US" sz="2800" b="1" i="1" dirty="0" smtClean="0"/>
              <a:t>c</a:t>
            </a:r>
            <a:r>
              <a:rPr kumimoji="1" lang="en-US" sz="2800" b="1" baseline="-25000" dirty="0" smtClean="0"/>
              <a:t>1</a:t>
            </a:r>
            <a:r>
              <a:rPr kumimoji="1" lang="en-US" sz="2800" b="1" dirty="0" smtClean="0"/>
              <a:t>, </a:t>
            </a:r>
            <a:r>
              <a:rPr kumimoji="1" lang="en-US" sz="2800" b="1" i="1" dirty="0" smtClean="0"/>
              <a:t>c</a:t>
            </a:r>
            <a:r>
              <a:rPr kumimoji="1" lang="en-US" sz="2800" b="1" baseline="-25000" dirty="0" smtClean="0"/>
              <a:t>2</a:t>
            </a:r>
            <a:r>
              <a:rPr kumimoji="1" lang="en-US" sz="2800" b="1" dirty="0" smtClean="0"/>
              <a:t>, and </a:t>
            </a:r>
            <a:r>
              <a:rPr kumimoji="1" lang="en-US" sz="2800" b="1" i="1" dirty="0" smtClean="0"/>
              <a:t>n</a:t>
            </a:r>
            <a:r>
              <a:rPr kumimoji="1" lang="en-US" sz="2800" b="1" baseline="-25000" dirty="0" smtClean="0"/>
              <a:t>0</a:t>
            </a:r>
            <a:r>
              <a:rPr kumimoji="1" lang="en-US" sz="2800" b="1" dirty="0" smtClean="0"/>
              <a:t>, such that </a:t>
            </a:r>
            <a:r>
              <a:rPr kumimoji="1" lang="en-US" sz="2800" b="1" dirty="0" smtClean="0">
                <a:sym typeface="Symbol" pitchFamily="18" charset="2"/>
              </a:rPr>
              <a:t></a:t>
            </a:r>
            <a:r>
              <a:rPr kumimoji="1" lang="en-US" sz="2800" b="1" i="1" dirty="0" smtClean="0"/>
              <a:t>n </a:t>
            </a:r>
            <a:r>
              <a:rPr kumimoji="1" lang="en-US" sz="2800" b="1" dirty="0" smtClean="0">
                <a:sym typeface="Symbol" pitchFamily="18" charset="2"/>
              </a:rPr>
              <a:t></a:t>
            </a:r>
            <a:r>
              <a:rPr kumimoji="1" lang="en-US" sz="2800" b="1" i="1" dirty="0" smtClean="0"/>
              <a:t>  n</a:t>
            </a:r>
            <a:r>
              <a:rPr kumimoji="1" lang="en-US" sz="2800" b="1" baseline="-25000" dirty="0" smtClean="0"/>
              <a:t>0</a:t>
            </a:r>
            <a:r>
              <a:rPr kumimoji="1" lang="en-US" sz="2800" b="1" dirty="0" smtClean="0"/>
              <a:t>,    0 </a:t>
            </a:r>
            <a:r>
              <a:rPr kumimoji="1" lang="en-US" sz="2800" b="1" dirty="0" smtClean="0">
                <a:sym typeface="Symbol" pitchFamily="18" charset="2"/>
              </a:rPr>
              <a:t></a:t>
            </a:r>
            <a:r>
              <a:rPr kumimoji="1" lang="en-US" sz="2800" b="1" dirty="0" smtClean="0"/>
              <a:t> </a:t>
            </a:r>
            <a:r>
              <a:rPr kumimoji="1" lang="en-US" sz="2800" b="1" i="1" dirty="0" smtClean="0"/>
              <a:t>c</a:t>
            </a:r>
            <a:r>
              <a:rPr kumimoji="1" lang="en-US" sz="2800" b="1" baseline="-25000" dirty="0" smtClean="0"/>
              <a:t>1</a:t>
            </a:r>
            <a:r>
              <a:rPr kumimoji="1" lang="en-US" sz="2800" b="1" i="1" dirty="0" smtClean="0"/>
              <a:t>g</a:t>
            </a:r>
            <a:r>
              <a:rPr kumimoji="1" lang="en-US" sz="2800" b="1" dirty="0" smtClean="0"/>
              <a:t>(</a:t>
            </a:r>
            <a:r>
              <a:rPr kumimoji="1" lang="en-US" sz="2800" b="1" i="1" dirty="0" smtClean="0"/>
              <a:t>n</a:t>
            </a:r>
            <a:r>
              <a:rPr kumimoji="1" lang="en-US" sz="2800" b="1" dirty="0" smtClean="0"/>
              <a:t>) </a:t>
            </a:r>
            <a:r>
              <a:rPr kumimoji="1" lang="en-US" sz="2800" b="1" dirty="0" smtClean="0">
                <a:sym typeface="Symbol" pitchFamily="18" charset="2"/>
              </a:rPr>
              <a:t> </a:t>
            </a:r>
            <a:r>
              <a:rPr kumimoji="1" lang="en-US" sz="2800" b="1" dirty="0" smtClean="0"/>
              <a:t> </a:t>
            </a:r>
            <a:r>
              <a:rPr kumimoji="1" lang="en-US" sz="2800" b="1" i="1" dirty="0" smtClean="0"/>
              <a:t>f</a:t>
            </a:r>
            <a:r>
              <a:rPr kumimoji="1" lang="en-US" sz="2800" b="1" dirty="0" smtClean="0"/>
              <a:t>(</a:t>
            </a:r>
            <a:r>
              <a:rPr kumimoji="1" lang="en-US" sz="2800" b="1" i="1" dirty="0" smtClean="0"/>
              <a:t>n</a:t>
            </a:r>
            <a:r>
              <a:rPr kumimoji="1" lang="en-US" sz="2800" b="1" dirty="0" smtClean="0"/>
              <a:t>)</a:t>
            </a:r>
            <a:r>
              <a:rPr kumimoji="1" lang="en-US" sz="2800" b="1" i="1" dirty="0" smtClean="0"/>
              <a:t> </a:t>
            </a:r>
            <a:r>
              <a:rPr kumimoji="1" lang="en-US" sz="2800" b="1" dirty="0" smtClean="0">
                <a:sym typeface="Symbol" pitchFamily="18" charset="2"/>
              </a:rPr>
              <a:t></a:t>
            </a:r>
            <a:r>
              <a:rPr kumimoji="1" lang="en-US" sz="2800" b="1" dirty="0" smtClean="0"/>
              <a:t> c</a:t>
            </a:r>
            <a:r>
              <a:rPr kumimoji="1" lang="en-US" sz="2800" b="1" baseline="-25000" dirty="0" smtClean="0"/>
              <a:t>2</a:t>
            </a:r>
            <a:r>
              <a:rPr kumimoji="1" lang="en-US" sz="2800" b="1" i="1" dirty="0" smtClean="0"/>
              <a:t>g</a:t>
            </a:r>
            <a:r>
              <a:rPr kumimoji="1" lang="en-US" sz="2800" b="1" dirty="0" smtClean="0"/>
              <a:t>(</a:t>
            </a:r>
            <a:r>
              <a:rPr kumimoji="1" lang="en-US" sz="2800" b="1" i="1" dirty="0" smtClean="0"/>
              <a:t>n</a:t>
            </a:r>
            <a:r>
              <a:rPr kumimoji="1" lang="en-US" sz="2800" b="1" dirty="0" smtClean="0"/>
              <a:t>) }</a:t>
            </a:r>
          </a:p>
          <a:p>
            <a:endParaRPr lang="en-US" dirty="0" smtClean="0"/>
          </a:p>
          <a:p>
            <a:r>
              <a:rPr lang="en-US" dirty="0" smtClean="0"/>
              <a:t>	</a:t>
            </a:r>
            <a:r>
              <a:rPr lang="en-US" dirty="0" smtClean="0"/>
              <a:t>5n+2</a:t>
            </a:r>
            <a:r>
              <a:rPr lang="en-US" i="1" dirty="0" smtClean="0"/>
              <a:t> </a:t>
            </a:r>
            <a:r>
              <a:rPr lang="en-US" i="1" dirty="0" smtClean="0"/>
              <a:t>= </a:t>
            </a:r>
            <a:r>
              <a:rPr lang="en-US" dirty="0" smtClean="0">
                <a:latin typeface="Symbol" pitchFamily="18" charset="2"/>
              </a:rPr>
              <a:t>Q</a:t>
            </a:r>
            <a:r>
              <a:rPr lang="en-US" dirty="0" smtClean="0"/>
              <a:t>(</a:t>
            </a:r>
            <a:r>
              <a:rPr lang="en-US" i="1" dirty="0" smtClean="0"/>
              <a:t>n</a:t>
            </a:r>
            <a:r>
              <a:rPr lang="en-US" dirty="0" smtClean="0"/>
              <a:t>)</a:t>
            </a:r>
            <a:endParaRPr lang="en-US" dirty="0" smtClean="0"/>
          </a:p>
          <a:p>
            <a:r>
              <a:rPr lang="en-US" dirty="0" smtClean="0"/>
              <a:t>Determine the positive constant </a:t>
            </a:r>
            <a:r>
              <a:rPr lang="en-US" i="1" dirty="0" smtClean="0"/>
              <a:t>n</a:t>
            </a:r>
            <a:r>
              <a:rPr lang="en-US" baseline="-25000" dirty="0" smtClean="0"/>
              <a:t>0</a:t>
            </a:r>
            <a:r>
              <a:rPr lang="en-US" dirty="0" smtClean="0"/>
              <a:t>, </a:t>
            </a:r>
            <a:r>
              <a:rPr lang="en-US" i="1" dirty="0" smtClean="0"/>
              <a:t>c</a:t>
            </a:r>
            <a:r>
              <a:rPr lang="en-US" baseline="-25000" dirty="0" smtClean="0"/>
              <a:t>1</a:t>
            </a:r>
            <a:r>
              <a:rPr lang="en-US" dirty="0" smtClean="0"/>
              <a:t>, and </a:t>
            </a:r>
            <a:r>
              <a:rPr lang="en-US" i="1" dirty="0" smtClean="0"/>
              <a:t>c</a:t>
            </a:r>
            <a:r>
              <a:rPr lang="en-US" baseline="-25000" dirty="0" smtClean="0"/>
              <a:t>2</a:t>
            </a:r>
            <a:r>
              <a:rPr lang="en-US" dirty="0" smtClean="0"/>
              <a:t> such that </a:t>
            </a:r>
            <a:r>
              <a:rPr lang="en-US" dirty="0" smtClean="0"/>
              <a:t>the above conditions satisfies</a:t>
            </a:r>
            <a:endParaRPr lang="en-US" dirty="0" smtClean="0"/>
          </a:p>
          <a:p>
            <a:pPr algn="ctr"/>
            <a:r>
              <a:rPr lang="en-US" dirty="0" smtClean="0"/>
              <a:t> </a:t>
            </a:r>
            <a:r>
              <a:rPr lang="en-US" b="1" dirty="0" smtClean="0"/>
              <a:t>5n</a:t>
            </a:r>
            <a:r>
              <a:rPr lang="en-US" baseline="30000" dirty="0" smtClean="0"/>
              <a:t> </a:t>
            </a:r>
            <a:r>
              <a:rPr kumimoji="1" lang="en-US" b="1" dirty="0" smtClean="0">
                <a:sym typeface="Symbol" pitchFamily="18" charset="2"/>
              </a:rPr>
              <a:t></a:t>
            </a:r>
            <a:r>
              <a:rPr kumimoji="1" lang="en-US" b="1" dirty="0" smtClean="0"/>
              <a:t> </a:t>
            </a:r>
            <a:r>
              <a:rPr kumimoji="1" lang="en-US" b="1" dirty="0" smtClean="0"/>
              <a:t>5n+2</a:t>
            </a:r>
            <a:r>
              <a:rPr lang="en-US" i="1" dirty="0" smtClean="0"/>
              <a:t> </a:t>
            </a:r>
            <a:r>
              <a:rPr kumimoji="1" lang="en-US" b="1" dirty="0" smtClean="0">
                <a:sym typeface="Symbol" pitchFamily="18" charset="2"/>
              </a:rPr>
              <a:t> </a:t>
            </a:r>
            <a:r>
              <a:rPr kumimoji="1" lang="en-US" b="1" dirty="0" smtClean="0">
                <a:sym typeface="Symbol" pitchFamily="18" charset="2"/>
              </a:rPr>
              <a:t>6n</a:t>
            </a:r>
            <a:endParaRPr lang="en-US" dirty="0" smtClean="0"/>
          </a:p>
          <a:p>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29</a:t>
            </a:fld>
            <a:endParaRPr lang="en-CA"/>
          </a:p>
        </p:txBody>
      </p:sp>
    </p:spTree>
    <p:extLst>
      <p:ext uri="{BB962C8B-B14F-4D97-AF65-F5344CB8AC3E}">
        <p14:creationId xmlns:p14="http://schemas.microsoft.com/office/powerpoint/2010/main" val="221441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Formal Definition </a:t>
            </a:r>
            <a:endParaRPr lang="en-US" dirty="0"/>
          </a:p>
        </p:txBody>
      </p:sp>
      <p:sp>
        <p:nvSpPr>
          <p:cNvPr id="32771" name="Content Placeholder 2"/>
          <p:cNvSpPr>
            <a:spLocks noGrp="1"/>
          </p:cNvSpPr>
          <p:nvPr>
            <p:ph idx="1"/>
          </p:nvPr>
        </p:nvSpPr>
        <p:spPr/>
        <p:txBody>
          <a:bodyPr/>
          <a:lstStyle/>
          <a:p>
            <a:pPr>
              <a:buFont typeface="Wingdings 2" pitchFamily="18" charset="2"/>
              <a:buNone/>
            </a:pPr>
            <a:r>
              <a:rPr lang="en-US" dirty="0" smtClean="0"/>
              <a:t> </a:t>
            </a:r>
          </a:p>
          <a:p>
            <a:pPr algn="just"/>
            <a:r>
              <a:rPr lang="en-US" dirty="0" smtClean="0"/>
              <a:t>As a sequence of </a:t>
            </a:r>
            <a:r>
              <a:rPr lang="en-US" b="1" dirty="0" smtClean="0">
                <a:solidFill>
                  <a:srgbClr val="FF0000"/>
                </a:solidFill>
              </a:rPr>
              <a:t>computational steps</a:t>
            </a:r>
            <a:r>
              <a:rPr lang="en-US" dirty="0" smtClean="0"/>
              <a:t> that transforms the </a:t>
            </a:r>
            <a:r>
              <a:rPr lang="en-US" b="1" dirty="0" smtClean="0">
                <a:solidFill>
                  <a:srgbClr val="FF0000"/>
                </a:solidFill>
              </a:rPr>
              <a:t>input</a:t>
            </a:r>
            <a:r>
              <a:rPr lang="en-US" dirty="0" smtClean="0"/>
              <a:t> into </a:t>
            </a:r>
            <a:r>
              <a:rPr lang="en-US" b="1" dirty="0" smtClean="0">
                <a:solidFill>
                  <a:srgbClr val="FF0000"/>
                </a:solidFill>
              </a:rPr>
              <a:t>output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838200"/>
          </a:xfrm>
        </p:spPr>
        <p:txBody>
          <a:bodyPr/>
          <a:lstStyle/>
          <a:p>
            <a:r>
              <a:rPr lang="en-US" dirty="0" smtClean="0"/>
              <a:t>Example </a:t>
            </a:r>
            <a:r>
              <a:rPr lang="en-US" dirty="0" err="1" smtClean="0"/>
              <a:t>Contd</a:t>
            </a:r>
            <a:r>
              <a:rPr lang="en-US" dirty="0" smtClean="0"/>
              <a:t> ... </a:t>
            </a:r>
            <a:endParaRPr lang="en-US" dirty="0"/>
          </a:p>
        </p:txBody>
      </p:sp>
      <p:sp>
        <p:nvSpPr>
          <p:cNvPr id="3" name="Content Placeholder 2"/>
          <p:cNvSpPr>
            <a:spLocks noGrp="1"/>
          </p:cNvSpPr>
          <p:nvPr>
            <p:ph idx="1"/>
          </p:nvPr>
        </p:nvSpPr>
        <p:spPr>
          <a:xfrm>
            <a:off x="685800" y="1295400"/>
            <a:ext cx="7772400" cy="4800600"/>
          </a:xfrm>
        </p:spPr>
        <p:txBody>
          <a:bodyPr/>
          <a:lstStyle/>
          <a:p>
            <a:endParaRPr lang="en-US" dirty="0" smtClean="0"/>
          </a:p>
          <a:p>
            <a:r>
              <a:rPr lang="en-US" b="1" dirty="0" smtClean="0"/>
              <a:t>5n</a:t>
            </a:r>
            <a:r>
              <a:rPr lang="en-US" baseline="30000" dirty="0" smtClean="0"/>
              <a:t> </a:t>
            </a:r>
            <a:r>
              <a:rPr kumimoji="1" lang="en-US" b="1" dirty="0">
                <a:sym typeface="Symbol" pitchFamily="18" charset="2"/>
              </a:rPr>
              <a:t></a:t>
            </a:r>
            <a:r>
              <a:rPr kumimoji="1" lang="en-US" b="1" dirty="0"/>
              <a:t> 5n+2</a:t>
            </a:r>
            <a:r>
              <a:rPr lang="en-US" i="1" dirty="0"/>
              <a:t> </a:t>
            </a:r>
            <a:r>
              <a:rPr lang="en-US" i="1" dirty="0" smtClean="0"/>
              <a:t>is true for all n</a:t>
            </a:r>
            <a:r>
              <a:rPr kumimoji="1" lang="en-US" b="1" dirty="0">
                <a:sym typeface="Symbol" pitchFamily="18" charset="2"/>
              </a:rPr>
              <a:t> </a:t>
            </a:r>
            <a:r>
              <a:rPr kumimoji="1" lang="en-US" b="1" dirty="0" smtClean="0">
                <a:sym typeface="Symbol" pitchFamily="18" charset="2"/>
              </a:rPr>
              <a:t> 0</a:t>
            </a:r>
          </a:p>
          <a:p>
            <a:r>
              <a:rPr kumimoji="1" lang="en-US" b="1" dirty="0" smtClean="0">
                <a:sym typeface="Symbol" pitchFamily="18" charset="2"/>
              </a:rPr>
              <a:t>5n+2</a:t>
            </a:r>
            <a:r>
              <a:rPr kumimoji="1" lang="en-US" b="1" dirty="0">
                <a:sym typeface="Symbol" pitchFamily="18" charset="2"/>
              </a:rPr>
              <a:t>  </a:t>
            </a:r>
            <a:r>
              <a:rPr kumimoji="1" lang="en-US" b="1" dirty="0" smtClean="0">
                <a:sym typeface="Symbol" pitchFamily="18" charset="2"/>
              </a:rPr>
              <a:t>6n is true for all n2</a:t>
            </a:r>
          </a:p>
          <a:p>
            <a:r>
              <a:rPr lang="en-US" sz="2800" b="1" kern="1200" dirty="0">
                <a:solidFill>
                  <a:srgbClr val="FF0000"/>
                </a:solidFill>
                <a:effectLst>
                  <a:outerShdw blurRad="38100" dist="38100" dir="2700000" algn="tl">
                    <a:srgbClr val="000000">
                      <a:alpha val="43137"/>
                    </a:srgbClr>
                  </a:outerShdw>
                </a:effectLst>
                <a:latin typeface="Comic Sans MS" pitchFamily="66" charset="0"/>
                <a:sym typeface="Symbol" pitchFamily="18" charset="2"/>
              </a:rPr>
              <a:t></a:t>
            </a:r>
            <a:r>
              <a:rPr lang="en-US" b="1" dirty="0" smtClean="0">
                <a:solidFill>
                  <a:schemeClr val="hlink"/>
                </a:solidFill>
                <a:sym typeface="Symbol" pitchFamily="18" charset="2"/>
              </a:rPr>
              <a:t> </a:t>
            </a:r>
            <a:r>
              <a:rPr lang="en-US" b="1" dirty="0" smtClean="0"/>
              <a:t>5n</a:t>
            </a:r>
            <a:r>
              <a:rPr lang="en-US" baseline="30000" dirty="0" smtClean="0"/>
              <a:t> </a:t>
            </a:r>
            <a:r>
              <a:rPr kumimoji="1" lang="en-US" b="1" dirty="0">
                <a:sym typeface="Symbol" pitchFamily="18" charset="2"/>
              </a:rPr>
              <a:t></a:t>
            </a:r>
            <a:r>
              <a:rPr kumimoji="1" lang="en-US" b="1" dirty="0"/>
              <a:t> 5n+2</a:t>
            </a:r>
            <a:r>
              <a:rPr lang="en-US" i="1" dirty="0"/>
              <a:t> </a:t>
            </a:r>
            <a:r>
              <a:rPr kumimoji="1" lang="en-US" b="1" dirty="0">
                <a:sym typeface="Symbol" pitchFamily="18" charset="2"/>
              </a:rPr>
              <a:t> </a:t>
            </a:r>
            <a:r>
              <a:rPr kumimoji="1" lang="en-US" b="1" dirty="0" smtClean="0">
                <a:sym typeface="Symbol" pitchFamily="18" charset="2"/>
              </a:rPr>
              <a:t>6n</a:t>
            </a:r>
            <a:r>
              <a:rPr lang="en-US" dirty="0" smtClean="0">
                <a:sym typeface="Symbol" pitchFamily="18" charset="2"/>
              </a:rPr>
              <a:t> is true for </a:t>
            </a:r>
            <a:r>
              <a:rPr kumimoji="1" lang="en-US" b="1" dirty="0">
                <a:sym typeface="Symbol" pitchFamily="18" charset="2"/>
              </a:rPr>
              <a:t>all n</a:t>
            </a:r>
            <a:r>
              <a:rPr kumimoji="1" lang="en-US" b="1" dirty="0" smtClean="0">
                <a:sym typeface="Symbol" pitchFamily="18" charset="2"/>
              </a:rPr>
              <a:t>2</a:t>
            </a:r>
          </a:p>
          <a:p>
            <a:pPr marL="457200" lvl="0" indent="-457200">
              <a:buFont typeface="Symbol"/>
              <a:buChar char="Þ"/>
            </a:pPr>
            <a:r>
              <a:rPr lang="en-US" sz="2800" b="1" kern="1200" dirty="0" smtClean="0">
                <a:solidFill>
                  <a:srgbClr val="FF0000"/>
                </a:solidFill>
                <a:effectLst>
                  <a:outerShdw blurRad="38100" dist="38100" dir="2700000" algn="tl">
                    <a:srgbClr val="000000">
                      <a:alpha val="43137"/>
                    </a:srgbClr>
                  </a:outerShdw>
                </a:effectLst>
                <a:latin typeface="Comic Sans MS" pitchFamily="66" charset="0"/>
                <a:sym typeface="Symbol" pitchFamily="18" charset="2"/>
              </a:rPr>
              <a:t>c1=5, c2=6, g(n)=n</a:t>
            </a:r>
          </a:p>
          <a:p>
            <a:pPr marL="457200" lvl="0" indent="-457200">
              <a:buFont typeface="Symbol"/>
              <a:buChar char="Þ"/>
            </a:pPr>
            <a:r>
              <a:rPr lang="en-US" sz="2800" b="1" kern="1200" dirty="0" smtClean="0">
                <a:solidFill>
                  <a:srgbClr val="FF0000"/>
                </a:solidFill>
                <a:effectLst>
                  <a:outerShdw blurRad="38100" dist="38100" dir="2700000" algn="tl">
                    <a:srgbClr val="000000">
                      <a:alpha val="43137"/>
                    </a:srgbClr>
                  </a:outerShdw>
                </a:effectLst>
                <a:latin typeface="Comic Sans MS" pitchFamily="66" charset="0"/>
                <a:sym typeface="Symbol" pitchFamily="18" charset="2"/>
              </a:rPr>
              <a:t>f(n</a:t>
            </a:r>
            <a:r>
              <a:rPr lang="en-US" sz="2800" b="1" kern="1200" dirty="0">
                <a:solidFill>
                  <a:srgbClr val="FF0000"/>
                </a:solidFill>
                <a:effectLst>
                  <a:outerShdw blurRad="38100" dist="38100" dir="2700000" algn="tl">
                    <a:srgbClr val="000000">
                      <a:alpha val="43137"/>
                    </a:srgbClr>
                  </a:outerShdw>
                </a:effectLst>
                <a:latin typeface="Comic Sans MS" pitchFamily="66" charset="0"/>
                <a:sym typeface="Symbol" pitchFamily="18" charset="2"/>
              </a:rPr>
              <a:t>)= </a:t>
            </a:r>
            <a:r>
              <a:rPr kumimoji="1" lang="en-US" sz="2800" b="1" dirty="0">
                <a:solidFill>
                  <a:srgbClr val="FF0000"/>
                </a:solidFill>
                <a:sym typeface="Symbol" pitchFamily="18" charset="2"/>
              </a:rPr>
              <a:t></a:t>
            </a:r>
            <a:r>
              <a:rPr lang="en-US" sz="2800" b="1" kern="1200" dirty="0" smtClean="0">
                <a:solidFill>
                  <a:srgbClr val="FF0000"/>
                </a:solidFill>
                <a:effectLst>
                  <a:outerShdw blurRad="38100" dist="38100" dir="2700000" algn="tl">
                    <a:srgbClr val="000000">
                      <a:alpha val="43137"/>
                    </a:srgbClr>
                  </a:outerShdw>
                </a:effectLst>
                <a:latin typeface="Comic Sans MS" pitchFamily="66" charset="0"/>
                <a:sym typeface="Symbol" pitchFamily="18" charset="2"/>
              </a:rPr>
              <a:t>(g(n)) = </a:t>
            </a:r>
            <a:r>
              <a:rPr kumimoji="1" lang="en-US" sz="2800" b="1" dirty="0">
                <a:solidFill>
                  <a:srgbClr val="FF0000"/>
                </a:solidFill>
                <a:sym typeface="Symbol" pitchFamily="18" charset="2"/>
              </a:rPr>
              <a:t></a:t>
            </a:r>
            <a:r>
              <a:rPr lang="en-US" sz="2800" b="1" kern="1200" dirty="0" smtClean="0">
                <a:solidFill>
                  <a:srgbClr val="FF0000"/>
                </a:solidFill>
                <a:effectLst>
                  <a:outerShdw blurRad="38100" dist="38100" dir="2700000" algn="tl">
                    <a:srgbClr val="000000">
                      <a:alpha val="43137"/>
                    </a:srgbClr>
                  </a:outerShdw>
                </a:effectLst>
                <a:latin typeface="Comic Sans MS" pitchFamily="66" charset="0"/>
                <a:sym typeface="Symbol" pitchFamily="18" charset="2"/>
              </a:rPr>
              <a:t>(n)</a:t>
            </a:r>
            <a:endParaRPr lang="en-US" sz="2800" kern="1200" dirty="0">
              <a:solidFill>
                <a:srgbClr val="FF0000"/>
              </a:solidFill>
              <a:effectLst>
                <a:outerShdw blurRad="38100" dist="38100" dir="2700000" algn="tl">
                  <a:srgbClr val="000000">
                    <a:alpha val="43137"/>
                  </a:srgbClr>
                </a:outerShdw>
              </a:effectLst>
              <a:latin typeface="Comic Sans MS" pitchFamily="66" charset="0"/>
              <a:sym typeface="Symbol" pitchFamily="18" charset="2"/>
            </a:endParaRPr>
          </a:p>
          <a:p>
            <a:endParaRPr lang="en-US" dirty="0">
              <a:solidFill>
                <a:srgbClr val="FF0000"/>
              </a:solidFill>
            </a:endParaRPr>
          </a:p>
          <a:p>
            <a:endParaRPr kumimoji="1" lang="en-US" b="1" dirty="0" smtClean="0">
              <a:sym typeface="Symbol" pitchFamily="18" charset="2"/>
            </a:endParaRPr>
          </a:p>
          <a:p>
            <a:endParaRPr kumimoji="1" lang="en-US" b="1" dirty="0">
              <a:sym typeface="Symbol" pitchFamily="18" charset="2"/>
            </a:endParaRPr>
          </a:p>
          <a:p>
            <a:endParaRPr kumimoji="1" lang="en-US" b="1" dirty="0" smtClean="0">
              <a:sym typeface="Symbol" pitchFamily="18" charset="2"/>
            </a:endParaRPr>
          </a:p>
          <a:p>
            <a:endParaRPr kumimoji="1" lang="en-US" b="1" dirty="0">
              <a:sym typeface="Symbol" pitchFamily="18" charset="2"/>
            </a:endParaRPr>
          </a:p>
          <a:p>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30</a:t>
            </a:fld>
            <a:endParaRPr lang="en-CA" dirty="0"/>
          </a:p>
        </p:txBody>
      </p:sp>
    </p:spTree>
    <p:extLst>
      <p:ext uri="{BB962C8B-B14F-4D97-AF65-F5344CB8AC3E}">
        <p14:creationId xmlns:p14="http://schemas.microsoft.com/office/powerpoint/2010/main" val="4268953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dirty="0"/>
              <a:t>Relations Between </a:t>
            </a:r>
            <a:r>
              <a:rPr lang="en-US" dirty="0">
                <a:latin typeface="Symbol" pitchFamily="18" charset="2"/>
              </a:rPr>
              <a:t>Q</a:t>
            </a:r>
            <a:r>
              <a:rPr lang="en-US" dirty="0"/>
              <a:t>, </a:t>
            </a:r>
            <a:r>
              <a:rPr lang="en-US" i="1" dirty="0"/>
              <a:t>O, </a:t>
            </a:r>
            <a:r>
              <a:rPr lang="en-US" dirty="0">
                <a:latin typeface="Symbol" pitchFamily="18" charset="2"/>
              </a:rPr>
              <a:t>W</a:t>
            </a:r>
            <a:endParaRPr lang="en-US" dirty="0"/>
          </a:p>
        </p:txBody>
      </p:sp>
      <p:pic>
        <p:nvPicPr>
          <p:cNvPr id="478211" name="Picture 3" descr="graph_thet"/>
          <p:cNvPicPr>
            <a:picLocks noChangeAspect="1" noChangeArrowheads="1"/>
          </p:cNvPicPr>
          <p:nvPr/>
        </p:nvPicPr>
        <p:blipFill>
          <a:blip r:embed="rId2" cstate="print"/>
          <a:srcRect/>
          <a:stretch>
            <a:fillRect/>
          </a:stretch>
        </p:blipFill>
        <p:spPr bwMode="auto">
          <a:xfrm>
            <a:off x="152400" y="2895600"/>
            <a:ext cx="2654300" cy="2987675"/>
          </a:xfrm>
          <a:prstGeom prst="rect">
            <a:avLst/>
          </a:prstGeom>
          <a:noFill/>
        </p:spPr>
      </p:pic>
      <p:pic>
        <p:nvPicPr>
          <p:cNvPr id="478212" name="Picture 4" descr="graph_O"/>
          <p:cNvPicPr>
            <a:picLocks noChangeAspect="1" noChangeArrowheads="1"/>
          </p:cNvPicPr>
          <p:nvPr/>
        </p:nvPicPr>
        <p:blipFill>
          <a:blip r:embed="rId3" cstate="print"/>
          <a:srcRect/>
          <a:stretch>
            <a:fillRect/>
          </a:stretch>
        </p:blipFill>
        <p:spPr bwMode="auto">
          <a:xfrm>
            <a:off x="2971800" y="2895600"/>
            <a:ext cx="2654300" cy="2987675"/>
          </a:xfrm>
          <a:prstGeom prst="rect">
            <a:avLst/>
          </a:prstGeom>
          <a:noFill/>
        </p:spPr>
      </p:pic>
      <p:pic>
        <p:nvPicPr>
          <p:cNvPr id="478213" name="Picture 5" descr="graph_Omega"/>
          <p:cNvPicPr>
            <a:picLocks noChangeAspect="1" noChangeArrowheads="1"/>
          </p:cNvPicPr>
          <p:nvPr/>
        </p:nvPicPr>
        <p:blipFill>
          <a:blip r:embed="rId4" cstate="print"/>
          <a:srcRect/>
          <a:stretch>
            <a:fillRect/>
          </a:stretch>
        </p:blipFill>
        <p:spPr bwMode="auto">
          <a:xfrm>
            <a:off x="6019800" y="2895600"/>
            <a:ext cx="2654300" cy="2987675"/>
          </a:xfrm>
          <a:prstGeom prst="rect">
            <a:avLst/>
          </a:prstGeom>
          <a:noFill/>
        </p:spPr>
      </p:pic>
      <p:sp>
        <p:nvSpPr>
          <p:cNvPr id="7" name="Slide Number Placeholder 6"/>
          <p:cNvSpPr>
            <a:spLocks noGrp="1"/>
          </p:cNvSpPr>
          <p:nvPr>
            <p:ph type="sldNum" sz="quarter" idx="12"/>
          </p:nvPr>
        </p:nvSpPr>
        <p:spPr/>
        <p:txBody>
          <a:bodyPr/>
          <a:lstStyle/>
          <a:p>
            <a:fld id="{095F845B-8759-40C3-A709-75E155A54C22}" type="slidenum">
              <a:rPr lang="en-CA" smtClean="0"/>
              <a:pPr/>
              <a:t>31</a:t>
            </a:fld>
            <a:endParaRPr lang="en-CA"/>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14400"/>
          </a:xfrm>
        </p:spPr>
        <p:txBody>
          <a:bodyPr/>
          <a:lstStyle/>
          <a:p>
            <a:r>
              <a:rPr lang="en-US" dirty="0" smtClean="0"/>
              <a:t>Relations Between </a:t>
            </a:r>
            <a:r>
              <a:rPr lang="en-US" dirty="0" smtClean="0">
                <a:latin typeface="Symbol" pitchFamily="18" charset="2"/>
              </a:rPr>
              <a:t>Q</a:t>
            </a:r>
            <a:r>
              <a:rPr lang="en-US" dirty="0" smtClean="0"/>
              <a:t>, </a:t>
            </a:r>
            <a:r>
              <a:rPr lang="en-US" i="1" dirty="0" smtClean="0"/>
              <a:t>O, </a:t>
            </a:r>
            <a:r>
              <a:rPr lang="en-US" dirty="0" smtClean="0">
                <a:latin typeface="Symbol" pitchFamily="18" charset="2"/>
              </a:rPr>
              <a:t>W</a:t>
            </a:r>
            <a:endParaRPr lang="en-US" dirty="0"/>
          </a:p>
        </p:txBody>
      </p:sp>
      <p:sp>
        <p:nvSpPr>
          <p:cNvPr id="3" name="Content Placeholder 2"/>
          <p:cNvSpPr>
            <a:spLocks noGrp="1"/>
          </p:cNvSpPr>
          <p:nvPr>
            <p:ph idx="1"/>
          </p:nvPr>
        </p:nvSpPr>
        <p:spPr>
          <a:xfrm>
            <a:off x="685800" y="1295400"/>
            <a:ext cx="7772400" cy="4800600"/>
          </a:xfrm>
        </p:spPr>
        <p:txBody>
          <a:bodyPr/>
          <a:lstStyle/>
          <a:p>
            <a:r>
              <a:rPr lang="en-US" dirty="0" smtClean="0"/>
              <a:t>For any two function f(n) and g(n), we have f(n) = </a:t>
            </a:r>
            <a:r>
              <a:rPr lang="en-US" altLang="en-US" dirty="0" smtClean="0">
                <a:sym typeface="Symbol" pitchFamily="18" charset="2"/>
              </a:rPr>
              <a:t>(g(n)) if and only if f(n) = </a:t>
            </a:r>
            <a:r>
              <a:rPr lang="en-US" dirty="0" smtClean="0"/>
              <a:t>O(g(n))  and f(n) =</a:t>
            </a:r>
            <a:r>
              <a:rPr lang="en-US" altLang="en-US" dirty="0" smtClean="0">
                <a:sym typeface="Symbol" pitchFamily="18" charset="2"/>
              </a:rPr>
              <a:t> (g(n))</a:t>
            </a:r>
          </a:p>
          <a:p>
            <a:endParaRPr lang="en-US" dirty="0" smtClean="0">
              <a:sym typeface="Symbol" pitchFamily="18" charset="2"/>
            </a:endParaRPr>
          </a:p>
          <a:p>
            <a:r>
              <a:rPr lang="en-US" dirty="0" smtClean="0">
                <a:sym typeface="Symbol" pitchFamily="18" charset="2"/>
              </a:rPr>
              <a:t>That is </a:t>
            </a:r>
          </a:p>
          <a:p>
            <a:r>
              <a:rPr lang="en-US" dirty="0" smtClean="0">
                <a:sym typeface="Symbol" pitchFamily="18" charset="2"/>
              </a:rPr>
              <a:t>			</a:t>
            </a:r>
            <a:r>
              <a:rPr lang="en-US" dirty="0" smtClean="0"/>
              <a:t>(</a:t>
            </a:r>
            <a:r>
              <a:rPr lang="en-US" i="1" dirty="0" smtClean="0"/>
              <a:t>g</a:t>
            </a:r>
            <a:r>
              <a:rPr lang="en-US" dirty="0" smtClean="0"/>
              <a:t>(</a:t>
            </a:r>
            <a:r>
              <a:rPr lang="en-US" i="1" dirty="0" smtClean="0"/>
              <a:t>n</a:t>
            </a:r>
            <a:r>
              <a:rPr lang="en-US" dirty="0" smtClean="0"/>
              <a:t>)) = </a:t>
            </a:r>
            <a:r>
              <a:rPr lang="en-US" i="1" dirty="0" smtClean="0">
                <a:sym typeface="Symbol" pitchFamily="18" charset="2"/>
              </a:rPr>
              <a:t>O</a:t>
            </a:r>
            <a:r>
              <a:rPr lang="en-US" dirty="0" smtClean="0"/>
              <a:t>(</a:t>
            </a:r>
            <a:r>
              <a:rPr lang="en-US" i="1" dirty="0" smtClean="0"/>
              <a:t>g</a:t>
            </a:r>
            <a:r>
              <a:rPr lang="en-US" dirty="0" smtClean="0"/>
              <a:t>(</a:t>
            </a:r>
            <a:r>
              <a:rPr lang="en-US" i="1" dirty="0" smtClean="0"/>
              <a:t>n</a:t>
            </a:r>
            <a:r>
              <a:rPr lang="en-US" dirty="0" smtClean="0"/>
              <a:t>)) </a:t>
            </a:r>
            <a:r>
              <a:rPr lang="en-US" dirty="0" smtClean="0">
                <a:latin typeface="Symbol" pitchFamily="18" charset="2"/>
              </a:rPr>
              <a:t>Ç</a:t>
            </a:r>
            <a:r>
              <a:rPr lang="en-US" dirty="0" smtClean="0"/>
              <a:t> </a:t>
            </a:r>
            <a:r>
              <a:rPr lang="en-US" dirty="0" smtClean="0">
                <a:latin typeface="Symbol" pitchFamily="18" charset="2"/>
                <a:sym typeface="Symbol" pitchFamily="18" charset="2"/>
              </a:rPr>
              <a:t>W</a:t>
            </a:r>
            <a:r>
              <a:rPr lang="en-US" dirty="0" smtClean="0"/>
              <a:t>(</a:t>
            </a:r>
            <a:r>
              <a:rPr lang="en-US" i="1" dirty="0" smtClean="0"/>
              <a:t>g</a:t>
            </a:r>
            <a:r>
              <a:rPr lang="en-US" dirty="0" smtClean="0"/>
              <a:t>(</a:t>
            </a:r>
            <a:r>
              <a:rPr lang="en-US" i="1" dirty="0" smtClean="0"/>
              <a:t>n</a:t>
            </a:r>
            <a:r>
              <a:rPr lang="en-US" dirty="0" smtClean="0"/>
              <a:t>))</a:t>
            </a:r>
            <a:endParaRPr lang="en-US" dirty="0"/>
          </a:p>
        </p:txBody>
      </p:sp>
      <p:sp>
        <p:nvSpPr>
          <p:cNvPr id="4" name="Slide Number Placeholder 3"/>
          <p:cNvSpPr>
            <a:spLocks noGrp="1"/>
          </p:cNvSpPr>
          <p:nvPr>
            <p:ph type="sldNum" sz="quarter" idx="12"/>
          </p:nvPr>
        </p:nvSpPr>
        <p:spPr/>
        <p:txBody>
          <a:bodyPr/>
          <a:lstStyle/>
          <a:p>
            <a:fld id="{66470E64-3D1B-4F8E-A6BC-69D904E75A12}" type="slidenum">
              <a:rPr lang="en-CA" smtClean="0"/>
              <a:pPr/>
              <a:t>32</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562EEF-F5D6-4D60-A202-C72A70C4BE44}" type="slidenum">
              <a:rPr lang="en-CA"/>
              <a:pPr/>
              <a:t>33</a:t>
            </a:fld>
            <a:endParaRPr lang="en-CA"/>
          </a:p>
        </p:txBody>
      </p:sp>
      <p:sp>
        <p:nvSpPr>
          <p:cNvPr id="177154" name="Rectangle 2"/>
          <p:cNvSpPr>
            <a:spLocks noGrp="1" noChangeArrowheads="1"/>
          </p:cNvSpPr>
          <p:nvPr>
            <p:ph type="title"/>
          </p:nvPr>
        </p:nvSpPr>
        <p:spPr>
          <a:xfrm>
            <a:off x="685800" y="152400"/>
            <a:ext cx="7772400" cy="685800"/>
          </a:xfrm>
        </p:spPr>
        <p:txBody>
          <a:bodyPr/>
          <a:lstStyle/>
          <a:p>
            <a:r>
              <a:rPr lang="en-US" sz="3600" dirty="0"/>
              <a:t>The Growth of Functions</a:t>
            </a:r>
            <a:endParaRPr lang="en-CA" sz="3600" dirty="0"/>
          </a:p>
        </p:txBody>
      </p:sp>
      <p:sp>
        <p:nvSpPr>
          <p:cNvPr id="177155" name="Rectangle 3"/>
          <p:cNvSpPr>
            <a:spLocks noGrp="1" noChangeArrowheads="1"/>
          </p:cNvSpPr>
          <p:nvPr>
            <p:ph type="body" idx="1"/>
          </p:nvPr>
        </p:nvSpPr>
        <p:spPr>
          <a:xfrm>
            <a:off x="304800" y="990600"/>
            <a:ext cx="8610600" cy="4953000"/>
          </a:xfrm>
        </p:spPr>
        <p:txBody>
          <a:bodyPr/>
          <a:lstStyle/>
          <a:p>
            <a:pPr marL="0" indent="0">
              <a:lnSpc>
                <a:spcPct val="90000"/>
              </a:lnSpc>
              <a:spcBef>
                <a:spcPct val="0"/>
              </a:spcBef>
            </a:pPr>
            <a:r>
              <a:rPr lang="en-US" sz="2800">
                <a:solidFill>
                  <a:srgbClr val="00FFFF"/>
                </a:solidFill>
                <a:sym typeface="Symbol" pitchFamily="18" charset="2"/>
              </a:rPr>
              <a:t>“Popular” functions g(n) are</a:t>
            </a:r>
          </a:p>
          <a:p>
            <a:pPr marL="0" indent="0">
              <a:lnSpc>
                <a:spcPct val="90000"/>
              </a:lnSpc>
              <a:spcBef>
                <a:spcPct val="0"/>
              </a:spcBef>
            </a:pPr>
            <a:r>
              <a:rPr lang="en-US" sz="2800">
                <a:solidFill>
                  <a:srgbClr val="00FFFF"/>
                </a:solidFill>
                <a:sym typeface="Symbol" pitchFamily="18" charset="2"/>
              </a:rPr>
              <a:t>n log n, 1, 2</a:t>
            </a:r>
            <a:r>
              <a:rPr lang="en-US" sz="2800" baseline="30000">
                <a:solidFill>
                  <a:srgbClr val="00FFFF"/>
                </a:solidFill>
                <a:sym typeface="Symbol" pitchFamily="18" charset="2"/>
              </a:rPr>
              <a:t>n</a:t>
            </a:r>
            <a:r>
              <a:rPr lang="en-US" sz="2800">
                <a:solidFill>
                  <a:srgbClr val="00FFFF"/>
                </a:solidFill>
                <a:sym typeface="Symbol" pitchFamily="18" charset="2"/>
              </a:rPr>
              <a:t>, n</a:t>
            </a:r>
            <a:r>
              <a:rPr lang="en-US" sz="2800" baseline="30000">
                <a:solidFill>
                  <a:srgbClr val="00FFFF"/>
                </a:solidFill>
                <a:sym typeface="Symbol" pitchFamily="18" charset="2"/>
              </a:rPr>
              <a:t>2</a:t>
            </a:r>
            <a:r>
              <a:rPr lang="en-US" sz="2800">
                <a:solidFill>
                  <a:srgbClr val="00FFFF"/>
                </a:solidFill>
                <a:sym typeface="Symbol" pitchFamily="18" charset="2"/>
              </a:rPr>
              <a:t>, n!, n, n</a:t>
            </a:r>
            <a:r>
              <a:rPr lang="en-US" sz="2800" baseline="30000">
                <a:solidFill>
                  <a:srgbClr val="00FFFF"/>
                </a:solidFill>
                <a:sym typeface="Symbol" pitchFamily="18" charset="2"/>
              </a:rPr>
              <a:t>3</a:t>
            </a:r>
            <a:r>
              <a:rPr lang="en-US" sz="2800">
                <a:solidFill>
                  <a:srgbClr val="00FFFF"/>
                </a:solidFill>
                <a:sym typeface="Symbol" pitchFamily="18" charset="2"/>
              </a:rPr>
              <a:t>, log n</a:t>
            </a:r>
          </a:p>
          <a:p>
            <a:pPr marL="0" indent="0">
              <a:lnSpc>
                <a:spcPct val="90000"/>
              </a:lnSpc>
              <a:spcBef>
                <a:spcPct val="0"/>
              </a:spcBef>
            </a:pPr>
            <a:endParaRPr lang="en-US" sz="2800">
              <a:solidFill>
                <a:srgbClr val="00FFFF"/>
              </a:solidFill>
              <a:sym typeface="Symbol" pitchFamily="18" charset="2"/>
            </a:endParaRPr>
          </a:p>
          <a:p>
            <a:pPr marL="0" indent="0">
              <a:lnSpc>
                <a:spcPct val="90000"/>
              </a:lnSpc>
              <a:spcBef>
                <a:spcPct val="0"/>
              </a:spcBef>
            </a:pPr>
            <a:r>
              <a:rPr lang="en-US" sz="2800">
                <a:sym typeface="Symbol" pitchFamily="18" charset="2"/>
              </a:rPr>
              <a:t>Listed from slowest to fastest growth:</a:t>
            </a:r>
          </a:p>
          <a:p>
            <a:pPr marL="0" indent="0">
              <a:lnSpc>
                <a:spcPct val="90000"/>
              </a:lnSpc>
              <a:spcBef>
                <a:spcPct val="0"/>
              </a:spcBef>
            </a:pPr>
            <a:endParaRPr lang="en-US" sz="900">
              <a:sym typeface="Symbol" pitchFamily="18" charset="2"/>
            </a:endParaRPr>
          </a:p>
          <a:p>
            <a:pPr marL="0" indent="0">
              <a:lnSpc>
                <a:spcPct val="90000"/>
              </a:lnSpc>
              <a:spcBef>
                <a:spcPct val="0"/>
              </a:spcBef>
              <a:buFontTx/>
              <a:buChar char="•"/>
            </a:pPr>
            <a:r>
              <a:rPr lang="en-US" sz="2800">
                <a:sym typeface="Symbol" pitchFamily="18" charset="2"/>
              </a:rPr>
              <a:t>  1</a:t>
            </a:r>
          </a:p>
          <a:p>
            <a:pPr marL="0" indent="0">
              <a:lnSpc>
                <a:spcPct val="90000"/>
              </a:lnSpc>
              <a:spcBef>
                <a:spcPct val="0"/>
              </a:spcBef>
              <a:buFontTx/>
              <a:buChar char="•"/>
            </a:pPr>
            <a:r>
              <a:rPr lang="en-US" sz="2800">
                <a:sym typeface="Symbol" pitchFamily="18" charset="2"/>
              </a:rPr>
              <a:t>  log n</a:t>
            </a:r>
          </a:p>
          <a:p>
            <a:pPr marL="0" indent="0">
              <a:lnSpc>
                <a:spcPct val="90000"/>
              </a:lnSpc>
              <a:spcBef>
                <a:spcPct val="0"/>
              </a:spcBef>
              <a:buFontTx/>
              <a:buChar char="•"/>
            </a:pPr>
            <a:r>
              <a:rPr lang="en-US" sz="2800">
                <a:sym typeface="Symbol" pitchFamily="18" charset="2"/>
              </a:rPr>
              <a:t>  n</a:t>
            </a:r>
          </a:p>
          <a:p>
            <a:pPr marL="0" indent="0">
              <a:lnSpc>
                <a:spcPct val="90000"/>
              </a:lnSpc>
              <a:spcBef>
                <a:spcPct val="0"/>
              </a:spcBef>
              <a:buFontTx/>
              <a:buChar char="•"/>
            </a:pPr>
            <a:r>
              <a:rPr lang="en-US" sz="2800">
                <a:sym typeface="Symbol" pitchFamily="18" charset="2"/>
              </a:rPr>
              <a:t>  n log n</a:t>
            </a:r>
          </a:p>
          <a:p>
            <a:pPr marL="0" indent="0">
              <a:lnSpc>
                <a:spcPct val="90000"/>
              </a:lnSpc>
              <a:spcBef>
                <a:spcPct val="0"/>
              </a:spcBef>
              <a:buFontTx/>
              <a:buChar char="•"/>
            </a:pPr>
            <a:r>
              <a:rPr lang="en-US" sz="2800">
                <a:sym typeface="Symbol" pitchFamily="18" charset="2"/>
              </a:rPr>
              <a:t>  n</a:t>
            </a:r>
            <a:r>
              <a:rPr lang="en-US" sz="2800" baseline="30000">
                <a:sym typeface="Symbol" pitchFamily="18" charset="2"/>
              </a:rPr>
              <a:t>2</a:t>
            </a:r>
          </a:p>
          <a:p>
            <a:pPr marL="0" indent="0">
              <a:lnSpc>
                <a:spcPct val="90000"/>
              </a:lnSpc>
              <a:spcBef>
                <a:spcPct val="0"/>
              </a:spcBef>
              <a:buFontTx/>
              <a:buChar char="•"/>
            </a:pPr>
            <a:r>
              <a:rPr lang="en-US" sz="2800">
                <a:sym typeface="Symbol" pitchFamily="18" charset="2"/>
              </a:rPr>
              <a:t>  n</a:t>
            </a:r>
            <a:r>
              <a:rPr lang="en-US" sz="2800" baseline="30000">
                <a:sym typeface="Symbol" pitchFamily="18" charset="2"/>
              </a:rPr>
              <a:t>3</a:t>
            </a:r>
          </a:p>
          <a:p>
            <a:pPr marL="0" indent="0">
              <a:lnSpc>
                <a:spcPct val="90000"/>
              </a:lnSpc>
              <a:spcBef>
                <a:spcPct val="0"/>
              </a:spcBef>
              <a:buFontTx/>
              <a:buChar char="•"/>
            </a:pPr>
            <a:r>
              <a:rPr lang="en-US" sz="2800">
                <a:sym typeface="Symbol" pitchFamily="18" charset="2"/>
              </a:rPr>
              <a:t>  2</a:t>
            </a:r>
            <a:r>
              <a:rPr lang="en-US" sz="2800" baseline="30000">
                <a:sym typeface="Symbol" pitchFamily="18" charset="2"/>
              </a:rPr>
              <a:t>n</a:t>
            </a:r>
          </a:p>
          <a:p>
            <a:pPr marL="0" indent="0">
              <a:lnSpc>
                <a:spcPct val="90000"/>
              </a:lnSpc>
              <a:spcBef>
                <a:spcPct val="0"/>
              </a:spcBef>
              <a:buFontTx/>
              <a:buChar char="•"/>
            </a:pPr>
            <a:r>
              <a:rPr lang="en-US" sz="2800">
                <a:sym typeface="Symbol" pitchFamily="18" charset="2"/>
              </a:rPr>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 calcmode="lin" valueType="num">
                                      <p:cBhvr additive="base">
                                        <p:cTn id="7" dur="500" fill="hold"/>
                                        <p:tgtEl>
                                          <p:spTgt spid="177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55">
                                            <p:txEl>
                                              <p:pRg st="1" end="1"/>
                                            </p:txEl>
                                          </p:spTgt>
                                        </p:tgtEl>
                                        <p:attrNameLst>
                                          <p:attrName>style.visibility</p:attrName>
                                        </p:attrNameLst>
                                      </p:cBhvr>
                                      <p:to>
                                        <p:strVal val="visible"/>
                                      </p:to>
                                    </p:set>
                                    <p:anim calcmode="lin" valueType="num">
                                      <p:cBhvr additive="base">
                                        <p:cTn id="13" dur="500" fill="hold"/>
                                        <p:tgtEl>
                                          <p:spTgt spid="177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7155">
                                            <p:txEl>
                                              <p:pRg st="3" end="3"/>
                                            </p:txEl>
                                          </p:spTgt>
                                        </p:tgtEl>
                                        <p:attrNameLst>
                                          <p:attrName>style.visibility</p:attrName>
                                        </p:attrNameLst>
                                      </p:cBhvr>
                                      <p:to>
                                        <p:strVal val="visible"/>
                                      </p:to>
                                    </p:set>
                                    <p:anim calcmode="lin" valueType="num">
                                      <p:cBhvr additive="base">
                                        <p:cTn id="19" dur="500" fill="hold"/>
                                        <p:tgtEl>
                                          <p:spTgt spid="17715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7155">
                                            <p:txEl>
                                              <p:pRg st="5" end="5"/>
                                            </p:txEl>
                                          </p:spTgt>
                                        </p:tgtEl>
                                        <p:attrNameLst>
                                          <p:attrName>style.visibility</p:attrName>
                                        </p:attrNameLst>
                                      </p:cBhvr>
                                      <p:to>
                                        <p:strVal val="visible"/>
                                      </p:to>
                                    </p:set>
                                    <p:anim calcmode="lin" valueType="num">
                                      <p:cBhvr additive="base">
                                        <p:cTn id="25" dur="500" fill="hold"/>
                                        <p:tgtEl>
                                          <p:spTgt spid="17715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71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7155">
                                            <p:txEl>
                                              <p:pRg st="6" end="6"/>
                                            </p:txEl>
                                          </p:spTgt>
                                        </p:tgtEl>
                                        <p:attrNameLst>
                                          <p:attrName>style.visibility</p:attrName>
                                        </p:attrNameLst>
                                      </p:cBhvr>
                                      <p:to>
                                        <p:strVal val="visible"/>
                                      </p:to>
                                    </p:set>
                                    <p:anim calcmode="lin" valueType="num">
                                      <p:cBhvr additive="base">
                                        <p:cTn id="31" dur="500" fill="hold"/>
                                        <p:tgtEl>
                                          <p:spTgt spid="17715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71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7155">
                                            <p:txEl>
                                              <p:pRg st="7" end="7"/>
                                            </p:txEl>
                                          </p:spTgt>
                                        </p:tgtEl>
                                        <p:attrNameLst>
                                          <p:attrName>style.visibility</p:attrName>
                                        </p:attrNameLst>
                                      </p:cBhvr>
                                      <p:to>
                                        <p:strVal val="visible"/>
                                      </p:to>
                                    </p:set>
                                    <p:anim calcmode="lin" valueType="num">
                                      <p:cBhvr additive="base">
                                        <p:cTn id="37" dur="500" fill="hold"/>
                                        <p:tgtEl>
                                          <p:spTgt spid="17715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71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7155">
                                            <p:txEl>
                                              <p:pRg st="8" end="8"/>
                                            </p:txEl>
                                          </p:spTgt>
                                        </p:tgtEl>
                                        <p:attrNameLst>
                                          <p:attrName>style.visibility</p:attrName>
                                        </p:attrNameLst>
                                      </p:cBhvr>
                                      <p:to>
                                        <p:strVal val="visible"/>
                                      </p:to>
                                    </p:set>
                                    <p:anim calcmode="lin" valueType="num">
                                      <p:cBhvr additive="base">
                                        <p:cTn id="43" dur="500" fill="hold"/>
                                        <p:tgtEl>
                                          <p:spTgt spid="177155">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71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7155">
                                            <p:txEl>
                                              <p:pRg st="9" end="9"/>
                                            </p:txEl>
                                          </p:spTgt>
                                        </p:tgtEl>
                                        <p:attrNameLst>
                                          <p:attrName>style.visibility</p:attrName>
                                        </p:attrNameLst>
                                      </p:cBhvr>
                                      <p:to>
                                        <p:strVal val="visible"/>
                                      </p:to>
                                    </p:set>
                                    <p:anim calcmode="lin" valueType="num">
                                      <p:cBhvr additive="base">
                                        <p:cTn id="49" dur="500" fill="hold"/>
                                        <p:tgtEl>
                                          <p:spTgt spid="177155">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71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7155">
                                            <p:txEl>
                                              <p:pRg st="10" end="10"/>
                                            </p:txEl>
                                          </p:spTgt>
                                        </p:tgtEl>
                                        <p:attrNameLst>
                                          <p:attrName>style.visibility</p:attrName>
                                        </p:attrNameLst>
                                      </p:cBhvr>
                                      <p:to>
                                        <p:strVal val="visible"/>
                                      </p:to>
                                    </p:set>
                                    <p:anim calcmode="lin" valueType="num">
                                      <p:cBhvr additive="base">
                                        <p:cTn id="55" dur="500" fill="hold"/>
                                        <p:tgtEl>
                                          <p:spTgt spid="177155">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71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7155">
                                            <p:txEl>
                                              <p:pRg st="11" end="11"/>
                                            </p:txEl>
                                          </p:spTgt>
                                        </p:tgtEl>
                                        <p:attrNameLst>
                                          <p:attrName>style.visibility</p:attrName>
                                        </p:attrNameLst>
                                      </p:cBhvr>
                                      <p:to>
                                        <p:strVal val="visible"/>
                                      </p:to>
                                    </p:set>
                                    <p:anim calcmode="lin" valueType="num">
                                      <p:cBhvr additive="base">
                                        <p:cTn id="61" dur="500" fill="hold"/>
                                        <p:tgtEl>
                                          <p:spTgt spid="177155">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71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7155">
                                            <p:txEl>
                                              <p:pRg st="12" end="12"/>
                                            </p:txEl>
                                          </p:spTgt>
                                        </p:tgtEl>
                                        <p:attrNameLst>
                                          <p:attrName>style.visibility</p:attrName>
                                        </p:attrNameLst>
                                      </p:cBhvr>
                                      <p:to>
                                        <p:strVal val="visible"/>
                                      </p:to>
                                    </p:set>
                                    <p:anim calcmode="lin" valueType="num">
                                      <p:cBhvr additive="base">
                                        <p:cTn id="67" dur="500" fill="hold"/>
                                        <p:tgtEl>
                                          <p:spTgt spid="177155">
                                            <p:txEl>
                                              <p:pRg st="12" end="1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7715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0" y="342900"/>
            <a:ext cx="9144000" cy="1104900"/>
          </a:xfrm>
        </p:spPr>
        <p:txBody>
          <a:bodyPr/>
          <a:lstStyle/>
          <a:p>
            <a:r>
              <a:rPr lang="en-US"/>
              <a:t>Comparing Growth Rates</a:t>
            </a:r>
          </a:p>
        </p:txBody>
      </p:sp>
      <p:graphicFrame>
        <p:nvGraphicFramePr>
          <p:cNvPr id="210947" name="Object 3"/>
          <p:cNvGraphicFramePr>
            <a:graphicFrameLocks noChangeAspect="1"/>
          </p:cNvGraphicFramePr>
          <p:nvPr/>
        </p:nvGraphicFramePr>
        <p:xfrm>
          <a:off x="1524000" y="1401763"/>
          <a:ext cx="6097588" cy="4068762"/>
        </p:xfrm>
        <a:graphic>
          <a:graphicData uri="http://schemas.openxmlformats.org/presentationml/2006/ole">
            <mc:AlternateContent xmlns:mc="http://schemas.openxmlformats.org/markup-compatibility/2006">
              <mc:Choice xmlns:v="urn:schemas-microsoft-com:vml" Requires="v">
                <p:oleObj spid="_x0000_s1044" name="Chart" r:id="rId3" imgW="6096000" imgH="4067175" progId="MSGraph.Chart.8">
                  <p:embed followColorScheme="full"/>
                </p:oleObj>
              </mc:Choice>
              <mc:Fallback>
                <p:oleObj name="Chart" r:id="rId3" imgW="6096000" imgH="4067175"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401763"/>
                        <a:ext cx="6097588" cy="406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948" name="Line 4"/>
          <p:cNvSpPr>
            <a:spLocks noChangeShapeType="1"/>
          </p:cNvSpPr>
          <p:nvPr/>
        </p:nvSpPr>
        <p:spPr bwMode="auto">
          <a:xfrm>
            <a:off x="1752600" y="1828800"/>
            <a:ext cx="0" cy="4114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0949" name="Line 5"/>
          <p:cNvSpPr>
            <a:spLocks noChangeShapeType="1"/>
          </p:cNvSpPr>
          <p:nvPr/>
        </p:nvSpPr>
        <p:spPr bwMode="auto">
          <a:xfrm>
            <a:off x="1752600" y="5943600"/>
            <a:ext cx="65532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0950" name="Text Box 6"/>
          <p:cNvSpPr txBox="1">
            <a:spLocks noChangeArrowheads="1"/>
          </p:cNvSpPr>
          <p:nvPr/>
        </p:nvSpPr>
        <p:spPr bwMode="auto">
          <a:xfrm>
            <a:off x="3124200" y="6019800"/>
            <a:ext cx="1952625" cy="457200"/>
          </a:xfrm>
          <a:prstGeom prst="rect">
            <a:avLst/>
          </a:prstGeom>
          <a:noFill/>
          <a:ln w="12700">
            <a:noFill/>
            <a:miter lim="800000"/>
            <a:headEnd type="none" w="sm" len="sm"/>
            <a:tailEnd type="none" w="sm" len="sm"/>
          </a:ln>
          <a:effectLst/>
        </p:spPr>
        <p:txBody>
          <a:bodyPr wrap="none">
            <a:spAutoFit/>
          </a:bodyPr>
          <a:lstStyle/>
          <a:p>
            <a:r>
              <a:rPr lang="en-US" sz="2400"/>
              <a:t>Problem Size</a:t>
            </a:r>
          </a:p>
        </p:txBody>
      </p:sp>
      <p:sp>
        <p:nvSpPr>
          <p:cNvPr id="210951" name="Text Box 7"/>
          <p:cNvSpPr txBox="1">
            <a:spLocks noChangeArrowheads="1"/>
          </p:cNvSpPr>
          <p:nvPr/>
        </p:nvSpPr>
        <p:spPr bwMode="auto">
          <a:xfrm>
            <a:off x="990600" y="3657600"/>
            <a:ext cx="752475" cy="457200"/>
          </a:xfrm>
          <a:prstGeom prst="rect">
            <a:avLst/>
          </a:prstGeom>
          <a:noFill/>
          <a:ln w="12700">
            <a:noFill/>
            <a:miter lim="800000"/>
            <a:headEnd type="none" w="sm" len="sm"/>
            <a:tailEnd type="none" w="sm" len="sm"/>
          </a:ln>
          <a:effectLst/>
        </p:spPr>
        <p:txBody>
          <a:bodyPr wrap="none">
            <a:spAutoFit/>
          </a:bodyPr>
          <a:lstStyle/>
          <a:p>
            <a:r>
              <a:rPr lang="en-US" sz="2400"/>
              <a:t>T(n)</a:t>
            </a:r>
          </a:p>
        </p:txBody>
      </p:sp>
      <p:sp>
        <p:nvSpPr>
          <p:cNvPr id="210952" name="Line 8"/>
          <p:cNvSpPr>
            <a:spLocks noChangeShapeType="1"/>
          </p:cNvSpPr>
          <p:nvPr/>
        </p:nvSpPr>
        <p:spPr bwMode="auto">
          <a:xfrm flipV="1">
            <a:off x="1752600" y="2895600"/>
            <a:ext cx="4953000" cy="3048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0953" name="Line 9"/>
          <p:cNvSpPr>
            <a:spLocks noChangeShapeType="1"/>
          </p:cNvSpPr>
          <p:nvPr/>
        </p:nvSpPr>
        <p:spPr bwMode="auto">
          <a:xfrm flipV="1">
            <a:off x="1752600" y="5715000"/>
            <a:ext cx="4800600" cy="228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0954" name="Line 10"/>
          <p:cNvSpPr>
            <a:spLocks noChangeShapeType="1"/>
          </p:cNvSpPr>
          <p:nvPr/>
        </p:nvSpPr>
        <p:spPr bwMode="auto">
          <a:xfrm flipV="1">
            <a:off x="1752600" y="2438400"/>
            <a:ext cx="3810000" cy="3505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0955" name="Line 11"/>
          <p:cNvSpPr>
            <a:spLocks noChangeShapeType="1"/>
          </p:cNvSpPr>
          <p:nvPr/>
        </p:nvSpPr>
        <p:spPr bwMode="auto">
          <a:xfrm flipV="1">
            <a:off x="1752600" y="2286000"/>
            <a:ext cx="1295400" cy="3657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0956" name="Line 12"/>
          <p:cNvSpPr>
            <a:spLocks noChangeShapeType="1"/>
          </p:cNvSpPr>
          <p:nvPr/>
        </p:nvSpPr>
        <p:spPr bwMode="auto">
          <a:xfrm flipV="1">
            <a:off x="1752600" y="2286000"/>
            <a:ext cx="457200" cy="3657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0957" name="Text Box 13"/>
          <p:cNvSpPr txBox="1">
            <a:spLocks noChangeArrowheads="1"/>
          </p:cNvSpPr>
          <p:nvPr/>
        </p:nvSpPr>
        <p:spPr bwMode="auto">
          <a:xfrm>
            <a:off x="6553200" y="5486400"/>
            <a:ext cx="831850" cy="396875"/>
          </a:xfrm>
          <a:prstGeom prst="rect">
            <a:avLst/>
          </a:prstGeom>
          <a:noFill/>
          <a:ln w="12700">
            <a:noFill/>
            <a:miter lim="800000"/>
            <a:headEnd type="none" w="sm" len="sm"/>
            <a:tailEnd type="none" w="sm" len="sm"/>
          </a:ln>
          <a:effectLst/>
        </p:spPr>
        <p:txBody>
          <a:bodyPr wrap="none">
            <a:spAutoFit/>
          </a:bodyPr>
          <a:lstStyle/>
          <a:p>
            <a:r>
              <a:rPr lang="en-US" sz="2000"/>
              <a:t>log</a:t>
            </a:r>
            <a:r>
              <a:rPr lang="en-US" sz="2000" baseline="-25000"/>
              <a:t>2</a:t>
            </a:r>
            <a:r>
              <a:rPr lang="en-US" sz="2000"/>
              <a:t> n</a:t>
            </a:r>
          </a:p>
        </p:txBody>
      </p:sp>
      <p:sp>
        <p:nvSpPr>
          <p:cNvPr id="210958" name="Text Box 14"/>
          <p:cNvSpPr txBox="1">
            <a:spLocks noChangeArrowheads="1"/>
          </p:cNvSpPr>
          <p:nvPr/>
        </p:nvSpPr>
        <p:spPr bwMode="auto">
          <a:xfrm>
            <a:off x="6629400" y="2667000"/>
            <a:ext cx="331788" cy="396875"/>
          </a:xfrm>
          <a:prstGeom prst="rect">
            <a:avLst/>
          </a:prstGeom>
          <a:noFill/>
          <a:ln w="12700">
            <a:noFill/>
            <a:miter lim="800000"/>
            <a:headEnd type="none" w="sm" len="sm"/>
            <a:tailEnd type="none" w="sm" len="sm"/>
          </a:ln>
          <a:effectLst/>
        </p:spPr>
        <p:txBody>
          <a:bodyPr wrap="none">
            <a:spAutoFit/>
          </a:bodyPr>
          <a:lstStyle/>
          <a:p>
            <a:r>
              <a:rPr lang="en-US" sz="2000"/>
              <a:t>n</a:t>
            </a:r>
          </a:p>
        </p:txBody>
      </p:sp>
      <p:sp>
        <p:nvSpPr>
          <p:cNvPr id="210959" name="Text Box 15"/>
          <p:cNvSpPr txBox="1">
            <a:spLocks noChangeArrowheads="1"/>
          </p:cNvSpPr>
          <p:nvPr/>
        </p:nvSpPr>
        <p:spPr bwMode="auto">
          <a:xfrm>
            <a:off x="5181600" y="2057400"/>
            <a:ext cx="1042988" cy="396875"/>
          </a:xfrm>
          <a:prstGeom prst="rect">
            <a:avLst/>
          </a:prstGeom>
          <a:noFill/>
          <a:ln w="12700">
            <a:noFill/>
            <a:miter lim="800000"/>
            <a:headEnd type="none" w="sm" len="sm"/>
            <a:tailEnd type="none" w="sm" len="sm"/>
          </a:ln>
          <a:effectLst/>
        </p:spPr>
        <p:txBody>
          <a:bodyPr wrap="none">
            <a:spAutoFit/>
          </a:bodyPr>
          <a:lstStyle/>
          <a:p>
            <a:r>
              <a:rPr lang="en-US" sz="2000"/>
              <a:t>n log</a:t>
            </a:r>
            <a:r>
              <a:rPr lang="en-US" sz="2000" baseline="-25000"/>
              <a:t>2</a:t>
            </a:r>
            <a:r>
              <a:rPr lang="en-US" sz="2000"/>
              <a:t> n</a:t>
            </a:r>
          </a:p>
        </p:txBody>
      </p:sp>
      <p:sp>
        <p:nvSpPr>
          <p:cNvPr id="210960" name="Text Box 16"/>
          <p:cNvSpPr txBox="1">
            <a:spLocks noChangeArrowheads="1"/>
          </p:cNvSpPr>
          <p:nvPr/>
        </p:nvSpPr>
        <p:spPr bwMode="auto">
          <a:xfrm>
            <a:off x="3048000" y="1905000"/>
            <a:ext cx="414338" cy="396875"/>
          </a:xfrm>
          <a:prstGeom prst="rect">
            <a:avLst/>
          </a:prstGeom>
          <a:noFill/>
          <a:ln w="12700">
            <a:noFill/>
            <a:miter lim="800000"/>
            <a:headEnd type="none" w="sm" len="sm"/>
            <a:tailEnd type="none" w="sm" len="sm"/>
          </a:ln>
          <a:effectLst/>
        </p:spPr>
        <p:txBody>
          <a:bodyPr wrap="none">
            <a:spAutoFit/>
          </a:bodyPr>
          <a:lstStyle/>
          <a:p>
            <a:r>
              <a:rPr lang="en-US" sz="2000"/>
              <a:t>n</a:t>
            </a:r>
            <a:r>
              <a:rPr lang="en-US" sz="2000" baseline="30000"/>
              <a:t>2</a:t>
            </a:r>
            <a:endParaRPr lang="en-US" sz="2000"/>
          </a:p>
        </p:txBody>
      </p:sp>
      <p:sp>
        <p:nvSpPr>
          <p:cNvPr id="210961" name="Text Box 17"/>
          <p:cNvSpPr txBox="1">
            <a:spLocks noChangeArrowheads="1"/>
          </p:cNvSpPr>
          <p:nvPr/>
        </p:nvSpPr>
        <p:spPr bwMode="auto">
          <a:xfrm>
            <a:off x="2057400" y="1828800"/>
            <a:ext cx="407988" cy="396875"/>
          </a:xfrm>
          <a:prstGeom prst="rect">
            <a:avLst/>
          </a:prstGeom>
          <a:noFill/>
          <a:ln w="12700">
            <a:noFill/>
            <a:miter lim="800000"/>
            <a:headEnd type="none" w="sm" len="sm"/>
            <a:tailEnd type="none" w="sm" len="sm"/>
          </a:ln>
          <a:effectLst/>
        </p:spPr>
        <p:txBody>
          <a:bodyPr wrap="none">
            <a:spAutoFit/>
          </a:bodyPr>
          <a:lstStyle/>
          <a:p>
            <a:r>
              <a:rPr lang="en-US" sz="2000"/>
              <a:t>2</a:t>
            </a:r>
            <a:r>
              <a:rPr lang="en-US" sz="2000" baseline="30000"/>
              <a:t>n</a:t>
            </a:r>
            <a:endParaRPr lang="en-US" sz="200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a:xfrm>
            <a:off x="152400" y="304800"/>
            <a:ext cx="8991600" cy="776288"/>
          </a:xfrm>
          <a:noFill/>
        </p:spPr>
        <p:txBody>
          <a:bodyPr anchor="b"/>
          <a:lstStyle/>
          <a:p>
            <a:pPr eaLnBrk="1" hangingPunct="1"/>
            <a:r>
              <a:rPr lang="en-US" sz="4000" smtClean="0">
                <a:solidFill>
                  <a:srgbClr val="FF3300"/>
                </a:solidFill>
                <a:latin typeface="Comic Sans MS" pitchFamily="66" charset="0"/>
              </a:rPr>
              <a:t>Example: Find sum of array elements</a:t>
            </a:r>
          </a:p>
        </p:txBody>
      </p:sp>
      <p:sp>
        <p:nvSpPr>
          <p:cNvPr id="50181" name="Rectangle 5"/>
          <p:cNvSpPr>
            <a:spLocks noGrp="1" noChangeArrowheads="1"/>
          </p:cNvSpPr>
          <p:nvPr>
            <p:ph type="body" idx="1"/>
          </p:nvPr>
        </p:nvSpPr>
        <p:spPr>
          <a:xfrm>
            <a:off x="152400" y="4724400"/>
            <a:ext cx="8802688" cy="1676400"/>
          </a:xfrm>
          <a:noFill/>
        </p:spPr>
        <p:txBody>
          <a:bodyPr/>
          <a:lstStyle/>
          <a:p>
            <a:pPr eaLnBrk="1" hangingPunct="1"/>
            <a:r>
              <a:rPr lang="en-US" sz="3200" dirty="0" smtClean="0"/>
              <a:t>Input size: n (number of array elements)</a:t>
            </a:r>
          </a:p>
          <a:p>
            <a:pPr eaLnBrk="1" hangingPunct="1"/>
            <a:r>
              <a:rPr lang="en-US" sz="3200" dirty="0" smtClean="0"/>
              <a:t>Total number of steps: 2n + </a:t>
            </a:r>
            <a:r>
              <a:rPr lang="en-US" sz="3200" dirty="0" smtClean="0"/>
              <a:t>3 = f(n)</a:t>
            </a:r>
            <a:endParaRPr lang="en-US" sz="3200" dirty="0" smtClean="0"/>
          </a:p>
        </p:txBody>
      </p:sp>
      <p:sp>
        <p:nvSpPr>
          <p:cNvPr id="50182" name="Text Box 7"/>
          <p:cNvSpPr txBox="1">
            <a:spLocks noChangeArrowheads="1"/>
          </p:cNvSpPr>
          <p:nvPr/>
        </p:nvSpPr>
        <p:spPr bwMode="auto">
          <a:xfrm>
            <a:off x="304800" y="1219200"/>
            <a:ext cx="8382000" cy="3231654"/>
          </a:xfrm>
          <a:prstGeom prst="rect">
            <a:avLst/>
          </a:prstGeom>
          <a:noFill/>
          <a:ln w="9525">
            <a:solidFill>
              <a:schemeClr val="accent2"/>
            </a:solidFill>
            <a:miter lim="800000"/>
            <a:headEnd/>
            <a:tailEnd/>
          </a:ln>
        </p:spPr>
        <p:txBody>
          <a:bodyPr wrap="square">
            <a:spAutoFit/>
          </a:bodyPr>
          <a:lstStyle/>
          <a:p>
            <a:pPr defTabSz="228600"/>
            <a:r>
              <a:rPr lang="en-US" sz="2400" b="1" dirty="0">
                <a:solidFill>
                  <a:srgbClr val="000000"/>
                </a:solidFill>
                <a:latin typeface="Times New Roman" pitchFamily="16" charset="0"/>
              </a:rPr>
              <a:t>Algorithm</a:t>
            </a:r>
            <a:r>
              <a:rPr lang="en-US" sz="2400" dirty="0">
                <a:latin typeface="Times New Roman" pitchFamily="16" charset="0"/>
              </a:rPr>
              <a:t> </a:t>
            </a:r>
            <a:r>
              <a:rPr lang="en-US" sz="2400" b="1" i="1" dirty="0" err="1">
                <a:solidFill>
                  <a:schemeClr val="tx2"/>
                </a:solidFill>
                <a:latin typeface="Times New Roman" pitchFamily="16" charset="0"/>
              </a:rPr>
              <a:t>arraySum</a:t>
            </a:r>
            <a:r>
              <a:rPr lang="en-US" sz="2400" b="1" i="1" dirty="0">
                <a:solidFill>
                  <a:schemeClr val="tx2"/>
                </a:solidFill>
                <a:latin typeface="Times New Roman" pitchFamily="16" charset="0"/>
              </a:rPr>
              <a:t> </a:t>
            </a:r>
            <a:r>
              <a:rPr lang="en-US" sz="2400" dirty="0">
                <a:solidFill>
                  <a:schemeClr val="tx2"/>
                </a:solidFill>
                <a:latin typeface="Times New Roman" pitchFamily="16" charset="0"/>
              </a:rPr>
              <a:t>(</a:t>
            </a:r>
            <a:r>
              <a:rPr lang="en-US" sz="2400" b="1" i="1" dirty="0">
                <a:solidFill>
                  <a:schemeClr val="tx2"/>
                </a:solidFill>
                <a:latin typeface="Times New Roman" pitchFamily="16" charset="0"/>
              </a:rPr>
              <a:t>A</a:t>
            </a:r>
            <a:r>
              <a:rPr lang="en-US" sz="2400" dirty="0">
                <a:solidFill>
                  <a:schemeClr val="tx2"/>
                </a:solidFill>
                <a:latin typeface="Times New Roman" pitchFamily="16" charset="0"/>
              </a:rPr>
              <a:t>, </a:t>
            </a:r>
            <a:r>
              <a:rPr lang="en-US" sz="2400" b="1" i="1" dirty="0">
                <a:solidFill>
                  <a:schemeClr val="tx2"/>
                </a:solidFill>
                <a:latin typeface="Times New Roman" pitchFamily="16" charset="0"/>
              </a:rPr>
              <a:t>n</a:t>
            </a:r>
            <a:r>
              <a:rPr lang="en-US" sz="2400" dirty="0">
                <a:solidFill>
                  <a:schemeClr val="tx2"/>
                </a:solidFill>
                <a:latin typeface="Times New Roman" pitchFamily="16" charset="0"/>
              </a:rPr>
              <a:t>)</a:t>
            </a:r>
          </a:p>
          <a:p>
            <a:pPr defTabSz="228600"/>
            <a:r>
              <a:rPr lang="en-US" sz="2400" b="1" dirty="0">
                <a:solidFill>
                  <a:schemeClr val="tx2"/>
                </a:solidFill>
                <a:latin typeface="Times New Roman" pitchFamily="16" charset="0"/>
              </a:rPr>
              <a:t>	</a:t>
            </a:r>
            <a:r>
              <a:rPr lang="en-US" sz="2400" b="1" dirty="0">
                <a:solidFill>
                  <a:srgbClr val="000000"/>
                </a:solidFill>
                <a:latin typeface="Times New Roman" pitchFamily="16" charset="0"/>
              </a:rPr>
              <a:t>Input</a:t>
            </a:r>
            <a:r>
              <a:rPr lang="en-US" sz="2400" dirty="0">
                <a:latin typeface="Times New Roman" pitchFamily="16" charset="0"/>
              </a:rPr>
              <a:t> </a:t>
            </a:r>
            <a:r>
              <a:rPr lang="en-US" sz="2400" dirty="0">
                <a:solidFill>
                  <a:srgbClr val="33CC33"/>
                </a:solidFill>
                <a:latin typeface="Times New Roman" pitchFamily="16" charset="0"/>
              </a:rPr>
              <a:t>array </a:t>
            </a:r>
            <a:r>
              <a:rPr lang="en-US" sz="2400" b="1" i="1" dirty="0">
                <a:solidFill>
                  <a:srgbClr val="33CC33"/>
                </a:solidFill>
                <a:latin typeface="Times New Roman" pitchFamily="16" charset="0"/>
              </a:rPr>
              <a:t>A</a:t>
            </a:r>
            <a:r>
              <a:rPr lang="en-US" sz="2400" dirty="0">
                <a:solidFill>
                  <a:srgbClr val="33CC33"/>
                </a:solidFill>
                <a:latin typeface="Times New Roman" pitchFamily="16" charset="0"/>
              </a:rPr>
              <a:t> of </a:t>
            </a:r>
            <a:r>
              <a:rPr lang="en-US" sz="2400" b="1" i="1" dirty="0">
                <a:solidFill>
                  <a:srgbClr val="33CC33"/>
                </a:solidFill>
                <a:latin typeface="Times New Roman" pitchFamily="16" charset="0"/>
              </a:rPr>
              <a:t>n</a:t>
            </a:r>
            <a:r>
              <a:rPr lang="en-US" sz="2400" dirty="0">
                <a:solidFill>
                  <a:srgbClr val="33CC33"/>
                </a:solidFill>
                <a:latin typeface="Times New Roman" pitchFamily="16" charset="0"/>
              </a:rPr>
              <a:t> integers</a:t>
            </a:r>
          </a:p>
          <a:p>
            <a:pPr defTabSz="228600"/>
            <a:r>
              <a:rPr lang="en-US" sz="2400" b="1" dirty="0">
                <a:solidFill>
                  <a:schemeClr val="tx2"/>
                </a:solidFill>
                <a:latin typeface="Times New Roman" pitchFamily="16" charset="0"/>
              </a:rPr>
              <a:t>	</a:t>
            </a:r>
            <a:r>
              <a:rPr lang="en-US" sz="2400" b="1" dirty="0">
                <a:solidFill>
                  <a:srgbClr val="000000"/>
                </a:solidFill>
                <a:latin typeface="Times New Roman" pitchFamily="16" charset="0"/>
              </a:rPr>
              <a:t>Output</a:t>
            </a:r>
            <a:r>
              <a:rPr lang="en-US" sz="2400" dirty="0">
                <a:latin typeface="Times New Roman" pitchFamily="16" charset="0"/>
              </a:rPr>
              <a:t> </a:t>
            </a:r>
            <a:r>
              <a:rPr lang="en-US" sz="2400" dirty="0">
                <a:solidFill>
                  <a:srgbClr val="FF3300"/>
                </a:solidFill>
                <a:latin typeface="Times New Roman" pitchFamily="16" charset="0"/>
              </a:rPr>
              <a:t>Sum of elements of </a:t>
            </a:r>
            <a:r>
              <a:rPr lang="en-US" sz="2400" b="1" i="1" dirty="0">
                <a:solidFill>
                  <a:srgbClr val="FF3300"/>
                </a:solidFill>
                <a:latin typeface="Times New Roman" pitchFamily="16" charset="0"/>
              </a:rPr>
              <a:t>A				# operations</a:t>
            </a:r>
          </a:p>
          <a:p>
            <a:pPr defTabSz="228600">
              <a:spcBef>
                <a:spcPct val="50000"/>
              </a:spcBef>
            </a:pPr>
            <a:r>
              <a:rPr lang="en-US" sz="2400" dirty="0">
                <a:solidFill>
                  <a:schemeClr val="tx2"/>
                </a:solidFill>
                <a:latin typeface="Times New Roman" pitchFamily="16" charset="0"/>
              </a:rPr>
              <a:t>	</a:t>
            </a:r>
            <a:r>
              <a:rPr lang="en-US" sz="2400" b="1" i="1" dirty="0">
                <a:solidFill>
                  <a:srgbClr val="FF0000"/>
                </a:solidFill>
                <a:latin typeface="Times New Roman" pitchFamily="16" charset="0"/>
              </a:rPr>
              <a:t>sum</a:t>
            </a:r>
            <a:r>
              <a:rPr lang="en-US" sz="2400" dirty="0">
                <a:solidFill>
                  <a:schemeClr val="tx2"/>
                </a:solidFill>
                <a:latin typeface="Times New Roman" pitchFamily="16" charset="0"/>
              </a:rPr>
              <a:t> </a:t>
            </a:r>
            <a:r>
              <a:rPr lang="en-US" sz="2400" dirty="0">
                <a:solidFill>
                  <a:srgbClr val="000000"/>
                </a:solidFill>
                <a:latin typeface="Times New Roman" pitchFamily="16" charset="0"/>
                <a:sym typeface="Symbol" pitchFamily="16" charset="2"/>
              </a:rPr>
              <a:t></a:t>
            </a:r>
            <a:r>
              <a:rPr lang="en-US" sz="2400" dirty="0">
                <a:solidFill>
                  <a:schemeClr val="tx2"/>
                </a:solidFill>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0	</a:t>
            </a:r>
            <a:r>
              <a:rPr lang="en-US" sz="2400" b="1" i="1" dirty="0">
                <a:solidFill>
                  <a:schemeClr val="accent2"/>
                </a:solidFill>
                <a:latin typeface="Times New Roman" pitchFamily="16" charset="0"/>
                <a:sym typeface="Symbol" pitchFamily="16" charset="2"/>
              </a:rPr>
              <a:t>								  									</a:t>
            </a:r>
            <a:r>
              <a:rPr lang="en-US" sz="2400" b="1" dirty="0">
                <a:latin typeface="Times New Roman" pitchFamily="16" charset="0"/>
                <a:sym typeface="Symbol" pitchFamily="16" charset="2"/>
              </a:rPr>
              <a:t>1</a:t>
            </a:r>
            <a:endParaRPr lang="en-US" sz="2400" dirty="0">
              <a:latin typeface="Times New Roman" pitchFamily="16" charset="0"/>
            </a:endParaRPr>
          </a:p>
          <a:p>
            <a:pPr defTabSz="228600"/>
            <a:r>
              <a:rPr lang="en-US" sz="2400" dirty="0">
                <a:latin typeface="Times New Roman" pitchFamily="16" charset="0"/>
              </a:rPr>
              <a:t>	</a:t>
            </a:r>
            <a:r>
              <a:rPr lang="en-US" sz="2400" b="1" dirty="0">
                <a:solidFill>
                  <a:srgbClr val="000000"/>
                </a:solidFill>
                <a:latin typeface="Times New Roman" pitchFamily="16" charset="0"/>
              </a:rPr>
              <a:t>for</a:t>
            </a:r>
            <a:r>
              <a:rPr lang="en-US" sz="2400" dirty="0">
                <a:latin typeface="Times New Roman" pitchFamily="16" charset="0"/>
              </a:rPr>
              <a:t> </a:t>
            </a:r>
            <a:r>
              <a:rPr lang="en-US" sz="2400" b="1" i="1" dirty="0" err="1">
                <a:solidFill>
                  <a:srgbClr val="FF0000"/>
                </a:solidFill>
                <a:latin typeface="Times New Roman" pitchFamily="16" charset="0"/>
              </a:rPr>
              <a:t>i</a:t>
            </a:r>
            <a:r>
              <a:rPr lang="en-US" sz="2400" dirty="0">
                <a:solidFill>
                  <a:srgbClr val="FF0000"/>
                </a:solidFill>
                <a:latin typeface="Times New Roman" pitchFamily="16" charset="0"/>
              </a:rPr>
              <a:t> </a:t>
            </a:r>
            <a:r>
              <a:rPr lang="en-US" sz="2400" dirty="0">
                <a:solidFill>
                  <a:srgbClr val="000000"/>
                </a:solidFill>
                <a:latin typeface="Times New Roman" pitchFamily="16" charset="0"/>
                <a:sym typeface="Symbol" pitchFamily="16" charset="2"/>
              </a:rPr>
              <a:t></a:t>
            </a:r>
            <a:r>
              <a:rPr lang="en-US" sz="2400" dirty="0">
                <a:solidFill>
                  <a:schemeClr val="tx2"/>
                </a:solidFill>
                <a:latin typeface="Times New Roman" pitchFamily="16" charset="0"/>
                <a:sym typeface="Symbol" pitchFamily="16" charset="2"/>
              </a:rPr>
              <a:t> </a:t>
            </a:r>
            <a:r>
              <a:rPr lang="en-US" sz="2400" dirty="0">
                <a:solidFill>
                  <a:srgbClr val="FF0000"/>
                </a:solidFill>
                <a:latin typeface="Times New Roman" pitchFamily="16" charset="0"/>
                <a:sym typeface="Symbol" pitchFamily="16" charset="2"/>
              </a:rPr>
              <a:t>0</a:t>
            </a:r>
            <a:r>
              <a:rPr lang="en-US" sz="2400" dirty="0">
                <a:latin typeface="Times New Roman" pitchFamily="16" charset="0"/>
                <a:sym typeface="Symbol" pitchFamily="16" charset="2"/>
              </a:rPr>
              <a:t> </a:t>
            </a:r>
            <a:r>
              <a:rPr lang="en-US" sz="2400" b="1" dirty="0">
                <a:solidFill>
                  <a:srgbClr val="000000"/>
                </a:solidFill>
                <a:latin typeface="Times New Roman" pitchFamily="16" charset="0"/>
                <a:sym typeface="Symbol" pitchFamily="16" charset="2"/>
              </a:rPr>
              <a:t>to</a:t>
            </a:r>
            <a:r>
              <a:rPr lang="en-US" sz="2400" dirty="0">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n</a:t>
            </a:r>
            <a:r>
              <a:rPr lang="en-US" sz="2400" dirty="0">
                <a:solidFill>
                  <a:srgbClr val="FF0000"/>
                </a:solidFill>
                <a:latin typeface="Times New Roman" pitchFamily="16" charset="0"/>
                <a:sym typeface="Symbol" pitchFamily="16" charset="2"/>
              </a:rPr>
              <a:t>  1 </a:t>
            </a:r>
            <a:r>
              <a:rPr lang="en-US" sz="2400" b="1" dirty="0">
                <a:solidFill>
                  <a:srgbClr val="000000"/>
                </a:solidFill>
                <a:latin typeface="Times New Roman" pitchFamily="16" charset="0"/>
                <a:sym typeface="Symbol" pitchFamily="16" charset="2"/>
              </a:rPr>
              <a:t>do      									</a:t>
            </a:r>
            <a:r>
              <a:rPr lang="en-US" sz="2400" b="1" dirty="0">
                <a:latin typeface="Times New Roman" pitchFamily="16" charset="0"/>
                <a:sym typeface="Symbol" pitchFamily="16" charset="2"/>
              </a:rPr>
              <a:t>n+1</a:t>
            </a:r>
          </a:p>
          <a:p>
            <a:pPr defTabSz="228600"/>
            <a:r>
              <a:rPr lang="en-US" sz="2400" dirty="0">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sum</a:t>
            </a:r>
            <a:r>
              <a:rPr lang="en-US" sz="2400" dirty="0">
                <a:solidFill>
                  <a:schemeClr val="tx2"/>
                </a:solidFill>
                <a:latin typeface="Times New Roman" pitchFamily="16" charset="0"/>
                <a:sym typeface="Symbol" pitchFamily="16" charset="2"/>
              </a:rPr>
              <a:t> </a:t>
            </a:r>
            <a:r>
              <a:rPr lang="en-US" sz="2400" dirty="0">
                <a:solidFill>
                  <a:srgbClr val="000000"/>
                </a:solidFill>
                <a:latin typeface="Times New Roman" pitchFamily="16" charset="0"/>
                <a:sym typeface="Symbol" pitchFamily="16" charset="2"/>
              </a:rPr>
              <a:t></a:t>
            </a:r>
            <a:r>
              <a:rPr lang="en-US" sz="2400" dirty="0">
                <a:solidFill>
                  <a:schemeClr val="accent2"/>
                </a:solidFill>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sum + A [</a:t>
            </a:r>
            <a:r>
              <a:rPr lang="en-US" sz="2400" b="1" i="1" dirty="0" err="1">
                <a:solidFill>
                  <a:srgbClr val="FF0000"/>
                </a:solidFill>
                <a:latin typeface="Times New Roman" pitchFamily="16" charset="0"/>
                <a:sym typeface="Symbol" pitchFamily="16" charset="2"/>
              </a:rPr>
              <a:t>i</a:t>
            </a:r>
            <a:r>
              <a:rPr lang="en-US" sz="2400" b="1" i="1" dirty="0">
                <a:solidFill>
                  <a:srgbClr val="FF0000"/>
                </a:solidFill>
                <a:latin typeface="Times New Roman" pitchFamily="16" charset="0"/>
                <a:sym typeface="Symbol" pitchFamily="16" charset="2"/>
              </a:rPr>
              <a:t>]   </a:t>
            </a:r>
            <a:r>
              <a:rPr lang="en-US" sz="2400" b="1" dirty="0">
                <a:solidFill>
                  <a:srgbClr val="FF0000"/>
                </a:solidFill>
                <a:latin typeface="Times New Roman" pitchFamily="16" charset="0"/>
                <a:sym typeface="Symbol" pitchFamily="16" charset="2"/>
              </a:rPr>
              <a:t> </a:t>
            </a:r>
            <a:r>
              <a:rPr lang="en-US" sz="2400" b="1" dirty="0">
                <a:latin typeface="Times New Roman" pitchFamily="16" charset="0"/>
                <a:sym typeface="Symbol" pitchFamily="16" charset="2"/>
              </a:rPr>
              <a:t>					 				n</a:t>
            </a:r>
            <a:endParaRPr lang="en-US" sz="2400" dirty="0">
              <a:latin typeface="Times New Roman" pitchFamily="16" charset="0"/>
              <a:sym typeface="Symbol" pitchFamily="16" charset="2"/>
            </a:endParaRPr>
          </a:p>
          <a:p>
            <a:pPr defTabSz="228600"/>
            <a:r>
              <a:rPr lang="en-US" sz="2400" dirty="0">
                <a:latin typeface="Times New Roman" pitchFamily="16" charset="0"/>
                <a:sym typeface="Symbol" pitchFamily="16" charset="2"/>
              </a:rPr>
              <a:t>	</a:t>
            </a:r>
            <a:r>
              <a:rPr lang="en-US" sz="2400" b="1" dirty="0">
                <a:solidFill>
                  <a:srgbClr val="000000"/>
                </a:solidFill>
                <a:latin typeface="Times New Roman" pitchFamily="16" charset="0"/>
                <a:sym typeface="Symbol" pitchFamily="16" charset="2"/>
              </a:rPr>
              <a:t>return</a:t>
            </a:r>
            <a:r>
              <a:rPr lang="en-US" sz="2400" dirty="0">
                <a:latin typeface="Times New Roman" pitchFamily="16" charset="0"/>
                <a:sym typeface="Symbol" pitchFamily="16" charset="2"/>
              </a:rPr>
              <a:t> </a:t>
            </a:r>
            <a:r>
              <a:rPr lang="en-US" sz="2400" b="1" i="1" dirty="0">
                <a:solidFill>
                  <a:schemeClr val="accent2"/>
                </a:solidFill>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sum</a:t>
            </a:r>
            <a:r>
              <a:rPr lang="en-US" sz="2400" dirty="0">
                <a:solidFill>
                  <a:srgbClr val="FF0000"/>
                </a:solidFill>
                <a:latin typeface="Times New Roman" pitchFamily="16" charset="0"/>
                <a:sym typeface="Symbol" pitchFamily="16" charset="2"/>
              </a:rPr>
              <a:t> </a:t>
            </a:r>
            <a:r>
              <a:rPr lang="en-US" sz="2400" dirty="0">
                <a:latin typeface="Times New Roman" pitchFamily="16" charset="0"/>
                <a:sym typeface="Symbol" pitchFamily="16" charset="2"/>
              </a:rPr>
              <a:t>                   									1</a:t>
            </a:r>
            <a:endParaRPr lang="en-US" sz="2400" dirty="0">
              <a:latin typeface="Times New Roman" pitchFamily="16" charset="0"/>
            </a:endParaRPr>
          </a:p>
        </p:txBody>
      </p:sp>
      <p:sp>
        <p:nvSpPr>
          <p:cNvPr id="50183" name="Line 9"/>
          <p:cNvSpPr>
            <a:spLocks noChangeShapeType="1"/>
          </p:cNvSpPr>
          <p:nvPr/>
        </p:nvSpPr>
        <p:spPr bwMode="auto">
          <a:xfrm>
            <a:off x="4724400" y="1676400"/>
            <a:ext cx="0" cy="2819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5"/>
          <p:cNvSpPr txBox="1">
            <a:spLocks noChangeArrowheads="1"/>
          </p:cNvSpPr>
          <p:nvPr/>
        </p:nvSpPr>
        <p:spPr bwMode="auto">
          <a:xfrm>
            <a:off x="457200" y="1524000"/>
            <a:ext cx="7315200" cy="3810000"/>
          </a:xfrm>
          <a:prstGeom prst="rect">
            <a:avLst/>
          </a:prstGeom>
          <a:noFill/>
          <a:ln w="9525">
            <a:solidFill>
              <a:schemeClr val="accent2"/>
            </a:solidFill>
            <a:miter lim="800000"/>
            <a:headEnd/>
            <a:tailEnd/>
          </a:ln>
        </p:spPr>
        <p:txBody>
          <a:bodyPr wrap="square">
            <a:spAutoFit/>
          </a:bodyPr>
          <a:lstStyle/>
          <a:p>
            <a:pPr defTabSz="228600"/>
            <a:r>
              <a:rPr lang="en-US" sz="2400" b="1" dirty="0">
                <a:solidFill>
                  <a:srgbClr val="000000"/>
                </a:solidFill>
                <a:latin typeface="Times New Roman" pitchFamily="16" charset="0"/>
              </a:rPr>
              <a:t>Algorithm</a:t>
            </a:r>
            <a:r>
              <a:rPr lang="en-US" sz="2400" dirty="0">
                <a:latin typeface="Times New Roman" pitchFamily="16" charset="0"/>
              </a:rPr>
              <a:t> </a:t>
            </a:r>
            <a:r>
              <a:rPr lang="en-US" sz="2400" b="1" i="1" dirty="0" err="1">
                <a:solidFill>
                  <a:schemeClr val="tx2"/>
                </a:solidFill>
                <a:latin typeface="Times New Roman" pitchFamily="16" charset="0"/>
              </a:rPr>
              <a:t>arrayMax</a:t>
            </a:r>
            <a:r>
              <a:rPr lang="en-US" sz="2400" dirty="0">
                <a:solidFill>
                  <a:schemeClr val="tx2"/>
                </a:solidFill>
                <a:latin typeface="Times New Roman" pitchFamily="16" charset="0"/>
              </a:rPr>
              <a:t>(</a:t>
            </a:r>
            <a:r>
              <a:rPr lang="en-US" sz="2400" b="1" i="1" dirty="0">
                <a:solidFill>
                  <a:schemeClr val="tx2"/>
                </a:solidFill>
                <a:latin typeface="Times New Roman" pitchFamily="16" charset="0"/>
              </a:rPr>
              <a:t>A</a:t>
            </a:r>
            <a:r>
              <a:rPr lang="en-US" sz="2400" dirty="0">
                <a:solidFill>
                  <a:schemeClr val="tx2"/>
                </a:solidFill>
                <a:latin typeface="Times New Roman" pitchFamily="16" charset="0"/>
              </a:rPr>
              <a:t>, </a:t>
            </a:r>
            <a:r>
              <a:rPr lang="en-US" sz="2400" b="1" i="1" dirty="0">
                <a:solidFill>
                  <a:schemeClr val="tx2"/>
                </a:solidFill>
                <a:latin typeface="Times New Roman" pitchFamily="16" charset="0"/>
              </a:rPr>
              <a:t>n</a:t>
            </a:r>
            <a:r>
              <a:rPr lang="en-US" sz="2400" dirty="0">
                <a:solidFill>
                  <a:schemeClr val="tx2"/>
                </a:solidFill>
                <a:latin typeface="Times New Roman" pitchFamily="16" charset="0"/>
              </a:rPr>
              <a:t>)</a:t>
            </a:r>
          </a:p>
          <a:p>
            <a:pPr defTabSz="228600"/>
            <a:r>
              <a:rPr lang="en-US" sz="2400" b="1" dirty="0">
                <a:solidFill>
                  <a:schemeClr val="tx2"/>
                </a:solidFill>
                <a:latin typeface="Times New Roman" pitchFamily="16" charset="0"/>
              </a:rPr>
              <a:t>	</a:t>
            </a:r>
            <a:r>
              <a:rPr lang="en-US" sz="2400" b="1" dirty="0">
                <a:solidFill>
                  <a:srgbClr val="000000"/>
                </a:solidFill>
                <a:latin typeface="Times New Roman" pitchFamily="16" charset="0"/>
              </a:rPr>
              <a:t>Input</a:t>
            </a:r>
            <a:r>
              <a:rPr lang="en-US" sz="2400" dirty="0">
                <a:latin typeface="Times New Roman" pitchFamily="16" charset="0"/>
              </a:rPr>
              <a:t> </a:t>
            </a:r>
            <a:r>
              <a:rPr lang="en-US" sz="2400" dirty="0">
                <a:solidFill>
                  <a:srgbClr val="33CC33"/>
                </a:solidFill>
                <a:latin typeface="Times New Roman" pitchFamily="16" charset="0"/>
              </a:rPr>
              <a:t>array </a:t>
            </a:r>
            <a:r>
              <a:rPr lang="en-US" sz="2400" b="1" i="1" dirty="0">
                <a:solidFill>
                  <a:srgbClr val="33CC33"/>
                </a:solidFill>
                <a:latin typeface="Times New Roman" pitchFamily="16" charset="0"/>
              </a:rPr>
              <a:t>A</a:t>
            </a:r>
            <a:r>
              <a:rPr lang="en-US" sz="2400" dirty="0">
                <a:solidFill>
                  <a:srgbClr val="33CC33"/>
                </a:solidFill>
                <a:latin typeface="Times New Roman" pitchFamily="16" charset="0"/>
              </a:rPr>
              <a:t> of </a:t>
            </a:r>
            <a:r>
              <a:rPr lang="en-US" sz="2400" b="1" i="1" dirty="0">
                <a:solidFill>
                  <a:srgbClr val="33CC33"/>
                </a:solidFill>
                <a:latin typeface="Times New Roman" pitchFamily="16" charset="0"/>
              </a:rPr>
              <a:t>n</a:t>
            </a:r>
            <a:r>
              <a:rPr lang="en-US" sz="2400" dirty="0">
                <a:solidFill>
                  <a:srgbClr val="33CC33"/>
                </a:solidFill>
                <a:latin typeface="Times New Roman" pitchFamily="16" charset="0"/>
              </a:rPr>
              <a:t> integers</a:t>
            </a:r>
          </a:p>
          <a:p>
            <a:pPr defTabSz="228600"/>
            <a:r>
              <a:rPr lang="en-US" sz="2400" b="1" dirty="0">
                <a:solidFill>
                  <a:schemeClr val="tx2"/>
                </a:solidFill>
                <a:latin typeface="Times New Roman" pitchFamily="16" charset="0"/>
              </a:rPr>
              <a:t>	</a:t>
            </a:r>
            <a:r>
              <a:rPr lang="en-US" sz="2400" b="1" dirty="0">
                <a:solidFill>
                  <a:srgbClr val="000000"/>
                </a:solidFill>
                <a:latin typeface="Times New Roman" pitchFamily="16" charset="0"/>
              </a:rPr>
              <a:t>Output</a:t>
            </a:r>
            <a:r>
              <a:rPr lang="en-US" sz="2400" dirty="0">
                <a:latin typeface="Times New Roman" pitchFamily="16" charset="0"/>
              </a:rPr>
              <a:t> </a:t>
            </a:r>
            <a:r>
              <a:rPr lang="en-US" sz="2400" dirty="0">
                <a:solidFill>
                  <a:srgbClr val="FF3300"/>
                </a:solidFill>
                <a:latin typeface="Times New Roman" pitchFamily="16" charset="0"/>
              </a:rPr>
              <a:t>maximum element of </a:t>
            </a:r>
            <a:r>
              <a:rPr lang="en-US" sz="2400" b="1" i="1" dirty="0">
                <a:solidFill>
                  <a:srgbClr val="FF3300"/>
                </a:solidFill>
                <a:latin typeface="Times New Roman" pitchFamily="16" charset="0"/>
              </a:rPr>
              <a:t>A				# operations</a:t>
            </a:r>
          </a:p>
          <a:p>
            <a:pPr defTabSz="228600">
              <a:spcBef>
                <a:spcPct val="50000"/>
              </a:spcBef>
            </a:pPr>
            <a:r>
              <a:rPr lang="en-US" sz="2400" dirty="0">
                <a:solidFill>
                  <a:schemeClr val="tx2"/>
                </a:solidFill>
                <a:latin typeface="Times New Roman" pitchFamily="16" charset="0"/>
              </a:rPr>
              <a:t>	</a:t>
            </a:r>
            <a:r>
              <a:rPr lang="en-US" sz="2400" b="1" i="1" dirty="0" err="1">
                <a:solidFill>
                  <a:srgbClr val="FF0000"/>
                </a:solidFill>
                <a:latin typeface="Times New Roman" pitchFamily="16" charset="0"/>
              </a:rPr>
              <a:t>currentMax</a:t>
            </a:r>
            <a:r>
              <a:rPr lang="en-US" sz="2400" dirty="0">
                <a:solidFill>
                  <a:srgbClr val="FF0000"/>
                </a:solidFill>
                <a:latin typeface="Times New Roman" pitchFamily="16" charset="0"/>
              </a:rPr>
              <a:t> </a:t>
            </a:r>
            <a:r>
              <a:rPr lang="en-US" sz="2400" dirty="0">
                <a:solidFill>
                  <a:srgbClr val="FF0000"/>
                </a:solidFill>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A</a:t>
            </a:r>
            <a:r>
              <a:rPr lang="en-US" sz="2400" dirty="0">
                <a:solidFill>
                  <a:srgbClr val="FF0000"/>
                </a:solidFill>
                <a:latin typeface="Times New Roman" pitchFamily="16" charset="0"/>
                <a:sym typeface="Symbol" pitchFamily="16" charset="2"/>
              </a:rPr>
              <a:t>[0]</a:t>
            </a:r>
            <a:r>
              <a:rPr lang="en-US" sz="2400" dirty="0">
                <a:solidFill>
                  <a:schemeClr val="accent2"/>
                </a:solidFill>
                <a:latin typeface="Times New Roman" pitchFamily="16" charset="0"/>
                <a:sym typeface="Symbol" pitchFamily="16" charset="2"/>
              </a:rPr>
              <a:t>												</a:t>
            </a:r>
            <a:r>
              <a:rPr lang="en-US" sz="2400" dirty="0">
                <a:latin typeface="Times New Roman" pitchFamily="16" charset="0"/>
                <a:sym typeface="Symbol" pitchFamily="16" charset="2"/>
              </a:rPr>
              <a:t>1</a:t>
            </a:r>
            <a:endParaRPr lang="en-US" sz="2400" dirty="0">
              <a:latin typeface="Times New Roman" pitchFamily="16" charset="0"/>
            </a:endParaRPr>
          </a:p>
          <a:p>
            <a:pPr defTabSz="228600"/>
            <a:r>
              <a:rPr lang="en-US" sz="2400" dirty="0">
                <a:latin typeface="Times New Roman" pitchFamily="16" charset="0"/>
              </a:rPr>
              <a:t>	</a:t>
            </a:r>
            <a:r>
              <a:rPr lang="en-US" sz="2400" b="1" dirty="0">
                <a:solidFill>
                  <a:srgbClr val="000000"/>
                </a:solidFill>
                <a:latin typeface="Times New Roman" pitchFamily="16" charset="0"/>
              </a:rPr>
              <a:t>for</a:t>
            </a:r>
            <a:r>
              <a:rPr lang="en-US" sz="2400" dirty="0">
                <a:latin typeface="Times New Roman" pitchFamily="16" charset="0"/>
              </a:rPr>
              <a:t> </a:t>
            </a:r>
            <a:r>
              <a:rPr lang="en-US" sz="2400" b="1" i="1" dirty="0" err="1">
                <a:solidFill>
                  <a:srgbClr val="FF0000"/>
                </a:solidFill>
                <a:latin typeface="Times New Roman" pitchFamily="16" charset="0"/>
              </a:rPr>
              <a:t>i</a:t>
            </a:r>
            <a:r>
              <a:rPr lang="en-US" sz="2400" dirty="0">
                <a:solidFill>
                  <a:srgbClr val="FF0000"/>
                </a:solidFill>
                <a:latin typeface="Times New Roman" pitchFamily="16" charset="0"/>
              </a:rPr>
              <a:t> </a:t>
            </a:r>
            <a:r>
              <a:rPr lang="en-US" sz="2400" dirty="0">
                <a:solidFill>
                  <a:srgbClr val="000000"/>
                </a:solidFill>
                <a:latin typeface="Times New Roman" pitchFamily="16" charset="0"/>
                <a:sym typeface="Symbol" pitchFamily="16" charset="2"/>
              </a:rPr>
              <a:t></a:t>
            </a:r>
            <a:r>
              <a:rPr lang="en-US" sz="2400" dirty="0">
                <a:solidFill>
                  <a:schemeClr val="tx2"/>
                </a:solidFill>
                <a:latin typeface="Times New Roman" pitchFamily="16" charset="0"/>
                <a:sym typeface="Symbol" pitchFamily="16" charset="2"/>
              </a:rPr>
              <a:t> </a:t>
            </a:r>
            <a:r>
              <a:rPr lang="en-US" sz="2400" dirty="0">
                <a:solidFill>
                  <a:srgbClr val="FF0000"/>
                </a:solidFill>
                <a:latin typeface="Times New Roman" pitchFamily="16" charset="0"/>
                <a:sym typeface="Symbol" pitchFamily="16" charset="2"/>
              </a:rPr>
              <a:t>1</a:t>
            </a:r>
            <a:r>
              <a:rPr lang="en-US" sz="2400" dirty="0">
                <a:latin typeface="Times New Roman" pitchFamily="16" charset="0"/>
                <a:sym typeface="Symbol" pitchFamily="16" charset="2"/>
              </a:rPr>
              <a:t> </a:t>
            </a:r>
            <a:r>
              <a:rPr lang="en-US" sz="2400" b="1" dirty="0">
                <a:solidFill>
                  <a:srgbClr val="000000"/>
                </a:solidFill>
                <a:latin typeface="Times New Roman" pitchFamily="16" charset="0"/>
                <a:sym typeface="Symbol" pitchFamily="16" charset="2"/>
              </a:rPr>
              <a:t>to</a:t>
            </a:r>
            <a:r>
              <a:rPr lang="en-US" sz="2400" dirty="0">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n</a:t>
            </a:r>
            <a:r>
              <a:rPr lang="en-US" sz="2400" dirty="0">
                <a:solidFill>
                  <a:srgbClr val="FF0000"/>
                </a:solidFill>
                <a:latin typeface="Times New Roman" pitchFamily="16" charset="0"/>
                <a:sym typeface="Symbol" pitchFamily="16" charset="2"/>
              </a:rPr>
              <a:t>  1 </a:t>
            </a:r>
            <a:r>
              <a:rPr lang="en-US" sz="2400" b="1" dirty="0">
                <a:solidFill>
                  <a:srgbClr val="000000"/>
                </a:solidFill>
                <a:latin typeface="Times New Roman" pitchFamily="16" charset="0"/>
                <a:sym typeface="Symbol" pitchFamily="16" charset="2"/>
              </a:rPr>
              <a:t>do											</a:t>
            </a:r>
            <a:r>
              <a:rPr lang="en-US" sz="2400" b="1" dirty="0">
                <a:latin typeface="Times New Roman" pitchFamily="16" charset="0"/>
                <a:sym typeface="Symbol" pitchFamily="16" charset="2"/>
              </a:rPr>
              <a:t>	n</a:t>
            </a:r>
          </a:p>
          <a:p>
            <a:pPr defTabSz="228600"/>
            <a:r>
              <a:rPr lang="en-US" sz="2400" dirty="0">
                <a:latin typeface="Times New Roman" pitchFamily="16" charset="0"/>
                <a:sym typeface="Symbol" pitchFamily="16" charset="2"/>
              </a:rPr>
              <a:t>		</a:t>
            </a:r>
            <a:r>
              <a:rPr lang="en-US" sz="2400" b="1" dirty="0">
                <a:solidFill>
                  <a:srgbClr val="000000"/>
                </a:solidFill>
                <a:latin typeface="Times New Roman" pitchFamily="16" charset="0"/>
                <a:sym typeface="Symbol" pitchFamily="16" charset="2"/>
              </a:rPr>
              <a:t>if</a:t>
            </a:r>
            <a:r>
              <a:rPr lang="en-US" sz="2400" dirty="0">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A </a:t>
            </a:r>
            <a:r>
              <a:rPr lang="en-US" sz="2400" dirty="0">
                <a:solidFill>
                  <a:srgbClr val="FF0000"/>
                </a:solidFill>
                <a:latin typeface="Times New Roman" pitchFamily="16" charset="0"/>
                <a:sym typeface="Symbol" pitchFamily="16" charset="2"/>
              </a:rPr>
              <a:t>[</a:t>
            </a:r>
            <a:r>
              <a:rPr lang="en-US" sz="2400" i="1" dirty="0" err="1">
                <a:solidFill>
                  <a:srgbClr val="FF0000"/>
                </a:solidFill>
                <a:latin typeface="Times New Roman" pitchFamily="16" charset="0"/>
                <a:sym typeface="Symbol" pitchFamily="16" charset="2"/>
              </a:rPr>
              <a:t>i</a:t>
            </a:r>
            <a:r>
              <a:rPr lang="en-US" sz="2400" dirty="0">
                <a:solidFill>
                  <a:srgbClr val="FF0000"/>
                </a:solidFill>
                <a:latin typeface="Times New Roman" pitchFamily="16" charset="0"/>
                <a:sym typeface="Symbol" pitchFamily="16" charset="2"/>
              </a:rPr>
              <a:t>]  </a:t>
            </a:r>
            <a:r>
              <a:rPr lang="en-US" sz="2400" b="1" i="1" dirty="0" err="1">
                <a:solidFill>
                  <a:srgbClr val="FF0000"/>
                </a:solidFill>
                <a:latin typeface="Times New Roman" pitchFamily="16" charset="0"/>
                <a:sym typeface="Symbol" pitchFamily="16" charset="2"/>
              </a:rPr>
              <a:t>currentMax</a:t>
            </a:r>
            <a:r>
              <a:rPr lang="en-US" sz="2400" dirty="0">
                <a:solidFill>
                  <a:srgbClr val="FF0000"/>
                </a:solidFill>
                <a:latin typeface="Times New Roman" pitchFamily="16" charset="0"/>
                <a:sym typeface="Symbol" pitchFamily="16" charset="2"/>
              </a:rPr>
              <a:t> </a:t>
            </a:r>
            <a:r>
              <a:rPr lang="en-US" sz="2400" b="1" dirty="0">
                <a:solidFill>
                  <a:srgbClr val="000000"/>
                </a:solidFill>
                <a:latin typeface="Times New Roman" pitchFamily="16" charset="0"/>
                <a:sym typeface="Symbol" pitchFamily="16" charset="2"/>
              </a:rPr>
              <a:t>then								</a:t>
            </a:r>
            <a:r>
              <a:rPr lang="en-US" sz="2400" b="1" dirty="0">
                <a:latin typeface="Times New Roman" pitchFamily="16" charset="0"/>
                <a:sym typeface="Symbol" pitchFamily="16" charset="2"/>
              </a:rPr>
              <a:t>n -1</a:t>
            </a:r>
          </a:p>
          <a:p>
            <a:pPr defTabSz="228600"/>
            <a:r>
              <a:rPr lang="en-US" sz="2400" dirty="0">
                <a:latin typeface="Times New Roman" pitchFamily="16" charset="0"/>
                <a:sym typeface="Symbol" pitchFamily="16" charset="2"/>
              </a:rPr>
              <a:t>			</a:t>
            </a:r>
            <a:r>
              <a:rPr lang="en-US" sz="2400" b="1" i="1" dirty="0" err="1">
                <a:solidFill>
                  <a:srgbClr val="FF0000"/>
                </a:solidFill>
                <a:latin typeface="Times New Roman" pitchFamily="16" charset="0"/>
                <a:sym typeface="Symbol" pitchFamily="16" charset="2"/>
              </a:rPr>
              <a:t>currentMax</a:t>
            </a:r>
            <a:r>
              <a:rPr lang="en-US" sz="2400" dirty="0">
                <a:solidFill>
                  <a:schemeClr val="tx2"/>
                </a:solidFill>
                <a:latin typeface="Times New Roman" pitchFamily="16" charset="0"/>
                <a:sym typeface="Symbol" pitchFamily="16" charset="2"/>
              </a:rPr>
              <a:t> </a:t>
            </a:r>
            <a:r>
              <a:rPr lang="en-US" sz="2400" dirty="0">
                <a:solidFill>
                  <a:srgbClr val="000000"/>
                </a:solidFill>
                <a:latin typeface="Times New Roman" pitchFamily="16" charset="0"/>
                <a:sym typeface="Symbol" pitchFamily="16" charset="2"/>
              </a:rPr>
              <a:t></a:t>
            </a:r>
            <a:r>
              <a:rPr lang="en-US" sz="2400" dirty="0">
                <a:solidFill>
                  <a:schemeClr val="accent2"/>
                </a:solidFill>
                <a:latin typeface="Times New Roman" pitchFamily="16" charset="0"/>
                <a:sym typeface="Symbol" pitchFamily="16" charset="2"/>
              </a:rPr>
              <a:t> </a:t>
            </a:r>
            <a:r>
              <a:rPr lang="en-US" sz="2400" b="1" i="1" dirty="0">
                <a:solidFill>
                  <a:srgbClr val="FF0000"/>
                </a:solidFill>
                <a:latin typeface="Times New Roman" pitchFamily="16" charset="0"/>
                <a:sym typeface="Symbol" pitchFamily="16" charset="2"/>
              </a:rPr>
              <a:t>A </a:t>
            </a:r>
            <a:r>
              <a:rPr lang="en-US" sz="2400" dirty="0">
                <a:solidFill>
                  <a:srgbClr val="FF0000"/>
                </a:solidFill>
                <a:latin typeface="Times New Roman" pitchFamily="16" charset="0"/>
                <a:sym typeface="Symbol" pitchFamily="16" charset="2"/>
              </a:rPr>
              <a:t>[</a:t>
            </a:r>
            <a:r>
              <a:rPr lang="en-US" sz="2400" b="1" i="1" dirty="0" err="1">
                <a:solidFill>
                  <a:srgbClr val="FF0000"/>
                </a:solidFill>
                <a:latin typeface="Times New Roman" pitchFamily="16" charset="0"/>
                <a:sym typeface="Symbol" pitchFamily="16" charset="2"/>
              </a:rPr>
              <a:t>i</a:t>
            </a:r>
            <a:r>
              <a:rPr lang="en-US" sz="2400" dirty="0">
                <a:solidFill>
                  <a:srgbClr val="FF0000"/>
                </a:solidFill>
                <a:latin typeface="Times New Roman" pitchFamily="16" charset="0"/>
                <a:sym typeface="Symbol" pitchFamily="16" charset="2"/>
              </a:rPr>
              <a:t>]	</a:t>
            </a:r>
            <a:r>
              <a:rPr lang="en-US" sz="2400" dirty="0">
                <a:solidFill>
                  <a:schemeClr val="accent2"/>
                </a:solidFill>
                <a:latin typeface="Times New Roman" pitchFamily="16" charset="0"/>
                <a:sym typeface="Symbol" pitchFamily="16" charset="2"/>
              </a:rPr>
              <a:t>								</a:t>
            </a:r>
            <a:r>
              <a:rPr lang="en-US" sz="2400" dirty="0" smtClean="0">
                <a:solidFill>
                  <a:schemeClr val="accent2"/>
                </a:solidFill>
                <a:latin typeface="Times New Roman" pitchFamily="16" charset="0"/>
                <a:sym typeface="Symbol" pitchFamily="16" charset="2"/>
              </a:rPr>
              <a:t>   </a:t>
            </a:r>
            <a:r>
              <a:rPr lang="en-US" sz="2400" dirty="0">
                <a:solidFill>
                  <a:schemeClr val="accent2"/>
                </a:solidFill>
                <a:latin typeface="Times New Roman" pitchFamily="16" charset="0"/>
                <a:sym typeface="Symbol" pitchFamily="16" charset="2"/>
              </a:rPr>
              <a:t>	</a:t>
            </a:r>
            <a:r>
              <a:rPr lang="en-US" sz="2400" b="1" dirty="0">
                <a:latin typeface="Times New Roman" pitchFamily="16" charset="0"/>
                <a:sym typeface="Symbol" pitchFamily="16" charset="2"/>
              </a:rPr>
              <a:t>n -1</a:t>
            </a:r>
          </a:p>
          <a:p>
            <a:pPr defTabSz="228600"/>
            <a:r>
              <a:rPr lang="en-US" sz="2400" dirty="0">
                <a:latin typeface="Times New Roman" pitchFamily="16" charset="0"/>
                <a:sym typeface="Symbol" pitchFamily="16" charset="2"/>
              </a:rPr>
              <a:t>	</a:t>
            </a:r>
            <a:r>
              <a:rPr lang="en-US" sz="2400" b="1" dirty="0">
                <a:solidFill>
                  <a:srgbClr val="000000"/>
                </a:solidFill>
                <a:latin typeface="Times New Roman" pitchFamily="16" charset="0"/>
                <a:sym typeface="Symbol" pitchFamily="16" charset="2"/>
              </a:rPr>
              <a:t>return</a:t>
            </a:r>
            <a:r>
              <a:rPr lang="en-US" sz="2400" dirty="0">
                <a:latin typeface="Times New Roman" pitchFamily="16" charset="0"/>
                <a:sym typeface="Symbol" pitchFamily="16" charset="2"/>
              </a:rPr>
              <a:t> </a:t>
            </a:r>
            <a:r>
              <a:rPr lang="en-US" sz="2400" b="1" i="1" dirty="0" err="1">
                <a:solidFill>
                  <a:srgbClr val="FF0000"/>
                </a:solidFill>
                <a:latin typeface="Times New Roman" pitchFamily="16" charset="0"/>
                <a:sym typeface="Symbol" pitchFamily="16" charset="2"/>
              </a:rPr>
              <a:t>currentMax</a:t>
            </a:r>
            <a:r>
              <a:rPr lang="en-US" sz="2400" dirty="0">
                <a:latin typeface="Times New Roman" pitchFamily="16" charset="0"/>
                <a:sym typeface="Symbol" pitchFamily="16" charset="2"/>
              </a:rPr>
              <a:t> 													1	</a:t>
            </a:r>
            <a:endParaRPr lang="en-US" sz="2400" dirty="0">
              <a:latin typeface="Times New Roman" pitchFamily="16" charset="0"/>
            </a:endParaRPr>
          </a:p>
        </p:txBody>
      </p:sp>
      <p:sp>
        <p:nvSpPr>
          <p:cNvPr id="51205" name="Text Box 6"/>
          <p:cNvSpPr txBox="1">
            <a:spLocks noChangeArrowheads="1"/>
          </p:cNvSpPr>
          <p:nvPr/>
        </p:nvSpPr>
        <p:spPr bwMode="auto">
          <a:xfrm>
            <a:off x="228600" y="152400"/>
            <a:ext cx="8534400" cy="1311275"/>
          </a:xfrm>
          <a:prstGeom prst="rect">
            <a:avLst/>
          </a:prstGeom>
          <a:noFill/>
          <a:ln w="9525">
            <a:noFill/>
            <a:miter lim="800000"/>
            <a:headEnd/>
            <a:tailEnd/>
          </a:ln>
        </p:spPr>
        <p:txBody>
          <a:bodyPr>
            <a:spAutoFit/>
          </a:bodyPr>
          <a:lstStyle/>
          <a:p>
            <a:pPr>
              <a:spcBef>
                <a:spcPct val="50000"/>
              </a:spcBef>
            </a:pPr>
            <a:r>
              <a:rPr lang="en-US" sz="4000">
                <a:solidFill>
                  <a:srgbClr val="FF3300"/>
                </a:solidFill>
                <a:latin typeface="Comic Sans MS" pitchFamily="66" charset="0"/>
              </a:rPr>
              <a:t>Example: Find max element of an array</a:t>
            </a:r>
          </a:p>
        </p:txBody>
      </p:sp>
      <p:sp>
        <p:nvSpPr>
          <p:cNvPr id="51206" name="Line 7"/>
          <p:cNvSpPr>
            <a:spLocks noChangeShapeType="1"/>
          </p:cNvSpPr>
          <p:nvPr/>
        </p:nvSpPr>
        <p:spPr bwMode="auto">
          <a:xfrm>
            <a:off x="5334000" y="2057400"/>
            <a:ext cx="0" cy="3200400"/>
          </a:xfrm>
          <a:prstGeom prst="line">
            <a:avLst/>
          </a:prstGeom>
          <a:noFill/>
          <a:ln w="9525">
            <a:solidFill>
              <a:schemeClr val="tx1"/>
            </a:solidFill>
            <a:round/>
            <a:headEnd/>
            <a:tailEnd/>
          </a:ln>
        </p:spPr>
        <p:txBody>
          <a:bodyPr/>
          <a:lstStyle/>
          <a:p>
            <a:endParaRPr lang="en-US"/>
          </a:p>
        </p:txBody>
      </p:sp>
      <p:sp>
        <p:nvSpPr>
          <p:cNvPr id="51207" name="Rectangle 8"/>
          <p:cNvSpPr>
            <a:spLocks noChangeArrowheads="1"/>
          </p:cNvSpPr>
          <p:nvPr/>
        </p:nvSpPr>
        <p:spPr bwMode="auto">
          <a:xfrm>
            <a:off x="914400" y="5410200"/>
            <a:ext cx="7315200" cy="966418"/>
          </a:xfrm>
          <a:prstGeom prst="rect">
            <a:avLst/>
          </a:prstGeom>
          <a:noFill/>
          <a:ln w="9525">
            <a:noFill/>
            <a:miter lim="800000"/>
            <a:headEnd/>
            <a:tailEnd/>
          </a:ln>
        </p:spPr>
        <p:txBody>
          <a:bodyPr>
            <a:spAutoFit/>
          </a:bodyPr>
          <a:lstStyle/>
          <a:p>
            <a:pPr eaLnBrk="0" hangingPunct="0">
              <a:buClr>
                <a:schemeClr val="folHlink"/>
              </a:buClr>
              <a:buSzPct val="110000"/>
              <a:buFont typeface="Wingdings" pitchFamily="2" charset="2"/>
              <a:buChar char="§"/>
            </a:pPr>
            <a:r>
              <a:rPr lang="en-US" sz="2800" dirty="0">
                <a:latin typeface="Tahoma" pitchFamily="34" charset="0"/>
              </a:rPr>
              <a:t>  </a:t>
            </a:r>
            <a:r>
              <a:rPr lang="en-US" sz="2400" dirty="0">
                <a:latin typeface="Tahoma" pitchFamily="34" charset="0"/>
              </a:rPr>
              <a:t>Input size: n (number of array elements)</a:t>
            </a:r>
          </a:p>
          <a:p>
            <a:pPr eaLnBrk="0" hangingPunct="0">
              <a:buClr>
                <a:schemeClr val="folHlink"/>
              </a:buClr>
              <a:buSzPct val="110000"/>
              <a:buFont typeface="Wingdings" pitchFamily="2" charset="2"/>
              <a:buChar char="§"/>
            </a:pPr>
            <a:r>
              <a:rPr lang="en-US" sz="2400" dirty="0">
                <a:latin typeface="Tahoma" pitchFamily="34" charset="0"/>
              </a:rPr>
              <a:t>  Total number of steps: 3n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p:spPr>
        <p:txBody>
          <a:bodyPr/>
          <a:lstStyle/>
          <a:p>
            <a:endParaRPr lang="en-CA" dirty="0"/>
          </a:p>
        </p:txBody>
      </p:sp>
      <p:sp>
        <p:nvSpPr>
          <p:cNvPr id="5" name="Footer Placeholder 4"/>
          <p:cNvSpPr>
            <a:spLocks noGrp="1"/>
          </p:cNvSpPr>
          <p:nvPr>
            <p:ph type="ftr" sz="quarter" idx="4294967295"/>
          </p:nvPr>
        </p:nvSpPr>
        <p:spPr>
          <a:xfrm>
            <a:off x="2590800" y="6248400"/>
            <a:ext cx="3962400" cy="457200"/>
          </a:xfrm>
        </p:spPr>
        <p:txBody>
          <a:bodyPr/>
          <a:lstStyle/>
          <a:p>
            <a:endParaRPr lang="en-CA" dirty="0"/>
          </a:p>
        </p:txBody>
      </p:sp>
      <p:sp>
        <p:nvSpPr>
          <p:cNvPr id="6" name="Slide Number Placeholder 5"/>
          <p:cNvSpPr>
            <a:spLocks noGrp="1"/>
          </p:cNvSpPr>
          <p:nvPr>
            <p:ph type="sldNum" sz="quarter" idx="12"/>
          </p:nvPr>
        </p:nvSpPr>
        <p:spPr/>
        <p:txBody>
          <a:bodyPr/>
          <a:lstStyle/>
          <a:p>
            <a:fld id="{84E9CB82-32A1-4932-AD89-9A259985CA70}" type="slidenum">
              <a:rPr lang="en-CA"/>
              <a:pPr/>
              <a:t>4</a:t>
            </a:fld>
            <a:endParaRPr lang="en-CA"/>
          </a:p>
        </p:txBody>
      </p:sp>
      <p:sp>
        <p:nvSpPr>
          <p:cNvPr id="145410" name="Rectangle 2"/>
          <p:cNvSpPr>
            <a:spLocks noGrp="1" noChangeArrowheads="1"/>
          </p:cNvSpPr>
          <p:nvPr>
            <p:ph type="title"/>
          </p:nvPr>
        </p:nvSpPr>
        <p:spPr>
          <a:xfrm>
            <a:off x="685800" y="152400"/>
            <a:ext cx="7772400" cy="685800"/>
          </a:xfrm>
        </p:spPr>
        <p:txBody>
          <a:bodyPr/>
          <a:lstStyle/>
          <a:p>
            <a:r>
              <a:rPr lang="en-US" sz="3600" dirty="0"/>
              <a:t>Algorithms </a:t>
            </a:r>
            <a:endParaRPr lang="en-CA" sz="3600" dirty="0"/>
          </a:p>
        </p:txBody>
      </p:sp>
      <p:sp>
        <p:nvSpPr>
          <p:cNvPr id="145411" name="Rectangle 3"/>
          <p:cNvSpPr>
            <a:spLocks noGrp="1" noChangeArrowheads="1"/>
          </p:cNvSpPr>
          <p:nvPr>
            <p:ph type="body" idx="1"/>
          </p:nvPr>
        </p:nvSpPr>
        <p:spPr>
          <a:xfrm>
            <a:off x="304800" y="1143000"/>
            <a:ext cx="8610600" cy="4876800"/>
          </a:xfrm>
        </p:spPr>
        <p:txBody>
          <a:bodyPr/>
          <a:lstStyle/>
          <a:p>
            <a:r>
              <a:rPr lang="en-US" sz="2800" dirty="0">
                <a:sym typeface="Symbol" pitchFamily="18" charset="2"/>
              </a:rPr>
              <a:t>Properties of algorithms:</a:t>
            </a:r>
          </a:p>
          <a:p>
            <a:endParaRPr lang="en-US" sz="1600" dirty="0">
              <a:sym typeface="Symbol" pitchFamily="18" charset="2"/>
            </a:endParaRPr>
          </a:p>
          <a:p>
            <a:pPr>
              <a:buFontTx/>
              <a:buChar char="•"/>
            </a:pPr>
            <a:r>
              <a:rPr lang="en-US" sz="2800" b="1" dirty="0">
                <a:solidFill>
                  <a:srgbClr val="00FFFF"/>
                </a:solidFill>
                <a:sym typeface="Symbol" pitchFamily="18" charset="2"/>
              </a:rPr>
              <a:t>Input</a:t>
            </a:r>
            <a:r>
              <a:rPr lang="en-US" sz="2800" dirty="0">
                <a:sym typeface="Symbol" pitchFamily="18" charset="2"/>
              </a:rPr>
              <a:t> from a specified set,</a:t>
            </a:r>
          </a:p>
          <a:p>
            <a:pPr>
              <a:buFontTx/>
              <a:buChar char="•"/>
            </a:pPr>
            <a:r>
              <a:rPr lang="en-US" sz="2800" b="1" dirty="0">
                <a:solidFill>
                  <a:srgbClr val="00FFFF"/>
                </a:solidFill>
                <a:sym typeface="Symbol" pitchFamily="18" charset="2"/>
              </a:rPr>
              <a:t>Output</a:t>
            </a:r>
            <a:r>
              <a:rPr lang="en-US" sz="2800" dirty="0">
                <a:sym typeface="Symbol" pitchFamily="18" charset="2"/>
              </a:rPr>
              <a:t> from a specified set (solution),</a:t>
            </a:r>
          </a:p>
          <a:p>
            <a:pPr>
              <a:buFontTx/>
              <a:buChar char="•"/>
            </a:pPr>
            <a:r>
              <a:rPr lang="en-US" sz="2800" b="1" dirty="0">
                <a:solidFill>
                  <a:srgbClr val="00FFFF"/>
                </a:solidFill>
                <a:sym typeface="Symbol" pitchFamily="18" charset="2"/>
              </a:rPr>
              <a:t>Definiteness</a:t>
            </a:r>
            <a:r>
              <a:rPr lang="en-US" sz="2800" dirty="0">
                <a:sym typeface="Symbol" pitchFamily="18" charset="2"/>
              </a:rPr>
              <a:t> of every step in the computation,</a:t>
            </a:r>
          </a:p>
          <a:p>
            <a:pPr>
              <a:buFontTx/>
              <a:buChar char="•"/>
            </a:pPr>
            <a:r>
              <a:rPr lang="en-US" sz="2800" b="1" dirty="0">
                <a:solidFill>
                  <a:srgbClr val="00FFFF"/>
                </a:solidFill>
                <a:sym typeface="Symbol" pitchFamily="18" charset="2"/>
              </a:rPr>
              <a:t>Correctness</a:t>
            </a:r>
            <a:r>
              <a:rPr lang="en-US" sz="2800" dirty="0">
                <a:sym typeface="Symbol" pitchFamily="18" charset="2"/>
              </a:rPr>
              <a:t> of output for every possible input,</a:t>
            </a:r>
          </a:p>
          <a:p>
            <a:pPr>
              <a:buFontTx/>
              <a:buChar char="•"/>
            </a:pPr>
            <a:r>
              <a:rPr lang="en-US" sz="2800" b="1" dirty="0">
                <a:solidFill>
                  <a:srgbClr val="00FFFF"/>
                </a:solidFill>
                <a:sym typeface="Symbol" pitchFamily="18" charset="2"/>
              </a:rPr>
              <a:t>Finiteness</a:t>
            </a:r>
            <a:r>
              <a:rPr lang="en-US" sz="2800" dirty="0">
                <a:sym typeface="Symbol" pitchFamily="18" charset="2"/>
              </a:rPr>
              <a:t> of the number of calculation steps,</a:t>
            </a:r>
          </a:p>
          <a:p>
            <a:pPr>
              <a:buFontTx/>
              <a:buChar char="•"/>
            </a:pPr>
            <a:r>
              <a:rPr lang="en-US" sz="2800" b="1" dirty="0">
                <a:solidFill>
                  <a:srgbClr val="00FFFF"/>
                </a:solidFill>
                <a:sym typeface="Symbol" pitchFamily="18" charset="2"/>
              </a:rPr>
              <a:t>Effectiveness</a:t>
            </a:r>
            <a:r>
              <a:rPr lang="en-US" sz="2800" dirty="0">
                <a:sym typeface="Symbol" pitchFamily="18" charset="2"/>
              </a:rPr>
              <a:t> of each calculation step and</a:t>
            </a:r>
          </a:p>
          <a:p>
            <a:pPr>
              <a:buFontTx/>
              <a:buChar char="•"/>
            </a:pPr>
            <a:r>
              <a:rPr lang="en-US" sz="2800" b="1" dirty="0">
                <a:solidFill>
                  <a:srgbClr val="00FFFF"/>
                </a:solidFill>
                <a:sym typeface="Symbol" pitchFamily="18" charset="2"/>
              </a:rPr>
              <a:t>Generality</a:t>
            </a:r>
            <a:r>
              <a:rPr lang="en-US" sz="2800" dirty="0">
                <a:sym typeface="Symbol" pitchFamily="18" charset="2"/>
              </a:rPr>
              <a:t> for a class of problems.</a:t>
            </a:r>
          </a:p>
          <a:p>
            <a:endParaRPr lang="en-US" sz="28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animEffect transition="in" filter="checkerboard(across)">
                                      <p:cBhvr>
                                        <p:cTn id="7" dur="500"/>
                                        <p:tgtEl>
                                          <p:spTgt spid="145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5411">
                                            <p:txEl>
                                              <p:pRg st="3" end="3"/>
                                            </p:txEl>
                                          </p:spTgt>
                                        </p:tgtEl>
                                        <p:attrNameLst>
                                          <p:attrName>style.visibility</p:attrName>
                                        </p:attrNameLst>
                                      </p:cBhvr>
                                      <p:to>
                                        <p:strVal val="visible"/>
                                      </p:to>
                                    </p:set>
                                    <p:animEffect transition="in" filter="checkerboard(across)">
                                      <p:cBhvr>
                                        <p:cTn id="12" dur="500"/>
                                        <p:tgtEl>
                                          <p:spTgt spid="1454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5411">
                                            <p:txEl>
                                              <p:pRg st="4" end="4"/>
                                            </p:txEl>
                                          </p:spTgt>
                                        </p:tgtEl>
                                        <p:attrNameLst>
                                          <p:attrName>style.visibility</p:attrName>
                                        </p:attrNameLst>
                                      </p:cBhvr>
                                      <p:to>
                                        <p:strVal val="visible"/>
                                      </p:to>
                                    </p:set>
                                    <p:animEffect transition="in" filter="checkerboard(across)">
                                      <p:cBhvr>
                                        <p:cTn id="17" dur="500"/>
                                        <p:tgtEl>
                                          <p:spTgt spid="145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5411">
                                            <p:txEl>
                                              <p:pRg st="5" end="5"/>
                                            </p:txEl>
                                          </p:spTgt>
                                        </p:tgtEl>
                                        <p:attrNameLst>
                                          <p:attrName>style.visibility</p:attrName>
                                        </p:attrNameLst>
                                      </p:cBhvr>
                                      <p:to>
                                        <p:strVal val="visible"/>
                                      </p:to>
                                    </p:set>
                                    <p:animEffect transition="in" filter="checkerboard(across)">
                                      <p:cBhvr>
                                        <p:cTn id="22" dur="500"/>
                                        <p:tgtEl>
                                          <p:spTgt spid="1454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5411">
                                            <p:txEl>
                                              <p:pRg st="6" end="6"/>
                                            </p:txEl>
                                          </p:spTgt>
                                        </p:tgtEl>
                                        <p:attrNameLst>
                                          <p:attrName>style.visibility</p:attrName>
                                        </p:attrNameLst>
                                      </p:cBhvr>
                                      <p:to>
                                        <p:strVal val="visible"/>
                                      </p:to>
                                    </p:set>
                                    <p:animEffect transition="in" filter="checkerboard(across)">
                                      <p:cBhvr>
                                        <p:cTn id="27" dur="500"/>
                                        <p:tgtEl>
                                          <p:spTgt spid="1454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5411">
                                            <p:txEl>
                                              <p:pRg st="7" end="7"/>
                                            </p:txEl>
                                          </p:spTgt>
                                        </p:tgtEl>
                                        <p:attrNameLst>
                                          <p:attrName>style.visibility</p:attrName>
                                        </p:attrNameLst>
                                      </p:cBhvr>
                                      <p:to>
                                        <p:strVal val="visible"/>
                                      </p:to>
                                    </p:set>
                                    <p:animEffect transition="in" filter="checkerboard(across)">
                                      <p:cBhvr>
                                        <p:cTn id="32" dur="500"/>
                                        <p:tgtEl>
                                          <p:spTgt spid="1454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45411">
                                            <p:txEl>
                                              <p:pRg st="8" end="8"/>
                                            </p:txEl>
                                          </p:spTgt>
                                        </p:tgtEl>
                                        <p:attrNameLst>
                                          <p:attrName>style.visibility</p:attrName>
                                        </p:attrNameLst>
                                      </p:cBhvr>
                                      <p:to>
                                        <p:strVal val="visible"/>
                                      </p:to>
                                    </p:set>
                                    <p:animEffect transition="in" filter="checkerboard(across)">
                                      <p:cBhvr>
                                        <p:cTn id="37" dur="500"/>
                                        <p:tgtEl>
                                          <p:spTgt spid="145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90600"/>
          </a:xfrm>
        </p:spPr>
        <p:txBody>
          <a:bodyPr/>
          <a:lstStyle/>
          <a:p>
            <a:pPr>
              <a:defRPr/>
            </a:pPr>
            <a:r>
              <a:rPr lang="en-US" dirty="0" smtClean="0"/>
              <a:t>?</a:t>
            </a:r>
            <a:endParaRPr lang="en-US" dirty="0"/>
          </a:p>
        </p:txBody>
      </p:sp>
      <p:sp>
        <p:nvSpPr>
          <p:cNvPr id="33795" name="Content Placeholder 2"/>
          <p:cNvSpPr>
            <a:spLocks noGrp="1"/>
          </p:cNvSpPr>
          <p:nvPr>
            <p:ph idx="1"/>
          </p:nvPr>
        </p:nvSpPr>
        <p:spPr>
          <a:xfrm>
            <a:off x="609600" y="1371600"/>
            <a:ext cx="7772400" cy="4648200"/>
          </a:xfrm>
        </p:spPr>
        <p:txBody>
          <a:bodyPr/>
          <a:lstStyle/>
          <a:p>
            <a:r>
              <a:rPr lang="en-US" sz="2800" dirty="0" smtClean="0"/>
              <a:t>Suppose computers were infinitely fast and computer memory are free</a:t>
            </a:r>
          </a:p>
          <a:p>
            <a:endParaRPr lang="en-US" sz="2800" dirty="0" smtClean="0"/>
          </a:p>
          <a:p>
            <a:r>
              <a:rPr lang="en-US" sz="2800" dirty="0" smtClean="0"/>
              <a:t>Is there any reason to study algorithm ?</a:t>
            </a:r>
          </a:p>
          <a:p>
            <a:endParaRPr lang="en-US" sz="2800" dirty="0" smtClean="0"/>
          </a:p>
          <a:p>
            <a:r>
              <a:rPr lang="en-US" sz="2800" dirty="0" smtClean="0"/>
              <a:t>Yes </a:t>
            </a:r>
          </a:p>
          <a:p>
            <a:pPr lvl="1" algn="just"/>
            <a:r>
              <a:rPr lang="en-US" dirty="0" smtClean="0"/>
              <a:t>Demonstrate that solution methods terminates and does so with correct answer.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checkerboard(across)">
                                      <p:cBhvr>
                                        <p:cTn id="7" dur="500"/>
                                        <p:tgtEl>
                                          <p:spTgt spid="337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795">
                                            <p:txEl>
                                              <p:pRg st="4" end="4"/>
                                            </p:txEl>
                                          </p:spTgt>
                                        </p:tgtEl>
                                        <p:attrNameLst>
                                          <p:attrName>style.visibility</p:attrName>
                                        </p:attrNameLst>
                                      </p:cBhvr>
                                      <p:to>
                                        <p:strVal val="visible"/>
                                      </p:to>
                                    </p:set>
                                    <p:animEffect transition="in" filter="checkerboard(across)">
                                      <p:cBhvr>
                                        <p:cTn id="12" dur="500"/>
                                        <p:tgtEl>
                                          <p:spTgt spid="3379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animEffect transition="in" filter="checkerboard(across)">
                                      <p:cBhvr>
                                        <p:cTn id="17" dur="500"/>
                                        <p:tgtEl>
                                          <p:spTgt spid="33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685800"/>
          </a:xfrm>
        </p:spPr>
        <p:txBody>
          <a:bodyPr/>
          <a:lstStyle/>
          <a:p>
            <a:pPr>
              <a:defRPr/>
            </a:pPr>
            <a:endParaRPr lang="en-US" dirty="0"/>
          </a:p>
        </p:txBody>
      </p:sp>
      <p:sp>
        <p:nvSpPr>
          <p:cNvPr id="34819" name="Content Placeholder 2"/>
          <p:cNvSpPr>
            <a:spLocks noGrp="1"/>
          </p:cNvSpPr>
          <p:nvPr>
            <p:ph idx="1"/>
          </p:nvPr>
        </p:nvSpPr>
        <p:spPr>
          <a:xfrm>
            <a:off x="685800" y="1295400"/>
            <a:ext cx="7772400" cy="4953000"/>
          </a:xfrm>
        </p:spPr>
        <p:txBody>
          <a:bodyPr/>
          <a:lstStyle/>
          <a:p>
            <a:pPr algn="just"/>
            <a:r>
              <a:rPr lang="en-US" dirty="0" smtClean="0"/>
              <a:t>If computers were infinitely fast, any correct method for solving a problem would do. </a:t>
            </a:r>
          </a:p>
          <a:p>
            <a:endParaRPr lang="en-US" dirty="0" smtClean="0"/>
          </a:p>
          <a:p>
            <a:pPr algn="just"/>
            <a:r>
              <a:rPr lang="en-US" dirty="0" smtClean="0"/>
              <a:t>You would probably want your implementation to be within the bounds of good software engineering practice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checkerboard(across)">
                                      <p:cBhvr>
                                        <p:cTn id="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38200"/>
          </a:xfrm>
        </p:spPr>
        <p:txBody>
          <a:bodyPr/>
          <a:lstStyle/>
          <a:p>
            <a:r>
              <a:rPr lang="en-US" dirty="0" smtClean="0"/>
              <a:t>In reality </a:t>
            </a:r>
            <a:br>
              <a:rPr lang="en-US" dirty="0" smtClean="0"/>
            </a:br>
            <a:endParaRPr lang="en-US" dirty="0"/>
          </a:p>
        </p:txBody>
      </p:sp>
      <p:sp>
        <p:nvSpPr>
          <p:cNvPr id="3" name="Content Placeholder 2"/>
          <p:cNvSpPr>
            <a:spLocks noGrp="1"/>
          </p:cNvSpPr>
          <p:nvPr>
            <p:ph idx="1"/>
          </p:nvPr>
        </p:nvSpPr>
        <p:spPr>
          <a:xfrm>
            <a:off x="685800" y="1295400"/>
            <a:ext cx="7772400" cy="4953000"/>
          </a:xfrm>
        </p:spPr>
        <p:txBody>
          <a:bodyPr/>
          <a:lstStyle/>
          <a:p>
            <a:pPr algn="just"/>
            <a:r>
              <a:rPr lang="en-US" dirty="0" smtClean="0"/>
              <a:t>Computers may be fast, but they are not infinitely fast and </a:t>
            </a:r>
          </a:p>
          <a:p>
            <a:pPr algn="just"/>
            <a:r>
              <a:rPr lang="en-US" dirty="0" smtClean="0"/>
              <a:t>Memory may be cheap but it is not free</a:t>
            </a:r>
          </a:p>
          <a:p>
            <a:endParaRPr lang="en-US" dirty="0" smtClean="0"/>
          </a:p>
          <a:p>
            <a:pPr algn="just"/>
            <a:r>
              <a:rPr lang="en-US" dirty="0" smtClean="0"/>
              <a:t>Computing time is therefore a bounded resource and so is the space in memory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5395F8-C086-436D-AB60-351B6CD1CEC4}" type="slidenum">
              <a:rPr lang="en-CA"/>
              <a:pPr/>
              <a:t>8</a:t>
            </a:fld>
            <a:endParaRPr lang="en-CA"/>
          </a:p>
        </p:txBody>
      </p:sp>
      <p:sp>
        <p:nvSpPr>
          <p:cNvPr id="162818" name="Rectangle 2"/>
          <p:cNvSpPr>
            <a:spLocks noGrp="1" noChangeArrowheads="1"/>
          </p:cNvSpPr>
          <p:nvPr>
            <p:ph type="title"/>
          </p:nvPr>
        </p:nvSpPr>
        <p:spPr>
          <a:xfrm>
            <a:off x="685800" y="152400"/>
            <a:ext cx="7772400" cy="533400"/>
          </a:xfrm>
        </p:spPr>
        <p:txBody>
          <a:bodyPr>
            <a:normAutofit fontScale="90000"/>
          </a:bodyPr>
          <a:lstStyle/>
          <a:p>
            <a:r>
              <a:rPr lang="en-US" sz="3600"/>
              <a:t>Complexity</a:t>
            </a:r>
            <a:endParaRPr lang="en-CA" sz="3600"/>
          </a:p>
        </p:txBody>
      </p:sp>
      <p:sp>
        <p:nvSpPr>
          <p:cNvPr id="162819" name="Rectangle 3"/>
          <p:cNvSpPr>
            <a:spLocks noGrp="1" noChangeArrowheads="1"/>
          </p:cNvSpPr>
          <p:nvPr>
            <p:ph type="body" idx="1"/>
          </p:nvPr>
        </p:nvSpPr>
        <p:spPr>
          <a:xfrm>
            <a:off x="381000" y="1219200"/>
            <a:ext cx="8458200" cy="4724400"/>
          </a:xfrm>
        </p:spPr>
        <p:txBody>
          <a:bodyPr/>
          <a:lstStyle/>
          <a:p>
            <a:pPr marL="0" indent="0">
              <a:spcBef>
                <a:spcPct val="0"/>
              </a:spcBef>
            </a:pPr>
            <a:r>
              <a:rPr lang="en-US" sz="3200" dirty="0">
                <a:sym typeface="Symbol" pitchFamily="18" charset="2"/>
              </a:rPr>
              <a:t>In general, we are not so much interested in the time and space complexity for small inputs.</a:t>
            </a:r>
          </a:p>
          <a:p>
            <a:pPr marL="0" indent="0">
              <a:spcBef>
                <a:spcPct val="0"/>
              </a:spcBef>
            </a:pPr>
            <a:endParaRPr lang="en-US" sz="2800" dirty="0">
              <a:sym typeface="Symbol" pitchFamily="18" charset="2"/>
            </a:endParaRPr>
          </a:p>
          <a:p>
            <a:pPr marL="0" indent="0">
              <a:spcBef>
                <a:spcPct val="0"/>
              </a:spcBef>
            </a:pPr>
            <a:endParaRPr lang="en-US" sz="2800" dirty="0">
              <a:sym typeface="Symbol" pitchFamily="18" charset="2"/>
            </a:endParaRPr>
          </a:p>
          <a:p>
            <a:pPr marL="0" indent="0">
              <a:spcBef>
                <a:spcPct val="0"/>
              </a:spcBef>
            </a:pPr>
            <a:endParaRPr lang="en-US" sz="28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05E149-0878-4860-B1F4-3FBCF8CB8422}" type="slidenum">
              <a:rPr lang="en-CA"/>
              <a:pPr/>
              <a:t>9</a:t>
            </a:fld>
            <a:endParaRPr lang="en-CA"/>
          </a:p>
        </p:txBody>
      </p:sp>
      <p:sp>
        <p:nvSpPr>
          <p:cNvPr id="166914" name="Rectangle 2"/>
          <p:cNvSpPr>
            <a:spLocks noGrp="1" noChangeArrowheads="1"/>
          </p:cNvSpPr>
          <p:nvPr>
            <p:ph type="title"/>
          </p:nvPr>
        </p:nvSpPr>
        <p:spPr>
          <a:xfrm>
            <a:off x="685800" y="152400"/>
            <a:ext cx="7772400" cy="533400"/>
          </a:xfrm>
        </p:spPr>
        <p:txBody>
          <a:bodyPr>
            <a:normAutofit fontScale="90000"/>
          </a:bodyPr>
          <a:lstStyle/>
          <a:p>
            <a:r>
              <a:rPr lang="en-US" sz="3600"/>
              <a:t>Complexity</a:t>
            </a:r>
            <a:endParaRPr lang="en-CA" sz="3600"/>
          </a:p>
        </p:txBody>
      </p:sp>
      <p:sp>
        <p:nvSpPr>
          <p:cNvPr id="166915" name="Rectangle 3"/>
          <p:cNvSpPr>
            <a:spLocks noGrp="1" noChangeArrowheads="1"/>
          </p:cNvSpPr>
          <p:nvPr>
            <p:ph type="body" idx="1"/>
          </p:nvPr>
        </p:nvSpPr>
        <p:spPr>
          <a:xfrm>
            <a:off x="381000" y="1143000"/>
            <a:ext cx="8458200" cy="4800600"/>
          </a:xfrm>
        </p:spPr>
        <p:txBody>
          <a:bodyPr/>
          <a:lstStyle/>
          <a:p>
            <a:pPr marL="0" indent="0">
              <a:spcBef>
                <a:spcPct val="0"/>
              </a:spcBef>
            </a:pPr>
            <a:r>
              <a:rPr lang="en-US" sz="2800" dirty="0">
                <a:sym typeface="Symbol" pitchFamily="18" charset="2"/>
              </a:rPr>
              <a:t>For example, let us assume two algorithms A and B that solve the same class of problems.</a:t>
            </a:r>
          </a:p>
          <a:p>
            <a:pPr marL="0" indent="0">
              <a:spcBef>
                <a:spcPct val="0"/>
              </a:spcBef>
            </a:pPr>
            <a:endParaRPr lang="en-US" sz="1600" dirty="0">
              <a:sym typeface="Symbol" pitchFamily="18" charset="2"/>
            </a:endParaRPr>
          </a:p>
          <a:p>
            <a:pPr marL="0" indent="0">
              <a:spcBef>
                <a:spcPct val="0"/>
              </a:spcBef>
            </a:pPr>
            <a:r>
              <a:rPr lang="en-US" sz="2800" dirty="0">
                <a:sym typeface="Symbol" pitchFamily="18" charset="2"/>
              </a:rPr>
              <a:t>The time complexity of A is </a:t>
            </a:r>
            <a:r>
              <a:rPr lang="en-US" sz="2800" b="1" dirty="0" smtClean="0">
                <a:solidFill>
                  <a:srgbClr val="FF0000"/>
                </a:solidFill>
                <a:sym typeface="Symbol" pitchFamily="18" charset="2"/>
              </a:rPr>
              <a:t>5000n</a:t>
            </a:r>
            <a:r>
              <a:rPr lang="en-US" sz="2800" dirty="0">
                <a:sym typeface="Symbol" pitchFamily="18" charset="2"/>
              </a:rPr>
              <a:t>, the one for B is </a:t>
            </a:r>
            <a:r>
              <a:rPr lang="en-US" sz="2800" b="1" dirty="0">
                <a:solidFill>
                  <a:srgbClr val="FF0000"/>
                </a:solidFill>
                <a:sym typeface="Symbol" pitchFamily="18" charset="2"/>
              </a:rPr>
              <a:t>1.1</a:t>
            </a:r>
            <a:r>
              <a:rPr lang="en-US" sz="2800" b="1" baseline="30000" dirty="0">
                <a:solidFill>
                  <a:srgbClr val="FF0000"/>
                </a:solidFill>
                <a:sym typeface="Symbol" pitchFamily="18" charset="2"/>
              </a:rPr>
              <a:t>n</a:t>
            </a:r>
            <a:r>
              <a:rPr lang="en-US" sz="2800" b="1" dirty="0">
                <a:solidFill>
                  <a:srgbClr val="FF0000"/>
                </a:solidFill>
                <a:sym typeface="Symbol" pitchFamily="18" charset="2"/>
              </a:rPr>
              <a:t> </a:t>
            </a:r>
            <a:r>
              <a:rPr lang="en-US" sz="2800" dirty="0">
                <a:sym typeface="Symbol" pitchFamily="18" charset="2"/>
              </a:rPr>
              <a:t>for an input with </a:t>
            </a:r>
            <a:r>
              <a:rPr lang="en-US" sz="2800" b="1" dirty="0">
                <a:solidFill>
                  <a:srgbClr val="C00000"/>
                </a:solidFill>
                <a:sym typeface="Symbol" pitchFamily="18" charset="2"/>
              </a:rPr>
              <a:t>n</a:t>
            </a:r>
            <a:r>
              <a:rPr lang="en-US" sz="2800" dirty="0">
                <a:sym typeface="Symbol" pitchFamily="18" charset="2"/>
              </a:rPr>
              <a:t> elements.</a:t>
            </a:r>
          </a:p>
          <a:p>
            <a:pPr marL="0" indent="0">
              <a:spcBef>
                <a:spcPct val="0"/>
              </a:spcBef>
            </a:pPr>
            <a:endParaRPr lang="en-US" sz="1600" dirty="0">
              <a:sym typeface="Symbol" pitchFamily="18" charset="2"/>
            </a:endParaRPr>
          </a:p>
          <a:p>
            <a:pPr marL="0" indent="0">
              <a:spcBef>
                <a:spcPct val="0"/>
              </a:spcBef>
            </a:pPr>
            <a:r>
              <a:rPr lang="en-US" sz="2800" dirty="0">
                <a:sym typeface="Symbol" pitchFamily="18" charset="2"/>
              </a:rPr>
              <a:t>For </a:t>
            </a:r>
            <a:r>
              <a:rPr lang="en-US" sz="2800" b="1" dirty="0">
                <a:solidFill>
                  <a:srgbClr val="C00000"/>
                </a:solidFill>
                <a:sym typeface="Symbol" pitchFamily="18" charset="2"/>
              </a:rPr>
              <a:t>n = 10</a:t>
            </a:r>
            <a:r>
              <a:rPr lang="en-US" sz="2800" dirty="0">
                <a:sym typeface="Symbol" pitchFamily="18" charset="2"/>
              </a:rPr>
              <a:t>, A requires </a:t>
            </a:r>
            <a:r>
              <a:rPr lang="en-US" sz="2800" b="1" dirty="0">
                <a:solidFill>
                  <a:srgbClr val="C00000"/>
                </a:solidFill>
                <a:sym typeface="Symbol" pitchFamily="18" charset="2"/>
              </a:rPr>
              <a:t>50,000</a:t>
            </a:r>
            <a:r>
              <a:rPr lang="en-US" sz="2800" dirty="0">
                <a:sym typeface="Symbol" pitchFamily="18" charset="2"/>
              </a:rPr>
              <a:t> steps, but B only </a:t>
            </a:r>
            <a:r>
              <a:rPr lang="en-US" sz="2800" b="1" dirty="0">
                <a:solidFill>
                  <a:srgbClr val="C00000"/>
                </a:solidFill>
                <a:sym typeface="Symbol" pitchFamily="18" charset="2"/>
              </a:rPr>
              <a:t>3</a:t>
            </a:r>
            <a:r>
              <a:rPr lang="en-US" sz="2800" dirty="0">
                <a:sym typeface="Symbol" pitchFamily="18" charset="2"/>
              </a:rPr>
              <a:t>, so B seems to be superior to A.</a:t>
            </a:r>
          </a:p>
          <a:p>
            <a:pPr marL="0" indent="0">
              <a:spcBef>
                <a:spcPct val="0"/>
              </a:spcBef>
            </a:pPr>
            <a:endParaRPr lang="en-US" sz="1600" dirty="0">
              <a:sym typeface="Symbol" pitchFamily="18" charset="2"/>
            </a:endParaRPr>
          </a:p>
          <a:p>
            <a:pPr marL="0" indent="0">
              <a:spcBef>
                <a:spcPct val="0"/>
              </a:spcBef>
            </a:pPr>
            <a:r>
              <a:rPr lang="en-US" sz="2800" dirty="0">
                <a:sym typeface="Symbol" pitchFamily="18" charset="2"/>
              </a:rPr>
              <a:t>For </a:t>
            </a:r>
            <a:r>
              <a:rPr lang="en-US" sz="2800" b="1" dirty="0">
                <a:solidFill>
                  <a:srgbClr val="FF0000"/>
                </a:solidFill>
                <a:sym typeface="Symbol" pitchFamily="18" charset="2"/>
              </a:rPr>
              <a:t>n = 1000</a:t>
            </a:r>
            <a:r>
              <a:rPr lang="en-US" sz="2800" dirty="0">
                <a:sym typeface="Symbol" pitchFamily="18" charset="2"/>
              </a:rPr>
              <a:t>, however, A requires </a:t>
            </a:r>
            <a:r>
              <a:rPr lang="en-US" sz="2800" dirty="0" smtClean="0">
                <a:solidFill>
                  <a:srgbClr val="FF0000"/>
                </a:solidFill>
                <a:sym typeface="Symbol" pitchFamily="18" charset="2"/>
              </a:rPr>
              <a:t>50,00,000</a:t>
            </a:r>
            <a:r>
              <a:rPr lang="en-US" sz="2800" dirty="0" smtClean="0">
                <a:sym typeface="Symbol" pitchFamily="18" charset="2"/>
              </a:rPr>
              <a:t> </a:t>
            </a:r>
            <a:r>
              <a:rPr lang="en-US" sz="2800" dirty="0">
                <a:sym typeface="Symbol" pitchFamily="18" charset="2"/>
              </a:rPr>
              <a:t>steps, while B requires </a:t>
            </a:r>
            <a:r>
              <a:rPr lang="en-US" sz="2800" b="1" dirty="0" smtClean="0">
                <a:solidFill>
                  <a:srgbClr val="FF0000"/>
                </a:solidFill>
                <a:sym typeface="Symbol" pitchFamily="18" charset="2"/>
              </a:rPr>
              <a:t>2.5x10</a:t>
            </a:r>
            <a:r>
              <a:rPr lang="en-US" sz="2800" b="1" baseline="30000" dirty="0" smtClean="0">
                <a:solidFill>
                  <a:srgbClr val="FF0000"/>
                </a:solidFill>
                <a:sym typeface="Symbol" pitchFamily="18" charset="2"/>
              </a:rPr>
              <a:t>41</a:t>
            </a:r>
            <a:r>
              <a:rPr lang="en-US" sz="2800" b="1" dirty="0" smtClean="0">
                <a:solidFill>
                  <a:srgbClr val="FF0000"/>
                </a:solidFill>
                <a:sym typeface="Symbol" pitchFamily="18" charset="2"/>
              </a:rPr>
              <a:t> </a:t>
            </a:r>
            <a:r>
              <a:rPr lang="en-US" sz="2800" dirty="0">
                <a:sym typeface="Symbol" pitchFamily="18" charset="2"/>
              </a:rPr>
              <a:t>steps.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ox(out)">
                                      <p:cBhvr>
                                        <p:cTn id="7" dur="500"/>
                                        <p:tgtEl>
                                          <p:spTgt spid="16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6915">
                                            <p:txEl>
                                              <p:pRg st="2" end="2"/>
                                            </p:txEl>
                                          </p:spTgt>
                                        </p:tgtEl>
                                        <p:attrNameLst>
                                          <p:attrName>style.visibility</p:attrName>
                                        </p:attrNameLst>
                                      </p:cBhvr>
                                      <p:to>
                                        <p:strVal val="visible"/>
                                      </p:to>
                                    </p:set>
                                    <p:animEffect transition="in" filter="box(out)">
                                      <p:cBhvr>
                                        <p:cTn id="12" dur="500"/>
                                        <p:tgtEl>
                                          <p:spTgt spid="166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6915">
                                            <p:txEl>
                                              <p:pRg st="4" end="4"/>
                                            </p:txEl>
                                          </p:spTgt>
                                        </p:tgtEl>
                                        <p:attrNameLst>
                                          <p:attrName>style.visibility</p:attrName>
                                        </p:attrNameLst>
                                      </p:cBhvr>
                                      <p:to>
                                        <p:strVal val="visible"/>
                                      </p:to>
                                    </p:set>
                                    <p:animEffect transition="in" filter="box(out)">
                                      <p:cBhvr>
                                        <p:cTn id="17" dur="500"/>
                                        <p:tgtEl>
                                          <p:spTgt spid="1669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6915">
                                            <p:txEl>
                                              <p:pRg st="6" end="6"/>
                                            </p:txEl>
                                          </p:spTgt>
                                        </p:tgtEl>
                                        <p:attrNameLst>
                                          <p:attrName>style.visibility</p:attrName>
                                        </p:attrNameLst>
                                      </p:cBhvr>
                                      <p:to>
                                        <p:strVal val="visible"/>
                                      </p:to>
                                    </p:set>
                                    <p:animEffect transition="in" filter="box(out)">
                                      <p:cBhvr>
                                        <p:cTn id="22" dur="500"/>
                                        <p:tgtEl>
                                          <p:spTgt spid="166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uiExpand="1" build="p"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33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itchFamily="66" charset="0"/>
            <a:sym typeface="Symbol" pitchFamily="18" charset="2"/>
          </a:defRPr>
        </a:defPPr>
      </a:lstStyle>
    </a:spDef>
    <a:lnDef>
      <a:spPr bwMode="auto">
        <a:xfrm>
          <a:off x="0" y="0"/>
          <a:ext cx="1" cy="1"/>
        </a:xfrm>
        <a:custGeom>
          <a:avLst/>
          <a:gdLst/>
          <a:ahLst/>
          <a:cxnLst/>
          <a:rect l="0" t="0" r="0" b="0"/>
          <a:pathLst/>
        </a:custGeom>
        <a:noFill/>
        <a:ln w="19050" cap="flat" cmpd="sng" algn="ctr">
          <a:solidFill>
            <a:srgbClr val="FF33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itchFamily="66" charset="0"/>
            <a:sym typeface="Symbol" pitchFamily="18"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4570</TotalTime>
  <Words>1401</Words>
  <Application>Microsoft Office PowerPoint</Application>
  <PresentationFormat>On-screen Show (4:3)</PresentationFormat>
  <Paragraphs>244</Paragraphs>
  <Slides>36</Slides>
  <Notes>0</Notes>
  <HiddenSlides>2</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36</vt:i4>
      </vt:variant>
      <vt:variant>
        <vt:lpstr>Custom Shows</vt:lpstr>
      </vt:variant>
      <vt:variant>
        <vt:i4>1</vt:i4>
      </vt:variant>
    </vt:vector>
  </HeadingPairs>
  <TitlesOfParts>
    <vt:vector size="39" baseType="lpstr">
      <vt:lpstr>Default Design</vt:lpstr>
      <vt:lpstr>Chart</vt:lpstr>
      <vt:lpstr> </vt:lpstr>
      <vt:lpstr>Informally   Definition </vt:lpstr>
      <vt:lpstr>Formal Definition </vt:lpstr>
      <vt:lpstr>Algorithms </vt:lpstr>
      <vt:lpstr>?</vt:lpstr>
      <vt:lpstr>PowerPoint Presentation</vt:lpstr>
      <vt:lpstr>In reality  </vt:lpstr>
      <vt:lpstr>Complexity</vt:lpstr>
      <vt:lpstr>Complexity</vt:lpstr>
      <vt:lpstr>Complexity</vt:lpstr>
      <vt:lpstr>Complexity</vt:lpstr>
      <vt:lpstr>Growth Function</vt:lpstr>
      <vt:lpstr>Asymptotic Efficiency Algorithm </vt:lpstr>
      <vt:lpstr>Asymptotic Efficiency Algorithm </vt:lpstr>
      <vt:lpstr>Asymptotic Notation</vt:lpstr>
      <vt:lpstr>Asymptotic Notation</vt:lpstr>
      <vt:lpstr>Asymptotic Notation</vt:lpstr>
      <vt:lpstr>Asymptotic Notation</vt:lpstr>
      <vt:lpstr>Asymptotic Notation</vt:lpstr>
      <vt:lpstr>O-Notation</vt:lpstr>
      <vt:lpstr>O-Notation</vt:lpstr>
      <vt:lpstr>Example </vt:lpstr>
      <vt:lpstr>Big-O Notation (Examples)</vt:lpstr>
      <vt:lpstr> - Notation </vt:lpstr>
      <vt:lpstr> - Notation </vt:lpstr>
      <vt:lpstr>Example </vt:lpstr>
      <vt:lpstr>  - Notation</vt:lpstr>
      <vt:lpstr> - Notation</vt:lpstr>
      <vt:lpstr>Example </vt:lpstr>
      <vt:lpstr>Example Contd ... </vt:lpstr>
      <vt:lpstr>Relations Between Q, O, W</vt:lpstr>
      <vt:lpstr>Relations Between Q, O, W</vt:lpstr>
      <vt:lpstr>The Growth of Functions</vt:lpstr>
      <vt:lpstr>Comparing Growth Rates</vt:lpstr>
      <vt:lpstr>Example: Find sum of array elements</vt:lpstr>
      <vt:lpstr>PowerPoint Presentation</vt:lpstr>
      <vt:lpstr>Custom Show 1</vt:lpstr>
    </vt:vector>
  </TitlesOfParts>
  <Company>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Manmath</cp:lastModifiedBy>
  <cp:revision>150</cp:revision>
  <dcterms:created xsi:type="dcterms:W3CDTF">2001-02-24T00:16:35Z</dcterms:created>
  <dcterms:modified xsi:type="dcterms:W3CDTF">2014-01-07T05:01:45Z</dcterms:modified>
</cp:coreProperties>
</file>