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7" r:id="rId11"/>
    <p:sldId id="263" r:id="rId12"/>
    <p:sldId id="264" r:id="rId13"/>
    <p:sldId id="269" r:id="rId14"/>
    <p:sldId id="271" r:id="rId15"/>
    <p:sldId id="270" r:id="rId16"/>
    <p:sldId id="286" r:id="rId17"/>
    <p:sldId id="268" r:id="rId18"/>
    <p:sldId id="287" r:id="rId19"/>
    <p:sldId id="285" r:id="rId20"/>
    <p:sldId id="288" r:id="rId21"/>
    <p:sldId id="290" r:id="rId22"/>
    <p:sldId id="272" r:id="rId23"/>
    <p:sldId id="273" r:id="rId24"/>
    <p:sldId id="274" r:id="rId25"/>
    <p:sldId id="307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91" r:id="rId36"/>
    <p:sldId id="292" r:id="rId37"/>
    <p:sldId id="293" r:id="rId38"/>
    <p:sldId id="305" r:id="rId39"/>
    <p:sldId id="306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1BB02-4594-447E-9E91-2D2554D57CFA}" type="datetimeFigureOut">
              <a:rPr lang="en-IN" smtClean="0"/>
              <a:pPr/>
              <a:t>13-01-2014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3F06-F546-4D51-A3E9-3D313B19BB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19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776A-E88B-4EB2-86B4-872E4DBFB2E4}" type="datetime1">
              <a:rPr lang="en-IN" smtClean="0"/>
              <a:pPr/>
              <a:t>13-01-2014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4D08-0407-492E-BFC9-0505206C852C}" type="datetime1">
              <a:rPr lang="en-IN" smtClean="0"/>
              <a:pPr/>
              <a:t>13-01-2014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4EB0-3277-4959-AC08-9E43B7AB7F82}" type="datetime1">
              <a:rPr lang="en-IN" smtClean="0"/>
              <a:pPr/>
              <a:t>13-01-2014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fld id="{8D0C855D-56E1-4F4E-B6F7-3C76016901E4}" type="datetime1">
              <a:rPr lang="en-IN" smtClean="0"/>
              <a:pPr/>
              <a:t>13-01-2014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3897-C9B5-4C8E-BE9D-75BB6F0AE408}" type="datetime1">
              <a:rPr lang="en-IN" smtClean="0"/>
              <a:pPr/>
              <a:t>13-01-2014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0591-B32C-409F-AAA2-13C7DC36951B}" type="datetime1">
              <a:rPr lang="en-IN" smtClean="0"/>
              <a:pPr/>
              <a:t>13-01-2014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454-50F2-4180-A814-0A0867DC829F}" type="datetime1">
              <a:rPr lang="en-IN" smtClean="0"/>
              <a:pPr/>
              <a:t>13-01-2014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FBCD-90BD-4A89-B411-2580DE6C0E70}" type="datetime1">
              <a:rPr lang="en-IN" smtClean="0"/>
              <a:pPr/>
              <a:t>13-01-2014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FD1-ABAF-4E25-9306-5E8D6CD4D1F1}" type="datetime1">
              <a:rPr lang="en-IN" smtClean="0"/>
              <a:pPr/>
              <a:t>13-01-2014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C81B-B349-40CE-9197-C435DD6927EA}" type="datetime1">
              <a:rPr lang="en-IN" smtClean="0"/>
              <a:pPr/>
              <a:t>13-01-2014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691-4358-4CE2-8C8E-348D22370545}" type="datetime1">
              <a:rPr lang="en-IN" smtClean="0"/>
              <a:pPr/>
              <a:t>13-01-2014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F316D-1D0D-4916-950C-4B7F50DF547B}" type="datetime1">
              <a:rPr lang="en-IN" smtClean="0"/>
              <a:pPr/>
              <a:t>13-01-2014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CS-102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Manmath</a:t>
            </a:r>
            <a:r>
              <a:rPr lang="en-US" dirty="0" smtClean="0"/>
              <a:t> Narayan </a:t>
            </a:r>
            <a:r>
              <a:rPr lang="en-US" dirty="0" err="1" smtClean="0"/>
              <a:t>Sahoo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Linear Array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143636" y="2285992"/>
          <a:ext cx="857256" cy="22860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725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10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628" y="2285993"/>
          <a:ext cx="761984" cy="229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84"/>
              </a:tblGrid>
              <a:tr h="442278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5008" y="528638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Memory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4429132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: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Linear Array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LA</a:t>
            </a:r>
            <a:r>
              <a:rPr lang="en-US" dirty="0" smtClean="0"/>
              <a:t> be a linear array in the memory of the computer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LOC(LA[K]) = address of the element LA[K] of the array LA</a:t>
            </a:r>
          </a:p>
          <a:p>
            <a:r>
              <a:rPr lang="en-US" dirty="0" smtClean="0"/>
              <a:t>The element of </a:t>
            </a:r>
            <a:r>
              <a:rPr lang="en-US" b="1" dirty="0" smtClean="0">
                <a:solidFill>
                  <a:srgbClr val="FF0000"/>
                </a:solidFill>
              </a:rPr>
              <a:t>LA</a:t>
            </a:r>
            <a:r>
              <a:rPr lang="en-US" dirty="0" smtClean="0"/>
              <a:t> are stored in the successive memory cells</a:t>
            </a:r>
          </a:p>
          <a:p>
            <a:r>
              <a:rPr lang="en-US" dirty="0" smtClean="0"/>
              <a:t>Computer does not need to keep  track of the address of every element of </a:t>
            </a:r>
            <a:r>
              <a:rPr lang="en-US" b="1" dirty="0" smtClean="0">
                <a:solidFill>
                  <a:srgbClr val="FF0000"/>
                </a:solidFill>
              </a:rPr>
              <a:t>LA,</a:t>
            </a:r>
            <a:r>
              <a:rPr lang="en-US" dirty="0" smtClean="0"/>
              <a:t> but need to track only the address of the first element of the array denoted by </a:t>
            </a:r>
            <a:r>
              <a:rPr lang="en-US" b="1" dirty="0" smtClean="0">
                <a:solidFill>
                  <a:srgbClr val="FF0000"/>
                </a:solidFill>
              </a:rPr>
              <a:t>Base(LA) </a:t>
            </a:r>
            <a:r>
              <a:rPr lang="en-US" dirty="0" smtClean="0"/>
              <a:t>called the </a:t>
            </a:r>
            <a:r>
              <a:rPr lang="en-US" b="1" dirty="0" smtClean="0">
                <a:solidFill>
                  <a:srgbClr val="FF0000"/>
                </a:solidFill>
              </a:rPr>
              <a:t>base address </a:t>
            </a:r>
            <a:r>
              <a:rPr lang="en-US" dirty="0" smtClean="0"/>
              <a:t>of LA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Linear Array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LOC(LA[K]) = Base(LA) + w(K – LB) </a:t>
            </a:r>
            <a:r>
              <a:rPr lang="en-US" dirty="0" smtClean="0"/>
              <a:t>where </a:t>
            </a:r>
            <a:r>
              <a:rPr lang="en-US" b="1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 is the number of words per memory cell of the array LA [</a:t>
            </a:r>
            <a:r>
              <a:rPr lang="en-US" b="1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 is the size of the </a:t>
            </a:r>
            <a:r>
              <a:rPr lang="en-US" b="1" dirty="0" smtClean="0">
                <a:solidFill>
                  <a:srgbClr val="FF0000"/>
                </a:solidFill>
              </a:rPr>
              <a:t>data type</a:t>
            </a:r>
            <a:r>
              <a:rPr lang="en-US" dirty="0" smtClean="0"/>
              <a:t>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86446" y="2071678"/>
          <a:ext cx="1000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13</a:t>
            </a:fld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071678"/>
          <a:ext cx="97629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62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16" y="207167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LA[0]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16" y="285749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LA[2]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16" y="321468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LA[3]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16" y="35718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LA[4]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16" y="39290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LA[5]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16" y="428625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LA[6]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6" y="471488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LA[7]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16" y="242886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LA[1]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5786" y="2285992"/>
            <a:ext cx="364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the address for LA[6]</a:t>
            </a:r>
          </a:p>
          <a:p>
            <a:r>
              <a:rPr lang="en-US" sz="2000" dirty="0" smtClean="0"/>
              <a:t>Each element of the array occupy 1 byte  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28662" y="521495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LOC(LA[K]) = Base(LA) + w(K – lower bound)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0100" y="592933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LOC(LA[6]) = 200 + 1(6 – 0)  = 206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72198" y="500063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: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86446" y="2071678"/>
          <a:ext cx="1000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14</a:t>
            </a:fld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071678"/>
          <a:ext cx="97629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62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29454" y="228599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LA[0]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16" y="300037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LA[1]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378619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LA[2]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29454" y="450057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LA[3]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5786" y="2285992"/>
            <a:ext cx="364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the address for LA[15]</a:t>
            </a:r>
          </a:p>
          <a:p>
            <a:r>
              <a:rPr lang="en-US" sz="2000" dirty="0" smtClean="0"/>
              <a:t>Each element of the array occupy </a:t>
            </a:r>
            <a:r>
              <a:rPr lang="en-US" sz="2000" smtClean="0"/>
              <a:t>2 bytes  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28662" y="521495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LOC(LA[K]) = Base(LA) + w(K – lower bound)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0100" y="592933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LOC(LA[15]) = 200 + 2(15 – 0)  = 230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72198" y="500063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: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Linear Array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Given any value of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, time to calculate </a:t>
            </a:r>
            <a:r>
              <a:rPr lang="en-US" b="1" dirty="0" smtClean="0">
                <a:solidFill>
                  <a:srgbClr val="FF0000"/>
                </a:solidFill>
              </a:rPr>
              <a:t>LOC(LA[K]) </a:t>
            </a:r>
            <a:r>
              <a:rPr lang="en-US" dirty="0" smtClean="0"/>
              <a:t>is same</a:t>
            </a:r>
          </a:p>
          <a:p>
            <a:r>
              <a:rPr lang="en-US" dirty="0" smtClean="0"/>
              <a:t>Given any subscript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one can access and locate  the content of  </a:t>
            </a:r>
            <a:r>
              <a:rPr lang="en-US" b="1" dirty="0" smtClean="0">
                <a:solidFill>
                  <a:srgbClr val="FF0000"/>
                </a:solidFill>
              </a:rPr>
              <a:t>LA[K]</a:t>
            </a:r>
            <a:r>
              <a:rPr lang="en-US" dirty="0" smtClean="0"/>
              <a:t> without scanning any other element of </a:t>
            </a:r>
            <a:r>
              <a:rPr lang="en-US" b="1" dirty="0" smtClean="0">
                <a:solidFill>
                  <a:srgbClr val="FF0000"/>
                </a:solidFill>
              </a:rPr>
              <a:t>LA</a:t>
            </a:r>
            <a:r>
              <a:rPr lang="en-US" dirty="0" smtClean="0"/>
              <a:t>  </a:t>
            </a:r>
          </a:p>
          <a:p>
            <a:r>
              <a:rPr lang="en-US" dirty="0" smtClean="0"/>
              <a:t>A collection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of data element is said to be index if any element of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called </a:t>
            </a:r>
            <a:r>
              <a:rPr lang="en-US" b="1" dirty="0" err="1" smtClean="0">
                <a:solidFill>
                  <a:srgbClr val="FF0000"/>
                </a:solidFill>
              </a:rPr>
              <a:t>A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can be located and processed in time that  is independent of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16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17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1357290" y="4857760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18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143902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19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00115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  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Storage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Data Structure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: The logical or mathematical model of a particular organization of data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Storage Structure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: Representation of a particular data structure in the memory of a computer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There are many possible storage structure to a particular data structur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</a:t>
            </a:r>
          </a:p>
          <a:p>
            <a:pPr marL="742950" lvl="2" indent="-342900"/>
            <a:r>
              <a:rPr lang="en-US" dirty="0" smtClean="0">
                <a:cs typeface="Times New Roman" pitchFamily="18" charset="0"/>
              </a:rPr>
              <a:t>Ex: there are a number of storage structure for a data structure such as array </a:t>
            </a:r>
          </a:p>
          <a:p>
            <a:pPr marL="342900" lvl="1" indent="-342900"/>
            <a:r>
              <a:rPr lang="en-US" dirty="0" smtClean="0">
                <a:cs typeface="Times New Roman" pitchFamily="18" charset="0"/>
              </a:rPr>
              <a:t>It is possible for two DS to represented by the same storage structure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20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71553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21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3571876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429918" y="4285462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0100" y="314324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910" y="442913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Repeat for K = LB to UB		for( i=0;i&lt;</a:t>
            </a:r>
            <a:r>
              <a:rPr lang="en-US" dirty="0" err="1" smtClean="0"/>
              <a:t>size;i</a:t>
            </a:r>
            <a:r>
              <a:rPr lang="en-US" dirty="0" smtClean="0"/>
              <a:t>++)	</a:t>
            </a:r>
          </a:p>
          <a:p>
            <a:pPr marL="342900" indent="-342900"/>
            <a:r>
              <a:rPr lang="en-US" dirty="0" smtClean="0"/>
              <a:t>	Apply PROCESS to LA[K]		  </a:t>
            </a:r>
            <a:r>
              <a:rPr lang="en-US" dirty="0" err="1" smtClean="0"/>
              <a:t>printf</a:t>
            </a:r>
            <a:r>
              <a:rPr lang="en-US" dirty="0" smtClean="0"/>
              <a:t>(“%</a:t>
            </a:r>
            <a:r>
              <a:rPr lang="en-US" dirty="0" err="1" smtClean="0"/>
              <a:t>d”,LA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marL="342900" indent="-342900"/>
            <a:r>
              <a:rPr lang="en-US" dirty="0" smtClean="0"/>
              <a:t>	[End of Loop]</a:t>
            </a:r>
          </a:p>
          <a:p>
            <a:pPr marL="342900" indent="-342900"/>
            <a:r>
              <a:rPr lang="en-US" dirty="0" smtClean="0"/>
              <a:t>2.  Exit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846158"/>
          </a:xfrm>
        </p:spPr>
        <p:txBody>
          <a:bodyPr/>
          <a:lstStyle/>
          <a:p>
            <a:r>
              <a:rPr lang="en-US" dirty="0" smtClean="0"/>
              <a:t>Inserting and Deleting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Insertion</a:t>
            </a:r>
            <a:r>
              <a:rPr lang="en-US" dirty="0" smtClean="0"/>
              <a:t>: Adding an element</a:t>
            </a:r>
          </a:p>
          <a:p>
            <a:pPr lvl="1"/>
            <a:r>
              <a:rPr lang="en-US" dirty="0" smtClean="0"/>
              <a:t>Beginning</a:t>
            </a:r>
          </a:p>
          <a:p>
            <a:pPr lvl="1"/>
            <a:r>
              <a:rPr lang="en-US" dirty="0" smtClean="0"/>
              <a:t>Middle</a:t>
            </a:r>
          </a:p>
          <a:p>
            <a:pPr lvl="1"/>
            <a:r>
              <a:rPr lang="en-US" dirty="0" smtClean="0"/>
              <a:t>End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Deletion</a:t>
            </a:r>
            <a:r>
              <a:rPr lang="en-US" dirty="0" smtClean="0"/>
              <a:t>: Removing an element </a:t>
            </a:r>
          </a:p>
          <a:p>
            <a:pPr lvl="1"/>
            <a:r>
              <a:rPr lang="en-US" dirty="0" smtClean="0"/>
              <a:t>Beginning</a:t>
            </a:r>
          </a:p>
          <a:p>
            <a:pPr lvl="1"/>
            <a:r>
              <a:rPr lang="en-US" dirty="0" smtClean="0"/>
              <a:t>Middle</a:t>
            </a:r>
          </a:p>
          <a:p>
            <a:pPr lvl="1"/>
            <a:r>
              <a:rPr lang="en-US" dirty="0" smtClean="0"/>
              <a:t>End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00165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23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857752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 Ford at the  End  of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596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24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571736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28794" y="507207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 Ford as the  3</a:t>
            </a:r>
            <a:r>
              <a:rPr lang="en-US" baseline="30000" dirty="0" smtClean="0"/>
              <a:t>rd</a:t>
            </a:r>
            <a:r>
              <a:rPr lang="en-US" dirty="0" smtClean="0"/>
              <a:t> Element  of Array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143108" y="3357562"/>
            <a:ext cx="286546" cy="358778"/>
            <a:chOff x="2500298" y="3286124"/>
            <a:chExt cx="286546" cy="358778"/>
          </a:xfrm>
        </p:grpSpPr>
        <p:grpSp>
          <p:nvGrpSpPr>
            <p:cNvPr id="19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286248" y="3000372"/>
            <a:ext cx="286546" cy="358778"/>
            <a:chOff x="2500298" y="3286124"/>
            <a:chExt cx="286546" cy="358778"/>
          </a:xfrm>
        </p:grpSpPr>
        <p:grpSp>
          <p:nvGrpSpPr>
            <p:cNvPr id="22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Content Placeholder 4"/>
          <p:cNvGraphicFramePr>
            <a:graphicFrameLocks/>
          </p:cNvGraphicFramePr>
          <p:nvPr/>
        </p:nvGraphicFramePr>
        <p:xfrm>
          <a:off x="4643438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6357950" y="2714620"/>
            <a:ext cx="286546" cy="358778"/>
            <a:chOff x="2500298" y="3286124"/>
            <a:chExt cx="286546" cy="358778"/>
          </a:xfrm>
        </p:grpSpPr>
        <p:grpSp>
          <p:nvGrpSpPr>
            <p:cNvPr id="28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Content Placeholder 4"/>
          <p:cNvGraphicFramePr>
            <a:graphicFrameLocks/>
          </p:cNvGraphicFramePr>
          <p:nvPr/>
        </p:nvGraphicFramePr>
        <p:xfrm>
          <a:off x="6715140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500958" y="257174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43042" y="5572140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Insertion is not Possible without loss of data if the array is FULL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/>
          <a:lstStyle/>
          <a:p>
            <a:r>
              <a:rPr lang="en-US" dirty="0" smtClean="0"/>
              <a:t>Insertion Algorithm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(LA, N , K , ITEM) </a:t>
            </a:r>
            <a:r>
              <a:rPr lang="en-US" sz="2400" dirty="0" smtClean="0"/>
              <a:t>[LA is a linear array with N elements and K is a positive integers such that K ≤ N. This algorithm inserts an element ITEM into the </a:t>
            </a:r>
            <a:r>
              <a:rPr lang="en-US" sz="2400" dirty="0" err="1" smtClean="0"/>
              <a:t>K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position in LA ] </a:t>
            </a:r>
          </a:p>
          <a:p>
            <a:pPr>
              <a:buNone/>
            </a:pPr>
            <a:r>
              <a:rPr lang="en-US" sz="2400" dirty="0" smtClean="0"/>
              <a:t>	1. 	[Initialize Counter] Set J := N</a:t>
            </a:r>
          </a:p>
          <a:p>
            <a:pPr>
              <a:buNone/>
            </a:pPr>
            <a:r>
              <a:rPr lang="en-US" sz="2400" dirty="0" smtClean="0"/>
              <a:t>	2. 	Repeat Steps 3 and 4 while J ≥ K</a:t>
            </a:r>
          </a:p>
          <a:p>
            <a:pPr>
              <a:buNone/>
            </a:pPr>
            <a:r>
              <a:rPr lang="en-US" sz="2400" dirty="0" smtClean="0"/>
              <a:t>	3. 	[Move the </a:t>
            </a:r>
            <a:r>
              <a:rPr lang="en-US" sz="2400" dirty="0" err="1" smtClean="0"/>
              <a:t>J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element downward ] Set LA[J + 1] 	:= LA[J] </a:t>
            </a:r>
          </a:p>
          <a:p>
            <a:pPr>
              <a:buNone/>
            </a:pPr>
            <a:r>
              <a:rPr lang="en-US" sz="2400" dirty="0" smtClean="0"/>
              <a:t>	4. 	[Decrease Counter] Set J := J -1</a:t>
            </a:r>
          </a:p>
          <a:p>
            <a:pPr>
              <a:buNone/>
            </a:pPr>
            <a:r>
              <a:rPr lang="en-US" sz="2400" dirty="0" smtClean="0"/>
              <a:t>	5 	[Insert Element] Set LA[K] := ITEM</a:t>
            </a:r>
          </a:p>
          <a:p>
            <a:pPr>
              <a:buNone/>
            </a:pPr>
            <a:r>
              <a:rPr lang="en-US" sz="2400" dirty="0" smtClean="0"/>
              <a:t>	6. 	[Reset N] Set N := N +1;</a:t>
            </a:r>
          </a:p>
          <a:p>
            <a:pPr>
              <a:buNone/>
            </a:pPr>
            <a:r>
              <a:rPr lang="en-US" sz="2400" dirty="0" smtClean="0"/>
              <a:t>	7. 	Exit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00165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26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857752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Wagner  at the  End  of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4282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27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14546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 Davis  from the  Array 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000496" y="2428868"/>
            <a:ext cx="215108" cy="501654"/>
            <a:chOff x="5286380" y="2214554"/>
            <a:chExt cx="215108" cy="501654"/>
          </a:xfrm>
        </p:grpSpPr>
        <p:grpSp>
          <p:nvGrpSpPr>
            <p:cNvPr id="16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Content Placeholder 4"/>
          <p:cNvGraphicFramePr>
            <a:graphicFrameLocks/>
          </p:cNvGraphicFramePr>
          <p:nvPr/>
        </p:nvGraphicFramePr>
        <p:xfrm>
          <a:off x="4286248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072198" y="2714620"/>
            <a:ext cx="215108" cy="501654"/>
            <a:chOff x="5286380" y="2214554"/>
            <a:chExt cx="215108" cy="501654"/>
          </a:xfrm>
        </p:grpSpPr>
        <p:grpSp>
          <p:nvGrpSpPr>
            <p:cNvPr id="20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Content Placeholder 4"/>
          <p:cNvGraphicFramePr>
            <a:graphicFrameLocks/>
          </p:cNvGraphicFramePr>
          <p:nvPr/>
        </p:nvGraphicFramePr>
        <p:xfrm>
          <a:off x="6429388" y="2000240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Johnson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8215338" y="3286124"/>
            <a:ext cx="215108" cy="501654"/>
            <a:chOff x="5286380" y="2214554"/>
            <a:chExt cx="215108" cy="501654"/>
          </a:xfrm>
        </p:grpSpPr>
        <p:grpSp>
          <p:nvGrpSpPr>
            <p:cNvPr id="26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143240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42910" y="5072074"/>
            <a:ext cx="8143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No data item can be deleted from an empty  array 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/>
          <a:lstStyle/>
          <a:p>
            <a:r>
              <a:rPr lang="en-US" dirty="0" smtClean="0"/>
              <a:t>Deletion  Algorithm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(LA, N , K , ITEM) </a:t>
            </a:r>
            <a:r>
              <a:rPr lang="en-US" sz="2400" dirty="0" smtClean="0"/>
              <a:t>[LA is a linear array with N elements and K is a positive integers such that K ≤ N. This algorithm deletes </a:t>
            </a:r>
            <a:r>
              <a:rPr lang="en-US" sz="2400" dirty="0" err="1" smtClean="0"/>
              <a:t>K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element from  LA ] </a:t>
            </a:r>
          </a:p>
          <a:p>
            <a:pPr>
              <a:buNone/>
            </a:pPr>
            <a:r>
              <a:rPr lang="en-US" sz="2400" dirty="0" smtClean="0"/>
              <a:t>	1.   Set ITEM := LA[K]</a:t>
            </a:r>
          </a:p>
          <a:p>
            <a:pPr>
              <a:buNone/>
            </a:pPr>
            <a:r>
              <a:rPr lang="en-US" sz="2400" dirty="0" smtClean="0"/>
              <a:t>	2. 	Repeat for J = K+1 to N:</a:t>
            </a:r>
          </a:p>
          <a:p>
            <a:pPr>
              <a:buNone/>
            </a:pPr>
            <a:r>
              <a:rPr lang="en-US" sz="2400" dirty="0" smtClean="0"/>
              <a:t>	 	[Move the </a:t>
            </a:r>
            <a:r>
              <a:rPr lang="en-US" sz="2400" dirty="0" err="1" smtClean="0"/>
              <a:t>J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element upward] Set LA[J-1] 	:= LA[J] </a:t>
            </a:r>
          </a:p>
          <a:p>
            <a:pPr>
              <a:buNone/>
            </a:pPr>
            <a:r>
              <a:rPr lang="en-US" sz="2400" dirty="0" smtClean="0"/>
              <a:t>	3. 	[Reset the number N of elements] Set N := N - 1;</a:t>
            </a:r>
          </a:p>
          <a:p>
            <a:pPr>
              <a:buNone/>
            </a:pPr>
            <a:r>
              <a:rPr lang="en-US" sz="2400" dirty="0" smtClean="0"/>
              <a:t>	4. 	Exit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</a:p>
          <a:p>
            <a:pPr lvl="1"/>
            <a:r>
              <a:rPr lang="en-US" dirty="0" smtClean="0"/>
              <a:t>Linear </a:t>
            </a:r>
          </a:p>
          <a:p>
            <a:pPr lvl="1"/>
            <a:r>
              <a:rPr lang="en-US" dirty="0" smtClean="0"/>
              <a:t>Non-Linear 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 structure </a:t>
            </a:r>
            <a:r>
              <a:rPr lang="en-US" dirty="0" smtClean="0"/>
              <a:t>is said to be </a:t>
            </a:r>
            <a:r>
              <a:rPr lang="en-US" b="1" dirty="0" smtClean="0">
                <a:solidFill>
                  <a:srgbClr val="FF0000"/>
                </a:solidFill>
              </a:rPr>
              <a:t>linear</a:t>
            </a:r>
            <a:r>
              <a:rPr lang="en-US" dirty="0" smtClean="0"/>
              <a:t> if its elements form a sequence or in other words form a linear list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One-Dimensional Array</a:t>
            </a:r>
          </a:p>
          <a:p>
            <a:r>
              <a:rPr lang="en-US" dirty="0" smtClean="0"/>
              <a:t>Two-Dimensional Array</a:t>
            </a:r>
          </a:p>
          <a:p>
            <a:r>
              <a:rPr lang="en-US" dirty="0" smtClean="0"/>
              <a:t>Three-Dimensional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14380"/>
          </a:xfrm>
        </p:spPr>
        <p:txBody>
          <a:bodyPr/>
          <a:lstStyle/>
          <a:p>
            <a:r>
              <a:rPr lang="en-US" dirty="0" smtClean="0"/>
              <a:t>Two-Dimensional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Two-Dimensional </a:t>
            </a:r>
            <a:r>
              <a:rPr lang="en-US" b="1" dirty="0" smtClean="0">
                <a:solidFill>
                  <a:srgbClr val="FF0000"/>
                </a:solidFill>
              </a:rPr>
              <a:t>m x n </a:t>
            </a:r>
            <a:r>
              <a:rPr lang="en-US" dirty="0" smtClean="0"/>
              <a:t>array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a collection of </a:t>
            </a:r>
            <a:r>
              <a:rPr lang="en-US" b="1" dirty="0" smtClean="0">
                <a:solidFill>
                  <a:srgbClr val="FF0000"/>
                </a:solidFill>
              </a:rPr>
              <a:t>m . n </a:t>
            </a:r>
            <a:r>
              <a:rPr lang="en-US" dirty="0" smtClean="0"/>
              <a:t>data elements such that each element is specified by a pair of integers (such as J, K) called subscript with property that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1 ≤ J ≤ m  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1 ≤ K ≤ 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element of </a:t>
            </a:r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dirty="0" smtClean="0"/>
              <a:t>with first subscript </a:t>
            </a:r>
            <a:r>
              <a:rPr lang="en-US" b="1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 and second subscript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will be denoted by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baseline="-25000" dirty="0" smtClean="0">
                <a:solidFill>
                  <a:srgbClr val="FF0000"/>
                </a:solidFill>
              </a:rPr>
              <a:t>J,K</a:t>
            </a:r>
            <a:r>
              <a:rPr lang="en-US" baseline="-25000" dirty="0" smtClean="0"/>
              <a:t>  </a:t>
            </a:r>
            <a:r>
              <a:rPr lang="en-US" baseline="30000" dirty="0" smtClean="0"/>
              <a:t> 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A[J][K] 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2910" y="214290"/>
            <a:ext cx="7772400" cy="857256"/>
          </a:xfrm>
          <a:noFill/>
          <a:ln/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357298"/>
            <a:ext cx="8153400" cy="4714908"/>
          </a:xfrm>
          <a:noFill/>
          <a:ln/>
        </p:spPr>
        <p:txBody>
          <a:bodyPr>
            <a:normAutofit/>
          </a:bodyPr>
          <a:lstStyle/>
          <a:p>
            <a:pPr marL="342900" indent="-342900" algn="l"/>
            <a:r>
              <a:rPr lang="en-US" dirty="0"/>
              <a:t>The elements of a 2-dimensional array </a:t>
            </a:r>
            <a:r>
              <a:rPr lang="en-US" dirty="0">
                <a:solidFill>
                  <a:schemeClr val="hlink"/>
                </a:solidFill>
              </a:rPr>
              <a:t>a </a:t>
            </a:r>
            <a:r>
              <a:rPr lang="en-US" dirty="0" smtClean="0"/>
              <a:t>is shown as below </a:t>
            </a:r>
            <a:endParaRPr lang="en-US" dirty="0"/>
          </a:p>
          <a:p>
            <a:pPr marL="342900" indent="-342900"/>
            <a:endParaRPr lang="en-US" dirty="0" smtClean="0">
              <a:solidFill>
                <a:schemeClr val="hlink"/>
              </a:solidFill>
            </a:endParaRPr>
          </a:p>
          <a:p>
            <a:pPr marL="342900" indent="-342900"/>
            <a:r>
              <a:rPr lang="en-US" sz="3600" dirty="0" smtClean="0">
                <a:solidFill>
                  <a:schemeClr val="hlink"/>
                </a:solidFill>
              </a:rPr>
              <a:t>a[0</a:t>
            </a:r>
            <a:r>
              <a:rPr lang="en-US" sz="3600" dirty="0">
                <a:solidFill>
                  <a:schemeClr val="hlink"/>
                </a:solidFill>
              </a:rPr>
              <a:t>][0]     a[0][1]    a[0][2]    a[0][3]</a:t>
            </a:r>
          </a:p>
          <a:p>
            <a:pPr marL="342900" indent="-342900"/>
            <a:r>
              <a:rPr lang="en-US" sz="3600" dirty="0">
                <a:solidFill>
                  <a:schemeClr val="hlink"/>
                </a:solidFill>
              </a:rPr>
              <a:t>a[1][0]     a[1][1]    a[1][2]    a[1][3]</a:t>
            </a:r>
          </a:p>
          <a:p>
            <a:pPr marL="342900" indent="-342900"/>
            <a:r>
              <a:rPr lang="en-US" sz="3600" dirty="0">
                <a:solidFill>
                  <a:schemeClr val="hlink"/>
                </a:solidFill>
              </a:rPr>
              <a:t>a[2][0]     a[2][1]    a[2][2]    a[2][3]</a:t>
            </a:r>
          </a:p>
          <a:p>
            <a:pPr marL="342900" indent="-342900"/>
            <a:endParaRPr 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Rows Of A 2D Array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2285992"/>
            <a:ext cx="8839200" cy="2428892"/>
          </a:xfrm>
          <a:noFill/>
          <a:ln/>
        </p:spPr>
        <p:txBody>
          <a:bodyPr>
            <a:normAutofit fontScale="92500"/>
          </a:bodyPr>
          <a:lstStyle/>
          <a:p>
            <a:pPr marL="342900" indent="-342900"/>
            <a:r>
              <a:rPr lang="en-US" dirty="0" smtClean="0">
                <a:solidFill>
                  <a:schemeClr val="hlink"/>
                </a:solidFill>
              </a:rPr>
              <a:t>a[0</a:t>
            </a:r>
            <a:r>
              <a:rPr lang="en-US" dirty="0">
                <a:solidFill>
                  <a:schemeClr val="hlink"/>
                </a:solidFill>
              </a:rPr>
              <a:t>][0]     a[0][1]    a[0][2]    a[0][3]       </a:t>
            </a:r>
            <a:r>
              <a:rPr lang="en-US" dirty="0"/>
              <a:t>row 0</a:t>
            </a:r>
          </a:p>
          <a:p>
            <a:pPr marL="342900" indent="-342900"/>
            <a:r>
              <a:rPr lang="en-US" dirty="0">
                <a:solidFill>
                  <a:schemeClr val="hlink"/>
                </a:solidFill>
              </a:rPr>
              <a:t>a[1][0]     a[1][1]    a[1][2]    a[1][3]       </a:t>
            </a:r>
            <a:r>
              <a:rPr lang="en-US" dirty="0"/>
              <a:t>row 1</a:t>
            </a:r>
            <a:endParaRPr lang="en-US" dirty="0">
              <a:solidFill>
                <a:schemeClr val="hlink"/>
              </a:solidFill>
            </a:endParaRPr>
          </a:p>
          <a:p>
            <a:pPr marL="342900" indent="-342900"/>
            <a:r>
              <a:rPr lang="en-US" dirty="0">
                <a:solidFill>
                  <a:schemeClr val="hlink"/>
                </a:solidFill>
              </a:rPr>
              <a:t>a[2][0]     a[2][1]    a[2][2]    a[2][3]       </a:t>
            </a:r>
            <a:r>
              <a:rPr lang="en-US" dirty="0"/>
              <a:t>row 2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81000" y="25908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381000" y="31242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381000" y="37338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Columns Of A 2D 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286000"/>
            <a:ext cx="8153400" cy="1752600"/>
          </a:xfrm>
          <a:noFill/>
          <a:ln/>
        </p:spPr>
        <p:txBody>
          <a:bodyPr/>
          <a:lstStyle/>
          <a:p>
            <a:pPr marL="342900" indent="-342900"/>
            <a:r>
              <a:rPr lang="en-US">
                <a:solidFill>
                  <a:schemeClr val="hlink"/>
                </a:solidFill>
              </a:rPr>
              <a:t>a[0][0]     a[0][1]    a[0][2]    a[0][3]</a:t>
            </a:r>
          </a:p>
          <a:p>
            <a:pPr marL="342900" indent="-342900"/>
            <a:r>
              <a:rPr lang="en-US">
                <a:solidFill>
                  <a:schemeClr val="hlink"/>
                </a:solidFill>
              </a:rPr>
              <a:t>a[1][0]     a[1][1]    a[1][2]    a[1][3]</a:t>
            </a:r>
          </a:p>
          <a:p>
            <a:pPr marL="342900" indent="-342900"/>
            <a:r>
              <a:rPr lang="en-US">
                <a:solidFill>
                  <a:schemeClr val="hlink"/>
                </a:solidFill>
              </a:rPr>
              <a:t>a[2][0]     a[2][1]    a[2][2]    a[2][3]</a:t>
            </a:r>
          </a:p>
          <a:p>
            <a:pPr marL="342900" indent="-342900"/>
            <a:endParaRPr lang="en-US">
              <a:solidFill>
                <a:schemeClr val="hlink"/>
              </a:solidFill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209800" y="19050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810000" y="19050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5334000" y="18288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6934200" y="18288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071538" y="4714884"/>
            <a:ext cx="210981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0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928926" y="4714884"/>
            <a:ext cx="1714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1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714876" y="4786322"/>
            <a:ext cx="16668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2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6286512" y="4714884"/>
            <a:ext cx="173831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be a two-dimensional array </a:t>
            </a:r>
            <a:r>
              <a:rPr lang="en-US" b="1" dirty="0" smtClean="0">
                <a:solidFill>
                  <a:srgbClr val="FF0000"/>
                </a:solidFill>
              </a:rPr>
              <a:t>m x n</a:t>
            </a:r>
          </a:p>
          <a:p>
            <a:r>
              <a:rPr lang="en-US" dirty="0" smtClean="0"/>
              <a:t>The  array 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will be represented in the memory by a block of </a:t>
            </a:r>
            <a:r>
              <a:rPr lang="en-US" b="1" dirty="0" smtClean="0">
                <a:solidFill>
                  <a:srgbClr val="FF0000"/>
                </a:solidFill>
              </a:rPr>
              <a:t>m x n </a:t>
            </a:r>
            <a:r>
              <a:rPr lang="en-US" dirty="0" smtClean="0"/>
              <a:t>sequential memory location</a:t>
            </a:r>
          </a:p>
          <a:p>
            <a:r>
              <a:rPr lang="en-US" dirty="0" smtClean="0"/>
              <a:t>Programming language will store array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either 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Column by Column </a:t>
            </a:r>
            <a:r>
              <a:rPr lang="en-US" dirty="0" smtClean="0"/>
              <a:t>(Called Column-Major Order) Ex: Fortran, MATLAB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Row by Row  </a:t>
            </a:r>
            <a:r>
              <a:rPr lang="en-US" dirty="0" smtClean="0"/>
              <a:t>(Called Row-Major Order) Ex: C, C++ , Java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2D Array in Memory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22470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08"/>
                <a:gridCol w="142876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Subscript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(1,1)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(2,1)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(3,1)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(1,2)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(2,2)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(3,2)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(1,3)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(2,3)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(3,3)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(1,4)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(2,4)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(3,4)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36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28794" y="200024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Column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232" y="307181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Column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0" y="407194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Column 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514351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Column 4</a:t>
            </a:r>
            <a:endParaRPr lang="en-US" b="1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/>
        </p:nvGraphicFramePr>
        <p:xfrm>
          <a:off x="4857752" y="1214422"/>
          <a:ext cx="22470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08"/>
                <a:gridCol w="142876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Subscript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(1,1)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(1,2)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(1,3)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(1,4)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(2,1)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(2,2)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(2,3)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(2,4)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(3,1)</a:t>
                      </a:r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(3,2)</a:t>
                      </a:r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72264" y="207167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Row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5140" y="500063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3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72264" y="364331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Row 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62150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Column-Major Order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29190" y="628652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Row-Major Order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LOC(LA[K]) = Base(LA) + w(K -1)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LOC(A[J,K]) of A[J,K]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Column-Major Order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/>
              <a:t>LOC(A[J,K]) = Base(A) + w[m(K-1) + (J-1)]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F0"/>
                </a:solidFill>
              </a:rPr>
              <a:t>Row-Major Order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/>
              <a:t>LOC(A[J,K]) = Base(A) + w[n(J-1) + (K-1)]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148064" y="3212976"/>
            <a:ext cx="1080120" cy="50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</a:t>
            </a:r>
            <a:r>
              <a:rPr lang="en-US" dirty="0" smtClean="0"/>
              <a:t>Array (Row Major)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103127"/>
              </p:ext>
            </p:extLst>
          </p:nvPr>
        </p:nvGraphicFramePr>
        <p:xfrm>
          <a:off x="1187622" y="2104255"/>
          <a:ext cx="7632852" cy="2764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142"/>
                <a:gridCol w="1272142"/>
                <a:gridCol w="1272142"/>
                <a:gridCol w="1272142"/>
                <a:gridCol w="1272142"/>
                <a:gridCol w="1272142"/>
              </a:tblGrid>
              <a:tr h="55298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A[J][K]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38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24959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A</a:t>
            </a:r>
            <a:r>
              <a:rPr lang="en-IN" sz="2800" b="1" baseline="-25000" dirty="0" smtClean="0"/>
              <a:t>5x6</a:t>
            </a:r>
            <a:endParaRPr lang="en-IN" sz="2800" b="1" baseline="-25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1520" y="35010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28" y="3214717"/>
            <a:ext cx="9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J</a:t>
            </a:r>
            <a:r>
              <a:rPr lang="en-IN" baseline="30000" dirty="0" err="1" smtClean="0"/>
              <a:t>th</a:t>
            </a:r>
            <a:r>
              <a:rPr lang="en-IN" dirty="0" smtClean="0"/>
              <a:t> Row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1276349"/>
            <a:ext cx="9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K</a:t>
            </a:r>
            <a:r>
              <a:rPr lang="en-IN" baseline="30000" dirty="0" err="1" smtClean="0"/>
              <a:t>th</a:t>
            </a:r>
            <a:r>
              <a:rPr lang="en-IN" dirty="0" smtClean="0"/>
              <a:t> Column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80112" y="1276349"/>
            <a:ext cx="0" cy="6860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83668" y="2348880"/>
            <a:ext cx="65887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83668" y="2924944"/>
            <a:ext cx="65887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47664" y="350100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41376" y="5445224"/>
            <a:ext cx="736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/>
              <a:t>LOC(A[J,K]) = Base(A) + w[n(J-1) + (K-1</a:t>
            </a:r>
            <a:r>
              <a:rPr lang="en-US" sz="2400" b="1" dirty="0" smtClean="0"/>
              <a:t>)]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894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5148064" y="3214717"/>
            <a:ext cx="1080120" cy="50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</a:t>
            </a:r>
            <a:r>
              <a:rPr lang="en-US" dirty="0" smtClean="0"/>
              <a:t>Array (Column Major)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94763"/>
              </p:ext>
            </p:extLst>
          </p:nvPr>
        </p:nvGraphicFramePr>
        <p:xfrm>
          <a:off x="1187622" y="2104255"/>
          <a:ext cx="7632852" cy="2764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142"/>
                <a:gridCol w="1272142"/>
                <a:gridCol w="1272142"/>
                <a:gridCol w="1272142"/>
                <a:gridCol w="1272142"/>
                <a:gridCol w="1272142"/>
              </a:tblGrid>
              <a:tr h="55298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A[J][K]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24959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prstClr val="black"/>
                </a:solidFill>
              </a:rPr>
              <a:t>A</a:t>
            </a:r>
            <a:r>
              <a:rPr lang="en-IN" sz="2800" b="1" baseline="-25000" dirty="0" smtClean="0">
                <a:solidFill>
                  <a:prstClr val="black"/>
                </a:solidFill>
              </a:rPr>
              <a:t>5x6</a:t>
            </a:r>
            <a:endParaRPr lang="en-IN" sz="2800" b="1" baseline="-25000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1520" y="35010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3214717"/>
            <a:ext cx="9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prstClr val="black"/>
                </a:solidFill>
              </a:rPr>
              <a:t>J</a:t>
            </a:r>
            <a:r>
              <a:rPr lang="en-IN" baseline="30000" dirty="0" err="1" smtClean="0">
                <a:solidFill>
                  <a:prstClr val="black"/>
                </a:solidFill>
              </a:rPr>
              <a:t>th</a:t>
            </a:r>
            <a:r>
              <a:rPr lang="en-IN" dirty="0" smtClean="0">
                <a:solidFill>
                  <a:prstClr val="black"/>
                </a:solidFill>
              </a:rPr>
              <a:t> Row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112" y="1276349"/>
            <a:ext cx="9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prstClr val="black"/>
                </a:solidFill>
              </a:rPr>
              <a:t>K</a:t>
            </a:r>
            <a:r>
              <a:rPr lang="en-IN" baseline="30000" dirty="0" err="1" smtClean="0">
                <a:solidFill>
                  <a:prstClr val="black"/>
                </a:solidFill>
              </a:rPr>
              <a:t>th</a:t>
            </a:r>
            <a:r>
              <a:rPr lang="en-IN" dirty="0" smtClean="0">
                <a:solidFill>
                  <a:prstClr val="black"/>
                </a:solidFill>
              </a:rPr>
              <a:t> Column</a:t>
            </a:r>
            <a:endParaRPr lang="en-IN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80112" y="1276349"/>
            <a:ext cx="0" cy="6860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63688" y="2276872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59832" y="2276872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355976" y="2276872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80112" y="227687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41376" y="5445224"/>
            <a:ext cx="736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/>
              <a:t>LOC(A[J,K]) = Base(A) + w[m(K-1) + (J-1)]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778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representation in memory </a:t>
            </a:r>
          </a:p>
          <a:p>
            <a:pPr lvl="1"/>
            <a:r>
              <a:rPr lang="en-US" dirty="0" smtClean="0"/>
              <a:t>Have a linear relationship between the elements represented by </a:t>
            </a:r>
            <a:r>
              <a:rPr lang="en-US" b="1" dirty="0" smtClean="0">
                <a:solidFill>
                  <a:srgbClr val="FF0000"/>
                </a:solidFill>
              </a:rPr>
              <a:t>means of sequential memory locations </a:t>
            </a:r>
            <a:r>
              <a:rPr lang="en-US" dirty="0" smtClean="0"/>
              <a:t>[ Arrays]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Have the linear relationship between the elements represented by </a:t>
            </a:r>
            <a:r>
              <a:rPr lang="en-US" b="1" dirty="0" smtClean="0">
                <a:solidFill>
                  <a:srgbClr val="FF0000"/>
                </a:solidFill>
              </a:rPr>
              <a:t>means of pointer or links</a:t>
            </a:r>
            <a:r>
              <a:rPr lang="en-US" dirty="0" smtClean="0"/>
              <a:t> [ Linked List]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25 x 4 array A. Suppose the Base(A) = 200 and w =4. Suppose the programming stores 2D array using row-major. Compute LOC(A[12,3])</a:t>
            </a:r>
          </a:p>
          <a:p>
            <a:pPr>
              <a:buNone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LOC(A[J,K]) = Base(A) + w[n(J-1) + (K-1)]</a:t>
            </a:r>
          </a:p>
          <a:p>
            <a:endParaRPr lang="en-US" dirty="0" smtClean="0"/>
          </a:p>
          <a:p>
            <a:r>
              <a:rPr lang="en-US" dirty="0" smtClean="0"/>
              <a:t>LOC(A[12,3]) = 200 + 4[4(12-1) + (3 -1)]</a:t>
            </a:r>
          </a:p>
          <a:p>
            <a:pPr lvl="1">
              <a:buNone/>
            </a:pPr>
            <a:r>
              <a:rPr lang="en-US" dirty="0" smtClean="0"/>
              <a:t>= 384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-dimensional m</a:t>
            </a:r>
            <a:r>
              <a:rPr lang="en-US" baseline="-25000" dirty="0" smtClean="0"/>
              <a:t>1</a:t>
            </a:r>
            <a:r>
              <a:rPr lang="en-US" dirty="0" smtClean="0"/>
              <a:t> x m</a:t>
            </a:r>
            <a:r>
              <a:rPr lang="en-US" baseline="-25000" dirty="0" smtClean="0"/>
              <a:t>2</a:t>
            </a:r>
            <a:r>
              <a:rPr lang="en-US" dirty="0" smtClean="0"/>
              <a:t> x …. x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n</a:t>
            </a:r>
            <a:r>
              <a:rPr lang="en-US" dirty="0" smtClean="0"/>
              <a:t>  array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is a collection of m</a:t>
            </a:r>
            <a:r>
              <a:rPr lang="en-US" baseline="-25000" dirty="0" smtClean="0"/>
              <a:t>1</a:t>
            </a:r>
            <a:r>
              <a:rPr lang="en-US" dirty="0" smtClean="0"/>
              <a:t>.m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m</a:t>
            </a:r>
            <a:r>
              <a:rPr lang="en-US" baseline="-25000" dirty="0" err="1" smtClean="0"/>
              <a:t>n</a:t>
            </a:r>
            <a:r>
              <a:rPr lang="en-US" dirty="0" smtClean="0"/>
              <a:t> data elements in which each element is specified by a list of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 smtClean="0"/>
              <a:t>integers indices </a:t>
            </a:r>
            <a:r>
              <a:rPr lang="en-US" dirty="0" smtClean="0"/>
              <a:t>– such as 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, ….,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 – called subscript with the property that</a:t>
            </a:r>
          </a:p>
          <a:p>
            <a:pPr>
              <a:buNone/>
            </a:pPr>
            <a:r>
              <a:rPr lang="en-US" dirty="0" smtClean="0"/>
              <a:t>	1≤K</a:t>
            </a:r>
            <a:r>
              <a:rPr lang="en-US" baseline="-25000" dirty="0" smtClean="0"/>
              <a:t>1</a:t>
            </a:r>
            <a:r>
              <a:rPr lang="en-US" dirty="0" smtClean="0"/>
              <a:t>≤m</a:t>
            </a:r>
            <a:r>
              <a:rPr lang="en-US" baseline="-25000" dirty="0" smtClean="0"/>
              <a:t>1</a:t>
            </a:r>
            <a:r>
              <a:rPr lang="en-US" dirty="0" smtClean="0"/>
              <a:t>,  1≤K</a:t>
            </a:r>
            <a:r>
              <a:rPr lang="en-US" baseline="-25000" dirty="0" smtClean="0"/>
              <a:t>2</a:t>
            </a:r>
            <a:r>
              <a:rPr lang="en-US" dirty="0" smtClean="0"/>
              <a:t>≤m</a:t>
            </a:r>
            <a:r>
              <a:rPr lang="en-US" baseline="-25000" dirty="0" smtClean="0"/>
              <a:t>2</a:t>
            </a:r>
            <a:r>
              <a:rPr lang="en-US" dirty="0" smtClean="0"/>
              <a:t>,  ….   1≤K</a:t>
            </a:r>
            <a:r>
              <a:rPr lang="en-US" baseline="-25000" dirty="0" smtClean="0"/>
              <a:t>n</a:t>
            </a:r>
            <a:r>
              <a:rPr lang="en-US" dirty="0" smtClean="0"/>
              <a:t>≤m</a:t>
            </a:r>
            <a:r>
              <a:rPr lang="en-US" baseline="-25000" dirty="0" smtClean="0"/>
              <a:t>n</a:t>
            </a:r>
          </a:p>
          <a:p>
            <a:pPr>
              <a:buNone/>
            </a:pPr>
            <a:r>
              <a:rPr lang="en-US" dirty="0" smtClean="0"/>
              <a:t>The Element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with subscript 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, …,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 will be denoted by</a:t>
            </a:r>
          </a:p>
          <a:p>
            <a:pPr>
              <a:buNone/>
            </a:pPr>
            <a:r>
              <a:rPr lang="en-US" dirty="0" smtClean="0"/>
              <a:t>		B</a:t>
            </a:r>
            <a:r>
              <a:rPr lang="en-US" baseline="-25000" dirty="0" smtClean="0"/>
              <a:t>K1,K2, …,</a:t>
            </a:r>
            <a:r>
              <a:rPr lang="en-US" baseline="-25000" dirty="0" err="1" smtClean="0"/>
              <a:t>Kn</a:t>
            </a:r>
            <a:r>
              <a:rPr lang="en-US" dirty="0" smtClean="0"/>
              <a:t>      or   B[K</a:t>
            </a:r>
            <a:r>
              <a:rPr lang="en-US" baseline="-25000" dirty="0" smtClean="0"/>
              <a:t>1</a:t>
            </a:r>
            <a:r>
              <a:rPr lang="en-US" dirty="0" smtClean="0"/>
              <a:t>,K</a:t>
            </a:r>
            <a:r>
              <a:rPr lang="en-US" baseline="-25000" dirty="0" smtClean="0"/>
              <a:t>2</a:t>
            </a:r>
            <a:r>
              <a:rPr lang="en-US" dirty="0" smtClean="0"/>
              <a:t>,….,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]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be a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-dimensional array</a:t>
            </a:r>
          </a:p>
          <a:p>
            <a:r>
              <a:rPr lang="en-US" dirty="0" smtClean="0"/>
              <a:t>Length 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of dimension 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is the number of elements in the index set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 = </a:t>
            </a:r>
            <a:r>
              <a:rPr lang="en-US" b="1" dirty="0" err="1" smtClean="0">
                <a:solidFill>
                  <a:srgbClr val="00B050"/>
                </a:solidFill>
              </a:rPr>
              <a:t>UB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– </a:t>
            </a:r>
            <a:r>
              <a:rPr lang="en-US" b="1" dirty="0" err="1" smtClean="0">
                <a:solidFill>
                  <a:srgbClr val="00B050"/>
                </a:solidFill>
              </a:rPr>
              <a:t>LB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+ 1</a:t>
            </a:r>
          </a:p>
          <a:p>
            <a:r>
              <a:rPr lang="en-US" dirty="0" smtClean="0"/>
              <a:t>For a given subscript </a:t>
            </a:r>
            <a:r>
              <a:rPr lang="en-US" b="1" dirty="0" err="1" smtClean="0">
                <a:solidFill>
                  <a:srgbClr val="00B050"/>
                </a:solidFill>
              </a:rPr>
              <a:t>K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,  the effective index </a:t>
            </a:r>
            <a:r>
              <a:rPr lang="en-US" b="1" dirty="0" err="1" smtClean="0">
                <a:solidFill>
                  <a:srgbClr val="00B050"/>
                </a:solidFill>
              </a:rPr>
              <a:t>E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is the number of indices preceding </a:t>
            </a:r>
            <a:r>
              <a:rPr lang="en-US" b="1" dirty="0" err="1" smtClean="0">
                <a:solidFill>
                  <a:srgbClr val="00B050"/>
                </a:solidFill>
              </a:rPr>
              <a:t>K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in the index set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E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= K</a:t>
            </a:r>
            <a:r>
              <a:rPr lang="en-US" b="1" baseline="-25000" dirty="0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– </a:t>
            </a:r>
            <a:r>
              <a:rPr lang="en-US" b="1" dirty="0" err="1" smtClean="0">
                <a:solidFill>
                  <a:srgbClr val="FF0000"/>
                </a:solidFill>
              </a:rPr>
              <a:t>LB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4840303"/>
          </a:xfrm>
        </p:spPr>
        <p:txBody>
          <a:bodyPr>
            <a:normAutofit/>
          </a:bodyPr>
          <a:lstStyle/>
          <a:p>
            <a:r>
              <a:rPr lang="en-US" dirty="0" smtClean="0"/>
              <a:t>Address LOC(C[K</a:t>
            </a:r>
            <a:r>
              <a:rPr lang="en-US" baseline="-25000" dirty="0" smtClean="0"/>
              <a:t>1</a:t>
            </a:r>
            <a:r>
              <a:rPr lang="en-US" dirty="0" smtClean="0"/>
              <a:t>,K</a:t>
            </a:r>
            <a:r>
              <a:rPr lang="en-US" baseline="-25000" dirty="0" smtClean="0"/>
              <a:t>2</a:t>
            </a:r>
            <a:r>
              <a:rPr lang="en-US" dirty="0" smtClean="0"/>
              <a:t>, ….,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]) of an arbitrary element of C can be obtained as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Column-Major Order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B050"/>
                </a:solidFill>
              </a:rPr>
              <a:t>Base( C) + w[((( … (E</a:t>
            </a:r>
            <a:r>
              <a:rPr lang="en-US" b="1" baseline="-25000" dirty="0" smtClean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N-1</a:t>
            </a:r>
            <a:r>
              <a:rPr lang="en-US" b="1" dirty="0" smtClean="0">
                <a:solidFill>
                  <a:srgbClr val="00B050"/>
                </a:solidFill>
              </a:rPr>
              <a:t> + E</a:t>
            </a:r>
            <a:r>
              <a:rPr lang="en-US" b="1" baseline="-25000" dirty="0" smtClean="0">
                <a:solidFill>
                  <a:srgbClr val="00B050"/>
                </a:solidFill>
              </a:rPr>
              <a:t>N-1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N-2</a:t>
            </a:r>
            <a:r>
              <a:rPr lang="en-US" b="1" dirty="0" smtClean="0">
                <a:solidFill>
                  <a:srgbClr val="00B050"/>
                </a:solidFill>
              </a:rPr>
              <a:t>) + ….. +E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+E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+E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Row-Major Order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B050"/>
                </a:solidFill>
              </a:rPr>
              <a:t>Base( C) + w[(… ((E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+ E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 + E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 + ….. +E</a:t>
            </a:r>
            <a:r>
              <a:rPr lang="en-US" b="1" baseline="-25000" dirty="0" smtClean="0">
                <a:solidFill>
                  <a:srgbClr val="00B050"/>
                </a:solidFill>
              </a:rPr>
              <a:t>N-1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 +E</a:t>
            </a:r>
            <a:r>
              <a:rPr lang="en-US" b="1" baseline="-25000" dirty="0" smtClean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]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MAZE(2:8, -4:1, 6:10)</a:t>
            </a:r>
          </a:p>
          <a:p>
            <a:r>
              <a:rPr lang="en-US" dirty="0" smtClean="0"/>
              <a:t>Calculate the address of </a:t>
            </a:r>
            <a:r>
              <a:rPr lang="en-US" b="1" dirty="0" smtClean="0">
                <a:solidFill>
                  <a:srgbClr val="FF0000"/>
                </a:solidFill>
              </a:rPr>
              <a:t>MAZE[5,-1,8]</a:t>
            </a:r>
          </a:p>
          <a:p>
            <a:r>
              <a:rPr lang="en-US" dirty="0" smtClean="0"/>
              <a:t>Given: Base(MAZE) = 200, w = 4, MAZE is stored in Row-Major order </a:t>
            </a:r>
          </a:p>
          <a:p>
            <a:r>
              <a:rPr lang="en-US" dirty="0" smtClean="0"/>
              <a:t>L1 = 8-2+1 = 7, L2 = 6, L3 = 5</a:t>
            </a:r>
          </a:p>
          <a:p>
            <a:r>
              <a:rPr lang="en-US" dirty="0" smtClean="0"/>
              <a:t>E1 = 5 -2 = 3, E2 = 3, E3 =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Contd</a:t>
            </a:r>
            <a:r>
              <a:rPr lang="en-US" dirty="0" smtClean="0"/>
              <a:t> ..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Base( C) + w[(… ((E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+ E</a:t>
            </a:r>
            <a:r>
              <a:rPr lang="en-US" baseline="-25000" dirty="0" smtClean="0"/>
              <a:t>2</a:t>
            </a:r>
            <a:r>
              <a:rPr lang="en-US" dirty="0" smtClean="0"/>
              <a:t>)L</a:t>
            </a:r>
            <a:r>
              <a:rPr lang="en-US" baseline="-25000" dirty="0" smtClean="0"/>
              <a:t>3</a:t>
            </a:r>
            <a:r>
              <a:rPr lang="en-US" dirty="0" smtClean="0"/>
              <a:t> + E</a:t>
            </a:r>
            <a:r>
              <a:rPr lang="en-US" baseline="-25000" dirty="0" smtClean="0"/>
              <a:t>3</a:t>
            </a:r>
            <a:r>
              <a:rPr lang="en-US" dirty="0" smtClean="0"/>
              <a:t>)L</a:t>
            </a:r>
            <a:r>
              <a:rPr lang="en-US" baseline="-25000" dirty="0" smtClean="0"/>
              <a:t>4</a:t>
            </a:r>
            <a:r>
              <a:rPr lang="en-US" dirty="0" smtClean="0"/>
              <a:t> + ….. +E</a:t>
            </a:r>
            <a:r>
              <a:rPr lang="en-US" baseline="-25000" dirty="0" smtClean="0"/>
              <a:t>N-1</a:t>
            </a:r>
            <a:r>
              <a:rPr lang="en-US" dirty="0" smtClean="0"/>
              <a:t>)L</a:t>
            </a:r>
            <a:r>
              <a:rPr lang="en-US" baseline="-25000" dirty="0" smtClean="0"/>
              <a:t>N</a:t>
            </a:r>
            <a:r>
              <a:rPr lang="en-US" dirty="0" smtClean="0"/>
              <a:t> +E</a:t>
            </a:r>
            <a:r>
              <a:rPr lang="en-US" baseline="-25000" dirty="0" smtClean="0"/>
              <a:t>N</a:t>
            </a:r>
            <a:r>
              <a:rPr lang="en-US" dirty="0" smtClean="0"/>
              <a:t>]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= 3 . 6 = 18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+ E</a:t>
            </a:r>
            <a:r>
              <a:rPr lang="en-US" baseline="-25000" dirty="0" smtClean="0"/>
              <a:t>2</a:t>
            </a:r>
            <a:r>
              <a:rPr lang="en-US" dirty="0" smtClean="0"/>
              <a:t> = 18 + 3 = 21</a:t>
            </a:r>
          </a:p>
          <a:p>
            <a:r>
              <a:rPr lang="en-US" dirty="0" smtClean="0"/>
              <a:t>(E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+ E</a:t>
            </a:r>
            <a:r>
              <a:rPr lang="en-US" baseline="-25000" dirty="0" smtClean="0"/>
              <a:t>2</a:t>
            </a:r>
            <a:r>
              <a:rPr lang="en-US" dirty="0" smtClean="0"/>
              <a:t>)L</a:t>
            </a:r>
            <a:r>
              <a:rPr lang="en-US" baseline="-25000" dirty="0" smtClean="0"/>
              <a:t>3</a:t>
            </a:r>
            <a:r>
              <a:rPr lang="en-US" dirty="0" smtClean="0"/>
              <a:t> = 21 . 5 = 105</a:t>
            </a:r>
          </a:p>
          <a:p>
            <a:r>
              <a:rPr lang="en-US" dirty="0" smtClean="0"/>
              <a:t>(E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+E</a:t>
            </a:r>
            <a:r>
              <a:rPr lang="en-US" baseline="-25000" dirty="0" smtClean="0"/>
              <a:t>2</a:t>
            </a:r>
            <a:r>
              <a:rPr lang="en-US" dirty="0" smtClean="0"/>
              <a:t>)L</a:t>
            </a:r>
            <a:r>
              <a:rPr lang="en-US" baseline="-25000" dirty="0" smtClean="0"/>
              <a:t>3</a:t>
            </a:r>
            <a:r>
              <a:rPr lang="en-US" dirty="0" smtClean="0"/>
              <a:t> + E</a:t>
            </a:r>
            <a:r>
              <a:rPr lang="en-US" baseline="-25000" dirty="0" smtClean="0"/>
              <a:t>3</a:t>
            </a:r>
            <a:r>
              <a:rPr lang="en-US" dirty="0" smtClean="0"/>
              <a:t> = 105 + 2 = 107</a:t>
            </a:r>
          </a:p>
          <a:p>
            <a:r>
              <a:rPr lang="en-US" dirty="0" smtClean="0"/>
              <a:t>MAZE[5,-1,8] = 200 + 4(107) = 200 </a:t>
            </a:r>
            <a:r>
              <a:rPr lang="en-US" smtClean="0"/>
              <a:t>+ 428 </a:t>
            </a:r>
            <a:r>
              <a:rPr lang="en-US" dirty="0" smtClean="0"/>
              <a:t>= 628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Pointer, Pointer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be any array</a:t>
            </a:r>
          </a:p>
          <a:p>
            <a:r>
              <a:rPr lang="en-US" dirty="0" smtClean="0"/>
              <a:t>A variable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is called a pointer if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points to an element in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if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contains  the address of an element in </a:t>
            </a:r>
            <a:r>
              <a:rPr lang="en-US" b="1" dirty="0" smtClean="0">
                <a:solidFill>
                  <a:srgbClr val="FF0000"/>
                </a:solidFill>
              </a:rPr>
              <a:t>DATA.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e</a:t>
            </a:r>
            <a:r>
              <a:rPr lang="en-US" b="1" dirty="0" smtClean="0"/>
              <a:t>.g. </a:t>
            </a:r>
            <a:r>
              <a:rPr lang="en-US" b="1" dirty="0" err="1" smtClean="0"/>
              <a:t>int</a:t>
            </a:r>
            <a:r>
              <a:rPr lang="en-US" b="1" dirty="0" smtClean="0"/>
              <a:t> *p=&amp;DATA[1];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An array </a:t>
            </a:r>
            <a:r>
              <a:rPr lang="en-US" b="1" dirty="0" smtClean="0">
                <a:solidFill>
                  <a:srgbClr val="FF0000"/>
                </a:solidFill>
              </a:rPr>
              <a:t>PTR</a:t>
            </a:r>
            <a:r>
              <a:rPr lang="en-US" dirty="0" smtClean="0"/>
              <a:t> is called a pointer array if each element of </a:t>
            </a:r>
            <a:r>
              <a:rPr lang="en-US" b="1" dirty="0" smtClean="0">
                <a:solidFill>
                  <a:srgbClr val="FF0000"/>
                </a:solidFill>
              </a:rPr>
              <a:t>PTR</a:t>
            </a:r>
            <a:r>
              <a:rPr lang="en-US" dirty="0" smtClean="0"/>
              <a:t> is a </a:t>
            </a:r>
            <a:r>
              <a:rPr lang="en-US" dirty="0" smtClean="0"/>
              <a:t>pointer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*PTR[5];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ptr</a:t>
            </a:r>
            <a:r>
              <a:rPr lang="en-US" dirty="0" smtClean="0"/>
              <a:t>[1]</a:t>
            </a:r>
            <a:r>
              <a:rPr lang="en-US" b="1" dirty="0"/>
              <a:t> =&amp;DATA[1</a:t>
            </a:r>
            <a:r>
              <a:rPr lang="en-US" b="1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ptr</a:t>
            </a:r>
            <a:r>
              <a:rPr lang="en-US" dirty="0" smtClean="0"/>
              <a:t>[2]</a:t>
            </a:r>
            <a:r>
              <a:rPr lang="en-US" b="1" dirty="0" smtClean="0"/>
              <a:t> </a:t>
            </a:r>
            <a:r>
              <a:rPr lang="en-US" b="1" dirty="0"/>
              <a:t>=&amp;</a:t>
            </a:r>
            <a:r>
              <a:rPr lang="en-US" b="1" dirty="0" smtClean="0"/>
              <a:t>DATA[2];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on Linear Structure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Traversal </a:t>
            </a:r>
            <a:r>
              <a:rPr lang="en-US" dirty="0" smtClean="0"/>
              <a:t>: Processing each element in the list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Search </a:t>
            </a:r>
            <a:r>
              <a:rPr lang="en-US" dirty="0" smtClean="0"/>
              <a:t>: Finding the location of the element with a given value or the record with a given key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Insertion</a:t>
            </a:r>
            <a:r>
              <a:rPr lang="en-US" dirty="0" smtClean="0"/>
              <a:t>: Adding a new element to the list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Deletion</a:t>
            </a:r>
            <a:r>
              <a:rPr lang="en-US" dirty="0" smtClean="0"/>
              <a:t>: Removing an element from the list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Sorting</a:t>
            </a:r>
            <a:r>
              <a:rPr lang="en-US" dirty="0" smtClean="0"/>
              <a:t> : Arranging the elements in some type of order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Merging</a:t>
            </a:r>
            <a:r>
              <a:rPr lang="en-US" dirty="0" smtClean="0"/>
              <a:t> : Combining two list into a single list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 smtClean="0"/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			</a:t>
            </a:r>
            <a:r>
              <a:rPr lang="en-US" sz="4800" b="1" dirty="0" smtClean="0">
                <a:solidFill>
                  <a:srgbClr val="FF0000"/>
                </a:solidFill>
              </a:rPr>
              <a:t>Array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linear array is a list of a finite number of </a:t>
            </a:r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homogeneous data elements ( that is data elements of the same type) such that </a:t>
            </a:r>
          </a:p>
          <a:p>
            <a:pPr lvl="1"/>
            <a:r>
              <a:rPr lang="en-US" dirty="0" smtClean="0"/>
              <a:t>The elements are of the arrays are referenced respectively by an index set consisting of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consecutive numbers </a:t>
            </a:r>
          </a:p>
          <a:p>
            <a:pPr lvl="1"/>
            <a:r>
              <a:rPr lang="en-US" dirty="0" smtClean="0"/>
              <a:t>The elements of the arrays are stored respectively in </a:t>
            </a:r>
            <a:r>
              <a:rPr lang="en-US" b="1" dirty="0" smtClean="0">
                <a:solidFill>
                  <a:srgbClr val="FF0000"/>
                </a:solidFill>
              </a:rPr>
              <a:t>successive memory locations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number </a:t>
            </a:r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of elements is called the length or size of the array.  </a:t>
            </a:r>
          </a:p>
          <a:p>
            <a:r>
              <a:rPr lang="en-US" dirty="0" smtClean="0"/>
              <a:t>The index set consists of the integer </a:t>
            </a:r>
            <a:r>
              <a:rPr lang="en-US" b="1" dirty="0" smtClean="0">
                <a:solidFill>
                  <a:srgbClr val="FF0000"/>
                </a:solidFill>
              </a:rPr>
              <a:t>1, 2, … n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 or the number of data elements of the array can be obtained from the index set by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Length = UB – LB + 1 </a:t>
            </a:r>
            <a:r>
              <a:rPr lang="en-US" dirty="0" smtClean="0"/>
              <a:t>where </a:t>
            </a:r>
            <a:r>
              <a:rPr lang="en-US" b="1" dirty="0" smtClean="0">
                <a:solidFill>
                  <a:srgbClr val="FF0000"/>
                </a:solidFill>
              </a:rPr>
              <a:t>UB</a:t>
            </a:r>
            <a:r>
              <a:rPr lang="en-US" dirty="0" smtClean="0"/>
              <a:t> is the largest index called the </a:t>
            </a:r>
            <a:r>
              <a:rPr lang="en-US" b="1" dirty="0" smtClean="0">
                <a:solidFill>
                  <a:srgbClr val="FF0000"/>
                </a:solidFill>
              </a:rPr>
              <a:t>upper bound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LB</a:t>
            </a:r>
            <a:r>
              <a:rPr lang="en-US" dirty="0" smtClean="0"/>
              <a:t> is the smallest index called the </a:t>
            </a:r>
            <a:r>
              <a:rPr lang="en-US" b="1" dirty="0" smtClean="0">
                <a:solidFill>
                  <a:srgbClr val="FF0000"/>
                </a:solidFill>
              </a:rPr>
              <a:t>lower bound </a:t>
            </a:r>
            <a:r>
              <a:rPr lang="en-US" dirty="0" smtClean="0"/>
              <a:t>of the arrays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Element of an array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may be denoted by </a:t>
            </a:r>
          </a:p>
          <a:p>
            <a:pPr lvl="1"/>
            <a:r>
              <a:rPr lang="en-US" dirty="0" smtClean="0"/>
              <a:t>Subscript notation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, A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, , …. , A</a:t>
            </a:r>
            <a:r>
              <a:rPr lang="en-US" b="1" baseline="-25000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dirty="0" smtClean="0"/>
              <a:t>Parenthesis notation </a:t>
            </a:r>
            <a:r>
              <a:rPr lang="en-US" b="1" dirty="0" smtClean="0">
                <a:solidFill>
                  <a:srgbClr val="FF0000"/>
                </a:solidFill>
              </a:rPr>
              <a:t>A(1), A(2), …. , A(n)</a:t>
            </a:r>
          </a:p>
          <a:p>
            <a:pPr lvl="1"/>
            <a:r>
              <a:rPr lang="en-US" dirty="0" smtClean="0"/>
              <a:t>Bracket notation </a:t>
            </a:r>
            <a:r>
              <a:rPr lang="en-US" b="1" dirty="0" smtClean="0">
                <a:solidFill>
                  <a:srgbClr val="FF0000"/>
                </a:solidFill>
              </a:rPr>
              <a:t>A[1], A[2], ….. , A[n] </a:t>
            </a:r>
          </a:p>
          <a:p>
            <a:pPr lvl="1"/>
            <a:endParaRPr lang="en-US" dirty="0"/>
          </a:p>
          <a:p>
            <a:r>
              <a:rPr lang="en-US" dirty="0" smtClean="0"/>
              <a:t>The number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in A[K] is called subscript or an index and A[K] is called a </a:t>
            </a:r>
            <a:r>
              <a:rPr lang="en-US" b="1" dirty="0" smtClean="0">
                <a:solidFill>
                  <a:srgbClr val="FF0000"/>
                </a:solidFill>
              </a:rPr>
              <a:t>subscripted variable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2044</Words>
  <Application>Microsoft Office PowerPoint</Application>
  <PresentationFormat>On-screen Show (4:3)</PresentationFormat>
  <Paragraphs>529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Data Structure and Algorithm CS-102 </vt:lpstr>
      <vt:lpstr>Data Structure   vs  Storage Structure </vt:lpstr>
      <vt:lpstr>Classification </vt:lpstr>
      <vt:lpstr>Representation in Memory</vt:lpstr>
      <vt:lpstr>Operation on Linear Structure </vt:lpstr>
      <vt:lpstr>PowerPoint Presentation</vt:lpstr>
      <vt:lpstr>Linear  Arrays</vt:lpstr>
      <vt:lpstr>Linear  Arrays</vt:lpstr>
      <vt:lpstr>Linear  Arrays</vt:lpstr>
      <vt:lpstr>Representation of Linear Array in Memory</vt:lpstr>
      <vt:lpstr>Representation of Linear Array in Memory</vt:lpstr>
      <vt:lpstr>Representation of Linear Array in Memory</vt:lpstr>
      <vt:lpstr>Example 1  </vt:lpstr>
      <vt:lpstr>Example 2</vt:lpstr>
      <vt:lpstr>Representation of Linear Array in Memory</vt:lpstr>
      <vt:lpstr>Traversing Linear Arrays</vt:lpstr>
      <vt:lpstr>Traversing Linear Arrays</vt:lpstr>
      <vt:lpstr>Traversing Linear Arrays</vt:lpstr>
      <vt:lpstr>Traversing Linear Arrays</vt:lpstr>
      <vt:lpstr>Traversing Linear Arrays</vt:lpstr>
      <vt:lpstr>Traversing Linear Arrays</vt:lpstr>
      <vt:lpstr>Inserting and Deleting </vt:lpstr>
      <vt:lpstr>Insertion </vt:lpstr>
      <vt:lpstr>Insertion </vt:lpstr>
      <vt:lpstr>Insertion Algorithm  </vt:lpstr>
      <vt:lpstr>Deletion </vt:lpstr>
      <vt:lpstr>Deletion </vt:lpstr>
      <vt:lpstr>Deletion </vt:lpstr>
      <vt:lpstr>Deletion  Algorithm  </vt:lpstr>
      <vt:lpstr>Multidimensional Array </vt:lpstr>
      <vt:lpstr>Two-Dimensional Array </vt:lpstr>
      <vt:lpstr>2D Arrays</vt:lpstr>
      <vt:lpstr>Rows Of A 2D Array</vt:lpstr>
      <vt:lpstr>Columns Of A 2D Array</vt:lpstr>
      <vt:lpstr>2D Array </vt:lpstr>
      <vt:lpstr>2D Array in Memory</vt:lpstr>
      <vt:lpstr>2D Array </vt:lpstr>
      <vt:lpstr>2D Array (Row Major)</vt:lpstr>
      <vt:lpstr>2D Array (Column Major)</vt:lpstr>
      <vt:lpstr>2D Array Example</vt:lpstr>
      <vt:lpstr>Multidimensional Array </vt:lpstr>
      <vt:lpstr>Multidimensional Array </vt:lpstr>
      <vt:lpstr>Multidimensional Array </vt:lpstr>
      <vt:lpstr>Example </vt:lpstr>
      <vt:lpstr>Example Contd .. </vt:lpstr>
      <vt:lpstr>Pointer, Pointer Array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rrays</dc:title>
  <dc:creator>Ramesh Mohapatra</dc:creator>
  <cp:lastModifiedBy>manmath</cp:lastModifiedBy>
  <cp:revision>110</cp:revision>
  <dcterms:created xsi:type="dcterms:W3CDTF">2011-01-09T23:32:13Z</dcterms:created>
  <dcterms:modified xsi:type="dcterms:W3CDTF">2014-01-13T05:18:55Z</dcterms:modified>
</cp:coreProperties>
</file>