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338" r:id="rId3"/>
    <p:sldId id="339" r:id="rId4"/>
    <p:sldId id="343" r:id="rId5"/>
    <p:sldId id="347" r:id="rId6"/>
    <p:sldId id="349" r:id="rId7"/>
    <p:sldId id="350" r:id="rId8"/>
    <p:sldId id="340" r:id="rId9"/>
    <p:sldId id="342" r:id="rId10"/>
    <p:sldId id="258" r:id="rId11"/>
    <p:sldId id="259" r:id="rId12"/>
    <p:sldId id="260" r:id="rId13"/>
    <p:sldId id="257" r:id="rId14"/>
    <p:sldId id="261" r:id="rId15"/>
    <p:sldId id="262" r:id="rId16"/>
    <p:sldId id="264" r:id="rId17"/>
    <p:sldId id="265" r:id="rId18"/>
    <p:sldId id="266" r:id="rId19"/>
    <p:sldId id="269" r:id="rId20"/>
    <p:sldId id="270" r:id="rId21"/>
    <p:sldId id="271" r:id="rId22"/>
    <p:sldId id="272" r:id="rId23"/>
    <p:sldId id="273" r:id="rId24"/>
    <p:sldId id="267" r:id="rId25"/>
    <p:sldId id="274" r:id="rId26"/>
    <p:sldId id="268" r:id="rId27"/>
    <p:sldId id="275" r:id="rId28"/>
    <p:sldId id="278" r:id="rId29"/>
    <p:sldId id="279" r:id="rId30"/>
    <p:sldId id="281" r:id="rId31"/>
    <p:sldId id="282" r:id="rId32"/>
    <p:sldId id="283" r:id="rId33"/>
    <p:sldId id="280" r:id="rId34"/>
    <p:sldId id="344" r:id="rId35"/>
    <p:sldId id="345" r:id="rId36"/>
    <p:sldId id="346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0" autoAdjust="0"/>
  </p:normalViewPr>
  <p:slideViewPr>
    <p:cSldViewPr>
      <p:cViewPr varScale="1">
        <p:scale>
          <a:sx n="47" d="100"/>
          <a:sy n="47" d="100"/>
        </p:scale>
        <p:origin x="-11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9EB-1E6A-4D63-AF25-9B0C23A94F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65F49-6A32-4602-8A3C-329172862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5F49-6A32-4602-8A3C-3291728624E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5F49-6A32-4602-8A3C-3291728624E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7D30-4A5B-4D47-AD82-1FCE460F33E2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0CD1-CDDC-4E5E-9556-8DE995FCDC0E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B7E1-C861-4AB5-A4C9-921D79DEE7B1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88B5-CDD6-4C8F-8F5A-4F8BE6968E8B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22B9-48F0-4764-AB86-B5CD942A36BE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3B91-AAAD-4537-AF8C-DAA5DAA49BE7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E227-ADD6-4363-9CA1-78899955A4A5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1D2-2895-4835-A462-05A21A0D38C4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C082-77DC-4A68-9033-A1A46E73752F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BFF-EA03-4E2C-9226-3D4B8AF16698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5D3-DD12-4B5B-ACE6-D6DE6747D023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BDE5-DB04-45ED-A73B-AF81724FCFFF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&amp; Algorithm</a:t>
            </a:r>
            <a:br>
              <a:rPr lang="en-US" dirty="0" smtClean="0"/>
            </a:br>
            <a:r>
              <a:rPr lang="en-US" dirty="0" smtClean="0"/>
              <a:t>CS 102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Manmath</a:t>
            </a:r>
            <a:r>
              <a:rPr lang="en-US" dirty="0" smtClean="0"/>
              <a:t> Narayan </a:t>
            </a:r>
            <a:r>
              <a:rPr lang="en-US" dirty="0" err="1" smtClean="0"/>
              <a:t>Sahoo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9144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447800" y="4267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6800" y="38100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76300" y="4000500"/>
            <a:ext cx="381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PTR</a:t>
            </a:r>
            <a:endParaRPr lang="en-US" sz="3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668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9144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4478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6800" y="3810000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76300" y="4000500"/>
            <a:ext cx="381000" cy="1588"/>
          </a:xfrm>
          <a:prstGeom prst="line">
            <a:avLst/>
          </a:prstGeom>
          <a:ln w="254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" y="4648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PTR = PTR - &gt; Link </a:t>
            </a:r>
            <a:endParaRPr lang="en-US" sz="3600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914400" y="4114800"/>
            <a:ext cx="152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90600" y="4038600"/>
            <a:ext cx="16002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2476500" y="3924300"/>
            <a:ext cx="228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590800" y="3810000"/>
            <a:ext cx="228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List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914400" lvl="1" indent="-45720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914400" lvl="1" indent="-45720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914400" lvl="1" indent="-45720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Let </a:t>
            </a:r>
            <a:r>
              <a:rPr lang="en-US" sz="3200" b="1" dirty="0" smtClean="0">
                <a:solidFill>
                  <a:srgbClr val="00B050"/>
                </a:solidFill>
              </a:rPr>
              <a:t>Head</a:t>
            </a:r>
            <a:r>
              <a:rPr lang="en-US" sz="3200" b="1" dirty="0" smtClean="0">
                <a:solidFill>
                  <a:srgbClr val="FF0000"/>
                </a:solidFill>
              </a:rPr>
              <a:t>  be a pointer to a linked list in memory.  Write an algorithm to print the contents of each node of the list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List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set  PTR = Head 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Repeat step 3 and 4 while PTR </a:t>
            </a:r>
            <a:r>
              <a:rPr lang="en-US" sz="4000" dirty="0" smtClean="0">
                <a:sym typeface="Symbol" pitchFamily="18" charset="2"/>
              </a:rPr>
              <a:t> NULL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	Print PTR-&gt;DATA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	Set PTR = PTR -&gt; LINK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     Stop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for an ITEM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Let </a:t>
            </a:r>
            <a:r>
              <a:rPr lang="en-US" sz="3600" b="1" dirty="0" smtClean="0">
                <a:solidFill>
                  <a:srgbClr val="00B050"/>
                </a:solidFill>
              </a:rPr>
              <a:t>Head</a:t>
            </a:r>
            <a:r>
              <a:rPr lang="en-US" sz="3600" b="1" dirty="0" smtClean="0">
                <a:solidFill>
                  <a:srgbClr val="FF0000"/>
                </a:solidFill>
              </a:rPr>
              <a:t>  be a pointer to a linked list in memory.  Write an algorithm that finds the location </a:t>
            </a:r>
            <a:r>
              <a:rPr lang="en-US" sz="3600" b="1" dirty="0" smtClean="0">
                <a:solidFill>
                  <a:srgbClr val="00B050"/>
                </a:solidFill>
              </a:rPr>
              <a:t>LOC</a:t>
            </a:r>
            <a:r>
              <a:rPr lang="en-US" sz="3600" b="1" dirty="0" smtClean="0">
                <a:solidFill>
                  <a:srgbClr val="FF0000"/>
                </a:solidFill>
              </a:rPr>
              <a:t> of the node where </a:t>
            </a:r>
            <a:r>
              <a:rPr lang="en-US" sz="3600" b="1" dirty="0" smtClean="0">
                <a:solidFill>
                  <a:srgbClr val="00B050"/>
                </a:solidFill>
              </a:rPr>
              <a:t>ITEM</a:t>
            </a:r>
            <a:r>
              <a:rPr lang="en-US" sz="3600" b="1" dirty="0" smtClean="0">
                <a:solidFill>
                  <a:srgbClr val="FF0000"/>
                </a:solidFill>
              </a:rPr>
              <a:t> first appears in the list, or sets </a:t>
            </a:r>
            <a:r>
              <a:rPr lang="en-US" sz="3600" b="1" dirty="0" smtClean="0">
                <a:solidFill>
                  <a:srgbClr val="00B050"/>
                </a:solidFill>
              </a:rPr>
              <a:t>LOC = NULL </a:t>
            </a:r>
            <a:r>
              <a:rPr lang="en-US" sz="3600" b="1" dirty="0" smtClean="0">
                <a:solidFill>
                  <a:srgbClr val="FF0000"/>
                </a:solidFill>
              </a:rPr>
              <a:t>if search is unsuccessful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for an ITEM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lnSpc>
                <a:spcPct val="90000"/>
              </a:lnSpc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Set  PTR = Head 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Repeat step 3 while PTR </a:t>
            </a:r>
            <a:r>
              <a:rPr lang="en-US" sz="3200" dirty="0" smtClean="0">
                <a:sym typeface="Symbol" pitchFamily="18" charset="2"/>
              </a:rPr>
              <a:t> NULL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 smtClean="0"/>
              <a:t> 	if ITEM == PTR -&gt; DATA, then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LOC = PTR, and Exit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else 	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PTR = PTR -&gt; LINK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4.  Set LOC = NULL  /*search unsuccessful */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5. Stop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for an ITEM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914400" lvl="1" indent="-457200">
              <a:lnSpc>
                <a:spcPct val="90000"/>
              </a:lnSpc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 [Sorted ]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Set  PTR = Head 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Repeat step 3 while PTR </a:t>
            </a:r>
            <a:r>
              <a:rPr lang="en-US" sz="3200" dirty="0" smtClean="0">
                <a:sym typeface="Symbol" pitchFamily="18" charset="2"/>
              </a:rPr>
              <a:t> NULL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 smtClean="0"/>
              <a:t> 	if ITEM &lt; PTR -&gt; DATA, then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PTR = PTR-&gt;LINK, 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else 	if ITEM == PTR-&gt;DATA, then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LOC = PTR, and Exit 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else 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LOC = NULL, </a:t>
            </a:r>
            <a:r>
              <a:rPr lang="en-US" sz="3200" smtClean="0"/>
              <a:t>and Exit </a:t>
            </a:r>
            <a:endParaRPr lang="en-US" sz="3200" dirty="0" smtClean="0"/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4.  Set LOC = NULL  /*search unsuccessful */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5. Stop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4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838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36" idx="1"/>
          </p:cNvCxnSpPr>
          <p:nvPr/>
        </p:nvCxnSpPr>
        <p:spPr>
          <a:xfrm>
            <a:off x="990600" y="4914900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 With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Fixed Length (Occupy a Block of memory)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To expand an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create a new array, longer in size  and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copy the contents of the old array into the new array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Insertion or Deletion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838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36" idx="1"/>
          </p:cNvCxnSpPr>
          <p:nvPr/>
        </p:nvCxnSpPr>
        <p:spPr>
          <a:xfrm>
            <a:off x="990600" y="4914900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4876800"/>
            <a:ext cx="457200" cy="158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247900" y="4686300"/>
            <a:ext cx="381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1295400" y="4495800"/>
            <a:ext cx="1143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914400" y="41148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54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6800" y="5867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PTR-&gt;Link = Head</a:t>
            </a:r>
            <a:endParaRPr lang="en-US" sz="3200" b="1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96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686837" y="3597326"/>
            <a:ext cx="458221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57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43000" y="48768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4876800"/>
            <a:ext cx="457200" cy="158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247900" y="4686300"/>
            <a:ext cx="381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1295400" y="4495800"/>
            <a:ext cx="1143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914400" y="41148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54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6800" y="5867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PTR-&gt;Link = Head , Head = PTR </a:t>
            </a:r>
            <a:endParaRPr lang="en-US" sz="3200" b="1" dirty="0"/>
          </a:p>
        </p:txBody>
      </p:sp>
      <p:cxnSp>
        <p:nvCxnSpPr>
          <p:cNvPr id="70" name="Straight Connector 69"/>
          <p:cNvCxnSpPr>
            <a:stCxn id="28" idx="1"/>
          </p:cNvCxnSpPr>
          <p:nvPr/>
        </p:nvCxnSpPr>
        <p:spPr>
          <a:xfrm rot="5400000">
            <a:off x="512829" y="4243535"/>
            <a:ext cx="1263436" cy="3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and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Overflow</a:t>
            </a:r>
            <a:r>
              <a:rPr lang="en-US" dirty="0" smtClean="0"/>
              <a:t> : A new Data to be inserted into a data structure but there is no available space.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Underflow</a:t>
            </a:r>
            <a:r>
              <a:rPr lang="en-US" dirty="0" smtClean="0"/>
              <a:t>: A situation where one wants to delete data from a data structure that is empty.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62000" y="3505200"/>
            <a:ext cx="6708775" cy="384175"/>
            <a:chOff x="762000" y="3505200"/>
            <a:chExt cx="6708775" cy="384175"/>
          </a:xfrm>
        </p:grpSpPr>
        <p:grpSp>
          <p:nvGrpSpPr>
            <p:cNvPr id="4" name="Group 6"/>
            <p:cNvGrpSpPr/>
            <p:nvPr/>
          </p:nvGrpSpPr>
          <p:grpSpPr>
            <a:xfrm>
              <a:off x="1524000" y="3505200"/>
              <a:ext cx="765175" cy="384175"/>
              <a:chOff x="2667000" y="31242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/>
            <p:nvPr/>
          </p:nvGrpSpPr>
          <p:grpSpPr>
            <a:xfrm>
              <a:off x="2819400" y="3505200"/>
              <a:ext cx="765175" cy="384175"/>
              <a:chOff x="2667000" y="3124200"/>
              <a:chExt cx="765175" cy="384175"/>
            </a:xfrm>
          </p:grpSpPr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" name="Group 18"/>
            <p:cNvGrpSpPr/>
            <p:nvPr/>
          </p:nvGrpSpPr>
          <p:grpSpPr>
            <a:xfrm>
              <a:off x="6705600" y="3505200"/>
              <a:ext cx="765175" cy="3841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/>
          </p:nvGrpSpPr>
          <p:grpSpPr>
            <a:xfrm>
              <a:off x="4114800" y="3505200"/>
              <a:ext cx="765175" cy="3841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5410200" y="3505200"/>
              <a:ext cx="765175" cy="384175"/>
              <a:chOff x="2667000" y="3124200"/>
              <a:chExt cx="765175" cy="384175"/>
            </a:xfrm>
          </p:grpSpPr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rot="240000" flipV="1">
              <a:off x="34297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r>
                <a:rPr lang="en-US" dirty="0" smtClean="0"/>
                <a:t>         </a:t>
              </a:r>
              <a:endParaRPr lang="en-US" dirty="0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240000" flipV="1">
              <a:off x="21343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60205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rot="240000" flipV="1">
              <a:off x="47251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838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36" idx="1"/>
          </p:cNvCxnSpPr>
          <p:nvPr/>
        </p:nvCxnSpPr>
        <p:spPr>
          <a:xfrm>
            <a:off x="990600" y="4914900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59436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Overflow , PTR == NULL </a:t>
            </a:r>
            <a:endParaRPr lang="en-US" sz="3200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the Beginning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914400" lvl="1" indent="-457200">
              <a:buNone/>
            </a:pPr>
            <a:endParaRPr lang="en-US" sz="3200" dirty="0" smtClean="0"/>
          </a:p>
          <a:p>
            <a:pPr marL="914400" lvl="1" indent="-457200">
              <a:buNone/>
            </a:pPr>
            <a:endParaRPr lang="en-US" sz="3200" dirty="0" smtClean="0"/>
          </a:p>
          <a:p>
            <a:pPr marL="914400" lvl="1" indent="-457200">
              <a:buNone/>
            </a:pPr>
            <a:r>
              <a:rPr lang="en-US" sz="3200" dirty="0" smtClean="0"/>
              <a:t>Let </a:t>
            </a:r>
            <a:r>
              <a:rPr lang="en-US" sz="3200" b="1" dirty="0" smtClean="0">
                <a:solidFill>
                  <a:srgbClr val="FF0000"/>
                </a:solidFill>
              </a:rPr>
              <a:t>Head</a:t>
            </a:r>
            <a:r>
              <a:rPr lang="en-US" sz="3200" dirty="0" smtClean="0"/>
              <a:t> be a pointer to a linked list in memory. Write an algorithm to insert </a:t>
            </a:r>
            <a:r>
              <a:rPr lang="en-US" sz="3200" b="1" dirty="0" smtClean="0">
                <a:solidFill>
                  <a:srgbClr val="FF0000"/>
                </a:solidFill>
              </a:rPr>
              <a:t>node PTR </a:t>
            </a:r>
            <a:r>
              <a:rPr lang="en-US" sz="3200" dirty="0" smtClean="0"/>
              <a:t> at the </a:t>
            </a:r>
            <a:r>
              <a:rPr lang="en-US" sz="3200" b="1" dirty="0" smtClean="0">
                <a:solidFill>
                  <a:srgbClr val="00B050"/>
                </a:solidFill>
              </a:rPr>
              <a:t>beginning</a:t>
            </a:r>
            <a:r>
              <a:rPr lang="en-US" sz="3200" dirty="0" smtClean="0"/>
              <a:t> of the List.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Insertion at the Beginning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>
            <a:normAutofit/>
          </a:bodyPr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PTR = create new node 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If  PTR == NULL , then  Write Overflow and Exit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  Set PTR -&gt; DATA  = ITEM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Set PTR -&gt; LINK = Head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Set Head  = PTR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 Exit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After a Given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None/>
            </a:pPr>
            <a:endParaRPr lang="en-US" sz="2000" dirty="0" smtClean="0"/>
          </a:p>
          <a:p>
            <a:pPr marL="914400" lvl="1" indent="-457200">
              <a:buNone/>
            </a:pPr>
            <a:endParaRPr lang="en-US" sz="2000" dirty="0" smtClean="0"/>
          </a:p>
          <a:p>
            <a:pPr marL="914400" lvl="1" indent="-457200">
              <a:buNone/>
            </a:pPr>
            <a:r>
              <a:rPr lang="en-US" sz="3200" dirty="0" smtClean="0"/>
              <a:t>Let </a:t>
            </a:r>
            <a:r>
              <a:rPr lang="en-US" sz="3200" b="1" dirty="0" smtClean="0">
                <a:solidFill>
                  <a:srgbClr val="FF0000"/>
                </a:solidFill>
              </a:rPr>
              <a:t>Head</a:t>
            </a:r>
            <a:r>
              <a:rPr lang="en-US" sz="3200" dirty="0" smtClean="0"/>
              <a:t>  be a pointer to a linked list in memory. Write an algorithm to insert </a:t>
            </a:r>
            <a:r>
              <a:rPr lang="en-US" sz="3200" b="1" dirty="0" smtClean="0">
                <a:solidFill>
                  <a:srgbClr val="00B050"/>
                </a:solidFill>
              </a:rPr>
              <a:t>ITEM</a:t>
            </a:r>
            <a:r>
              <a:rPr lang="en-US" sz="3200" dirty="0" smtClean="0"/>
              <a:t> so that ITEM follows the node with location </a:t>
            </a:r>
            <a:r>
              <a:rPr lang="en-US" sz="3200" b="1" dirty="0" smtClean="0">
                <a:solidFill>
                  <a:srgbClr val="00B050"/>
                </a:solidFill>
              </a:rPr>
              <a:t>LOC</a:t>
            </a:r>
            <a:r>
              <a:rPr lang="en-US" sz="3200" dirty="0" smtClean="0"/>
              <a:t> or insert  ITEM as the first node when </a:t>
            </a:r>
            <a:r>
              <a:rPr lang="en-US" sz="3200" b="1" dirty="0" smtClean="0">
                <a:solidFill>
                  <a:srgbClr val="00B050"/>
                </a:solidFill>
              </a:rPr>
              <a:t>LOC == NULL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 at a Given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3886200" y="4648200"/>
            <a:ext cx="3733800" cy="1041975"/>
            <a:chOff x="304800" y="4724400"/>
            <a:chExt cx="3733800" cy="1041975"/>
          </a:xfrm>
        </p:grpSpPr>
        <p:sp>
          <p:nvSpPr>
            <p:cNvPr id="40" name="TextBox 39"/>
            <p:cNvSpPr txBox="1"/>
            <p:nvPr/>
          </p:nvSpPr>
          <p:spPr>
            <a:xfrm>
              <a:off x="1676400" y="51054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New Node </a:t>
              </a:r>
              <a:endParaRPr lang="en-US" sz="32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04800" y="4724400"/>
              <a:ext cx="1831975" cy="1041975"/>
              <a:chOff x="304800" y="4724400"/>
              <a:chExt cx="1831975" cy="1041975"/>
            </a:xfrm>
          </p:grpSpPr>
          <p:grpSp>
            <p:nvGrpSpPr>
              <p:cNvPr id="13" name="Group 9"/>
              <p:cNvGrpSpPr/>
              <p:nvPr/>
            </p:nvGrpSpPr>
            <p:grpSpPr>
              <a:xfrm>
                <a:off x="1371600" y="4724400"/>
                <a:ext cx="765175" cy="384175"/>
                <a:chOff x="2667000" y="3124200"/>
                <a:chExt cx="765175" cy="384175"/>
              </a:xfrm>
            </p:grpSpPr>
            <p:sp>
              <p:nvSpPr>
                <p:cNvPr id="3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48000" y="31242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67000" y="31242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838200" y="4724400"/>
                <a:ext cx="152400" cy="381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9" name="Straight Arrow Connector 38"/>
              <p:cNvCxnSpPr>
                <a:stCxn id="37" idx="3"/>
                <a:endCxn id="36" idx="1"/>
              </p:cNvCxnSpPr>
              <p:nvPr/>
            </p:nvCxnSpPr>
            <p:spPr>
              <a:xfrm>
                <a:off x="990600" y="4914900"/>
                <a:ext cx="381000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04800" y="5181600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PTR</a:t>
                </a:r>
                <a:endParaRPr lang="en-US" sz="32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962400" y="3886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638800" y="3886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743200" y="3705438"/>
            <a:ext cx="1981200" cy="917937"/>
            <a:chOff x="2743200" y="3705438"/>
            <a:chExt cx="1981200" cy="917937"/>
          </a:xfrm>
        </p:grpSpPr>
        <p:grpSp>
          <p:nvGrpSpPr>
            <p:cNvPr id="54" name="Group 61"/>
            <p:cNvGrpSpPr/>
            <p:nvPr/>
          </p:nvGrpSpPr>
          <p:grpSpPr>
            <a:xfrm>
              <a:off x="2743200" y="3886200"/>
              <a:ext cx="1981200" cy="737175"/>
              <a:chOff x="2743200" y="3886200"/>
              <a:chExt cx="1981200" cy="73717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3962400" y="38862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3733800" y="3886200"/>
                <a:ext cx="152400" cy="381000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43200" y="4038600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LOC</a:t>
                </a:r>
                <a:endParaRPr lang="en-US" sz="3200" dirty="0"/>
              </a:p>
            </p:txBody>
          </p:sp>
        </p:grpSp>
        <p:cxnSp>
          <p:nvCxnSpPr>
            <p:cNvPr id="55" name="Straight Connector 54"/>
            <p:cNvCxnSpPr>
              <a:endCxn id="58" idx="0"/>
            </p:cNvCxnSpPr>
            <p:nvPr/>
          </p:nvCxnSpPr>
          <p:spPr>
            <a:xfrm rot="5400000">
              <a:off x="3733800" y="38100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3810000" y="3705438"/>
              <a:ext cx="306318" cy="283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 at a Given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49"/>
          <p:cNvGrpSpPr/>
          <p:nvPr/>
        </p:nvGrpSpPr>
        <p:grpSpPr>
          <a:xfrm>
            <a:off x="4038600" y="4724400"/>
            <a:ext cx="3733800" cy="1041975"/>
            <a:chOff x="304800" y="4724400"/>
            <a:chExt cx="3733800" cy="1041975"/>
          </a:xfrm>
        </p:grpSpPr>
        <p:sp>
          <p:nvSpPr>
            <p:cNvPr id="40" name="TextBox 39"/>
            <p:cNvSpPr txBox="1"/>
            <p:nvPr/>
          </p:nvSpPr>
          <p:spPr>
            <a:xfrm>
              <a:off x="1676400" y="51054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New Node </a:t>
              </a:r>
              <a:endParaRPr lang="en-US" sz="3200" dirty="0"/>
            </a:p>
          </p:txBody>
        </p:sp>
        <p:grpSp>
          <p:nvGrpSpPr>
            <p:cNvPr id="14" name="Group 47"/>
            <p:cNvGrpSpPr/>
            <p:nvPr/>
          </p:nvGrpSpPr>
          <p:grpSpPr>
            <a:xfrm>
              <a:off x="304800" y="4724400"/>
              <a:ext cx="1831975" cy="1041975"/>
              <a:chOff x="304800" y="4724400"/>
              <a:chExt cx="1831975" cy="1041975"/>
            </a:xfrm>
          </p:grpSpPr>
          <p:grpSp>
            <p:nvGrpSpPr>
              <p:cNvPr id="15" name="Group 9"/>
              <p:cNvGrpSpPr/>
              <p:nvPr/>
            </p:nvGrpSpPr>
            <p:grpSpPr>
              <a:xfrm>
                <a:off x="1371600" y="4724400"/>
                <a:ext cx="765175" cy="384175"/>
                <a:chOff x="2667000" y="3124200"/>
                <a:chExt cx="765175" cy="384175"/>
              </a:xfrm>
            </p:grpSpPr>
            <p:sp>
              <p:nvSpPr>
                <p:cNvPr id="3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48000" y="31242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67000" y="31242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838200" y="4724400"/>
                <a:ext cx="152400" cy="381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9" name="Straight Arrow Connector 38"/>
              <p:cNvCxnSpPr>
                <a:stCxn id="37" idx="3"/>
                <a:endCxn id="36" idx="1"/>
              </p:cNvCxnSpPr>
              <p:nvPr/>
            </p:nvCxnSpPr>
            <p:spPr>
              <a:xfrm>
                <a:off x="990600" y="4914900"/>
                <a:ext cx="381000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04800" y="5181600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PTR</a:t>
                </a:r>
                <a:endParaRPr lang="en-US" sz="3200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638800" y="3886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105400" y="3810000"/>
            <a:ext cx="1144588" cy="1144588"/>
            <a:chOff x="1294606" y="3733800"/>
            <a:chExt cx="1144588" cy="1144588"/>
          </a:xfrm>
        </p:grpSpPr>
        <p:grpSp>
          <p:nvGrpSpPr>
            <p:cNvPr id="48" name="Group 47"/>
            <p:cNvGrpSpPr/>
            <p:nvPr/>
          </p:nvGrpSpPr>
          <p:grpSpPr>
            <a:xfrm>
              <a:off x="1294606" y="3734594"/>
              <a:ext cx="1144588" cy="1143794"/>
              <a:chOff x="1294606" y="3734594"/>
              <a:chExt cx="1144588" cy="114379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981200" y="48768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2247900" y="4686300"/>
                <a:ext cx="381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0800000">
                <a:off x="1295400" y="4495800"/>
                <a:ext cx="1143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914400" y="4114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1295400" y="37338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743200" y="3705438"/>
            <a:ext cx="1981200" cy="917937"/>
            <a:chOff x="2743200" y="3705438"/>
            <a:chExt cx="1981200" cy="917937"/>
          </a:xfrm>
        </p:grpSpPr>
        <p:grpSp>
          <p:nvGrpSpPr>
            <p:cNvPr id="62" name="Group 61"/>
            <p:cNvGrpSpPr/>
            <p:nvPr/>
          </p:nvGrpSpPr>
          <p:grpSpPr>
            <a:xfrm>
              <a:off x="2743200" y="3886200"/>
              <a:ext cx="1981200" cy="737175"/>
              <a:chOff x="2743200" y="3886200"/>
              <a:chExt cx="1981200" cy="73717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962400" y="38862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3733800" y="3886200"/>
                <a:ext cx="152400" cy="381000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43200" y="4038600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LOC</a:t>
                </a:r>
                <a:endParaRPr lang="en-US" sz="3200" dirty="0"/>
              </a:p>
            </p:txBody>
          </p:sp>
        </p:grpSp>
        <p:cxnSp>
          <p:nvCxnSpPr>
            <p:cNvPr id="57" name="Straight Connector 56"/>
            <p:cNvCxnSpPr>
              <a:endCxn id="54" idx="0"/>
            </p:cNvCxnSpPr>
            <p:nvPr/>
          </p:nvCxnSpPr>
          <p:spPr>
            <a:xfrm rot="5400000">
              <a:off x="3733800" y="38100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9" idx="1"/>
            </p:cNvCxnSpPr>
            <p:nvPr/>
          </p:nvCxnSpPr>
          <p:spPr>
            <a:xfrm flipV="1">
              <a:off x="3810000" y="3705438"/>
              <a:ext cx="306318" cy="283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057400" y="6019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PTR-&gt;Link = LOC-&gt;Link </a:t>
            </a:r>
            <a:endParaRPr lang="en-US" sz="3600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 at a Given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49"/>
          <p:cNvGrpSpPr/>
          <p:nvPr/>
        </p:nvGrpSpPr>
        <p:grpSpPr>
          <a:xfrm>
            <a:off x="4038600" y="4724400"/>
            <a:ext cx="3733800" cy="1041975"/>
            <a:chOff x="304800" y="4724400"/>
            <a:chExt cx="3733800" cy="1041975"/>
          </a:xfrm>
        </p:grpSpPr>
        <p:sp>
          <p:nvSpPr>
            <p:cNvPr id="40" name="TextBox 39"/>
            <p:cNvSpPr txBox="1"/>
            <p:nvPr/>
          </p:nvSpPr>
          <p:spPr>
            <a:xfrm>
              <a:off x="1676400" y="51054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New Node </a:t>
              </a:r>
              <a:endParaRPr lang="en-US" sz="3200" dirty="0"/>
            </a:p>
          </p:txBody>
        </p:sp>
        <p:grpSp>
          <p:nvGrpSpPr>
            <p:cNvPr id="14" name="Group 47"/>
            <p:cNvGrpSpPr/>
            <p:nvPr/>
          </p:nvGrpSpPr>
          <p:grpSpPr>
            <a:xfrm>
              <a:off x="304800" y="4724400"/>
              <a:ext cx="1831975" cy="1041975"/>
              <a:chOff x="304800" y="4724400"/>
              <a:chExt cx="1831975" cy="1041975"/>
            </a:xfrm>
          </p:grpSpPr>
          <p:grpSp>
            <p:nvGrpSpPr>
              <p:cNvPr id="15" name="Group 9"/>
              <p:cNvGrpSpPr/>
              <p:nvPr/>
            </p:nvGrpSpPr>
            <p:grpSpPr>
              <a:xfrm>
                <a:off x="1371600" y="4724400"/>
                <a:ext cx="765175" cy="384175"/>
                <a:chOff x="2667000" y="3124200"/>
                <a:chExt cx="765175" cy="384175"/>
              </a:xfrm>
            </p:grpSpPr>
            <p:sp>
              <p:nvSpPr>
                <p:cNvPr id="3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48000" y="31242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67000" y="31242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838200" y="4724400"/>
                <a:ext cx="152400" cy="381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9" name="Straight Arrow Connector 38"/>
              <p:cNvCxnSpPr>
                <a:stCxn id="37" idx="3"/>
                <a:endCxn id="36" idx="1"/>
              </p:cNvCxnSpPr>
              <p:nvPr/>
            </p:nvCxnSpPr>
            <p:spPr>
              <a:xfrm>
                <a:off x="990600" y="4914900"/>
                <a:ext cx="381000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04800" y="5181600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PTR</a:t>
                </a:r>
                <a:endParaRPr lang="en-US" sz="3200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638800" y="3886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16" name="Group 41"/>
          <p:cNvGrpSpPr/>
          <p:nvPr/>
        </p:nvGrpSpPr>
        <p:grpSpPr>
          <a:xfrm>
            <a:off x="5105400" y="3810000"/>
            <a:ext cx="1144588" cy="1144588"/>
            <a:chOff x="1294606" y="3733800"/>
            <a:chExt cx="1144588" cy="1144588"/>
          </a:xfrm>
        </p:grpSpPr>
        <p:grpSp>
          <p:nvGrpSpPr>
            <p:cNvPr id="17" name="Group 47"/>
            <p:cNvGrpSpPr/>
            <p:nvPr/>
          </p:nvGrpSpPr>
          <p:grpSpPr>
            <a:xfrm>
              <a:off x="1294606" y="3734594"/>
              <a:ext cx="1144588" cy="1143794"/>
              <a:chOff x="1294606" y="3734594"/>
              <a:chExt cx="1144588" cy="114379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981200" y="48768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2247900" y="4686300"/>
                <a:ext cx="381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0800000">
                <a:off x="1295400" y="4495800"/>
                <a:ext cx="1143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914400" y="4114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1295400" y="37338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62"/>
          <p:cNvGrpSpPr/>
          <p:nvPr/>
        </p:nvGrpSpPr>
        <p:grpSpPr>
          <a:xfrm>
            <a:off x="2743200" y="3705438"/>
            <a:ext cx="1981200" cy="917937"/>
            <a:chOff x="2743200" y="3705438"/>
            <a:chExt cx="1981200" cy="917937"/>
          </a:xfrm>
        </p:grpSpPr>
        <p:grpSp>
          <p:nvGrpSpPr>
            <p:cNvPr id="22" name="Group 61"/>
            <p:cNvGrpSpPr/>
            <p:nvPr/>
          </p:nvGrpSpPr>
          <p:grpSpPr>
            <a:xfrm>
              <a:off x="2743200" y="3886200"/>
              <a:ext cx="1981200" cy="737175"/>
              <a:chOff x="2743200" y="3886200"/>
              <a:chExt cx="1981200" cy="73717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962400" y="38862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3733800" y="3886200"/>
                <a:ext cx="152400" cy="381000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43200" y="4038600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LOC</a:t>
                </a:r>
                <a:endParaRPr lang="en-US" sz="3200" dirty="0"/>
              </a:p>
            </p:txBody>
          </p:sp>
        </p:grpSp>
        <p:cxnSp>
          <p:nvCxnSpPr>
            <p:cNvPr id="57" name="Straight Connector 56"/>
            <p:cNvCxnSpPr>
              <a:endCxn id="54" idx="0"/>
            </p:cNvCxnSpPr>
            <p:nvPr/>
          </p:nvCxnSpPr>
          <p:spPr>
            <a:xfrm rot="5400000">
              <a:off x="3733800" y="38100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9" idx="1"/>
            </p:cNvCxnSpPr>
            <p:nvPr/>
          </p:nvCxnSpPr>
          <p:spPr>
            <a:xfrm flipV="1">
              <a:off x="3810000" y="3705438"/>
              <a:ext cx="306318" cy="283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057400" y="6019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LOC-&gt;Link = PTR</a:t>
            </a:r>
            <a:endParaRPr lang="en-US" sz="3600" dirty="0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 rot="240000" flipV="1">
            <a:off x="4646608" y="3662865"/>
            <a:ext cx="307229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59" name="Straight Connector 58"/>
          <p:cNvCxnSpPr>
            <a:stCxn id="58" idx="1"/>
          </p:cNvCxnSpPr>
          <p:nvPr/>
        </p:nvCxnSpPr>
        <p:spPr>
          <a:xfrm rot="5400000">
            <a:off x="4321791" y="4303808"/>
            <a:ext cx="1263438" cy="3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Attach a pointer to each item in the array, which points to the next item</a:t>
            </a:r>
          </a:p>
          <a:p>
            <a:endParaRPr lang="en-US" sz="4000" dirty="0" smtClean="0">
              <a:latin typeface="Comic Sans MS" pitchFamily="66" charset="0"/>
            </a:endParaRPr>
          </a:p>
          <a:p>
            <a:pPr lvl="1"/>
            <a:r>
              <a:rPr lang="en-US" sz="4000" dirty="0" smtClean="0">
                <a:latin typeface="Comic Sans MS" pitchFamily="66" charset="0"/>
              </a:rPr>
              <a:t>This is a </a:t>
            </a:r>
            <a:r>
              <a:rPr lang="en-US" sz="4000" i="1" dirty="0" smtClean="0">
                <a:latin typeface="Comic Sans MS" pitchFamily="66" charset="0"/>
              </a:rPr>
              <a:t>linked list</a:t>
            </a:r>
          </a:p>
          <a:p>
            <a:pPr lvl="1"/>
            <a:r>
              <a:rPr lang="en-US" sz="4000" dirty="0" smtClean="0">
                <a:latin typeface="Comic Sans MS" pitchFamily="66" charset="0"/>
              </a:rPr>
              <a:t>An data item plus its pointer is called a </a:t>
            </a:r>
            <a:r>
              <a:rPr lang="en-US" sz="4000" b="1" i="1" dirty="0" smtClean="0">
                <a:solidFill>
                  <a:srgbClr val="FF0000"/>
                </a:solidFill>
                <a:latin typeface="Comic Sans MS" pitchFamily="66" charset="0"/>
              </a:rPr>
              <a:t>node</a:t>
            </a:r>
            <a:endParaRPr lang="en-US" sz="40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After a Given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/>
              <a:t>PTR = create new node  </a:t>
            </a:r>
            <a:r>
              <a:rPr lang="en-US" sz="3600" dirty="0" smtClean="0"/>
              <a:t> 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If  PTR == NULL , then  Write Overflow and Exit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  Set PTR -&gt; DATA  = ITEM </a:t>
            </a:r>
            <a:endParaRPr lang="en-US" sz="3600" dirty="0" smtClean="0">
              <a:sym typeface="Symbol" pitchFamily="18" charset="2"/>
            </a:endParaRP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If LOC == NULL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PTR -&gt; LINK = Head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Head = PTR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   </a:t>
            </a:r>
            <a:r>
              <a:rPr lang="en-US" sz="3600" dirty="0" smtClean="0">
                <a:sym typeface="Symbol" pitchFamily="18" charset="2"/>
              </a:rPr>
              <a:t>Else</a:t>
            </a:r>
            <a:r>
              <a:rPr lang="en-US" dirty="0" smtClean="0">
                <a:sym typeface="Symbol" pitchFamily="18" charset="2"/>
              </a:rPr>
              <a:t> 	Set PTR-&gt;Link = LOC-&gt;Link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LOC-&gt;Link = PTR</a:t>
            </a:r>
            <a:endParaRPr lang="en-US" sz="3600" dirty="0" smtClean="0">
              <a:sym typeface="Symbol" pitchFamily="18" charset="2"/>
            </a:endParaRP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 Exit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71600" y="5257800"/>
            <a:ext cx="2286000" cy="1056620"/>
            <a:chOff x="1371600" y="5257800"/>
            <a:chExt cx="2286000" cy="1056620"/>
          </a:xfrm>
        </p:grpSpPr>
        <p:grpSp>
          <p:nvGrpSpPr>
            <p:cNvPr id="40" name="Group 21"/>
            <p:cNvGrpSpPr/>
            <p:nvPr/>
          </p:nvGrpSpPr>
          <p:grpSpPr>
            <a:xfrm>
              <a:off x="2133600" y="5257800"/>
              <a:ext cx="765175" cy="384175"/>
              <a:chOff x="2667000" y="3124200"/>
              <a:chExt cx="765175" cy="384175"/>
            </a:xfrm>
          </p:grpSpPr>
          <p:sp>
            <p:nvSpPr>
              <p:cNvPr id="41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1371600" y="52578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rot="240000" flipV="1">
              <a:off x="1448558" y="5434065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81200" y="5791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3500</a:t>
              </a:r>
              <a:endParaRPr lang="en-US" sz="28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038600" y="5257800"/>
            <a:ext cx="4495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3000 &lt; 3500 &lt; 4000</a:t>
            </a:r>
            <a:endParaRPr lang="en-US" sz="360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5181600" y="47244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51" name="Straight Connector 50"/>
          <p:cNvCxnSpPr>
            <a:stCxn id="43" idx="0"/>
          </p:cNvCxnSpPr>
          <p:nvPr/>
        </p:nvCxnSpPr>
        <p:spPr>
          <a:xfrm rot="5400000" flipH="1" flipV="1">
            <a:off x="4838700" y="4305300"/>
            <a:ext cx="838200" cy="1588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257800" y="3886200"/>
            <a:ext cx="152400" cy="1588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4800" y="5562600"/>
            <a:ext cx="35440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3500 &lt; 4000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91000" y="46482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Insert Between Node A and B We have to Remember the </a:t>
            </a:r>
            <a:r>
              <a:rPr lang="en-US" sz="3200" dirty="0" smtClean="0">
                <a:solidFill>
                  <a:srgbClr val="FF0000"/>
                </a:solidFill>
              </a:rPr>
              <a:t>Pointer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rgbClr val="FF0000"/>
                </a:solidFill>
              </a:rPr>
              <a:t>Node A</a:t>
            </a:r>
            <a:r>
              <a:rPr lang="en-US" sz="3200" dirty="0" smtClean="0"/>
              <a:t> which is the predecessor Node of B </a:t>
            </a:r>
            <a:endParaRPr lang="en-US" sz="32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Insertion into a Sorted Linked List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Steps to Find the LOC of Insertion 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914400" lvl="1" indent="-457200">
              <a:buNone/>
            </a:pPr>
            <a:r>
              <a:rPr lang="en-US" dirty="0" smtClean="0"/>
              <a:t>1. 	If Head == NULL, then Set LOC = NULL and Return</a:t>
            </a:r>
          </a:p>
          <a:p>
            <a:pPr marL="914400" lvl="1" indent="-457200">
              <a:buNone/>
            </a:pPr>
            <a:r>
              <a:rPr lang="en-US" dirty="0" smtClean="0"/>
              <a:t>2. 	If ITEM &lt; Head -&gt;Data , then Set LOC = NULL and Return </a:t>
            </a:r>
          </a:p>
          <a:p>
            <a:pPr marL="914400" lvl="1" indent="-457200">
              <a:buNone/>
            </a:pPr>
            <a:r>
              <a:rPr lang="en-US" dirty="0" smtClean="0"/>
              <a:t>3. 	Set SAVE = Head and PTR = Head -&gt; Link </a:t>
            </a:r>
          </a:p>
          <a:p>
            <a:pPr marL="914400" lvl="1" indent="-457200">
              <a:buNone/>
            </a:pPr>
            <a:r>
              <a:rPr lang="en-US" dirty="0" smtClean="0"/>
              <a:t>4. 	Repeat Steps 5 and 6 while PTR </a:t>
            </a:r>
            <a:r>
              <a:rPr lang="en-US" dirty="0" smtClean="0">
                <a:sym typeface="Symbol" pitchFamily="18" charset="2"/>
              </a:rPr>
              <a:t> NULL</a:t>
            </a:r>
          </a:p>
          <a:p>
            <a:pPr marL="914400" lvl="1" indent="-457200">
              <a:buNone/>
            </a:pPr>
            <a:r>
              <a:rPr lang="en-US" dirty="0" smtClean="0">
                <a:sym typeface="Symbol" pitchFamily="18" charset="2"/>
              </a:rPr>
              <a:t>5. 	If ITEM &lt; PTR -&gt; Data then</a:t>
            </a:r>
          </a:p>
          <a:p>
            <a:pPr marL="914400" lvl="1" indent="-457200">
              <a:buNone/>
            </a:pPr>
            <a:r>
              <a:rPr lang="en-US" dirty="0" smtClean="0">
                <a:sym typeface="Symbol" pitchFamily="18" charset="2"/>
              </a:rPr>
              <a:t>		LOC = SAVE and Return</a:t>
            </a:r>
          </a:p>
          <a:p>
            <a:pPr marL="914400" lvl="1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Set SAVE = PTR and PTR =  PTR-&gt;Link</a:t>
            </a:r>
          </a:p>
          <a:p>
            <a:pPr marL="914400" lvl="1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Set LOC = SAVE </a:t>
            </a:r>
          </a:p>
          <a:p>
            <a:pPr marL="914400" lvl="1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Return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26670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26670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6670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26670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26670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26670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28432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57019" y="5276165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 = Head;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3810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91000" y="38100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 = 3500</a:t>
            </a:r>
            <a:endParaRPr lang="en-US" sz="28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44365" y="2971800"/>
            <a:ext cx="808235" cy="1600200"/>
            <a:chOff x="944365" y="2971800"/>
            <a:chExt cx="808235" cy="1600200"/>
          </a:xfrm>
        </p:grpSpPr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1295400" y="38100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 flipH="1" flipV="1">
              <a:off x="951706" y="3390106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371600" y="2971800"/>
              <a:ext cx="15240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44365" y="42026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SAVE</a:t>
              </a:r>
              <a:endParaRPr lang="en-IN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566919" y="5257800"/>
            <a:ext cx="43578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PTR = HEAD -&gt; Link;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32126" y="2971800"/>
            <a:ext cx="615874" cy="1588532"/>
            <a:chOff x="2432126" y="2971800"/>
            <a:chExt cx="615874" cy="1588532"/>
          </a:xfrm>
        </p:grpSpPr>
        <p:grpSp>
          <p:nvGrpSpPr>
            <p:cNvPr id="3" name="Group 2"/>
            <p:cNvGrpSpPr/>
            <p:nvPr/>
          </p:nvGrpSpPr>
          <p:grpSpPr>
            <a:xfrm>
              <a:off x="2590800" y="29718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4837906" y="4305300"/>
                <a:ext cx="838200" cy="158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32126" y="4191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PTR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34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26670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26670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6670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26670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26670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26670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28432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57019" y="5276165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 = PTR;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 = 3500</a:t>
            </a:r>
            <a:endParaRPr lang="en-US" sz="28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239765" y="2971800"/>
            <a:ext cx="808235" cy="1600200"/>
            <a:chOff x="944365" y="2971800"/>
            <a:chExt cx="808235" cy="1600200"/>
          </a:xfrm>
        </p:grpSpPr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1295400" y="38100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 flipH="1" flipV="1">
              <a:off x="951706" y="3390106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371600" y="2971800"/>
              <a:ext cx="15240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44365" y="42026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SAVE</a:t>
              </a:r>
              <a:endParaRPr lang="en-IN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566919" y="5257800"/>
            <a:ext cx="43578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PTR = PTR -&gt; Link;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27526" y="2971800"/>
            <a:ext cx="615874" cy="1588532"/>
            <a:chOff x="2432126" y="2971800"/>
            <a:chExt cx="615874" cy="1588532"/>
          </a:xfrm>
        </p:grpSpPr>
        <p:grpSp>
          <p:nvGrpSpPr>
            <p:cNvPr id="3" name="Group 2"/>
            <p:cNvGrpSpPr/>
            <p:nvPr/>
          </p:nvGrpSpPr>
          <p:grpSpPr>
            <a:xfrm>
              <a:off x="2590800" y="29718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4837906" y="4305300"/>
                <a:ext cx="838200" cy="158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32126" y="4191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PTR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51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26670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26670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6670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26670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26670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26670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28432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57019" y="5276165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 = PTR;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 = 3500</a:t>
            </a:r>
            <a:endParaRPr lang="en-US" sz="28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35165" y="2971800"/>
            <a:ext cx="808235" cy="1600200"/>
            <a:chOff x="944365" y="2971800"/>
            <a:chExt cx="808235" cy="1600200"/>
          </a:xfrm>
        </p:grpSpPr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1295400" y="38100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 flipH="1" flipV="1">
              <a:off x="951706" y="3390106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371600" y="2971800"/>
              <a:ext cx="15240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44365" y="42026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SAVE</a:t>
              </a:r>
              <a:endParaRPr lang="en-IN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566919" y="5257800"/>
            <a:ext cx="43578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PTR = PTR -&gt; Link;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22926" y="2971800"/>
            <a:ext cx="615874" cy="1588532"/>
            <a:chOff x="2432126" y="2971800"/>
            <a:chExt cx="615874" cy="1588532"/>
          </a:xfrm>
        </p:grpSpPr>
        <p:grpSp>
          <p:nvGrpSpPr>
            <p:cNvPr id="3" name="Group 2"/>
            <p:cNvGrpSpPr/>
            <p:nvPr/>
          </p:nvGrpSpPr>
          <p:grpSpPr>
            <a:xfrm>
              <a:off x="2590800" y="29718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4837906" y="4305300"/>
                <a:ext cx="838200" cy="158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32126" y="4191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PTR</a:t>
              </a:r>
              <a:endParaRPr lang="en-IN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500119" y="5953780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LOC = SAVE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162284" y="3162300"/>
            <a:ext cx="638316" cy="1790700"/>
            <a:chOff x="4162284" y="3162300"/>
            <a:chExt cx="638316" cy="1790700"/>
          </a:xfrm>
        </p:grpSpPr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414134" y="42672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50" name="Straight Connector 49"/>
            <p:cNvCxnSpPr>
              <a:stCxn id="49" idx="0"/>
            </p:cNvCxnSpPr>
            <p:nvPr/>
          </p:nvCxnSpPr>
          <p:spPr>
            <a:xfrm flipH="1" flipV="1">
              <a:off x="4481442" y="3162300"/>
              <a:ext cx="8892" cy="1104900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162284" y="4583668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LOC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33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5" grpId="0" animBg="1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3962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IN" sz="3600" dirty="0"/>
          </a:p>
        </p:txBody>
      </p:sp>
      <p:cxnSp>
        <p:nvCxnSpPr>
          <p:cNvPr id="36" name="Straight Connector 35"/>
          <p:cNvCxnSpPr>
            <a:stCxn id="29" idx="0"/>
          </p:cNvCxnSpPr>
          <p:nvPr/>
        </p:nvCxnSpPr>
        <p:spPr>
          <a:xfrm rot="5400000" flipH="1" flipV="1">
            <a:off x="3139497" y="3413704"/>
            <a:ext cx="579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29000" y="3124200"/>
            <a:ext cx="2057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5295900" y="33147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3962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IN" sz="3600" dirty="0"/>
          </a:p>
        </p:txBody>
      </p:sp>
      <p:cxnSp>
        <p:nvCxnSpPr>
          <p:cNvPr id="36" name="Straight Connector 35"/>
          <p:cNvCxnSpPr>
            <a:stCxn id="29" idx="0"/>
          </p:cNvCxnSpPr>
          <p:nvPr/>
        </p:nvCxnSpPr>
        <p:spPr>
          <a:xfrm rot="5400000" flipH="1" flipV="1">
            <a:off x="3139497" y="3413704"/>
            <a:ext cx="579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29000" y="3124200"/>
            <a:ext cx="2057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5295900" y="33147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Delete the Node Following a Given Node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Write an Algorithm that deletes the </a:t>
            </a:r>
            <a:r>
              <a:rPr lang="en-US" b="1" dirty="0" smtClean="0">
                <a:solidFill>
                  <a:srgbClr val="FF0000"/>
                </a:solidFill>
              </a:rPr>
              <a:t>Node N</a:t>
            </a:r>
            <a:r>
              <a:rPr lang="en-US" dirty="0" smtClean="0"/>
              <a:t> with location </a:t>
            </a:r>
            <a:r>
              <a:rPr lang="en-US" dirty="0" smtClean="0">
                <a:solidFill>
                  <a:srgbClr val="FF0000"/>
                </a:solidFill>
              </a:rPr>
              <a:t>LOC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LOCP</a:t>
            </a:r>
            <a:r>
              <a:rPr lang="en-US" dirty="0" smtClean="0"/>
              <a:t> is the location of the node which precedes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or when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is the first node </a:t>
            </a:r>
            <a:r>
              <a:rPr lang="en-US" b="1" dirty="0" smtClean="0">
                <a:solidFill>
                  <a:srgbClr val="FF0000"/>
                </a:solidFill>
              </a:rPr>
              <a:t>LOCP = NULL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Linked </a:t>
            </a:r>
            <a:r>
              <a:rPr lang="en-US" altLang="zh-CN" sz="4000" dirty="0" smtClean="0">
                <a:ea typeface="宋体" pitchFamily="2" charset="-122"/>
              </a:rPr>
              <a:t>List node</a:t>
            </a:r>
            <a:endParaRPr lang="en-US" altLang="zh-CN" sz="4000" dirty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7848600" cy="3276600"/>
          </a:xfrm>
        </p:spPr>
        <p:txBody>
          <a:bodyPr>
            <a:normAutofit/>
          </a:bodyPr>
          <a:lstStyle/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sz="3600" dirty="0" smtClean="0">
                <a:ea typeface="宋体" pitchFamily="2" charset="-122"/>
              </a:rPr>
              <a:t>Each </a:t>
            </a:r>
            <a:r>
              <a:rPr lang="en-US" altLang="zh-CN" sz="3600" dirty="0">
                <a:ea typeface="宋体" pitchFamily="2" charset="-122"/>
              </a:rPr>
              <a:t>node contains at </a:t>
            </a:r>
            <a:r>
              <a:rPr lang="en-US" altLang="zh-CN" sz="3600" dirty="0" smtClean="0">
                <a:ea typeface="宋体" pitchFamily="2" charset="-122"/>
              </a:rPr>
              <a:t>least</a:t>
            </a:r>
          </a:p>
          <a:p>
            <a:pPr lvl="1"/>
            <a:r>
              <a:rPr lang="en-US" altLang="zh-CN" sz="3200" dirty="0" smtClean="0">
                <a:ea typeface="宋体" pitchFamily="2" charset="-122"/>
              </a:rPr>
              <a:t>A piece of data (any type)</a:t>
            </a:r>
          </a:p>
          <a:p>
            <a:pPr lvl="1"/>
            <a:r>
              <a:rPr lang="en-US" altLang="zh-CN" sz="3200" dirty="0" smtClean="0">
                <a:ea typeface="宋体" pitchFamily="2" charset="-122"/>
              </a:rPr>
              <a:t>Pointer to the next node in the list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038774" y="1143000"/>
            <a:ext cx="5886027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4"/>
          <p:cNvGrpSpPr/>
          <p:nvPr/>
        </p:nvGrpSpPr>
        <p:grpSpPr>
          <a:xfrm>
            <a:off x="2057400" y="1219200"/>
            <a:ext cx="5867401" cy="1575375"/>
            <a:chOff x="5725610" y="5119688"/>
            <a:chExt cx="3342190" cy="1575375"/>
          </a:xfrm>
        </p:grpSpPr>
        <p:grpSp>
          <p:nvGrpSpPr>
            <p:cNvPr id="10" name="Group 33"/>
            <p:cNvGrpSpPr/>
            <p:nvPr/>
          </p:nvGrpSpPr>
          <p:grpSpPr>
            <a:xfrm>
              <a:off x="5725610" y="5119688"/>
              <a:ext cx="2987233" cy="1575375"/>
              <a:chOff x="5725610" y="5119688"/>
              <a:chExt cx="2987233" cy="1575375"/>
            </a:xfrm>
          </p:grpSpPr>
          <p:sp>
            <p:nvSpPr>
              <p:cNvPr id="44" name="Text Box 51"/>
              <p:cNvSpPr txBox="1">
                <a:spLocks noChangeArrowheads="1"/>
              </p:cNvSpPr>
              <p:nvPr/>
            </p:nvSpPr>
            <p:spPr bwMode="auto">
              <a:xfrm>
                <a:off x="6781800" y="6110288"/>
                <a:ext cx="685800" cy="584775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3200" b="1" dirty="0">
                    <a:ea typeface="宋体" pitchFamily="2" charset="-122"/>
                  </a:rPr>
                  <a:t>data</a:t>
                </a:r>
              </a:p>
            </p:txBody>
          </p:sp>
          <p:sp>
            <p:nvSpPr>
              <p:cNvPr id="45" name="Text Box 53"/>
              <p:cNvSpPr txBox="1">
                <a:spLocks noChangeArrowheads="1"/>
              </p:cNvSpPr>
              <p:nvPr/>
            </p:nvSpPr>
            <p:spPr bwMode="auto">
              <a:xfrm>
                <a:off x="7722243" y="6110288"/>
                <a:ext cx="990600" cy="584775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3200" dirty="0">
                    <a:ea typeface="宋体" pitchFamily="2" charset="-122"/>
                  </a:rPr>
                  <a:t>pointer</a:t>
                </a:r>
              </a:p>
            </p:txBody>
          </p:sp>
          <p:sp>
            <p:nvSpPr>
              <p:cNvPr id="46" name="Text Box 55"/>
              <p:cNvSpPr txBox="1">
                <a:spLocks noChangeArrowheads="1"/>
              </p:cNvSpPr>
              <p:nvPr/>
            </p:nvSpPr>
            <p:spPr bwMode="auto">
              <a:xfrm>
                <a:off x="5725610" y="5119688"/>
                <a:ext cx="1315656" cy="584775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3200" b="1" dirty="0">
                    <a:ea typeface="宋体" pitchFamily="2" charset="-122"/>
                  </a:rPr>
                  <a:t>node</a:t>
                </a:r>
              </a:p>
            </p:txBody>
          </p:sp>
        </p:grpSp>
        <p:grpSp>
          <p:nvGrpSpPr>
            <p:cNvPr id="11" name="Group 32"/>
            <p:cNvGrpSpPr/>
            <p:nvPr/>
          </p:nvGrpSpPr>
          <p:grpSpPr>
            <a:xfrm>
              <a:off x="6578600" y="5422900"/>
              <a:ext cx="2489200" cy="609600"/>
              <a:chOff x="6578600" y="5422900"/>
              <a:chExt cx="2489200" cy="609600"/>
            </a:xfrm>
          </p:grpSpPr>
          <p:sp>
            <p:nvSpPr>
              <p:cNvPr id="39" name="Rectangle 43"/>
              <p:cNvSpPr>
                <a:spLocks noChangeArrowheads="1"/>
              </p:cNvSpPr>
              <p:nvPr/>
            </p:nvSpPr>
            <p:spPr bwMode="auto">
              <a:xfrm>
                <a:off x="7645400" y="5422900"/>
                <a:ext cx="914400" cy="6096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44"/>
              <p:cNvGrpSpPr>
                <a:grpSpLocks/>
              </p:cNvGrpSpPr>
              <p:nvPr/>
            </p:nvGrpSpPr>
            <p:grpSpPr bwMode="auto">
              <a:xfrm>
                <a:off x="6578600" y="5422900"/>
                <a:ext cx="1066800" cy="609600"/>
                <a:chOff x="1728" y="2880"/>
                <a:chExt cx="384" cy="384"/>
              </a:xfrm>
            </p:grpSpPr>
            <p:sp>
              <p:nvSpPr>
                <p:cNvPr id="42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2880"/>
                  <a:ext cx="384" cy="384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64" y="2966"/>
                  <a:ext cx="133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 dirty="0">
                      <a:solidFill>
                        <a:schemeClr val="bg1"/>
                      </a:solidFill>
                      <a:latin typeface="Tahoma" pitchFamily="34" charset="0"/>
                      <a:ea typeface="宋体" pitchFamily="2" charset="-122"/>
                    </a:rPr>
                    <a:t>A</a:t>
                  </a:r>
                </a:p>
              </p:txBody>
            </p:sp>
          </p:grpSp>
          <p:sp>
            <p:nvSpPr>
              <p:cNvPr id="41" name="Line 56"/>
              <p:cNvSpPr>
                <a:spLocks noChangeShapeType="1"/>
              </p:cNvSpPr>
              <p:nvPr/>
            </p:nvSpPr>
            <p:spPr bwMode="auto">
              <a:xfrm flipV="1">
                <a:off x="8153400" y="5715000"/>
                <a:ext cx="914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the Node Following a Given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Algorithm: Delete(Head, LOC, LOCP)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1	If LOCP = NULL then</a:t>
            </a:r>
          </a:p>
          <a:p>
            <a:pPr marL="914400" lvl="1" indent="-514350">
              <a:buNone/>
            </a:pPr>
            <a:r>
              <a:rPr lang="en-US" dirty="0" smtClean="0"/>
              <a:t>	Set Head = Head -&gt;Link. [</a:t>
            </a:r>
            <a:r>
              <a:rPr lang="en-US" b="1" dirty="0" smtClean="0">
                <a:solidFill>
                  <a:srgbClr val="FF0000"/>
                </a:solidFill>
              </a:rPr>
              <a:t>Deletes the 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 Node]</a:t>
            </a:r>
          </a:p>
          <a:p>
            <a:pPr marL="914400" lvl="1" indent="-514350">
              <a:buNone/>
            </a:pPr>
            <a:r>
              <a:rPr lang="en-US" dirty="0" smtClean="0"/>
              <a:t>Else </a:t>
            </a:r>
          </a:p>
          <a:p>
            <a:pPr marL="914400" lvl="1" indent="-514350">
              <a:buNone/>
            </a:pPr>
            <a:r>
              <a:rPr lang="en-US" dirty="0" smtClean="0"/>
              <a:t>	Set LOCP-&gt;Link = LOC-&gt;Link [</a:t>
            </a:r>
            <a:r>
              <a:rPr lang="en-US" b="1" dirty="0" smtClean="0">
                <a:solidFill>
                  <a:srgbClr val="FF0000"/>
                </a:solidFill>
              </a:rPr>
              <a:t>Deletes Node N</a:t>
            </a:r>
            <a:r>
              <a:rPr lang="en-US" dirty="0" smtClean="0"/>
              <a:t>] 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r>
              <a:rPr lang="en-US" dirty="0" smtClean="0"/>
              <a:t>2. Exit </a:t>
            </a:r>
            <a:endParaRPr lang="en-IN" dirty="0" smtClean="0"/>
          </a:p>
          <a:p>
            <a:pPr marL="914400" lvl="1" indent="-514350">
              <a:buNone/>
            </a:pPr>
            <a:r>
              <a:rPr lang="en-US" dirty="0" smtClean="0"/>
              <a:t>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an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sz="1800" dirty="0" smtClean="0"/>
          </a:p>
          <a:p>
            <a:pPr marL="342900" lvl="1" indent="-342900">
              <a:buNone/>
            </a:pPr>
            <a:r>
              <a:rPr lang="en-US" sz="3600" dirty="0" smtClean="0"/>
              <a:t>	Let </a:t>
            </a:r>
            <a:r>
              <a:rPr lang="en-US" sz="3600" b="1" dirty="0" smtClean="0">
                <a:solidFill>
                  <a:srgbClr val="FF0000"/>
                </a:solidFill>
              </a:rPr>
              <a:t>Head</a:t>
            </a:r>
            <a:r>
              <a:rPr lang="en-US" sz="3600" dirty="0" smtClean="0"/>
              <a:t> be a pointer to a linked list in memory that contains integer data.  Write an algorithm to delete node which contains </a:t>
            </a:r>
            <a:r>
              <a:rPr lang="en-US" sz="3600" b="1" dirty="0" smtClean="0">
                <a:solidFill>
                  <a:srgbClr val="FF0000"/>
                </a:solidFill>
              </a:rPr>
              <a:t>ITEM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an Item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181600" y="3886200"/>
            <a:ext cx="228600" cy="1219200"/>
            <a:chOff x="5181600" y="3886200"/>
            <a:chExt cx="228600" cy="1219200"/>
          </a:xfrm>
        </p:grpSpPr>
        <p:cxnSp>
          <p:nvCxnSpPr>
            <p:cNvPr id="51" name="Straight Connector 50"/>
            <p:cNvCxnSpPr>
              <a:stCxn id="43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5181600" y="38862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4114800" y="5562600"/>
            <a:ext cx="1828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4000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91000" y="46482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delete a Node [</a:t>
            </a:r>
            <a:r>
              <a:rPr lang="en-US" sz="3200" b="1" dirty="0" smtClean="0">
                <a:solidFill>
                  <a:srgbClr val="FF0000"/>
                </a:solidFill>
              </a:rPr>
              <a:t>Node B</a:t>
            </a:r>
            <a:r>
              <a:rPr lang="en-US" sz="3200" dirty="0" smtClean="0"/>
              <a:t>]  We have to Remember the </a:t>
            </a:r>
            <a:r>
              <a:rPr lang="en-US" sz="3200" dirty="0" smtClean="0">
                <a:solidFill>
                  <a:srgbClr val="FF0000"/>
                </a:solidFill>
              </a:rPr>
              <a:t>Pointer</a:t>
            </a:r>
            <a:r>
              <a:rPr lang="en-US" sz="3200" dirty="0" smtClean="0"/>
              <a:t> to its predecessor [</a:t>
            </a:r>
            <a:r>
              <a:rPr lang="en-US" sz="3200" dirty="0" smtClean="0">
                <a:solidFill>
                  <a:srgbClr val="FF0000"/>
                </a:solidFill>
              </a:rPr>
              <a:t>Node A]</a:t>
            </a:r>
            <a:endParaRPr lang="en-US" sz="3200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Deletion of an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55000" lnSpcReduction="20000"/>
          </a:bodyPr>
          <a:lstStyle/>
          <a:p>
            <a:pPr marL="914400" lvl="1" indent="-457200">
              <a:buNone/>
            </a:pPr>
            <a:r>
              <a:rPr lang="en-US" sz="4100" dirty="0" smtClean="0"/>
              <a:t>Algorithm</a:t>
            </a:r>
          </a:p>
          <a:p>
            <a:pPr marL="914400" lvl="1" indent="-457200">
              <a:buNone/>
            </a:pPr>
            <a:endParaRPr lang="en-US" sz="3600" dirty="0" smtClean="0"/>
          </a:p>
          <a:p>
            <a:pPr marL="495300" indent="-381000">
              <a:buFontTx/>
              <a:buAutoNum type="arabicPeriod"/>
            </a:pPr>
            <a:r>
              <a:rPr lang="en-US" sz="4000" dirty="0" smtClean="0"/>
              <a:t>   Set PTR=Head and SAVE = Head</a:t>
            </a:r>
          </a:p>
          <a:p>
            <a:pPr marL="495300" indent="-381000">
              <a:buFontTx/>
              <a:buAutoNum type="arabicPeriod"/>
            </a:pPr>
            <a:r>
              <a:rPr lang="en-US" sz="4000" dirty="0"/>
              <a:t> </a:t>
            </a:r>
            <a:r>
              <a:rPr lang="en-US" sz="4000" dirty="0" smtClean="0"/>
              <a:t>  If Head-&gt;DATA == ITEM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    Head = Head -&gt; Link</a:t>
            </a:r>
          </a:p>
          <a:p>
            <a:pPr marL="114300" indent="0">
              <a:buNone/>
            </a:pPr>
            <a:r>
              <a:rPr lang="en-US" sz="4000" dirty="0" smtClean="0"/>
              <a:t>	    PTR -&gt; Link = NULL; </a:t>
            </a:r>
          </a:p>
          <a:p>
            <a:pPr marL="857250" indent="-742950">
              <a:buFont typeface="+mj-lt"/>
              <a:buAutoNum type="arabicPeriod" startAt="3"/>
            </a:pPr>
            <a:r>
              <a:rPr lang="en-US" sz="4000" dirty="0" smtClean="0"/>
              <a:t>Else</a:t>
            </a:r>
          </a:p>
          <a:p>
            <a:pPr marL="514350" lvl="1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	    PTR = PTR -&gt; Link</a:t>
            </a:r>
          </a:p>
          <a:p>
            <a:pPr marL="495300" indent="-381000">
              <a:buFontTx/>
              <a:buAutoNum type="arabicPeriod" startAt="3"/>
            </a:pPr>
            <a:r>
              <a:rPr lang="en-US" sz="4000" dirty="0" smtClean="0"/>
              <a:t>    Repeat step 5 while PTR </a:t>
            </a:r>
            <a:r>
              <a:rPr lang="en-US" sz="4000" dirty="0" smtClean="0">
                <a:sym typeface="Symbol" pitchFamily="18" charset="2"/>
              </a:rPr>
              <a:t> NULL</a:t>
            </a:r>
          </a:p>
          <a:p>
            <a:pPr marL="495300" indent="-381000">
              <a:buFontTx/>
              <a:buAutoNum type="arabicPeriod" startAt="3"/>
            </a:pPr>
            <a:r>
              <a:rPr lang="en-US" sz="4000" dirty="0" smtClean="0">
                <a:sym typeface="Symbol" pitchFamily="18" charset="2"/>
              </a:rPr>
              <a:t>    If PTR-&gt;DATA == ITEM, then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	Set SAVE-&gt;LINK = PTR -&gt; LINK, exit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  else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	SAVE = PTR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	PTR = PTR -&gt; LINK</a:t>
            </a:r>
          </a:p>
          <a:p>
            <a:pPr marL="857250" indent="-742950">
              <a:buFont typeface="+mj-lt"/>
              <a:buAutoNum type="arabicPeriod" startAt="6"/>
            </a:pPr>
            <a:r>
              <a:rPr lang="en-US" sz="4000" dirty="0" smtClean="0">
                <a:sym typeface="Symbol" pitchFamily="18" charset="2"/>
              </a:rPr>
              <a:t>Stop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header linked </a:t>
            </a:r>
            <a:r>
              <a:rPr lang="en-US" dirty="0" smtClean="0"/>
              <a:t>list is a linked list which always contains a </a:t>
            </a:r>
            <a:r>
              <a:rPr lang="en-US" b="1" dirty="0" smtClean="0">
                <a:solidFill>
                  <a:srgbClr val="00B050"/>
                </a:solidFill>
              </a:rPr>
              <a:t>special node </a:t>
            </a:r>
            <a:r>
              <a:rPr lang="en-US" dirty="0" smtClean="0"/>
              <a:t>called </a:t>
            </a:r>
            <a:r>
              <a:rPr lang="en-US" b="1" dirty="0" smtClean="0">
                <a:solidFill>
                  <a:srgbClr val="FF0000"/>
                </a:solidFill>
              </a:rPr>
              <a:t>header node 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Grounded Header List: </a:t>
            </a:r>
            <a:r>
              <a:rPr lang="en-US" dirty="0" smtClean="0"/>
              <a:t>A header list where the last node contains the NULL pointer.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0600" y="5105400"/>
            <a:ext cx="6708775" cy="384175"/>
            <a:chOff x="762000" y="3505200"/>
            <a:chExt cx="6708775" cy="384175"/>
          </a:xfrm>
        </p:grpSpPr>
        <p:grpSp>
          <p:nvGrpSpPr>
            <p:cNvPr id="5" name="Group 6"/>
            <p:cNvGrpSpPr/>
            <p:nvPr/>
          </p:nvGrpSpPr>
          <p:grpSpPr>
            <a:xfrm>
              <a:off x="1524000" y="3505200"/>
              <a:ext cx="765175" cy="384175"/>
              <a:chOff x="2667000" y="3124200"/>
              <a:chExt cx="765175" cy="384175"/>
            </a:xfrm>
          </p:grpSpPr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/>
            <p:nvPr/>
          </p:nvGrpSpPr>
          <p:grpSpPr>
            <a:xfrm>
              <a:off x="2819400" y="3505200"/>
              <a:ext cx="765175" cy="384175"/>
              <a:chOff x="2667000" y="3124200"/>
              <a:chExt cx="765175" cy="384175"/>
            </a:xfrm>
          </p:grpSpPr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" name="Group 18"/>
            <p:cNvGrpSpPr/>
            <p:nvPr/>
          </p:nvGrpSpPr>
          <p:grpSpPr>
            <a:xfrm>
              <a:off x="6705600" y="3505200"/>
              <a:ext cx="765175" cy="3841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/>
            <p:nvPr/>
          </p:nvGrpSpPr>
          <p:grpSpPr>
            <a:xfrm>
              <a:off x="4114800" y="3505200"/>
              <a:ext cx="765175" cy="384175"/>
              <a:chOff x="2667000" y="31242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5410200" y="3505200"/>
              <a:ext cx="765175" cy="384175"/>
              <a:chOff x="2667000" y="3124200"/>
              <a:chExt cx="765175" cy="384175"/>
            </a:xfrm>
          </p:grpSpPr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rot="240000" flipV="1">
              <a:off x="34297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r>
                <a:rPr lang="en-US" dirty="0" smtClean="0"/>
                <a:t>         </a:t>
              </a:r>
              <a:endParaRPr lang="en-US" dirty="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 rot="240000" flipV="1">
              <a:off x="21343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 rot="240000" flipV="1">
              <a:off x="60205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rot="240000" flipV="1">
              <a:off x="47251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50"/>
          <p:cNvGrpSpPr>
            <a:grpSpLocks/>
          </p:cNvGrpSpPr>
          <p:nvPr/>
        </p:nvGrpSpPr>
        <p:grpSpPr bwMode="auto">
          <a:xfrm>
            <a:off x="7620000" y="5257800"/>
            <a:ext cx="304800" cy="381000"/>
            <a:chOff x="3696" y="1776"/>
            <a:chExt cx="336" cy="288"/>
          </a:xfrm>
        </p:grpSpPr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3696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8" name="Group 52"/>
            <p:cNvGrpSpPr>
              <a:grpSpLocks/>
            </p:cNvGrpSpPr>
            <p:nvPr/>
          </p:nvGrpSpPr>
          <p:grpSpPr bwMode="auto">
            <a:xfrm>
              <a:off x="3792" y="1968"/>
              <a:ext cx="240" cy="96"/>
              <a:chOff x="2928" y="2880"/>
              <a:chExt cx="240" cy="96"/>
            </a:xfrm>
          </p:grpSpPr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54"/>
              <p:cNvSpPr>
                <a:spLocks noChangeShapeType="1"/>
              </p:cNvSpPr>
              <p:nvPr/>
            </p:nvSpPr>
            <p:spPr bwMode="auto">
              <a:xfrm>
                <a:off x="2976" y="292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>
                <a:off x="3024" y="29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393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43000" y="5638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Header Node </a:t>
            </a:r>
            <a:endParaRPr lang="en-US" sz="28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Circular Header List: </a:t>
            </a:r>
            <a:r>
              <a:rPr lang="en-US" dirty="0" smtClean="0"/>
              <a:t>A header list where the </a:t>
            </a:r>
            <a:r>
              <a:rPr lang="en-US" b="1" dirty="0" smtClean="0">
                <a:solidFill>
                  <a:srgbClr val="00B050"/>
                </a:solidFill>
              </a:rPr>
              <a:t>last node </a:t>
            </a:r>
            <a:r>
              <a:rPr lang="en-US" dirty="0" smtClean="0"/>
              <a:t>points back to the </a:t>
            </a:r>
            <a:r>
              <a:rPr lang="en-US" b="1" dirty="0" smtClean="0">
                <a:solidFill>
                  <a:srgbClr val="00B050"/>
                </a:solidFill>
              </a:rPr>
              <a:t>header node</a:t>
            </a:r>
            <a:r>
              <a:rPr lang="en-US" dirty="0" smtClean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914400" y="3962400"/>
            <a:ext cx="7163594" cy="1220788"/>
            <a:chOff x="914400" y="3962400"/>
            <a:chExt cx="7163594" cy="1220788"/>
          </a:xfrm>
        </p:grpSpPr>
        <p:grpSp>
          <p:nvGrpSpPr>
            <p:cNvPr id="53" name="Group 52"/>
            <p:cNvGrpSpPr/>
            <p:nvPr/>
          </p:nvGrpSpPr>
          <p:grpSpPr>
            <a:xfrm>
              <a:off x="914400" y="3962400"/>
              <a:ext cx="7163594" cy="1220788"/>
              <a:chOff x="914400" y="3962400"/>
              <a:chExt cx="7163594" cy="122078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990600" y="4572000"/>
                <a:ext cx="259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Header Node </a:t>
                </a:r>
                <a:endParaRPr lang="en-US" sz="2800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914400" y="3962400"/>
                <a:ext cx="7163594" cy="1220788"/>
                <a:chOff x="914400" y="3962400"/>
                <a:chExt cx="7163594" cy="122078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914400" y="3962400"/>
                  <a:ext cx="6708775" cy="384175"/>
                  <a:chOff x="762000" y="3505200"/>
                  <a:chExt cx="6708775" cy="384175"/>
                </a:xfrm>
              </p:grpSpPr>
              <p:grpSp>
                <p:nvGrpSpPr>
                  <p:cNvPr id="5" name="Group 6"/>
                  <p:cNvGrpSpPr/>
                  <p:nvPr/>
                </p:nvGrpSpPr>
                <p:grpSpPr>
                  <a:xfrm>
                    <a:off x="15240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4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" name="Group 9"/>
                  <p:cNvGrpSpPr/>
                  <p:nvPr/>
                </p:nvGrpSpPr>
                <p:grpSpPr>
                  <a:xfrm>
                    <a:off x="28194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2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62000" y="3505200"/>
                    <a:ext cx="152400" cy="381000"/>
                  </a:xfrm>
                  <a:prstGeom prst="rect">
                    <a:avLst/>
                  </a:prstGeom>
                  <a:solidFill>
                    <a:srgbClr val="00B05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8" name="Group 18"/>
                  <p:cNvGrpSpPr/>
                  <p:nvPr/>
                </p:nvGrpSpPr>
                <p:grpSpPr>
                  <a:xfrm>
                    <a:off x="67056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" name="Group 21"/>
                  <p:cNvGrpSpPr/>
                  <p:nvPr/>
                </p:nvGrpSpPr>
                <p:grpSpPr>
                  <a:xfrm>
                    <a:off x="41148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1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24"/>
                  <p:cNvGrpSpPr/>
                  <p:nvPr/>
                </p:nvGrpSpPr>
                <p:grpSpPr>
                  <a:xfrm>
                    <a:off x="54102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16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8389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2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3429759" y="3681463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r>
                      <a:rPr lang="en-US" dirty="0" smtClean="0"/>
                      <a:t>         </a:t>
                    </a:r>
                    <a:endParaRPr lang="en-US" dirty="0"/>
                  </a:p>
                </p:txBody>
              </p:sp>
              <p:sp>
                <p:nvSpPr>
                  <p:cNvPr id="13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2134359" y="3681463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14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60205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5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47251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371600" y="5181600"/>
                  <a:ext cx="67056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391400" y="4191000"/>
                  <a:ext cx="6858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5400000">
                  <a:off x="7581900" y="4686300"/>
                  <a:ext cx="9906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Straight Connector 41"/>
            <p:cNvCxnSpPr/>
            <p:nvPr/>
          </p:nvCxnSpPr>
          <p:spPr>
            <a:xfrm rot="5400000">
              <a:off x="875506" y="4686300"/>
              <a:ext cx="991394" cy="79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Pointer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always points to the </a:t>
            </a:r>
            <a:r>
              <a:rPr lang="en-US" b="1" dirty="0" smtClean="0">
                <a:solidFill>
                  <a:srgbClr val="FF0000"/>
                </a:solidFill>
              </a:rPr>
              <a:t>header node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Head-&gt;Link == NULL </a:t>
            </a:r>
            <a:r>
              <a:rPr lang="en-US" dirty="0" smtClean="0"/>
              <a:t>indicates that a grounded header list is empty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Head-&gt;Link == Head </a:t>
            </a:r>
            <a:r>
              <a:rPr lang="en-US" dirty="0" smtClean="0"/>
              <a:t>indicates that a circular header list is empty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first node </a:t>
            </a:r>
            <a:r>
              <a:rPr lang="en-US" dirty="0" smtClean="0"/>
              <a:t>in a header list is the node following the </a:t>
            </a:r>
            <a:r>
              <a:rPr lang="en-US" b="1" dirty="0" smtClean="0">
                <a:solidFill>
                  <a:srgbClr val="FF0000"/>
                </a:solidFill>
              </a:rPr>
              <a:t>header node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Circular Header </a:t>
            </a:r>
            <a:r>
              <a:rPr lang="en-US" dirty="0" smtClean="0"/>
              <a:t>list are frequently used instead of ordinary linked list</a:t>
            </a:r>
          </a:p>
          <a:p>
            <a:pPr lvl="1"/>
            <a:r>
              <a:rPr lang="en-US" dirty="0" smtClean="0"/>
              <a:t>Null pointer are not used, hence all pointer contain valid addresses</a:t>
            </a:r>
          </a:p>
          <a:p>
            <a:pPr lvl="1"/>
            <a:r>
              <a:rPr lang="en-US" dirty="0" smtClean="0"/>
              <a:t>Every node has a predecessor, so the first node may not require a special case.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Traversing a Circular Header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be a circular header list in memory. Write an algorithm to </a:t>
            </a:r>
            <a:r>
              <a:rPr lang="en-US" b="1" dirty="0" smtClean="0">
                <a:solidFill>
                  <a:srgbClr val="FF0000"/>
                </a:solidFill>
              </a:rPr>
              <a:t>print Data </a:t>
            </a:r>
            <a:r>
              <a:rPr lang="en-US" dirty="0" smtClean="0"/>
              <a:t>in each node in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Circular Header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Algorithm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PTR = Head-&gt;Link;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3 and 4 while PTR </a:t>
            </a:r>
            <a:r>
              <a:rPr lang="en-US" dirty="0" smtClean="0">
                <a:sym typeface="Symbol" pitchFamily="18" charset="2"/>
              </a:rPr>
              <a:t>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Print PTR-&gt;Data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Set PTR = PTR -&gt;Link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Exit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</a:t>
            </a:r>
            <a:r>
              <a:rPr lang="en-IN" dirty="0" err="1" smtClean="0"/>
              <a:t>alloc</a:t>
            </a:r>
            <a:r>
              <a:rPr lang="en-IN" dirty="0" smtClean="0"/>
              <a:t> &amp; free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IN" b="1" dirty="0" smtClean="0"/>
              <a:t>void * </a:t>
            </a:r>
            <a:r>
              <a:rPr lang="en-IN" b="1" dirty="0" err="1" smtClean="0"/>
              <a:t>malloc</a:t>
            </a:r>
            <a:r>
              <a:rPr lang="en-IN" b="1" dirty="0" smtClean="0"/>
              <a:t>(n);</a:t>
            </a:r>
            <a:r>
              <a:rPr lang="en-IN" dirty="0" smtClean="0"/>
              <a:t>  -- allocates a memory block of </a:t>
            </a:r>
            <a:r>
              <a:rPr lang="en-IN" b="1" dirty="0" smtClean="0">
                <a:solidFill>
                  <a:srgbClr val="FF0000"/>
                </a:solidFill>
              </a:rPr>
              <a:t>n</a:t>
            </a:r>
            <a:r>
              <a:rPr lang="en-IN" dirty="0" smtClean="0"/>
              <a:t> bytes dynamically and returns the base address of the block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* </a:t>
            </a:r>
            <a:r>
              <a:rPr lang="en-IN" dirty="0" err="1" smtClean="0"/>
              <a:t>ptr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ptr</a:t>
            </a:r>
            <a:r>
              <a:rPr lang="en-IN" dirty="0" smtClean="0"/>
              <a:t> = 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>
                <a:solidFill>
                  <a:srgbClr val="00B050"/>
                </a:solidFill>
              </a:rPr>
              <a:t>sizeof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err="1" smtClean="0">
                <a:solidFill>
                  <a:srgbClr val="00B050"/>
                </a:solidFill>
              </a:rPr>
              <a:t>int</a:t>
            </a:r>
            <a:r>
              <a:rPr lang="en-IN" dirty="0" smtClean="0">
                <a:solidFill>
                  <a:srgbClr val="00B050"/>
                </a:solidFill>
              </a:rPr>
              <a:t>)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371600" y="4953000"/>
            <a:ext cx="4876800" cy="914400"/>
            <a:chOff x="1371600" y="4953000"/>
            <a:chExt cx="4876800" cy="914400"/>
          </a:xfrm>
        </p:grpSpPr>
        <p:sp>
          <p:nvSpPr>
            <p:cNvPr id="10" name="Rectangle 9"/>
            <p:cNvSpPr/>
            <p:nvPr/>
          </p:nvSpPr>
          <p:spPr>
            <a:xfrm>
              <a:off x="4724400" y="49530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86300" y="54102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1100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72100" y="54102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1101</a:t>
              </a:r>
              <a:endParaRPr lang="en-IN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71600" y="4953000"/>
              <a:ext cx="990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1100</a:t>
              </a:r>
              <a:endParaRPr lang="en-I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4000" y="54057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err="1" smtClean="0"/>
                <a:t>ptr</a:t>
              </a:r>
              <a:endParaRPr lang="en-IN" sz="2400" b="1" dirty="0"/>
            </a:p>
          </p:txBody>
        </p:sp>
        <p:cxnSp>
          <p:nvCxnSpPr>
            <p:cNvPr id="18" name="Straight Arrow Connector 17"/>
            <p:cNvCxnSpPr>
              <a:stCxn id="15" idx="3"/>
              <a:endCxn id="10" idx="1"/>
            </p:cNvCxnSpPr>
            <p:nvPr/>
          </p:nvCxnSpPr>
          <p:spPr>
            <a:xfrm>
              <a:off x="2362200" y="518160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be a circular header list in memory. Write an algorithm to find the location LOC of the first node in the list which contains ITEM or return LOC = NULL when the item is not present.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Algorithm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100" dirty="0" smtClean="0"/>
              <a:t>Set PTR = Head-&gt;Link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100" dirty="0" smtClean="0"/>
              <a:t>Repeat while </a:t>
            </a:r>
            <a:r>
              <a:rPr lang="en-US" sz="3100" b="1" dirty="0" smtClean="0">
                <a:solidFill>
                  <a:srgbClr val="FF0000"/>
                </a:solidFill>
                <a:sym typeface="Symbol" pitchFamily="18" charset="2"/>
              </a:rPr>
              <a:t>PTR  Head</a:t>
            </a:r>
          </a:p>
          <a:p>
            <a:pPr marL="914400" lvl="1" indent="-514350">
              <a:buNone/>
            </a:pPr>
            <a:r>
              <a:rPr lang="en-US" sz="3200" dirty="0" smtClean="0">
                <a:sym typeface="Symbol" pitchFamily="18" charset="2"/>
              </a:rPr>
              <a:t>	   If </a:t>
            </a:r>
            <a:r>
              <a:rPr lang="en-US" sz="3200" dirty="0">
                <a:sym typeface="Symbol" pitchFamily="18" charset="2"/>
              </a:rPr>
              <a:t>PTR-&gt;Data == ITEM then</a:t>
            </a:r>
          </a:p>
          <a:p>
            <a:pPr marL="914400" lvl="1" indent="-514350">
              <a:buNone/>
            </a:pPr>
            <a:r>
              <a:rPr lang="en-US" sz="3200" dirty="0">
                <a:sym typeface="Symbol" pitchFamily="18" charset="2"/>
              </a:rPr>
              <a:t>		Set LOC = </a:t>
            </a:r>
            <a:r>
              <a:rPr lang="en-US" sz="3200" dirty="0" smtClean="0">
                <a:sym typeface="Symbol" pitchFamily="18" charset="2"/>
              </a:rPr>
              <a:t>PTR and exit</a:t>
            </a:r>
            <a:r>
              <a:rPr lang="en-US" sz="31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</a:p>
          <a:p>
            <a:pPr marL="914400" lvl="1" indent="-514350">
              <a:buNone/>
            </a:pPr>
            <a:r>
              <a:rPr lang="en-US" dirty="0" smtClean="0">
                <a:sym typeface="Symbol" pitchFamily="18" charset="2"/>
              </a:rPr>
              <a:t>	   Else</a:t>
            </a:r>
          </a:p>
          <a:p>
            <a:pPr marL="914400" lvl="1" indent="-514350">
              <a:buNone/>
            </a:pPr>
            <a:r>
              <a:rPr lang="en-US" sz="3500" dirty="0">
                <a:sym typeface="Symbol" pitchFamily="18" charset="2"/>
              </a:rPr>
              <a:t>	</a:t>
            </a:r>
            <a:r>
              <a:rPr lang="en-US" sz="3500" dirty="0" smtClean="0">
                <a:sym typeface="Symbol" pitchFamily="18" charset="2"/>
              </a:rPr>
              <a:t>	Set PTR = PTR -&gt;Link </a:t>
            </a:r>
          </a:p>
          <a:p>
            <a:pPr marL="914400" lvl="1" indent="-514350">
              <a:buNone/>
            </a:pPr>
            <a:r>
              <a:rPr lang="en-US" sz="3500" dirty="0" smtClean="0">
                <a:sym typeface="Symbol" pitchFamily="18" charset="2"/>
              </a:rPr>
              <a:t>3. 	Set LOC = NULL</a:t>
            </a:r>
          </a:p>
          <a:p>
            <a:pPr marL="914400" lvl="1" indent="-514350">
              <a:buNone/>
            </a:pPr>
            <a:r>
              <a:rPr lang="en-US" sz="3500" dirty="0" smtClean="0">
                <a:sym typeface="Symbol" pitchFamily="18" charset="2"/>
              </a:rPr>
              <a:t>4. Exit</a:t>
            </a:r>
            <a:r>
              <a:rPr lang="en-US" dirty="0" smtClean="0">
                <a:sym typeface="Symbol" pitchFamily="18" charset="2"/>
              </a:rPr>
              <a:t>	</a:t>
            </a:r>
          </a:p>
          <a:p>
            <a:pPr marL="914400" lvl="1" indent="-51435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Other variation of Linked List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linked list whose last node points back to the first node instead of containing a NULL pointer called a </a:t>
            </a:r>
            <a:r>
              <a:rPr lang="en-US" b="1" dirty="0" smtClean="0">
                <a:solidFill>
                  <a:srgbClr val="FF0000"/>
                </a:solidFill>
              </a:rPr>
              <a:t>circular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3886200"/>
            <a:ext cx="7163594" cy="1220788"/>
            <a:chOff x="914400" y="3962400"/>
            <a:chExt cx="7163594" cy="1220788"/>
          </a:xfrm>
        </p:grpSpPr>
        <p:grpSp>
          <p:nvGrpSpPr>
            <p:cNvPr id="9" name="Group 51"/>
            <p:cNvGrpSpPr/>
            <p:nvPr/>
          </p:nvGrpSpPr>
          <p:grpSpPr>
            <a:xfrm>
              <a:off x="914400" y="3962400"/>
              <a:ext cx="7163594" cy="1220788"/>
              <a:chOff x="914400" y="3962400"/>
              <a:chExt cx="7163594" cy="1220788"/>
            </a:xfrm>
          </p:grpSpPr>
          <p:grpSp>
            <p:nvGrpSpPr>
              <p:cNvPr id="10" name="Group 3"/>
              <p:cNvGrpSpPr/>
              <p:nvPr/>
            </p:nvGrpSpPr>
            <p:grpSpPr>
              <a:xfrm>
                <a:off x="914400" y="3962400"/>
                <a:ext cx="6708775" cy="384175"/>
                <a:chOff x="762000" y="3505200"/>
                <a:chExt cx="6708775" cy="384175"/>
              </a:xfrm>
            </p:grpSpPr>
            <p:grpSp>
              <p:nvGrpSpPr>
                <p:cNvPr id="14" name="Group 6"/>
                <p:cNvGrpSpPr/>
                <p:nvPr/>
              </p:nvGrpSpPr>
              <p:grpSpPr>
                <a:xfrm>
                  <a:off x="15240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3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9"/>
                <p:cNvGrpSpPr/>
                <p:nvPr/>
              </p:nvGrpSpPr>
              <p:grpSpPr>
                <a:xfrm>
                  <a:off x="28194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3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152400" cy="381000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grpSp>
              <p:nvGrpSpPr>
                <p:cNvPr id="17" name="Group 18"/>
                <p:cNvGrpSpPr/>
                <p:nvPr/>
              </p:nvGrpSpPr>
              <p:grpSpPr>
                <a:xfrm>
                  <a:off x="67056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21"/>
                <p:cNvGrpSpPr/>
                <p:nvPr/>
              </p:nvGrpSpPr>
              <p:grpSpPr>
                <a:xfrm>
                  <a:off x="41148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24"/>
                <p:cNvGrpSpPr/>
                <p:nvPr/>
              </p:nvGrpSpPr>
              <p:grpSpPr>
                <a:xfrm>
                  <a:off x="54102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8389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3429759" y="3681463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r>
                    <a:rPr lang="en-US" dirty="0" smtClean="0"/>
                    <a:t>         </a:t>
                  </a:r>
                  <a:endParaRPr lang="en-US" dirty="0"/>
                </a:p>
              </p:txBody>
            </p:sp>
            <p:sp>
              <p:nvSpPr>
                <p:cNvPr id="22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2134359" y="3681463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60205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47251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71600" y="5181600"/>
                <a:ext cx="6705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391400" y="4191000"/>
                <a:ext cx="6858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7581900" y="4686300"/>
                <a:ext cx="990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rot="5400000">
              <a:off x="875506" y="4686300"/>
              <a:ext cx="991394" cy="79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 smtClean="0"/>
              <a:t>Other variation of Linked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linked list which contains both a special header node at the beginning of the list and a special trailer node at the end of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2057400" y="3962400"/>
            <a:ext cx="384175" cy="384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16764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971800" y="3962400"/>
            <a:ext cx="765175" cy="384175"/>
            <a:chOff x="2667000" y="3124200"/>
            <a:chExt cx="765175" cy="384175"/>
          </a:xfrm>
        </p:grpSpPr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914400" y="39624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7239000" y="3962400"/>
            <a:ext cx="384175" cy="384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68580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/>
          <p:nvPr/>
        </p:nvGrpSpPr>
        <p:grpSpPr>
          <a:xfrm>
            <a:off x="4267200" y="3962400"/>
            <a:ext cx="765175" cy="384175"/>
            <a:chOff x="2667000" y="3124200"/>
            <a:chExt cx="765175" cy="384175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4"/>
          <p:cNvGrpSpPr/>
          <p:nvPr/>
        </p:nvGrpSpPr>
        <p:grpSpPr>
          <a:xfrm>
            <a:off x="5562600" y="39624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25"/>
          <p:cNvSpPr>
            <a:spLocks noChangeShapeType="1"/>
          </p:cNvSpPr>
          <p:nvPr/>
        </p:nvSpPr>
        <p:spPr bwMode="auto">
          <a:xfrm rot="240000" flipV="1">
            <a:off x="991359" y="41386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rot="240000" flipV="1">
            <a:off x="3582159" y="41386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rot="240000" flipV="1">
            <a:off x="2286759" y="41386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rot="240000" flipV="1">
            <a:off x="6172959" y="41386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rot="240000" flipV="1">
            <a:off x="4877559" y="41386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19200" y="4495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Header Node 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4495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Trailer Node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609600"/>
          </a:xfrm>
          <a:noFill/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Applications of Linked Lists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82000" cy="5943600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609600" indent="-609600" eaLnBrk="1" hangingPunct="1">
              <a:buFontTx/>
              <a:buAutoNum type="arabicPeriod"/>
            </a:pPr>
            <a:endParaRPr lang="en-US" sz="1800" b="1" dirty="0" smtClean="0"/>
          </a:p>
          <a:p>
            <a:pPr marL="609600" indent="-609600" eaLnBrk="1" hangingPunct="1">
              <a:buFontTx/>
              <a:buAutoNum type="arabicPeriod"/>
            </a:pPr>
            <a:endParaRPr lang="en-US" sz="1800" b="1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800" b="1" dirty="0" smtClean="0"/>
              <a:t>Polynomial Representation and operation on Polynomials</a:t>
            </a:r>
          </a:p>
          <a:p>
            <a:pPr marL="609600" indent="-609600" eaLnBrk="1" hangingPunct="1">
              <a:buNone/>
            </a:pPr>
            <a:endParaRPr lang="en-US" sz="2800" b="1" dirty="0" smtClean="0"/>
          </a:p>
          <a:p>
            <a:pPr marL="990600" lvl="1" indent="-533400" eaLnBrk="1" hangingPunct="1">
              <a:buFontTx/>
              <a:buNone/>
            </a:pPr>
            <a:r>
              <a:rPr lang="en-US" dirty="0" smtClean="0"/>
              <a:t>   </a:t>
            </a:r>
            <a:r>
              <a:rPr lang="en-US" b="1" dirty="0" smtClean="0"/>
              <a:t>Ex: 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10 </a:t>
            </a:r>
            <a:r>
              <a:rPr lang="en-US" b="1" dirty="0" smtClean="0">
                <a:solidFill>
                  <a:srgbClr val="000000"/>
                </a:solidFill>
                <a:latin typeface="Algerian" pitchFamily="82" charset="0"/>
                <a:ea typeface="Times New Roman (Arabic)"/>
                <a:cs typeface="Times New Roman" pitchFamily="18" charset="0"/>
              </a:rPr>
              <a:t>X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 </a:t>
            </a:r>
            <a:r>
              <a:rPr lang="en-US" b="1" baseline="30000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6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+ 20 </a:t>
            </a:r>
            <a:r>
              <a:rPr lang="en-US" b="1" dirty="0" smtClean="0">
                <a:solidFill>
                  <a:srgbClr val="000000"/>
                </a:solidFill>
                <a:latin typeface="Algerian" pitchFamily="82" charset="0"/>
                <a:ea typeface="Times New Roman (Arabic)"/>
                <a:cs typeface="Times New Roman (Arabic)"/>
              </a:rPr>
              <a:t>X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 </a:t>
            </a:r>
            <a:r>
              <a:rPr lang="en-US" b="1" baseline="30000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3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 + 55</a:t>
            </a:r>
            <a:endParaRPr lang="en-US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800" b="1" dirty="0" smtClean="0">
                <a:cs typeface="Times New Roman" pitchFamily="18" charset="0"/>
              </a:rPr>
              <a:t> </a:t>
            </a:r>
          </a:p>
          <a:p>
            <a:pPr marL="609600" indent="-609600" eaLnBrk="1" hangingPunct="1">
              <a:buFontTx/>
              <a:buNone/>
            </a:pPr>
            <a:endParaRPr lang="en-US" sz="2000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sz="2000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AutoNum type="arabicPeriod" startAt="2"/>
            </a:pPr>
            <a:r>
              <a:rPr lang="en-US" sz="3000" b="1" dirty="0" smtClean="0"/>
              <a:t>Sparse Matrix Representation</a:t>
            </a:r>
          </a:p>
          <a:p>
            <a:pPr marL="609600" indent="-609600" eaLnBrk="1" hangingPunct="1">
              <a:buNone/>
            </a:pPr>
            <a:r>
              <a:rPr lang="en-US" sz="3000" b="1" dirty="0" smtClean="0"/>
              <a:t>		</a:t>
            </a:r>
          </a:p>
          <a:p>
            <a:pPr marL="609600" indent="-609600" eaLnBrk="1" hangingPunct="1"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0	0	11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22	0	0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0	0	66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/>
              <a:t> </a:t>
            </a:r>
          </a:p>
          <a:p>
            <a:pPr marL="609600" indent="-609600" eaLnBrk="1" hangingPunct="1">
              <a:buFontTx/>
              <a:buNone/>
            </a:pPr>
            <a:endParaRPr lang="en-US" sz="2000" b="1" dirty="0" smtClean="0"/>
          </a:p>
          <a:p>
            <a:pPr marL="990600" lvl="1" indent="-533400" eaLnBrk="1" hangingPunct="1">
              <a:buFontTx/>
              <a:buNone/>
            </a:pPr>
            <a:r>
              <a:rPr lang="en-US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62000" y="2590800"/>
            <a:ext cx="803910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762000"/>
            <a:endParaRPr kumimoji="1" lang="en-US" altLang="zh-TW" dirty="0">
              <a:latin typeface="Calibri" pitchFamily="34" charset="0"/>
            </a:endParaRPr>
          </a:p>
          <a:p>
            <a:pPr defTabSz="762000">
              <a:lnSpc>
                <a:spcPct val="10000"/>
              </a:lnSpc>
            </a:pPr>
            <a:r>
              <a:rPr kumimoji="1" lang="en-US" altLang="zh-TW" dirty="0">
                <a:latin typeface="Courier New" pitchFamily="49" charset="0"/>
              </a:rPr>
              <a:t> </a:t>
            </a:r>
            <a:r>
              <a:rPr kumimoji="1" lang="en-US" altLang="zh-TW" sz="1600" dirty="0">
                <a:latin typeface="Courier New" pitchFamily="49" charset="0"/>
              </a:rPr>
              <a:t> </a:t>
            </a:r>
          </a:p>
          <a:p>
            <a:pPr defTabSz="762000">
              <a:lnSpc>
                <a:spcPct val="70000"/>
              </a:lnSpc>
            </a:pPr>
            <a:r>
              <a:rPr kumimoji="1" lang="en-US" altLang="zh-TW" dirty="0">
                <a:latin typeface="Courier New" pitchFamily="49" charset="0"/>
              </a:rPr>
              <a:t>  </a:t>
            </a: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304799" y="1460500"/>
          <a:ext cx="8610601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2298600" imgH="241200" progId="Equation.3">
                  <p:embed/>
                </p:oleObj>
              </mc:Choice>
              <mc:Fallback>
                <p:oleObj name="Equation" r:id="rId3" imgW="2298600" imgH="2412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1460500"/>
                        <a:ext cx="8610601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3048000" y="4648200"/>
            <a:ext cx="44903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800" b="1" dirty="0" smtClean="0">
                <a:solidFill>
                  <a:srgbClr val="6600FF"/>
                </a:solidFill>
              </a:rPr>
              <a:t>Representation of Node </a:t>
            </a:r>
            <a:endParaRPr kumimoji="1" lang="en-US" altLang="zh-TW" sz="2800" dirty="0">
              <a:solidFill>
                <a:srgbClr val="6600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Polynomials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3581400"/>
          <a:ext cx="60960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smtClean="0"/>
                        <a:t>    </a:t>
                      </a:r>
                      <a:r>
                        <a:rPr kumimoji="1" lang="en-US" altLang="zh-TW" sz="2800" dirty="0" err="1" smtClean="0"/>
                        <a:t>coef</a:t>
                      </a:r>
                      <a:r>
                        <a:rPr kumimoji="1" lang="en-US" altLang="zh-TW" sz="2800" dirty="0" smtClean="0"/>
                        <a:t>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2800" dirty="0" err="1" smtClean="0"/>
                        <a:t>expon</a:t>
                      </a:r>
                      <a:r>
                        <a:rPr kumimoji="1" lang="en-US" altLang="zh-TW" sz="2800" dirty="0" smtClean="0"/>
                        <a:t>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800" dirty="0" smtClean="0"/>
                        <a:t>link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773238" y="3030538"/>
            <a:ext cx="110927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3 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33550" y="2994025"/>
            <a:ext cx="6256338" cy="481013"/>
            <a:chOff x="1108" y="1886"/>
            <a:chExt cx="3941" cy="303"/>
          </a:xfrm>
        </p:grpSpPr>
        <p:sp>
          <p:nvSpPr>
            <p:cNvPr id="2082" name="Rectangle 5"/>
            <p:cNvSpPr>
              <a:spLocks noChangeArrowheads="1"/>
            </p:cNvSpPr>
            <p:nvPr/>
          </p:nvSpPr>
          <p:spPr bwMode="auto">
            <a:xfrm>
              <a:off x="1108" y="1894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3" name="Line 6"/>
            <p:cNvSpPr>
              <a:spLocks noChangeShapeType="1"/>
            </p:cNvSpPr>
            <p:nvPr/>
          </p:nvSpPr>
          <p:spPr bwMode="auto">
            <a:xfrm>
              <a:off x="1463" y="189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Line 7"/>
            <p:cNvSpPr>
              <a:spLocks noChangeShapeType="1"/>
            </p:cNvSpPr>
            <p:nvPr/>
          </p:nvSpPr>
          <p:spPr bwMode="auto">
            <a:xfrm>
              <a:off x="1860" y="18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Rectangle 8"/>
            <p:cNvSpPr>
              <a:spLocks noChangeArrowheads="1"/>
            </p:cNvSpPr>
            <p:nvPr/>
          </p:nvSpPr>
          <p:spPr bwMode="auto">
            <a:xfrm>
              <a:off x="2495" y="1891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6" name="Line 9"/>
            <p:cNvSpPr>
              <a:spLocks noChangeShapeType="1"/>
            </p:cNvSpPr>
            <p:nvPr/>
          </p:nvSpPr>
          <p:spPr bwMode="auto">
            <a:xfrm>
              <a:off x="2891" y="1887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Line 10"/>
            <p:cNvSpPr>
              <a:spLocks noChangeShapeType="1"/>
            </p:cNvSpPr>
            <p:nvPr/>
          </p:nvSpPr>
          <p:spPr bwMode="auto">
            <a:xfrm>
              <a:off x="3265" y="188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Rectangle 11"/>
            <p:cNvSpPr>
              <a:spLocks noChangeArrowheads="1"/>
            </p:cNvSpPr>
            <p:nvPr/>
          </p:nvSpPr>
          <p:spPr bwMode="auto">
            <a:xfrm>
              <a:off x="3976" y="1892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9" name="Line 12"/>
            <p:cNvSpPr>
              <a:spLocks noChangeShapeType="1"/>
            </p:cNvSpPr>
            <p:nvPr/>
          </p:nvSpPr>
          <p:spPr bwMode="auto">
            <a:xfrm>
              <a:off x="4314" y="1888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Line 13"/>
            <p:cNvSpPr>
              <a:spLocks noChangeShapeType="1"/>
            </p:cNvSpPr>
            <p:nvPr/>
          </p:nvSpPr>
          <p:spPr bwMode="auto">
            <a:xfrm>
              <a:off x="4688" y="1887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4" name="Line 14"/>
          <p:cNvSpPr>
            <a:spLocks noChangeShapeType="1"/>
          </p:cNvSpPr>
          <p:nvPr/>
        </p:nvSpPr>
        <p:spPr bwMode="auto">
          <a:xfrm>
            <a:off x="3222625" y="3238500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15"/>
          <p:cNvSpPr>
            <a:spLocks noChangeShapeType="1"/>
          </p:cNvSpPr>
          <p:nvPr/>
        </p:nvSpPr>
        <p:spPr bwMode="auto">
          <a:xfrm>
            <a:off x="5500688" y="3235325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16"/>
          <p:cNvSpPr>
            <a:spLocks noChangeArrowheads="1"/>
          </p:cNvSpPr>
          <p:nvPr/>
        </p:nvSpPr>
        <p:spPr bwMode="auto">
          <a:xfrm>
            <a:off x="4119563" y="3041650"/>
            <a:ext cx="947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2   </a:t>
            </a:r>
            <a:r>
              <a:rPr kumimoji="1" lang="en-US" altLang="zh-TW" sz="2800" dirty="0" smtClean="0"/>
              <a:t>8</a:t>
            </a:r>
            <a:endParaRPr kumimoji="1" lang="en-US" altLang="zh-TW" sz="2800" dirty="0"/>
          </a:p>
        </p:txBody>
      </p:sp>
      <p:sp>
        <p:nvSpPr>
          <p:cNvPr id="2057" name="Rectangle 17"/>
          <p:cNvSpPr>
            <a:spLocks noChangeArrowheads="1"/>
          </p:cNvSpPr>
          <p:nvPr/>
        </p:nvSpPr>
        <p:spPr bwMode="auto">
          <a:xfrm>
            <a:off x="6376988" y="3028950"/>
            <a:ext cx="88966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   </a:t>
            </a:r>
            <a:r>
              <a:rPr kumimoji="1" lang="en-US" altLang="zh-TW" sz="2800" dirty="0" smtClean="0"/>
              <a:t>0</a:t>
            </a:r>
            <a:endParaRPr kumimoji="1" lang="en-US" altLang="zh-TW" sz="2800" dirty="0"/>
          </a:p>
        </p:txBody>
      </p:sp>
      <p:sp>
        <p:nvSpPr>
          <p:cNvPr id="2058" name="Line 18"/>
          <p:cNvSpPr>
            <a:spLocks noChangeShapeType="1"/>
          </p:cNvSpPr>
          <p:nvPr/>
        </p:nvSpPr>
        <p:spPr bwMode="auto">
          <a:xfrm>
            <a:off x="1241425" y="322738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9"/>
          <p:cNvSpPr>
            <a:spLocks noChangeArrowheads="1"/>
          </p:cNvSpPr>
          <p:nvPr/>
        </p:nvSpPr>
        <p:spPr bwMode="auto">
          <a:xfrm>
            <a:off x="1219200" y="2667000"/>
            <a:ext cx="572155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3200" dirty="0"/>
              <a:t>a</a:t>
            </a:r>
          </a:p>
        </p:txBody>
      </p:sp>
      <p:sp>
        <p:nvSpPr>
          <p:cNvPr id="2060" name="Rectangle 20"/>
          <p:cNvSpPr>
            <a:spLocks noChangeArrowheads="1"/>
          </p:cNvSpPr>
          <p:nvPr/>
        </p:nvSpPr>
        <p:spPr bwMode="auto">
          <a:xfrm>
            <a:off x="1824038" y="5051425"/>
            <a:ext cx="100187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8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76400" y="5029200"/>
            <a:ext cx="1703388" cy="476250"/>
            <a:chOff x="1139" y="3162"/>
            <a:chExt cx="1073" cy="300"/>
          </a:xfrm>
        </p:grpSpPr>
        <p:sp>
          <p:nvSpPr>
            <p:cNvPr id="2079" name="Rectangle 22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0" name="Line 23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" name="Line 24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994150" y="5014913"/>
            <a:ext cx="1704975" cy="476250"/>
            <a:chOff x="2584" y="3159"/>
            <a:chExt cx="1074" cy="300"/>
          </a:xfrm>
        </p:grpSpPr>
        <p:sp>
          <p:nvSpPr>
            <p:cNvPr id="2076" name="Rectangle 26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77" name="Line 27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Line 28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299200" y="5016500"/>
            <a:ext cx="1703388" cy="476250"/>
            <a:chOff x="4007" y="3160"/>
            <a:chExt cx="1073" cy="300"/>
          </a:xfrm>
        </p:grpSpPr>
        <p:sp>
          <p:nvSpPr>
            <p:cNvPr id="2073" name="Rectangle 30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74" name="Line 31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32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4" name="Line 33"/>
          <p:cNvSpPr>
            <a:spLocks noChangeShapeType="1"/>
          </p:cNvSpPr>
          <p:nvPr/>
        </p:nvSpPr>
        <p:spPr bwMode="auto">
          <a:xfrm>
            <a:off x="3200400" y="525938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34"/>
          <p:cNvSpPr>
            <a:spLocks noChangeShapeType="1"/>
          </p:cNvSpPr>
          <p:nvPr/>
        </p:nvSpPr>
        <p:spPr bwMode="auto">
          <a:xfrm>
            <a:off x="5503863" y="525621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35"/>
          <p:cNvSpPr>
            <a:spLocks noChangeArrowheads="1"/>
          </p:cNvSpPr>
          <p:nvPr/>
        </p:nvSpPr>
        <p:spPr bwMode="auto">
          <a:xfrm>
            <a:off x="3962400" y="5029200"/>
            <a:ext cx="115095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sp>
        <p:nvSpPr>
          <p:cNvPr id="2067" name="Rectangle 36"/>
          <p:cNvSpPr>
            <a:spLocks noChangeArrowheads="1"/>
          </p:cNvSpPr>
          <p:nvPr/>
        </p:nvSpPr>
        <p:spPr bwMode="auto">
          <a:xfrm>
            <a:off x="6324600" y="5029200"/>
            <a:ext cx="100187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 </a:t>
            </a:r>
            <a:r>
              <a:rPr kumimoji="1" lang="en-US" altLang="zh-TW" sz="2800" dirty="0" smtClean="0"/>
              <a:t>6</a:t>
            </a:r>
            <a:endParaRPr kumimoji="1" lang="en-US" altLang="zh-TW" sz="2800" dirty="0"/>
          </a:p>
        </p:txBody>
      </p:sp>
      <p:sp>
        <p:nvSpPr>
          <p:cNvPr id="2068" name="Line 37"/>
          <p:cNvSpPr>
            <a:spLocks noChangeShapeType="1"/>
          </p:cNvSpPr>
          <p:nvPr/>
        </p:nvSpPr>
        <p:spPr bwMode="auto">
          <a:xfrm>
            <a:off x="1209675" y="5248275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Rectangle 38"/>
          <p:cNvSpPr>
            <a:spLocks noChangeArrowheads="1"/>
          </p:cNvSpPr>
          <p:nvPr/>
        </p:nvSpPr>
        <p:spPr bwMode="auto">
          <a:xfrm>
            <a:off x="1143000" y="4814888"/>
            <a:ext cx="49598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graphicFrame>
        <p:nvGraphicFramePr>
          <p:cNvPr id="2050" name="Object 2"/>
          <p:cNvGraphicFramePr>
            <a:graphicFrameLocks/>
          </p:cNvGraphicFramePr>
          <p:nvPr/>
        </p:nvGraphicFramePr>
        <p:xfrm>
          <a:off x="876300" y="1914525"/>
          <a:ext cx="43910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1066680" imgH="203040" progId="Equation.3">
                  <p:embed/>
                </p:oleObj>
              </mc:Choice>
              <mc:Fallback>
                <p:oleObj name="Equation" r:id="rId3" imgW="1066680" imgH="2030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914525"/>
                        <a:ext cx="43910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/>
          </p:cNvGraphicFramePr>
          <p:nvPr/>
        </p:nvGraphicFramePr>
        <p:xfrm>
          <a:off x="850900" y="4087813"/>
          <a:ext cx="5067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5" imgW="1307880" imgH="203040" progId="Equation.3">
                  <p:embed/>
                </p:oleObj>
              </mc:Choice>
              <mc:Fallback>
                <p:oleObj name="Equation" r:id="rId5" imgW="1307880" imgH="2030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087813"/>
                        <a:ext cx="50673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Text Box 41"/>
          <p:cNvSpPr txBox="1">
            <a:spLocks noChangeArrowheads="1"/>
          </p:cNvSpPr>
          <p:nvPr/>
        </p:nvSpPr>
        <p:spPr bwMode="auto">
          <a:xfrm>
            <a:off x="7388225" y="3011488"/>
            <a:ext cx="7537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null</a:t>
            </a:r>
            <a:endParaRPr kumimoji="1" lang="en-US" altLang="zh-TW" sz="2800" dirty="0">
              <a:solidFill>
                <a:srgbClr val="CC3300"/>
              </a:solidFill>
            </a:endParaRPr>
          </a:p>
        </p:txBody>
      </p:sp>
      <p:sp>
        <p:nvSpPr>
          <p:cNvPr id="2071" name="Text Box 42"/>
          <p:cNvSpPr txBox="1">
            <a:spLocks noChangeArrowheads="1"/>
          </p:cNvSpPr>
          <p:nvPr/>
        </p:nvSpPr>
        <p:spPr bwMode="auto">
          <a:xfrm>
            <a:off x="7391400" y="5029200"/>
            <a:ext cx="7537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null</a:t>
            </a:r>
          </a:p>
        </p:txBody>
      </p:sp>
      <p:sp>
        <p:nvSpPr>
          <p:cNvPr id="2072" name="Rectangle 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825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Polynomial Operation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828800"/>
            <a:ext cx="6248400" cy="3124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3200" b="1" dirty="0">
                <a:solidFill>
                  <a:schemeClr val="tx1"/>
                </a:solidFill>
              </a:rPr>
              <a:t>Addition</a:t>
            </a:r>
            <a:r>
              <a:rPr lang="en-US" sz="3200" b="1" dirty="0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sz="3200" b="1" dirty="0"/>
              <a:t>Subtraction</a:t>
            </a:r>
            <a:r>
              <a:rPr lang="en-US" sz="3200" b="1" dirty="0">
                <a:cs typeface="Times New Roman" pitchFamily="18" charset="0"/>
              </a:rPr>
              <a:t> 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sz="3200" b="1" dirty="0">
                <a:solidFill>
                  <a:schemeClr val="tx1"/>
                </a:solidFill>
              </a:rPr>
              <a:t>Multiplication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sz="3200" b="1" dirty="0">
                <a:solidFill>
                  <a:schemeClr val="tx1"/>
                </a:solidFill>
              </a:rPr>
              <a:t>Scalar Division		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cs typeface="Arial" charset="0"/>
              </a:rPr>
              <a:t>				</a:t>
            </a:r>
            <a:r>
              <a:rPr lang="en-US" b="1" dirty="0">
                <a:solidFill>
                  <a:schemeClr val="tx1"/>
                </a:solidFill>
                <a:cs typeface="Arial" charset="0"/>
              </a:rPr>
              <a:t>		</a:t>
            </a:r>
            <a:endParaRPr lang="en-US" sz="2000" b="1" dirty="0">
              <a:solidFill>
                <a:schemeClr val="tx1"/>
              </a:solidFill>
            </a:endParaRPr>
          </a:p>
          <a:p>
            <a:pPr marL="990600" lvl="1" indent="-533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23900" y="371475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endParaRPr kumimoji="1" lang="en-US" altLang="zh-TW">
              <a:latin typeface="Calibri" pitchFamily="34" charset="0"/>
            </a:endParaRPr>
          </a:p>
        </p:txBody>
      </p:sp>
      <p:sp>
        <p:nvSpPr>
          <p:cNvPr id="7174" name="Line 15"/>
          <p:cNvSpPr>
            <a:spLocks noChangeShapeType="1"/>
          </p:cNvSpPr>
          <p:nvPr/>
        </p:nvSpPr>
        <p:spPr bwMode="auto">
          <a:xfrm>
            <a:off x="4708525" y="21986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6" name="Line 17"/>
          <p:cNvSpPr>
            <a:spLocks noChangeShapeType="1"/>
          </p:cNvSpPr>
          <p:nvPr/>
        </p:nvSpPr>
        <p:spPr bwMode="auto">
          <a:xfrm>
            <a:off x="7677150" y="21780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9"/>
          <p:cNvSpPr>
            <a:spLocks noChangeShapeType="1"/>
          </p:cNvSpPr>
          <p:nvPr/>
        </p:nvSpPr>
        <p:spPr bwMode="auto">
          <a:xfrm>
            <a:off x="7575550" y="25241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20"/>
          <p:cNvSpPr>
            <a:spLocks noChangeShapeType="1"/>
          </p:cNvSpPr>
          <p:nvPr/>
        </p:nvSpPr>
        <p:spPr bwMode="auto">
          <a:xfrm>
            <a:off x="7653338" y="25717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1065213" y="1979613"/>
            <a:ext cx="6767512" cy="538149"/>
            <a:chOff x="1065213" y="1979613"/>
            <a:chExt cx="6767512" cy="538149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1065213" y="2005013"/>
              <a:ext cx="6035675" cy="346075"/>
              <a:chOff x="565" y="992"/>
              <a:chExt cx="3802" cy="218"/>
            </a:xfrm>
          </p:grpSpPr>
          <p:sp>
            <p:nvSpPr>
              <p:cNvPr id="7287" name="Rectangle 5"/>
              <p:cNvSpPr>
                <a:spLocks noChangeArrowheads="1"/>
              </p:cNvSpPr>
              <p:nvPr/>
            </p:nvSpPr>
            <p:spPr bwMode="auto">
              <a:xfrm>
                <a:off x="565" y="99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88" name="Line 6"/>
              <p:cNvSpPr>
                <a:spLocks noChangeShapeType="1"/>
              </p:cNvSpPr>
              <p:nvPr/>
            </p:nvSpPr>
            <p:spPr bwMode="auto">
              <a:xfrm>
                <a:off x="892" y="99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9" name="Line 7"/>
              <p:cNvSpPr>
                <a:spLocks noChangeShapeType="1"/>
              </p:cNvSpPr>
              <p:nvPr/>
            </p:nvSpPr>
            <p:spPr bwMode="auto">
              <a:xfrm>
                <a:off x="1252" y="99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0" name="Rectangle 8"/>
              <p:cNvSpPr>
                <a:spLocks noChangeArrowheads="1"/>
              </p:cNvSpPr>
              <p:nvPr/>
            </p:nvSpPr>
            <p:spPr bwMode="auto">
              <a:xfrm>
                <a:off x="1959" y="997"/>
                <a:ext cx="1036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1" name="Line 9"/>
              <p:cNvSpPr>
                <a:spLocks noChangeShapeType="1"/>
              </p:cNvSpPr>
              <p:nvPr/>
            </p:nvSpPr>
            <p:spPr bwMode="auto">
              <a:xfrm>
                <a:off x="2286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Line 10"/>
              <p:cNvSpPr>
                <a:spLocks noChangeShapeType="1"/>
              </p:cNvSpPr>
              <p:nvPr/>
            </p:nvSpPr>
            <p:spPr bwMode="auto">
              <a:xfrm>
                <a:off x="2647" y="992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Rectangle 11"/>
              <p:cNvSpPr>
                <a:spLocks noChangeArrowheads="1"/>
              </p:cNvSpPr>
              <p:nvPr/>
            </p:nvSpPr>
            <p:spPr bwMode="auto">
              <a:xfrm>
                <a:off x="3332" y="997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4" name="Line 12"/>
              <p:cNvSpPr>
                <a:spLocks noChangeShapeType="1"/>
              </p:cNvSpPr>
              <p:nvPr/>
            </p:nvSpPr>
            <p:spPr bwMode="auto">
              <a:xfrm>
                <a:off x="3658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5" name="Line 13"/>
              <p:cNvSpPr>
                <a:spLocks noChangeShapeType="1"/>
              </p:cNvSpPr>
              <p:nvPr/>
            </p:nvSpPr>
            <p:spPr bwMode="auto">
              <a:xfrm>
                <a:off x="4019" y="993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104900" y="1979613"/>
              <a:ext cx="6727825" cy="538149"/>
              <a:chOff x="1104900" y="1979613"/>
              <a:chExt cx="6727825" cy="538149"/>
            </a:xfrm>
          </p:grpSpPr>
          <p:sp>
            <p:nvSpPr>
              <p:cNvPr id="7171" name="Rectangle 3"/>
              <p:cNvSpPr>
                <a:spLocks noChangeArrowheads="1"/>
              </p:cNvSpPr>
              <p:nvPr/>
            </p:nvSpPr>
            <p:spPr bwMode="auto">
              <a:xfrm>
                <a:off x="1104900" y="1993900"/>
                <a:ext cx="1438275" cy="523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800" dirty="0"/>
                  <a:t>3   </a:t>
                </a:r>
                <a:r>
                  <a:rPr kumimoji="1" lang="en-US" altLang="zh-TW" sz="2800" dirty="0" smtClean="0"/>
                  <a:t>14</a:t>
                </a:r>
                <a:endParaRPr kumimoji="1" lang="en-US" altLang="zh-TW" sz="2800" dirty="0"/>
              </a:p>
            </p:txBody>
          </p:sp>
          <p:sp>
            <p:nvSpPr>
              <p:cNvPr id="7173" name="Line 14"/>
              <p:cNvSpPr>
                <a:spLocks noChangeShapeType="1"/>
              </p:cNvSpPr>
              <p:nvPr/>
            </p:nvSpPr>
            <p:spPr bwMode="auto">
              <a:xfrm>
                <a:off x="2555875" y="2189163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" name="Line 16"/>
              <p:cNvSpPr>
                <a:spLocks noChangeShapeType="1"/>
              </p:cNvSpPr>
              <p:nvPr/>
            </p:nvSpPr>
            <p:spPr bwMode="auto">
              <a:xfrm>
                <a:off x="6980238" y="2178050"/>
                <a:ext cx="696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" name="Line 18"/>
              <p:cNvSpPr>
                <a:spLocks noChangeShapeType="1"/>
              </p:cNvSpPr>
              <p:nvPr/>
            </p:nvSpPr>
            <p:spPr bwMode="auto">
              <a:xfrm>
                <a:off x="7485063" y="2476500"/>
                <a:ext cx="347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Rectangle 21"/>
              <p:cNvSpPr>
                <a:spLocks noChangeArrowheads="1"/>
              </p:cNvSpPr>
              <p:nvPr/>
            </p:nvSpPr>
            <p:spPr bwMode="auto">
              <a:xfrm>
                <a:off x="3360738" y="1979613"/>
                <a:ext cx="1387475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2     8</a:t>
                </a:r>
              </a:p>
            </p:txBody>
          </p:sp>
          <p:sp>
            <p:nvSpPr>
              <p:cNvPr id="7181" name="Rectangle 22"/>
              <p:cNvSpPr>
                <a:spLocks noChangeArrowheads="1"/>
              </p:cNvSpPr>
              <p:nvPr/>
            </p:nvSpPr>
            <p:spPr bwMode="auto">
              <a:xfrm>
                <a:off x="5580063" y="1992313"/>
                <a:ext cx="1208087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1     0</a:t>
                </a:r>
              </a:p>
            </p:txBody>
          </p:sp>
        </p:grpSp>
      </p:grpSp>
      <p:sp>
        <p:nvSpPr>
          <p:cNvPr id="7182" name="Line 23"/>
          <p:cNvSpPr>
            <a:spLocks noChangeShapeType="1"/>
          </p:cNvSpPr>
          <p:nvPr/>
        </p:nvSpPr>
        <p:spPr bwMode="auto">
          <a:xfrm flipV="1">
            <a:off x="1804988" y="23574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24"/>
          <p:cNvSpPr>
            <a:spLocks noChangeArrowheads="1"/>
          </p:cNvSpPr>
          <p:nvPr/>
        </p:nvSpPr>
        <p:spPr bwMode="auto">
          <a:xfrm>
            <a:off x="1824038" y="23399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190" name="Line 40"/>
          <p:cNvSpPr>
            <a:spLocks noChangeShapeType="1"/>
          </p:cNvSpPr>
          <p:nvPr/>
        </p:nvSpPr>
        <p:spPr bwMode="auto">
          <a:xfrm>
            <a:off x="7018338" y="2970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41"/>
          <p:cNvSpPr>
            <a:spLocks noChangeShapeType="1"/>
          </p:cNvSpPr>
          <p:nvPr/>
        </p:nvSpPr>
        <p:spPr bwMode="auto">
          <a:xfrm>
            <a:off x="7727950" y="29527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42"/>
          <p:cNvSpPr>
            <a:spLocks noChangeShapeType="1"/>
          </p:cNvSpPr>
          <p:nvPr/>
        </p:nvSpPr>
        <p:spPr bwMode="auto">
          <a:xfrm>
            <a:off x="7546975" y="326866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43"/>
          <p:cNvSpPr>
            <a:spLocks noChangeShapeType="1"/>
          </p:cNvSpPr>
          <p:nvPr/>
        </p:nvSpPr>
        <p:spPr bwMode="auto">
          <a:xfrm>
            <a:off x="7637463" y="33162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44"/>
          <p:cNvSpPr>
            <a:spLocks noChangeShapeType="1"/>
          </p:cNvSpPr>
          <p:nvPr/>
        </p:nvSpPr>
        <p:spPr bwMode="auto">
          <a:xfrm>
            <a:off x="7715250" y="33639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3" name="Group 172"/>
          <p:cNvGrpSpPr/>
          <p:nvPr/>
        </p:nvGrpSpPr>
        <p:grpSpPr>
          <a:xfrm>
            <a:off x="1063625" y="2762250"/>
            <a:ext cx="6053138" cy="473420"/>
            <a:chOff x="1063625" y="2762250"/>
            <a:chExt cx="6053138" cy="473420"/>
          </a:xfrm>
        </p:grpSpPr>
        <p:sp>
          <p:nvSpPr>
            <p:cNvPr id="719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7184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718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063625" y="2786063"/>
                  <a:ext cx="3871913" cy="347662"/>
                  <a:chOff x="1063625" y="2786063"/>
                  <a:chExt cx="3871913" cy="347662"/>
                </a:xfrm>
              </p:grpSpPr>
              <p:grpSp>
                <p:nvGrpSpPr>
                  <p:cNvPr id="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25"/>
                    <a:ext cx="1643063" cy="342900"/>
                    <a:chOff x="564" y="1487"/>
                    <a:chExt cx="1035" cy="216"/>
                  </a:xfrm>
                </p:grpSpPr>
                <p:sp>
                  <p:nvSpPr>
                    <p:cNvPr id="7284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5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63"/>
                    <a:ext cx="1643063" cy="342900"/>
                    <a:chOff x="1968" y="1484"/>
                    <a:chExt cx="1035" cy="216"/>
                  </a:xfrm>
                </p:grpSpPr>
                <p:sp>
                  <p:nvSpPr>
                    <p:cNvPr id="7281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2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3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0"/>
                  <a:ext cx="1643063" cy="342900"/>
                  <a:chOff x="3342" y="1493"/>
                  <a:chExt cx="1035" cy="216"/>
                </a:xfrm>
              </p:grpSpPr>
              <p:sp>
                <p:nvSpPr>
                  <p:cNvPr id="72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727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96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sp>
        <p:nvSpPr>
          <p:cNvPr id="7197" name="Line 47"/>
          <p:cNvSpPr>
            <a:spLocks noChangeShapeType="1"/>
          </p:cNvSpPr>
          <p:nvPr/>
        </p:nvSpPr>
        <p:spPr bwMode="auto">
          <a:xfrm flipH="1" flipV="1">
            <a:off x="1846263" y="3143250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Rectangle 48"/>
          <p:cNvSpPr>
            <a:spLocks noChangeArrowheads="1"/>
          </p:cNvSpPr>
          <p:nvPr/>
        </p:nvSpPr>
        <p:spPr bwMode="auto">
          <a:xfrm>
            <a:off x="1887538" y="3135313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1074738" y="3524250"/>
            <a:ext cx="1643062" cy="462307"/>
            <a:chOff x="1074738" y="3524250"/>
            <a:chExt cx="1643062" cy="462307"/>
          </a:xfrm>
        </p:grpSpPr>
        <p:sp>
          <p:nvSpPr>
            <p:cNvPr id="7199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11   </a:t>
              </a:r>
              <a:r>
                <a:rPr kumimoji="1" lang="en-US" altLang="zh-TW" sz="2400" dirty="0" smtClean="0"/>
                <a:t>14</a:t>
              </a:r>
              <a:endParaRPr kumimoji="1" lang="en-US" altLang="zh-TW" sz="2400" dirty="0"/>
            </a:p>
          </p:txBody>
        </p: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1074738" y="3573463"/>
              <a:ext cx="1643062" cy="342900"/>
              <a:chOff x="571" y="1980"/>
              <a:chExt cx="1035" cy="216"/>
            </a:xfrm>
          </p:grpSpPr>
          <p:sp>
            <p:nvSpPr>
              <p:cNvPr id="7275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76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01" name="Line 54"/>
          <p:cNvSpPr>
            <a:spLocks noChangeShapeType="1"/>
          </p:cNvSpPr>
          <p:nvPr/>
        </p:nvSpPr>
        <p:spPr bwMode="auto">
          <a:xfrm flipH="1" flipV="1">
            <a:off x="1884363" y="3929063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55"/>
          <p:cNvSpPr>
            <a:spLocks noChangeShapeType="1"/>
          </p:cNvSpPr>
          <p:nvPr/>
        </p:nvSpPr>
        <p:spPr bwMode="auto">
          <a:xfrm>
            <a:off x="2547938" y="3732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56"/>
          <p:cNvSpPr>
            <a:spLocks noChangeShapeType="1"/>
          </p:cNvSpPr>
          <p:nvPr/>
        </p:nvSpPr>
        <p:spPr bwMode="auto">
          <a:xfrm>
            <a:off x="3248025" y="37242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57"/>
          <p:cNvSpPr>
            <a:spLocks noChangeShapeType="1"/>
          </p:cNvSpPr>
          <p:nvPr/>
        </p:nvSpPr>
        <p:spPr bwMode="auto">
          <a:xfrm>
            <a:off x="3065463" y="40401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58"/>
          <p:cNvSpPr>
            <a:spLocks noChangeShapeType="1"/>
          </p:cNvSpPr>
          <p:nvPr/>
        </p:nvSpPr>
        <p:spPr bwMode="auto">
          <a:xfrm>
            <a:off x="3157538" y="40878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Line 59"/>
          <p:cNvSpPr>
            <a:spLocks noChangeShapeType="1"/>
          </p:cNvSpPr>
          <p:nvPr/>
        </p:nvSpPr>
        <p:spPr bwMode="auto">
          <a:xfrm>
            <a:off x="3235325" y="413543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Rectangle 60"/>
          <p:cNvSpPr>
            <a:spLocks noChangeArrowheads="1"/>
          </p:cNvSpPr>
          <p:nvPr/>
        </p:nvSpPr>
        <p:spPr bwMode="auto">
          <a:xfrm>
            <a:off x="1887538" y="3925888"/>
            <a:ext cx="3670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d</a:t>
            </a:r>
          </a:p>
        </p:txBody>
      </p:sp>
      <p:sp>
        <p:nvSpPr>
          <p:cNvPr id="7208" name="Rectangle 61"/>
          <p:cNvSpPr>
            <a:spLocks noChangeArrowheads="1"/>
          </p:cNvSpPr>
          <p:nvPr/>
        </p:nvSpPr>
        <p:spPr bwMode="auto">
          <a:xfrm>
            <a:off x="4016375" y="3551238"/>
            <a:ext cx="4365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8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b="1" dirty="0">
                <a:solidFill>
                  <a:srgbClr val="CC3300"/>
                </a:solidFill>
              </a:rPr>
              <a:t> == b-&gt;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800" b="1" dirty="0"/>
          </a:p>
        </p:txBody>
      </p:sp>
      <p:sp>
        <p:nvSpPr>
          <p:cNvPr id="7220" name="Line 82"/>
          <p:cNvSpPr>
            <a:spLocks noChangeShapeType="1"/>
          </p:cNvSpPr>
          <p:nvPr/>
        </p:nvSpPr>
        <p:spPr bwMode="auto">
          <a:xfrm flipV="1">
            <a:off x="4038600" y="48006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1" name="Rectangle 83"/>
          <p:cNvSpPr>
            <a:spLocks noChangeArrowheads="1"/>
          </p:cNvSpPr>
          <p:nvPr/>
        </p:nvSpPr>
        <p:spPr bwMode="auto">
          <a:xfrm>
            <a:off x="4038600" y="4800600"/>
            <a:ext cx="3349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228" name="Line 99"/>
          <p:cNvSpPr>
            <a:spLocks noChangeShapeType="1"/>
          </p:cNvSpPr>
          <p:nvPr/>
        </p:nvSpPr>
        <p:spPr bwMode="auto">
          <a:xfrm>
            <a:off x="7000875" y="550545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Line 100"/>
          <p:cNvSpPr>
            <a:spLocks noChangeShapeType="1"/>
          </p:cNvSpPr>
          <p:nvPr/>
        </p:nvSpPr>
        <p:spPr bwMode="auto">
          <a:xfrm>
            <a:off x="7712075" y="5487988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Line 101"/>
          <p:cNvSpPr>
            <a:spLocks noChangeShapeType="1"/>
          </p:cNvSpPr>
          <p:nvPr/>
        </p:nvSpPr>
        <p:spPr bwMode="auto">
          <a:xfrm>
            <a:off x="7529513" y="58039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Line 102"/>
          <p:cNvSpPr>
            <a:spLocks noChangeShapeType="1"/>
          </p:cNvSpPr>
          <p:nvPr/>
        </p:nvSpPr>
        <p:spPr bwMode="auto">
          <a:xfrm>
            <a:off x="7620000" y="58515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2" name="Line 103"/>
          <p:cNvSpPr>
            <a:spLocks noChangeShapeType="1"/>
          </p:cNvSpPr>
          <p:nvPr/>
        </p:nvSpPr>
        <p:spPr bwMode="auto">
          <a:xfrm>
            <a:off x="7697788" y="58991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Line 106"/>
          <p:cNvSpPr>
            <a:spLocks noChangeShapeType="1"/>
          </p:cNvSpPr>
          <p:nvPr/>
        </p:nvSpPr>
        <p:spPr bwMode="auto">
          <a:xfrm flipH="1" flipV="1">
            <a:off x="4033838" y="5654675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Rectangle 107"/>
          <p:cNvSpPr>
            <a:spLocks noChangeArrowheads="1"/>
          </p:cNvSpPr>
          <p:nvPr/>
        </p:nvSpPr>
        <p:spPr bwMode="auto">
          <a:xfrm>
            <a:off x="4038600" y="56388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7239" name="Line 113"/>
          <p:cNvSpPr>
            <a:spLocks noChangeShapeType="1"/>
          </p:cNvSpPr>
          <p:nvPr/>
        </p:nvSpPr>
        <p:spPr bwMode="auto">
          <a:xfrm>
            <a:off x="2547938" y="6211888"/>
            <a:ext cx="7159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Line 114"/>
          <p:cNvSpPr>
            <a:spLocks noChangeShapeType="1"/>
          </p:cNvSpPr>
          <p:nvPr/>
        </p:nvSpPr>
        <p:spPr bwMode="auto">
          <a:xfrm>
            <a:off x="5332413" y="64912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1" name="Line 115"/>
          <p:cNvSpPr>
            <a:spLocks noChangeShapeType="1"/>
          </p:cNvSpPr>
          <p:nvPr/>
        </p:nvSpPr>
        <p:spPr bwMode="auto">
          <a:xfrm>
            <a:off x="5424488" y="65389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2" name="Line 116"/>
          <p:cNvSpPr>
            <a:spLocks noChangeShapeType="1"/>
          </p:cNvSpPr>
          <p:nvPr/>
        </p:nvSpPr>
        <p:spPr bwMode="auto">
          <a:xfrm>
            <a:off x="5500688" y="6586538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3" name="Rectangle 117"/>
          <p:cNvSpPr>
            <a:spLocks noChangeArrowheads="1"/>
          </p:cNvSpPr>
          <p:nvPr/>
        </p:nvSpPr>
        <p:spPr bwMode="auto">
          <a:xfrm>
            <a:off x="4090988" y="6400800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7244" name="Rectangle 118"/>
          <p:cNvSpPr>
            <a:spLocks noChangeArrowheads="1"/>
          </p:cNvSpPr>
          <p:nvPr/>
        </p:nvSpPr>
        <p:spPr bwMode="auto">
          <a:xfrm>
            <a:off x="5486400" y="5867400"/>
            <a:ext cx="342722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400" b="1" dirty="0">
                <a:solidFill>
                  <a:srgbClr val="CC3300"/>
                </a:solidFill>
              </a:rPr>
              <a:t> &lt; b-&gt;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400" b="1" dirty="0"/>
          </a:p>
        </p:txBody>
      </p:sp>
      <p:sp>
        <p:nvSpPr>
          <p:cNvPr id="7245" name="Rectangle 119"/>
          <p:cNvSpPr>
            <a:spLocks noChangeArrowheads="1"/>
          </p:cNvSpPr>
          <p:nvPr/>
        </p:nvSpPr>
        <p:spPr bwMode="auto">
          <a:xfrm>
            <a:off x="3327400" y="59975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</a:t>
            </a:r>
            <a:r>
              <a:rPr kumimoji="1" lang="en-US" altLang="zh-TW" sz="2800" dirty="0" smtClean="0"/>
              <a:t>3 </a:t>
            </a:r>
            <a:r>
              <a:rPr kumimoji="1" lang="en-US" altLang="zh-TW" sz="2800" dirty="0"/>
              <a:t>10</a:t>
            </a:r>
          </a:p>
        </p:txBody>
      </p:sp>
      <p:grpSp>
        <p:nvGrpSpPr>
          <p:cNvPr id="12" name="Group 120"/>
          <p:cNvGrpSpPr>
            <a:grpSpLocks/>
          </p:cNvGrpSpPr>
          <p:nvPr/>
        </p:nvGrpSpPr>
        <p:grpSpPr bwMode="auto">
          <a:xfrm>
            <a:off x="3287713" y="6046788"/>
            <a:ext cx="1643062" cy="342900"/>
            <a:chOff x="1965" y="3538"/>
            <a:chExt cx="1035" cy="216"/>
          </a:xfrm>
        </p:grpSpPr>
        <p:sp>
          <p:nvSpPr>
            <p:cNvPr id="7251" name="Rectangle 121"/>
            <p:cNvSpPr>
              <a:spLocks noChangeArrowheads="1"/>
            </p:cNvSpPr>
            <p:nvPr/>
          </p:nvSpPr>
          <p:spPr bwMode="auto">
            <a:xfrm>
              <a:off x="1965" y="3543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252" name="Line 122"/>
            <p:cNvSpPr>
              <a:spLocks noChangeShapeType="1"/>
            </p:cNvSpPr>
            <p:nvPr/>
          </p:nvSpPr>
          <p:spPr bwMode="auto">
            <a:xfrm>
              <a:off x="2291" y="35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Line 123"/>
            <p:cNvSpPr>
              <a:spLocks noChangeShapeType="1"/>
            </p:cNvSpPr>
            <p:nvPr/>
          </p:nvSpPr>
          <p:spPr bwMode="auto">
            <a:xfrm>
              <a:off x="2652" y="353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47" name="Line 124"/>
          <p:cNvSpPr>
            <a:spLocks noChangeShapeType="1"/>
          </p:cNvSpPr>
          <p:nvPr/>
        </p:nvSpPr>
        <p:spPr bwMode="auto">
          <a:xfrm flipH="1" flipV="1">
            <a:off x="4097338" y="6402388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8" name="Line 125"/>
          <p:cNvSpPr>
            <a:spLocks noChangeShapeType="1"/>
          </p:cNvSpPr>
          <p:nvPr/>
        </p:nvSpPr>
        <p:spPr bwMode="auto">
          <a:xfrm>
            <a:off x="4789488" y="62087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9" name="Line 126"/>
          <p:cNvSpPr>
            <a:spLocks noChangeShapeType="1"/>
          </p:cNvSpPr>
          <p:nvPr/>
        </p:nvSpPr>
        <p:spPr bwMode="auto">
          <a:xfrm>
            <a:off x="5491163" y="62007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50" name="Rectangle 1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Polynomial Addition</a:t>
            </a:r>
          </a:p>
        </p:txBody>
      </p:sp>
      <p:sp>
        <p:nvSpPr>
          <p:cNvPr id="166" name="Line 100"/>
          <p:cNvSpPr>
            <a:spLocks noChangeShapeType="1"/>
          </p:cNvSpPr>
          <p:nvPr/>
        </p:nvSpPr>
        <p:spPr bwMode="auto">
          <a:xfrm>
            <a:off x="7772400" y="4648200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2" name="Group 201"/>
          <p:cNvGrpSpPr/>
          <p:nvPr/>
        </p:nvGrpSpPr>
        <p:grpSpPr>
          <a:xfrm>
            <a:off x="1143000" y="4419600"/>
            <a:ext cx="6767512" cy="538149"/>
            <a:chOff x="1143000" y="4419600"/>
            <a:chExt cx="6767512" cy="538149"/>
          </a:xfrm>
        </p:grpSpPr>
        <p:grpSp>
          <p:nvGrpSpPr>
            <p:cNvPr id="148" name="Group 147"/>
            <p:cNvGrpSpPr/>
            <p:nvPr/>
          </p:nvGrpSpPr>
          <p:grpSpPr>
            <a:xfrm>
              <a:off x="1143000" y="4419600"/>
              <a:ext cx="6767512" cy="538149"/>
              <a:chOff x="1065213" y="1979613"/>
              <a:chExt cx="6767512" cy="538149"/>
            </a:xfrm>
          </p:grpSpPr>
          <p:grpSp>
            <p:nvGrpSpPr>
              <p:cNvPr id="149" name="Group 4"/>
              <p:cNvGrpSpPr>
                <a:grpSpLocks/>
              </p:cNvGrpSpPr>
              <p:nvPr/>
            </p:nvGrpSpPr>
            <p:grpSpPr bwMode="auto">
              <a:xfrm>
                <a:off x="1065213" y="2005029"/>
                <a:ext cx="6035677" cy="346078"/>
                <a:chOff x="565" y="992"/>
                <a:chExt cx="3802" cy="218"/>
              </a:xfrm>
            </p:grpSpPr>
            <p:sp>
              <p:nvSpPr>
                <p:cNvPr id="157" name="Rectangle 5"/>
                <p:cNvSpPr>
                  <a:spLocks noChangeArrowheads="1"/>
                </p:cNvSpPr>
                <p:nvPr/>
              </p:nvSpPr>
              <p:spPr bwMode="auto">
                <a:xfrm>
                  <a:off x="565" y="999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8" name="Line 6"/>
                <p:cNvSpPr>
                  <a:spLocks noChangeShapeType="1"/>
                </p:cNvSpPr>
                <p:nvPr/>
              </p:nvSpPr>
              <p:spPr bwMode="auto">
                <a:xfrm>
                  <a:off x="892" y="995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7"/>
                <p:cNvSpPr>
                  <a:spLocks noChangeShapeType="1"/>
                </p:cNvSpPr>
                <p:nvPr/>
              </p:nvSpPr>
              <p:spPr bwMode="auto">
                <a:xfrm>
                  <a:off x="1252" y="994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Rectangle 8"/>
                <p:cNvSpPr>
                  <a:spLocks noChangeArrowheads="1"/>
                </p:cNvSpPr>
                <p:nvPr/>
              </p:nvSpPr>
              <p:spPr bwMode="auto">
                <a:xfrm>
                  <a:off x="1959" y="997"/>
                  <a:ext cx="1036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1" name="Line 9"/>
                <p:cNvSpPr>
                  <a:spLocks noChangeShapeType="1"/>
                </p:cNvSpPr>
                <p:nvPr/>
              </p:nvSpPr>
              <p:spPr bwMode="auto">
                <a:xfrm>
                  <a:off x="2286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10"/>
                <p:cNvSpPr>
                  <a:spLocks noChangeShapeType="1"/>
                </p:cNvSpPr>
                <p:nvPr/>
              </p:nvSpPr>
              <p:spPr bwMode="auto">
                <a:xfrm>
                  <a:off x="2647" y="992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32" y="997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4" name="Line 12"/>
                <p:cNvSpPr>
                  <a:spLocks noChangeShapeType="1"/>
                </p:cNvSpPr>
                <p:nvPr/>
              </p:nvSpPr>
              <p:spPr bwMode="auto">
                <a:xfrm>
                  <a:off x="3658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13"/>
                <p:cNvSpPr>
                  <a:spLocks noChangeShapeType="1"/>
                </p:cNvSpPr>
                <p:nvPr/>
              </p:nvSpPr>
              <p:spPr bwMode="auto">
                <a:xfrm>
                  <a:off x="4019" y="99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0" name="Group 138"/>
              <p:cNvGrpSpPr/>
              <p:nvPr/>
            </p:nvGrpSpPr>
            <p:grpSpPr>
              <a:xfrm>
                <a:off x="1104900" y="1979613"/>
                <a:ext cx="6727825" cy="538149"/>
                <a:chOff x="1104900" y="1979613"/>
                <a:chExt cx="6727825" cy="538149"/>
              </a:xfrm>
            </p:grpSpPr>
            <p:sp>
              <p:nvSpPr>
                <p:cNvPr id="151" name="Rectangle 3"/>
                <p:cNvSpPr>
                  <a:spLocks noChangeArrowheads="1"/>
                </p:cNvSpPr>
                <p:nvPr/>
              </p:nvSpPr>
              <p:spPr bwMode="auto">
                <a:xfrm>
                  <a:off x="1104900" y="1993900"/>
                  <a:ext cx="1438275" cy="523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800" dirty="0"/>
                    <a:t>3   </a:t>
                  </a:r>
                  <a:r>
                    <a:rPr kumimoji="1" lang="en-US" altLang="zh-TW" sz="2800" dirty="0" smtClean="0"/>
                    <a:t>14</a:t>
                  </a:r>
                  <a:endParaRPr kumimoji="1" lang="en-US" altLang="zh-TW" sz="2800" dirty="0"/>
                </a:p>
              </p:txBody>
            </p:sp>
            <p:sp>
              <p:nvSpPr>
                <p:cNvPr id="152" name="Line 14"/>
                <p:cNvSpPr>
                  <a:spLocks noChangeShapeType="1"/>
                </p:cNvSpPr>
                <p:nvPr/>
              </p:nvSpPr>
              <p:spPr bwMode="auto">
                <a:xfrm>
                  <a:off x="2555875" y="2189163"/>
                  <a:ext cx="75882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6"/>
                <p:cNvSpPr>
                  <a:spLocks noChangeShapeType="1"/>
                </p:cNvSpPr>
                <p:nvPr/>
              </p:nvSpPr>
              <p:spPr bwMode="auto">
                <a:xfrm>
                  <a:off x="6980238" y="2178050"/>
                  <a:ext cx="6969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18"/>
                <p:cNvSpPr>
                  <a:spLocks noChangeShapeType="1"/>
                </p:cNvSpPr>
                <p:nvPr/>
              </p:nvSpPr>
              <p:spPr bwMode="auto">
                <a:xfrm>
                  <a:off x="7485063" y="2476500"/>
                  <a:ext cx="3476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738" y="1979613"/>
                  <a:ext cx="1387475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2     8</a:t>
                  </a:r>
                </a:p>
              </p:txBody>
            </p:sp>
            <p:sp>
              <p:nvSpPr>
                <p:cNvPr id="156" name="Rectangle 22"/>
                <p:cNvSpPr>
                  <a:spLocks noChangeArrowheads="1"/>
                </p:cNvSpPr>
                <p:nvPr/>
              </p:nvSpPr>
              <p:spPr bwMode="auto">
                <a:xfrm>
                  <a:off x="5580063" y="1992313"/>
                  <a:ext cx="1208087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1     0</a:t>
                  </a:r>
                </a:p>
              </p:txBody>
            </p:sp>
          </p:grpSp>
        </p:grp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4800600" y="4648200"/>
              <a:ext cx="760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219200" y="5257800"/>
            <a:ext cx="6053138" cy="473420"/>
            <a:chOff x="1063625" y="2762250"/>
            <a:chExt cx="6053138" cy="473420"/>
          </a:xfrm>
        </p:grpSpPr>
        <p:sp>
          <p:nvSpPr>
            <p:cNvPr id="17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176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177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17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0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181" name="Group 169"/>
                <p:cNvGrpSpPr/>
                <p:nvPr/>
              </p:nvGrpSpPr>
              <p:grpSpPr>
                <a:xfrm>
                  <a:off x="1063625" y="2786070"/>
                  <a:ext cx="3871913" cy="347663"/>
                  <a:chOff x="1063625" y="2786070"/>
                  <a:chExt cx="3871913" cy="347663"/>
                </a:xfrm>
              </p:grpSpPr>
              <p:grpSp>
                <p:nvGrpSpPr>
                  <p:cNvPr id="187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32"/>
                    <a:ext cx="1643063" cy="342901"/>
                    <a:chOff x="564" y="1487"/>
                    <a:chExt cx="1035" cy="216"/>
                  </a:xfrm>
                </p:grpSpPr>
                <p:sp>
                  <p:nvSpPr>
                    <p:cNvPr id="192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70"/>
                    <a:ext cx="1643063" cy="342901"/>
                    <a:chOff x="1968" y="1484"/>
                    <a:chExt cx="1035" cy="216"/>
                  </a:xfrm>
                </p:grpSpPr>
                <p:sp>
                  <p:nvSpPr>
                    <p:cNvPr id="189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2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7"/>
                  <a:ext cx="1643063" cy="342901"/>
                  <a:chOff x="3342" y="1493"/>
                  <a:chExt cx="1035" cy="216"/>
                </a:xfrm>
              </p:grpSpPr>
              <p:sp>
                <p:nvSpPr>
                  <p:cNvPr id="18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3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grpSp>
        <p:nvGrpSpPr>
          <p:cNvPr id="196" name="Group 195"/>
          <p:cNvGrpSpPr/>
          <p:nvPr/>
        </p:nvGrpSpPr>
        <p:grpSpPr>
          <a:xfrm>
            <a:off x="1066800" y="5943600"/>
            <a:ext cx="1643062" cy="462307"/>
            <a:chOff x="1074738" y="3524250"/>
            <a:chExt cx="1643062" cy="462307"/>
          </a:xfrm>
        </p:grpSpPr>
        <p:sp>
          <p:nvSpPr>
            <p:cNvPr id="197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11   </a:t>
              </a:r>
              <a:r>
                <a:rPr kumimoji="1" lang="en-US" altLang="zh-TW" sz="2400" dirty="0" smtClean="0"/>
                <a:t>14</a:t>
              </a:r>
              <a:endParaRPr kumimoji="1" lang="en-US" altLang="zh-TW" sz="2400" dirty="0"/>
            </a:p>
          </p:txBody>
        </p:sp>
        <p:grpSp>
          <p:nvGrpSpPr>
            <p:cNvPr id="198" name="Group 50"/>
            <p:cNvGrpSpPr>
              <a:grpSpLocks/>
            </p:cNvGrpSpPr>
            <p:nvPr/>
          </p:nvGrpSpPr>
          <p:grpSpPr bwMode="auto">
            <a:xfrm>
              <a:off x="1074738" y="3573472"/>
              <a:ext cx="1643062" cy="342901"/>
              <a:chOff x="571" y="1980"/>
              <a:chExt cx="1035" cy="216"/>
            </a:xfrm>
          </p:grpSpPr>
          <p:sp>
            <p:nvSpPr>
              <p:cNvPr id="199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0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3 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8257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8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1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4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6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16"/>
          <p:cNvSpPr>
            <a:spLocks noChangeShapeType="1"/>
          </p:cNvSpPr>
          <p:nvPr/>
        </p:nvSpPr>
        <p:spPr bwMode="auto">
          <a:xfrm>
            <a:off x="7535863" y="250825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17"/>
          <p:cNvSpPr>
            <a:spLocks noChangeShapeType="1"/>
          </p:cNvSpPr>
          <p:nvPr/>
        </p:nvSpPr>
        <p:spPr bwMode="auto">
          <a:xfrm>
            <a:off x="8232775" y="25082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18"/>
          <p:cNvSpPr>
            <a:spLocks noChangeShapeType="1"/>
          </p:cNvSpPr>
          <p:nvPr/>
        </p:nvSpPr>
        <p:spPr bwMode="auto">
          <a:xfrm>
            <a:off x="8039100" y="28067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>
            <a:off x="8208963" y="29019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2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8</a:t>
            </a:r>
          </a:p>
        </p:txBody>
      </p:sp>
      <p:sp>
        <p:nvSpPr>
          <p:cNvPr id="8204" name="Rectangle 22"/>
          <p:cNvSpPr>
            <a:spLocks noChangeArrowheads="1"/>
          </p:cNvSpPr>
          <p:nvPr/>
        </p:nvSpPr>
        <p:spPr bwMode="auto">
          <a:xfrm>
            <a:off x="6135688" y="2322513"/>
            <a:ext cx="120808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0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V="1">
            <a:off x="4579938" y="27003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24"/>
          <p:cNvSpPr>
            <a:spLocks noChangeArrowheads="1"/>
          </p:cNvSpPr>
          <p:nvPr/>
        </p:nvSpPr>
        <p:spPr bwMode="auto">
          <a:xfrm>
            <a:off x="4610100" y="26828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8 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8254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8251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2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8248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9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1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43"/>
          <p:cNvSpPr>
            <a:spLocks noChangeShapeType="1"/>
          </p:cNvSpPr>
          <p:nvPr/>
        </p:nvSpPr>
        <p:spPr bwMode="auto">
          <a:xfrm>
            <a:off x="8193088" y="36464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44"/>
          <p:cNvSpPr>
            <a:spLocks noChangeShapeType="1"/>
          </p:cNvSpPr>
          <p:nvPr/>
        </p:nvSpPr>
        <p:spPr bwMode="auto">
          <a:xfrm>
            <a:off x="8270875" y="36941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Rectangle 45"/>
          <p:cNvSpPr>
            <a:spLocks noChangeArrowheads="1"/>
          </p:cNvSpPr>
          <p:nvPr/>
        </p:nvSpPr>
        <p:spPr bwMode="auto">
          <a:xfrm>
            <a:off x="3876675" y="3092450"/>
            <a:ext cx="11826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-</a:t>
            </a:r>
            <a:r>
              <a:rPr kumimoji="1" lang="en-US" altLang="zh-TW" sz="2400" dirty="0" smtClean="0"/>
              <a:t>3   </a:t>
            </a:r>
            <a:r>
              <a:rPr kumimoji="1" lang="en-US" altLang="zh-TW" sz="2400" dirty="0"/>
              <a:t>10</a:t>
            </a:r>
          </a:p>
        </p:txBody>
      </p:sp>
      <p:sp>
        <p:nvSpPr>
          <p:cNvPr id="8219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6</a:t>
            </a:r>
          </a:p>
        </p:txBody>
      </p:sp>
      <p:sp>
        <p:nvSpPr>
          <p:cNvPr id="8220" name="Line 47"/>
          <p:cNvSpPr>
            <a:spLocks noChangeShapeType="1"/>
          </p:cNvSpPr>
          <p:nvPr/>
        </p:nvSpPr>
        <p:spPr bwMode="auto">
          <a:xfrm flipH="1" flipV="1">
            <a:off x="6838950" y="3462338"/>
            <a:ext cx="14288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Rectangle 48"/>
          <p:cNvSpPr>
            <a:spLocks noChangeArrowheads="1"/>
          </p:cNvSpPr>
          <p:nvPr/>
        </p:nvSpPr>
        <p:spPr bwMode="auto">
          <a:xfrm>
            <a:off x="6867525" y="3443288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8222" name="Rectangle 49"/>
          <p:cNvSpPr>
            <a:spLocks noChangeArrowheads="1"/>
          </p:cNvSpPr>
          <p:nvPr/>
        </p:nvSpPr>
        <p:spPr bwMode="auto">
          <a:xfrm>
            <a:off x="1657350" y="379412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11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617663" y="3843338"/>
            <a:ext cx="1643062" cy="342900"/>
            <a:chOff x="601" y="2421"/>
            <a:chExt cx="1035" cy="216"/>
          </a:xfrm>
        </p:grpSpPr>
        <p:sp>
          <p:nvSpPr>
            <p:cNvPr id="8245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6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4" name="Line 54"/>
          <p:cNvSpPr>
            <a:spLocks noChangeShapeType="1"/>
          </p:cNvSpPr>
          <p:nvPr/>
        </p:nvSpPr>
        <p:spPr bwMode="auto">
          <a:xfrm>
            <a:off x="3121025" y="400685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8226" name="Rectangle 56"/>
          <p:cNvSpPr>
            <a:spLocks noChangeArrowheads="1"/>
          </p:cNvSpPr>
          <p:nvPr/>
        </p:nvSpPr>
        <p:spPr bwMode="auto">
          <a:xfrm>
            <a:off x="3900488" y="3792538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860800" y="3841750"/>
            <a:ext cx="1643063" cy="342900"/>
            <a:chOff x="2014" y="2420"/>
            <a:chExt cx="1035" cy="216"/>
          </a:xfrm>
        </p:grpSpPr>
        <p:sp>
          <p:nvSpPr>
            <p:cNvPr id="8242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3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8" name="Line 61"/>
          <p:cNvSpPr>
            <a:spLocks noChangeShapeType="1"/>
          </p:cNvSpPr>
          <p:nvPr/>
        </p:nvSpPr>
        <p:spPr bwMode="auto">
          <a:xfrm>
            <a:off x="5345113" y="4024313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62"/>
          <p:cNvSpPr>
            <a:spLocks noChangeShapeType="1"/>
          </p:cNvSpPr>
          <p:nvPr/>
        </p:nvSpPr>
        <p:spPr bwMode="auto">
          <a:xfrm>
            <a:off x="8070850" y="429577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Line 63"/>
          <p:cNvSpPr>
            <a:spLocks noChangeShapeType="1"/>
          </p:cNvSpPr>
          <p:nvPr/>
        </p:nvSpPr>
        <p:spPr bwMode="auto">
          <a:xfrm>
            <a:off x="8161338" y="4343400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Line 64"/>
          <p:cNvSpPr>
            <a:spLocks noChangeShapeType="1"/>
          </p:cNvSpPr>
          <p:nvPr/>
        </p:nvSpPr>
        <p:spPr bwMode="auto">
          <a:xfrm>
            <a:off x="8239125" y="43910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Rectangle 65"/>
          <p:cNvSpPr>
            <a:spLocks noChangeArrowheads="1"/>
          </p:cNvSpPr>
          <p:nvPr/>
        </p:nvSpPr>
        <p:spPr bwMode="auto">
          <a:xfrm>
            <a:off x="6829425" y="4205288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8233" name="Rectangle 66"/>
          <p:cNvSpPr>
            <a:spLocks noChangeArrowheads="1"/>
          </p:cNvSpPr>
          <p:nvPr/>
        </p:nvSpPr>
        <p:spPr bwMode="auto">
          <a:xfrm>
            <a:off x="6118225" y="38258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2   </a:t>
            </a:r>
            <a:r>
              <a:rPr kumimoji="1" lang="en-US" altLang="zh-TW" sz="2800" dirty="0"/>
              <a:t>8</a:t>
            </a: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6026150" y="3851275"/>
            <a:ext cx="1643063" cy="342900"/>
            <a:chOff x="3378" y="2426"/>
            <a:chExt cx="1035" cy="216"/>
          </a:xfrm>
        </p:grpSpPr>
        <p:sp>
          <p:nvSpPr>
            <p:cNvPr id="8239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0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35" name="Line 71"/>
          <p:cNvSpPr>
            <a:spLocks noChangeShapeType="1"/>
          </p:cNvSpPr>
          <p:nvPr/>
        </p:nvSpPr>
        <p:spPr bwMode="auto">
          <a:xfrm flipV="1">
            <a:off x="6835775" y="42068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72"/>
          <p:cNvSpPr>
            <a:spLocks noChangeShapeType="1"/>
          </p:cNvSpPr>
          <p:nvPr/>
        </p:nvSpPr>
        <p:spPr bwMode="auto">
          <a:xfrm>
            <a:off x="7518400" y="4022725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73"/>
          <p:cNvSpPr>
            <a:spLocks noChangeShapeType="1"/>
          </p:cNvSpPr>
          <p:nvPr/>
        </p:nvSpPr>
        <p:spPr bwMode="auto">
          <a:xfrm>
            <a:off x="8229600" y="400526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Polynomial 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</a:t>
            </a:r>
            <a:r>
              <a:rPr lang="en-IN" dirty="0" err="1" smtClean="0"/>
              <a:t>alloc</a:t>
            </a:r>
            <a:r>
              <a:rPr lang="en-IN" dirty="0" smtClean="0"/>
              <a:t> &amp; free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IN" b="1" dirty="0" smtClean="0"/>
              <a:t>void free(void * </a:t>
            </a:r>
            <a:r>
              <a:rPr lang="en-IN" b="1" dirty="0" err="1" smtClean="0"/>
              <a:t>ptr</a:t>
            </a:r>
            <a:r>
              <a:rPr lang="en-IN" b="1" dirty="0" smtClean="0"/>
              <a:t>);</a:t>
            </a:r>
            <a:r>
              <a:rPr lang="en-IN" dirty="0" smtClean="0"/>
              <a:t>  -- </a:t>
            </a:r>
            <a:r>
              <a:rPr lang="en-IN" dirty="0" err="1" smtClean="0"/>
              <a:t>deallocates</a:t>
            </a:r>
            <a:r>
              <a:rPr lang="en-IN" dirty="0" smtClean="0"/>
              <a:t> memory block (dynamically created) pointed by </a:t>
            </a:r>
            <a:r>
              <a:rPr lang="en-IN" dirty="0" err="1" smtClean="0"/>
              <a:t>ptr</a:t>
            </a:r>
            <a:endParaRPr lang="en-IN" dirty="0" smtClean="0"/>
          </a:p>
          <a:p>
            <a:r>
              <a:rPr lang="en-IN" dirty="0" smtClean="0"/>
              <a:t> free(</a:t>
            </a:r>
            <a:r>
              <a:rPr lang="en-IN" dirty="0" err="1" smtClean="0"/>
              <a:t>ptr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3    </a:t>
            </a:r>
            <a:r>
              <a:rPr kumimoji="1" lang="en-US" altLang="zh-TW" sz="2400" dirty="0" smtClean="0"/>
              <a:t>14</a:t>
            </a:r>
            <a:endParaRPr kumimoji="1" lang="en-US" altLang="zh-TW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9293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4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7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00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0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16"/>
          <p:cNvSpPr>
            <a:spLocks noChangeShapeType="1"/>
          </p:cNvSpPr>
          <p:nvPr/>
        </p:nvSpPr>
        <p:spPr bwMode="auto">
          <a:xfrm>
            <a:off x="7535863" y="250825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17"/>
          <p:cNvSpPr>
            <a:spLocks noChangeShapeType="1"/>
          </p:cNvSpPr>
          <p:nvPr/>
        </p:nvSpPr>
        <p:spPr bwMode="auto">
          <a:xfrm>
            <a:off x="8232775" y="25082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8"/>
          <p:cNvSpPr>
            <a:spLocks noChangeShapeType="1"/>
          </p:cNvSpPr>
          <p:nvPr/>
        </p:nvSpPr>
        <p:spPr bwMode="auto">
          <a:xfrm>
            <a:off x="8039100" y="28067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20"/>
          <p:cNvSpPr>
            <a:spLocks noChangeShapeType="1"/>
          </p:cNvSpPr>
          <p:nvPr/>
        </p:nvSpPr>
        <p:spPr bwMode="auto">
          <a:xfrm>
            <a:off x="8208963" y="29019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2      8</a:t>
            </a:r>
          </a:p>
        </p:txBody>
      </p:sp>
      <p:sp>
        <p:nvSpPr>
          <p:cNvPr id="9228" name="Rectangle 22"/>
          <p:cNvSpPr>
            <a:spLocks noChangeArrowheads="1"/>
          </p:cNvSpPr>
          <p:nvPr/>
        </p:nvSpPr>
        <p:spPr bwMode="auto">
          <a:xfrm>
            <a:off x="7543800" y="3886200"/>
            <a:ext cx="8382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  <p:sp>
        <p:nvSpPr>
          <p:cNvPr id="9229" name="Line 23"/>
          <p:cNvSpPr>
            <a:spLocks noChangeShapeType="1"/>
          </p:cNvSpPr>
          <p:nvPr/>
        </p:nvSpPr>
        <p:spPr bwMode="auto">
          <a:xfrm flipV="1">
            <a:off x="7308850" y="26670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24"/>
          <p:cNvSpPr>
            <a:spLocks noChangeArrowheads="1"/>
          </p:cNvSpPr>
          <p:nvPr/>
        </p:nvSpPr>
        <p:spPr bwMode="auto">
          <a:xfrm>
            <a:off x="7315200" y="2667000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9231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8  </a:t>
            </a:r>
            <a:r>
              <a:rPr kumimoji="1" lang="en-US" altLang="zh-TW" sz="2400" dirty="0" smtClean="0"/>
              <a:t>  </a:t>
            </a:r>
            <a:r>
              <a:rPr kumimoji="1" lang="en-US" altLang="zh-TW" sz="24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9290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1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2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9287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8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9284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5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5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43"/>
          <p:cNvSpPr>
            <a:spLocks noChangeShapeType="1"/>
          </p:cNvSpPr>
          <p:nvPr/>
        </p:nvSpPr>
        <p:spPr bwMode="auto">
          <a:xfrm>
            <a:off x="8229600" y="36576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44"/>
          <p:cNvSpPr>
            <a:spLocks noChangeShapeType="1"/>
          </p:cNvSpPr>
          <p:nvPr/>
        </p:nvSpPr>
        <p:spPr bwMode="auto">
          <a:xfrm>
            <a:off x="8229600" y="3733800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>
            <a:off x="3886200" y="3048000"/>
            <a:ext cx="118268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sp>
        <p:nvSpPr>
          <p:cNvPr id="9243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 </a:t>
            </a:r>
            <a:r>
              <a:rPr kumimoji="1" lang="en-US" altLang="zh-TW" sz="2800" dirty="0" smtClean="0"/>
              <a:t>6</a:t>
            </a:r>
            <a:endParaRPr kumimoji="1" lang="en-US" altLang="zh-TW" sz="2800" dirty="0"/>
          </a:p>
        </p:txBody>
      </p:sp>
      <p:sp>
        <p:nvSpPr>
          <p:cNvPr id="9244" name="Line 47"/>
          <p:cNvSpPr>
            <a:spLocks noChangeShapeType="1"/>
          </p:cNvSpPr>
          <p:nvPr/>
        </p:nvSpPr>
        <p:spPr bwMode="auto">
          <a:xfrm flipH="1" flipV="1">
            <a:off x="7467600" y="3429000"/>
            <a:ext cx="14288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48"/>
          <p:cNvSpPr>
            <a:spLocks noChangeArrowheads="1"/>
          </p:cNvSpPr>
          <p:nvPr/>
        </p:nvSpPr>
        <p:spPr bwMode="auto">
          <a:xfrm>
            <a:off x="7162800" y="35052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9246" name="Rectangle 49"/>
          <p:cNvSpPr>
            <a:spLocks noChangeArrowheads="1"/>
          </p:cNvSpPr>
          <p:nvPr/>
        </p:nvSpPr>
        <p:spPr bwMode="auto">
          <a:xfrm>
            <a:off x="609600" y="3810000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11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66750" y="3843338"/>
            <a:ext cx="1314450" cy="347662"/>
            <a:chOff x="601" y="2421"/>
            <a:chExt cx="1035" cy="216"/>
          </a:xfrm>
        </p:grpSpPr>
        <p:sp>
          <p:nvSpPr>
            <p:cNvPr id="9281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2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48" name="Line 54"/>
          <p:cNvSpPr>
            <a:spLocks noChangeShapeType="1"/>
          </p:cNvSpPr>
          <p:nvPr/>
        </p:nvSpPr>
        <p:spPr bwMode="auto">
          <a:xfrm>
            <a:off x="1600200" y="403860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9250" name="Rectangle 56"/>
          <p:cNvSpPr>
            <a:spLocks noChangeArrowheads="1"/>
          </p:cNvSpPr>
          <p:nvPr/>
        </p:nvSpPr>
        <p:spPr bwMode="auto">
          <a:xfrm>
            <a:off x="2286000" y="3856038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-3   </a:t>
            </a:r>
            <a:r>
              <a:rPr kumimoji="1" lang="en-US" altLang="zh-TW" sz="2400" dirty="0"/>
              <a:t>10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2209800" y="3859213"/>
            <a:ext cx="1643063" cy="342900"/>
            <a:chOff x="2014" y="2420"/>
            <a:chExt cx="1035" cy="216"/>
          </a:xfrm>
        </p:grpSpPr>
        <p:sp>
          <p:nvSpPr>
            <p:cNvPr id="9278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9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2" name="Line 61"/>
          <p:cNvSpPr>
            <a:spLocks noChangeShapeType="1"/>
          </p:cNvSpPr>
          <p:nvPr/>
        </p:nvSpPr>
        <p:spPr bwMode="auto">
          <a:xfrm>
            <a:off x="3505200" y="4038600"/>
            <a:ext cx="65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62"/>
          <p:cNvSpPr>
            <a:spLocks noChangeShapeType="1"/>
          </p:cNvSpPr>
          <p:nvPr/>
        </p:nvSpPr>
        <p:spPr bwMode="auto">
          <a:xfrm>
            <a:off x="8729663" y="435292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63"/>
          <p:cNvSpPr>
            <a:spLocks noChangeShapeType="1"/>
          </p:cNvSpPr>
          <p:nvPr/>
        </p:nvSpPr>
        <p:spPr bwMode="auto">
          <a:xfrm>
            <a:off x="8805863" y="44291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64"/>
          <p:cNvSpPr>
            <a:spLocks noChangeShapeType="1"/>
          </p:cNvSpPr>
          <p:nvPr/>
        </p:nvSpPr>
        <p:spPr bwMode="auto">
          <a:xfrm>
            <a:off x="8882063" y="45053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65"/>
          <p:cNvSpPr>
            <a:spLocks noChangeArrowheads="1"/>
          </p:cNvSpPr>
          <p:nvPr/>
        </p:nvSpPr>
        <p:spPr bwMode="auto">
          <a:xfrm>
            <a:off x="7934325" y="4322763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9257" name="Rectangle 66"/>
          <p:cNvSpPr>
            <a:spLocks noChangeArrowheads="1"/>
          </p:cNvSpPr>
          <p:nvPr/>
        </p:nvSpPr>
        <p:spPr bwMode="auto">
          <a:xfrm>
            <a:off x="4114800" y="3810000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</a:t>
            </a:r>
            <a:r>
              <a:rPr kumimoji="1" lang="en-US" altLang="zh-TW" sz="2400" dirty="0" smtClean="0"/>
              <a:t>8</a:t>
            </a:r>
            <a:endParaRPr kumimoji="1" lang="en-US" altLang="zh-TW" sz="2400" dirty="0"/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4051300" y="3851275"/>
            <a:ext cx="1643063" cy="342900"/>
            <a:chOff x="3378" y="2426"/>
            <a:chExt cx="1035" cy="216"/>
          </a:xfrm>
        </p:grpSpPr>
        <p:sp>
          <p:nvSpPr>
            <p:cNvPr id="9275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6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9" name="Line 71"/>
          <p:cNvSpPr>
            <a:spLocks noChangeShapeType="1"/>
          </p:cNvSpPr>
          <p:nvPr/>
        </p:nvSpPr>
        <p:spPr bwMode="auto">
          <a:xfrm flipV="1">
            <a:off x="8001000" y="41910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73"/>
          <p:cNvSpPr>
            <a:spLocks noChangeShapeType="1"/>
          </p:cNvSpPr>
          <p:nvPr/>
        </p:nvSpPr>
        <p:spPr bwMode="auto">
          <a:xfrm>
            <a:off x="8899525" y="403860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Polynomial Addition (cont’d)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5827713" y="3810000"/>
            <a:ext cx="1371600" cy="381000"/>
            <a:chOff x="601" y="2421"/>
            <a:chExt cx="1035" cy="216"/>
          </a:xfrm>
        </p:grpSpPr>
        <p:sp>
          <p:nvSpPr>
            <p:cNvPr id="9272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3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Rectangle 79"/>
          <p:cNvSpPr>
            <a:spLocks noChangeArrowheads="1"/>
          </p:cNvSpPr>
          <p:nvPr/>
        </p:nvSpPr>
        <p:spPr bwMode="auto">
          <a:xfrm>
            <a:off x="5791200" y="38100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kumimoji="1" lang="en-US" altLang="zh-TW" sz="2400" dirty="0"/>
              <a:t>10  </a:t>
            </a:r>
            <a:r>
              <a:rPr kumimoji="1" lang="en-US" altLang="zh-TW" sz="2400" dirty="0" smtClean="0"/>
              <a:t>6</a:t>
            </a:r>
            <a:endParaRPr kumimoji="1" lang="en-US" altLang="zh-TW" sz="2400" dirty="0"/>
          </a:p>
        </p:txBody>
      </p:sp>
      <p:sp>
        <p:nvSpPr>
          <p:cNvPr id="9264" name="Line 61"/>
          <p:cNvSpPr>
            <a:spLocks noChangeShapeType="1"/>
          </p:cNvSpPr>
          <p:nvPr/>
        </p:nvSpPr>
        <p:spPr bwMode="auto">
          <a:xfrm>
            <a:off x="5211763" y="4038600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7543800" y="3886200"/>
            <a:ext cx="914400" cy="381000"/>
            <a:chOff x="601" y="2421"/>
            <a:chExt cx="1035" cy="216"/>
          </a:xfrm>
        </p:grpSpPr>
        <p:sp>
          <p:nvSpPr>
            <p:cNvPr id="9269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0" name="Line 52"/>
            <p:cNvSpPr>
              <a:spLocks noChangeShapeType="1"/>
            </p:cNvSpPr>
            <p:nvPr/>
          </p:nvSpPr>
          <p:spPr bwMode="auto">
            <a:xfrm>
              <a:off x="958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6" name="Line 16"/>
          <p:cNvSpPr>
            <a:spLocks noChangeShapeType="1"/>
          </p:cNvSpPr>
          <p:nvPr/>
        </p:nvSpPr>
        <p:spPr bwMode="auto">
          <a:xfrm>
            <a:off x="8226425" y="403860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5"/>
          <p:cNvSpPr>
            <a:spLocks noChangeShapeType="1"/>
          </p:cNvSpPr>
          <p:nvPr/>
        </p:nvSpPr>
        <p:spPr bwMode="auto">
          <a:xfrm>
            <a:off x="6781800" y="40386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Rectangle 22"/>
          <p:cNvSpPr>
            <a:spLocks noChangeArrowheads="1"/>
          </p:cNvSpPr>
          <p:nvPr/>
        </p:nvSpPr>
        <p:spPr bwMode="auto">
          <a:xfrm>
            <a:off x="6248400" y="2286000"/>
            <a:ext cx="990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23900" y="371475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endParaRPr kumimoji="1" lang="en-US" altLang="zh-TW">
              <a:latin typeface="Calibri" pitchFamily="34" charset="0"/>
            </a:endParaRPr>
          </a:p>
        </p:txBody>
      </p:sp>
      <p:sp>
        <p:nvSpPr>
          <p:cNvPr id="7174" name="Line 15"/>
          <p:cNvSpPr>
            <a:spLocks noChangeShapeType="1"/>
          </p:cNvSpPr>
          <p:nvPr/>
        </p:nvSpPr>
        <p:spPr bwMode="auto">
          <a:xfrm>
            <a:off x="4708525" y="21986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6" name="Line 17"/>
          <p:cNvSpPr>
            <a:spLocks noChangeShapeType="1"/>
          </p:cNvSpPr>
          <p:nvPr/>
        </p:nvSpPr>
        <p:spPr bwMode="auto">
          <a:xfrm>
            <a:off x="7677150" y="21780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9"/>
          <p:cNvSpPr>
            <a:spLocks noChangeShapeType="1"/>
          </p:cNvSpPr>
          <p:nvPr/>
        </p:nvSpPr>
        <p:spPr bwMode="auto">
          <a:xfrm>
            <a:off x="7575550" y="25241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20"/>
          <p:cNvSpPr>
            <a:spLocks noChangeShapeType="1"/>
          </p:cNvSpPr>
          <p:nvPr/>
        </p:nvSpPr>
        <p:spPr bwMode="auto">
          <a:xfrm>
            <a:off x="7653338" y="25717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146"/>
          <p:cNvGrpSpPr/>
          <p:nvPr/>
        </p:nvGrpSpPr>
        <p:grpSpPr>
          <a:xfrm>
            <a:off x="1065213" y="1979613"/>
            <a:ext cx="6767512" cy="538149"/>
            <a:chOff x="1065213" y="1979613"/>
            <a:chExt cx="6767512" cy="53814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65213" y="2005013"/>
              <a:ext cx="6035675" cy="346075"/>
              <a:chOff x="565" y="992"/>
              <a:chExt cx="3802" cy="218"/>
            </a:xfrm>
          </p:grpSpPr>
          <p:sp>
            <p:nvSpPr>
              <p:cNvPr id="7287" name="Rectangle 5"/>
              <p:cNvSpPr>
                <a:spLocks noChangeArrowheads="1"/>
              </p:cNvSpPr>
              <p:nvPr/>
            </p:nvSpPr>
            <p:spPr bwMode="auto">
              <a:xfrm>
                <a:off x="565" y="99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88" name="Line 6"/>
              <p:cNvSpPr>
                <a:spLocks noChangeShapeType="1"/>
              </p:cNvSpPr>
              <p:nvPr/>
            </p:nvSpPr>
            <p:spPr bwMode="auto">
              <a:xfrm>
                <a:off x="892" y="99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9" name="Line 7"/>
              <p:cNvSpPr>
                <a:spLocks noChangeShapeType="1"/>
              </p:cNvSpPr>
              <p:nvPr/>
            </p:nvSpPr>
            <p:spPr bwMode="auto">
              <a:xfrm>
                <a:off x="1252" y="99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0" name="Rectangle 8"/>
              <p:cNvSpPr>
                <a:spLocks noChangeArrowheads="1"/>
              </p:cNvSpPr>
              <p:nvPr/>
            </p:nvSpPr>
            <p:spPr bwMode="auto">
              <a:xfrm>
                <a:off x="1959" y="997"/>
                <a:ext cx="1036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1" name="Line 9"/>
              <p:cNvSpPr>
                <a:spLocks noChangeShapeType="1"/>
              </p:cNvSpPr>
              <p:nvPr/>
            </p:nvSpPr>
            <p:spPr bwMode="auto">
              <a:xfrm>
                <a:off x="2286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Line 10"/>
              <p:cNvSpPr>
                <a:spLocks noChangeShapeType="1"/>
              </p:cNvSpPr>
              <p:nvPr/>
            </p:nvSpPr>
            <p:spPr bwMode="auto">
              <a:xfrm>
                <a:off x="2647" y="992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Rectangle 11"/>
              <p:cNvSpPr>
                <a:spLocks noChangeArrowheads="1"/>
              </p:cNvSpPr>
              <p:nvPr/>
            </p:nvSpPr>
            <p:spPr bwMode="auto">
              <a:xfrm>
                <a:off x="3332" y="997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4" name="Line 12"/>
              <p:cNvSpPr>
                <a:spLocks noChangeShapeType="1"/>
              </p:cNvSpPr>
              <p:nvPr/>
            </p:nvSpPr>
            <p:spPr bwMode="auto">
              <a:xfrm>
                <a:off x="3658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5" name="Line 13"/>
              <p:cNvSpPr>
                <a:spLocks noChangeShapeType="1"/>
              </p:cNvSpPr>
              <p:nvPr/>
            </p:nvSpPr>
            <p:spPr bwMode="auto">
              <a:xfrm>
                <a:off x="4019" y="993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8"/>
            <p:cNvGrpSpPr/>
            <p:nvPr/>
          </p:nvGrpSpPr>
          <p:grpSpPr>
            <a:xfrm>
              <a:off x="1104900" y="1979613"/>
              <a:ext cx="6727825" cy="538149"/>
              <a:chOff x="1104900" y="1979613"/>
              <a:chExt cx="6727825" cy="538149"/>
            </a:xfrm>
          </p:grpSpPr>
          <p:sp>
            <p:nvSpPr>
              <p:cNvPr id="7171" name="Rectangle 3"/>
              <p:cNvSpPr>
                <a:spLocks noChangeArrowheads="1"/>
              </p:cNvSpPr>
              <p:nvPr/>
            </p:nvSpPr>
            <p:spPr bwMode="auto">
              <a:xfrm>
                <a:off x="1104900" y="1993900"/>
                <a:ext cx="1438275" cy="523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800" dirty="0"/>
                  <a:t>3   </a:t>
                </a:r>
                <a:r>
                  <a:rPr kumimoji="1" lang="en-US" altLang="zh-TW" sz="2800" dirty="0" smtClean="0"/>
                  <a:t>14</a:t>
                </a:r>
                <a:endParaRPr kumimoji="1" lang="en-US" altLang="zh-TW" sz="2800" dirty="0"/>
              </a:p>
            </p:txBody>
          </p:sp>
          <p:sp>
            <p:nvSpPr>
              <p:cNvPr id="7173" name="Line 14"/>
              <p:cNvSpPr>
                <a:spLocks noChangeShapeType="1"/>
              </p:cNvSpPr>
              <p:nvPr/>
            </p:nvSpPr>
            <p:spPr bwMode="auto">
              <a:xfrm>
                <a:off x="2555875" y="2189163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" name="Line 16"/>
              <p:cNvSpPr>
                <a:spLocks noChangeShapeType="1"/>
              </p:cNvSpPr>
              <p:nvPr/>
            </p:nvSpPr>
            <p:spPr bwMode="auto">
              <a:xfrm>
                <a:off x="6980238" y="2178050"/>
                <a:ext cx="696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" name="Line 18"/>
              <p:cNvSpPr>
                <a:spLocks noChangeShapeType="1"/>
              </p:cNvSpPr>
              <p:nvPr/>
            </p:nvSpPr>
            <p:spPr bwMode="auto">
              <a:xfrm>
                <a:off x="7485063" y="2476500"/>
                <a:ext cx="347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Rectangle 21"/>
              <p:cNvSpPr>
                <a:spLocks noChangeArrowheads="1"/>
              </p:cNvSpPr>
              <p:nvPr/>
            </p:nvSpPr>
            <p:spPr bwMode="auto">
              <a:xfrm>
                <a:off x="3360738" y="1979613"/>
                <a:ext cx="1387475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2     8</a:t>
                </a:r>
              </a:p>
            </p:txBody>
          </p:sp>
          <p:sp>
            <p:nvSpPr>
              <p:cNvPr id="7181" name="Rectangle 22"/>
              <p:cNvSpPr>
                <a:spLocks noChangeArrowheads="1"/>
              </p:cNvSpPr>
              <p:nvPr/>
            </p:nvSpPr>
            <p:spPr bwMode="auto">
              <a:xfrm>
                <a:off x="5580063" y="1992313"/>
                <a:ext cx="1208087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1     0</a:t>
                </a:r>
              </a:p>
            </p:txBody>
          </p:sp>
        </p:grpSp>
      </p:grpSp>
      <p:sp>
        <p:nvSpPr>
          <p:cNvPr id="7182" name="Line 23"/>
          <p:cNvSpPr>
            <a:spLocks noChangeShapeType="1"/>
          </p:cNvSpPr>
          <p:nvPr/>
        </p:nvSpPr>
        <p:spPr bwMode="auto">
          <a:xfrm flipV="1">
            <a:off x="1804988" y="23574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24"/>
          <p:cNvSpPr>
            <a:spLocks noChangeArrowheads="1"/>
          </p:cNvSpPr>
          <p:nvPr/>
        </p:nvSpPr>
        <p:spPr bwMode="auto">
          <a:xfrm>
            <a:off x="1824038" y="23399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190" name="Line 40"/>
          <p:cNvSpPr>
            <a:spLocks noChangeShapeType="1"/>
          </p:cNvSpPr>
          <p:nvPr/>
        </p:nvSpPr>
        <p:spPr bwMode="auto">
          <a:xfrm>
            <a:off x="7018338" y="2970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41"/>
          <p:cNvSpPr>
            <a:spLocks noChangeShapeType="1"/>
          </p:cNvSpPr>
          <p:nvPr/>
        </p:nvSpPr>
        <p:spPr bwMode="auto">
          <a:xfrm>
            <a:off x="7727950" y="29527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42"/>
          <p:cNvSpPr>
            <a:spLocks noChangeShapeType="1"/>
          </p:cNvSpPr>
          <p:nvPr/>
        </p:nvSpPr>
        <p:spPr bwMode="auto">
          <a:xfrm>
            <a:off x="7546975" y="326866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43"/>
          <p:cNvSpPr>
            <a:spLocks noChangeShapeType="1"/>
          </p:cNvSpPr>
          <p:nvPr/>
        </p:nvSpPr>
        <p:spPr bwMode="auto">
          <a:xfrm>
            <a:off x="7637463" y="33162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44"/>
          <p:cNvSpPr>
            <a:spLocks noChangeShapeType="1"/>
          </p:cNvSpPr>
          <p:nvPr/>
        </p:nvSpPr>
        <p:spPr bwMode="auto">
          <a:xfrm>
            <a:off x="7715250" y="33639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2"/>
          <p:cNvGrpSpPr/>
          <p:nvPr/>
        </p:nvGrpSpPr>
        <p:grpSpPr>
          <a:xfrm>
            <a:off x="1063625" y="2762250"/>
            <a:ext cx="6053138" cy="473420"/>
            <a:chOff x="1063625" y="2762250"/>
            <a:chExt cx="6053138" cy="473420"/>
          </a:xfrm>
        </p:grpSpPr>
        <p:sp>
          <p:nvSpPr>
            <p:cNvPr id="719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6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7184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718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8" name="Group 169"/>
                <p:cNvGrpSpPr/>
                <p:nvPr/>
              </p:nvGrpSpPr>
              <p:grpSpPr>
                <a:xfrm>
                  <a:off x="1063625" y="2786063"/>
                  <a:ext cx="3871913" cy="347662"/>
                  <a:chOff x="1063625" y="2786063"/>
                  <a:chExt cx="3871913" cy="347662"/>
                </a:xfrm>
              </p:grpSpPr>
              <p:grpSp>
                <p:nvGrpSpPr>
                  <p:cNvPr id="9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25"/>
                    <a:ext cx="1643063" cy="342900"/>
                    <a:chOff x="564" y="1487"/>
                    <a:chExt cx="1035" cy="216"/>
                  </a:xfrm>
                </p:grpSpPr>
                <p:sp>
                  <p:nvSpPr>
                    <p:cNvPr id="7284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5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63"/>
                    <a:ext cx="1643063" cy="342900"/>
                    <a:chOff x="1968" y="1484"/>
                    <a:chExt cx="1035" cy="216"/>
                  </a:xfrm>
                </p:grpSpPr>
                <p:sp>
                  <p:nvSpPr>
                    <p:cNvPr id="7281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2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3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0"/>
                  <a:ext cx="1643063" cy="342900"/>
                  <a:chOff x="3342" y="1493"/>
                  <a:chExt cx="1035" cy="216"/>
                </a:xfrm>
              </p:grpSpPr>
              <p:sp>
                <p:nvSpPr>
                  <p:cNvPr id="72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727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96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sp>
        <p:nvSpPr>
          <p:cNvPr id="7197" name="Line 47"/>
          <p:cNvSpPr>
            <a:spLocks noChangeShapeType="1"/>
          </p:cNvSpPr>
          <p:nvPr/>
        </p:nvSpPr>
        <p:spPr bwMode="auto">
          <a:xfrm flipH="1" flipV="1">
            <a:off x="1846263" y="3143250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Rectangle 48"/>
          <p:cNvSpPr>
            <a:spLocks noChangeArrowheads="1"/>
          </p:cNvSpPr>
          <p:nvPr/>
        </p:nvSpPr>
        <p:spPr bwMode="auto">
          <a:xfrm>
            <a:off x="1887538" y="3135313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grpSp>
        <p:nvGrpSpPr>
          <p:cNvPr id="12" name="Group 194"/>
          <p:cNvGrpSpPr/>
          <p:nvPr/>
        </p:nvGrpSpPr>
        <p:grpSpPr>
          <a:xfrm>
            <a:off x="1074738" y="3524250"/>
            <a:ext cx="1643062" cy="462307"/>
            <a:chOff x="1074738" y="3524250"/>
            <a:chExt cx="1643062" cy="462307"/>
          </a:xfrm>
        </p:grpSpPr>
        <p:sp>
          <p:nvSpPr>
            <p:cNvPr id="7199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 smtClean="0"/>
                <a:t>-5   14</a:t>
              </a:r>
              <a:endParaRPr kumimoji="1" lang="en-US" altLang="zh-TW" sz="2400" dirty="0"/>
            </a:p>
          </p:txBody>
        </p: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1074738" y="3573463"/>
              <a:ext cx="1643062" cy="342900"/>
              <a:chOff x="571" y="1980"/>
              <a:chExt cx="1035" cy="216"/>
            </a:xfrm>
          </p:grpSpPr>
          <p:sp>
            <p:nvSpPr>
              <p:cNvPr id="7275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76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01" name="Line 54"/>
          <p:cNvSpPr>
            <a:spLocks noChangeShapeType="1"/>
          </p:cNvSpPr>
          <p:nvPr/>
        </p:nvSpPr>
        <p:spPr bwMode="auto">
          <a:xfrm flipH="1" flipV="1">
            <a:off x="1884363" y="3929063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55"/>
          <p:cNvSpPr>
            <a:spLocks noChangeShapeType="1"/>
          </p:cNvSpPr>
          <p:nvPr/>
        </p:nvSpPr>
        <p:spPr bwMode="auto">
          <a:xfrm>
            <a:off x="2547938" y="3732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56"/>
          <p:cNvSpPr>
            <a:spLocks noChangeShapeType="1"/>
          </p:cNvSpPr>
          <p:nvPr/>
        </p:nvSpPr>
        <p:spPr bwMode="auto">
          <a:xfrm>
            <a:off x="3248025" y="37242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57"/>
          <p:cNvSpPr>
            <a:spLocks noChangeShapeType="1"/>
          </p:cNvSpPr>
          <p:nvPr/>
        </p:nvSpPr>
        <p:spPr bwMode="auto">
          <a:xfrm>
            <a:off x="3065463" y="40401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58"/>
          <p:cNvSpPr>
            <a:spLocks noChangeShapeType="1"/>
          </p:cNvSpPr>
          <p:nvPr/>
        </p:nvSpPr>
        <p:spPr bwMode="auto">
          <a:xfrm>
            <a:off x="3157538" y="40878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Line 59"/>
          <p:cNvSpPr>
            <a:spLocks noChangeShapeType="1"/>
          </p:cNvSpPr>
          <p:nvPr/>
        </p:nvSpPr>
        <p:spPr bwMode="auto">
          <a:xfrm>
            <a:off x="3235325" y="413543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Rectangle 60"/>
          <p:cNvSpPr>
            <a:spLocks noChangeArrowheads="1"/>
          </p:cNvSpPr>
          <p:nvPr/>
        </p:nvSpPr>
        <p:spPr bwMode="auto">
          <a:xfrm>
            <a:off x="1887538" y="3925888"/>
            <a:ext cx="3670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d</a:t>
            </a:r>
          </a:p>
        </p:txBody>
      </p:sp>
      <p:sp>
        <p:nvSpPr>
          <p:cNvPr id="7208" name="Rectangle 61"/>
          <p:cNvSpPr>
            <a:spLocks noChangeArrowheads="1"/>
          </p:cNvSpPr>
          <p:nvPr/>
        </p:nvSpPr>
        <p:spPr bwMode="auto">
          <a:xfrm>
            <a:off x="4016375" y="3551238"/>
            <a:ext cx="4365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8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b="1" dirty="0">
                <a:solidFill>
                  <a:srgbClr val="CC3300"/>
                </a:solidFill>
              </a:rPr>
              <a:t> == b-&gt;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800" b="1" dirty="0"/>
          </a:p>
        </p:txBody>
      </p:sp>
      <p:sp>
        <p:nvSpPr>
          <p:cNvPr id="7220" name="Line 82"/>
          <p:cNvSpPr>
            <a:spLocks noChangeShapeType="1"/>
          </p:cNvSpPr>
          <p:nvPr/>
        </p:nvSpPr>
        <p:spPr bwMode="auto">
          <a:xfrm flipV="1">
            <a:off x="4038600" y="48006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1" name="Rectangle 83"/>
          <p:cNvSpPr>
            <a:spLocks noChangeArrowheads="1"/>
          </p:cNvSpPr>
          <p:nvPr/>
        </p:nvSpPr>
        <p:spPr bwMode="auto">
          <a:xfrm>
            <a:off x="4038600" y="4800600"/>
            <a:ext cx="3349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228" name="Line 99"/>
          <p:cNvSpPr>
            <a:spLocks noChangeShapeType="1"/>
          </p:cNvSpPr>
          <p:nvPr/>
        </p:nvSpPr>
        <p:spPr bwMode="auto">
          <a:xfrm>
            <a:off x="7000875" y="550545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Line 100"/>
          <p:cNvSpPr>
            <a:spLocks noChangeShapeType="1"/>
          </p:cNvSpPr>
          <p:nvPr/>
        </p:nvSpPr>
        <p:spPr bwMode="auto">
          <a:xfrm>
            <a:off x="7712075" y="5487988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Line 101"/>
          <p:cNvSpPr>
            <a:spLocks noChangeShapeType="1"/>
          </p:cNvSpPr>
          <p:nvPr/>
        </p:nvSpPr>
        <p:spPr bwMode="auto">
          <a:xfrm>
            <a:off x="7529513" y="58039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Line 102"/>
          <p:cNvSpPr>
            <a:spLocks noChangeShapeType="1"/>
          </p:cNvSpPr>
          <p:nvPr/>
        </p:nvSpPr>
        <p:spPr bwMode="auto">
          <a:xfrm>
            <a:off x="7620000" y="58515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2" name="Line 103"/>
          <p:cNvSpPr>
            <a:spLocks noChangeShapeType="1"/>
          </p:cNvSpPr>
          <p:nvPr/>
        </p:nvSpPr>
        <p:spPr bwMode="auto">
          <a:xfrm>
            <a:off x="7697788" y="58991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Line 106"/>
          <p:cNvSpPr>
            <a:spLocks noChangeShapeType="1"/>
          </p:cNvSpPr>
          <p:nvPr/>
        </p:nvSpPr>
        <p:spPr bwMode="auto">
          <a:xfrm flipH="1" flipV="1">
            <a:off x="4033838" y="5654675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Rectangle 107"/>
          <p:cNvSpPr>
            <a:spLocks noChangeArrowheads="1"/>
          </p:cNvSpPr>
          <p:nvPr/>
        </p:nvSpPr>
        <p:spPr bwMode="auto">
          <a:xfrm>
            <a:off x="4038600" y="56388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7239" name="Line 113"/>
          <p:cNvSpPr>
            <a:spLocks noChangeShapeType="1"/>
          </p:cNvSpPr>
          <p:nvPr/>
        </p:nvSpPr>
        <p:spPr bwMode="auto">
          <a:xfrm>
            <a:off x="2547938" y="6211888"/>
            <a:ext cx="7159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Line 114"/>
          <p:cNvSpPr>
            <a:spLocks noChangeShapeType="1"/>
          </p:cNvSpPr>
          <p:nvPr/>
        </p:nvSpPr>
        <p:spPr bwMode="auto">
          <a:xfrm>
            <a:off x="5332413" y="64912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1" name="Line 115"/>
          <p:cNvSpPr>
            <a:spLocks noChangeShapeType="1"/>
          </p:cNvSpPr>
          <p:nvPr/>
        </p:nvSpPr>
        <p:spPr bwMode="auto">
          <a:xfrm>
            <a:off x="5424488" y="65389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2" name="Line 116"/>
          <p:cNvSpPr>
            <a:spLocks noChangeShapeType="1"/>
          </p:cNvSpPr>
          <p:nvPr/>
        </p:nvSpPr>
        <p:spPr bwMode="auto">
          <a:xfrm>
            <a:off x="5500688" y="6586538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3" name="Rectangle 117"/>
          <p:cNvSpPr>
            <a:spLocks noChangeArrowheads="1"/>
          </p:cNvSpPr>
          <p:nvPr/>
        </p:nvSpPr>
        <p:spPr bwMode="auto">
          <a:xfrm>
            <a:off x="4090988" y="6400800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7244" name="Rectangle 118"/>
          <p:cNvSpPr>
            <a:spLocks noChangeArrowheads="1"/>
          </p:cNvSpPr>
          <p:nvPr/>
        </p:nvSpPr>
        <p:spPr bwMode="auto">
          <a:xfrm>
            <a:off x="5486400" y="5867400"/>
            <a:ext cx="342722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400" b="1" dirty="0">
                <a:solidFill>
                  <a:srgbClr val="CC3300"/>
                </a:solidFill>
              </a:rPr>
              <a:t> &lt; b-&gt;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400" b="1" dirty="0"/>
          </a:p>
        </p:txBody>
      </p:sp>
      <p:sp>
        <p:nvSpPr>
          <p:cNvPr id="7245" name="Rectangle 119"/>
          <p:cNvSpPr>
            <a:spLocks noChangeArrowheads="1"/>
          </p:cNvSpPr>
          <p:nvPr/>
        </p:nvSpPr>
        <p:spPr bwMode="auto">
          <a:xfrm>
            <a:off x="3327400" y="59975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3   </a:t>
            </a:r>
            <a:r>
              <a:rPr kumimoji="1" lang="en-US" altLang="zh-TW" sz="2800" dirty="0"/>
              <a:t>10</a:t>
            </a:r>
          </a:p>
        </p:txBody>
      </p:sp>
      <p:grpSp>
        <p:nvGrpSpPr>
          <p:cNvPr id="14" name="Group 120"/>
          <p:cNvGrpSpPr>
            <a:grpSpLocks/>
          </p:cNvGrpSpPr>
          <p:nvPr/>
        </p:nvGrpSpPr>
        <p:grpSpPr bwMode="auto">
          <a:xfrm>
            <a:off x="3287713" y="6046788"/>
            <a:ext cx="1643062" cy="342900"/>
            <a:chOff x="1965" y="3538"/>
            <a:chExt cx="1035" cy="216"/>
          </a:xfrm>
        </p:grpSpPr>
        <p:sp>
          <p:nvSpPr>
            <p:cNvPr id="7251" name="Rectangle 121"/>
            <p:cNvSpPr>
              <a:spLocks noChangeArrowheads="1"/>
            </p:cNvSpPr>
            <p:nvPr/>
          </p:nvSpPr>
          <p:spPr bwMode="auto">
            <a:xfrm>
              <a:off x="1965" y="3543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252" name="Line 122"/>
            <p:cNvSpPr>
              <a:spLocks noChangeShapeType="1"/>
            </p:cNvSpPr>
            <p:nvPr/>
          </p:nvSpPr>
          <p:spPr bwMode="auto">
            <a:xfrm>
              <a:off x="2291" y="35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Line 123"/>
            <p:cNvSpPr>
              <a:spLocks noChangeShapeType="1"/>
            </p:cNvSpPr>
            <p:nvPr/>
          </p:nvSpPr>
          <p:spPr bwMode="auto">
            <a:xfrm>
              <a:off x="2652" y="353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47" name="Line 124"/>
          <p:cNvSpPr>
            <a:spLocks noChangeShapeType="1"/>
          </p:cNvSpPr>
          <p:nvPr/>
        </p:nvSpPr>
        <p:spPr bwMode="auto">
          <a:xfrm flipH="1" flipV="1">
            <a:off x="4097338" y="6402388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8" name="Line 125"/>
          <p:cNvSpPr>
            <a:spLocks noChangeShapeType="1"/>
          </p:cNvSpPr>
          <p:nvPr/>
        </p:nvSpPr>
        <p:spPr bwMode="auto">
          <a:xfrm>
            <a:off x="4789488" y="62087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9" name="Line 126"/>
          <p:cNvSpPr>
            <a:spLocks noChangeShapeType="1"/>
          </p:cNvSpPr>
          <p:nvPr/>
        </p:nvSpPr>
        <p:spPr bwMode="auto">
          <a:xfrm>
            <a:off x="5491163" y="62007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50" name="Rectangle 1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Polynomial Subtraction</a:t>
            </a:r>
          </a:p>
        </p:txBody>
      </p:sp>
      <p:sp>
        <p:nvSpPr>
          <p:cNvPr id="166" name="Line 100"/>
          <p:cNvSpPr>
            <a:spLocks noChangeShapeType="1"/>
          </p:cNvSpPr>
          <p:nvPr/>
        </p:nvSpPr>
        <p:spPr bwMode="auto">
          <a:xfrm>
            <a:off x="7772400" y="4648200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01"/>
          <p:cNvGrpSpPr/>
          <p:nvPr/>
        </p:nvGrpSpPr>
        <p:grpSpPr>
          <a:xfrm>
            <a:off x="1143000" y="4419600"/>
            <a:ext cx="6767512" cy="538149"/>
            <a:chOff x="1143000" y="4419600"/>
            <a:chExt cx="6767512" cy="538149"/>
          </a:xfrm>
        </p:grpSpPr>
        <p:grpSp>
          <p:nvGrpSpPr>
            <p:cNvPr id="16" name="Group 147"/>
            <p:cNvGrpSpPr/>
            <p:nvPr/>
          </p:nvGrpSpPr>
          <p:grpSpPr>
            <a:xfrm>
              <a:off x="1143000" y="4419600"/>
              <a:ext cx="6767512" cy="538149"/>
              <a:chOff x="1065213" y="1979613"/>
              <a:chExt cx="6767512" cy="538149"/>
            </a:xfrm>
          </p:grpSpPr>
          <p:grpSp>
            <p:nvGrpSpPr>
              <p:cNvPr id="17" name="Group 4"/>
              <p:cNvGrpSpPr>
                <a:grpSpLocks/>
              </p:cNvGrpSpPr>
              <p:nvPr/>
            </p:nvGrpSpPr>
            <p:grpSpPr bwMode="auto">
              <a:xfrm>
                <a:off x="1065213" y="2005029"/>
                <a:ext cx="6035677" cy="346078"/>
                <a:chOff x="565" y="992"/>
                <a:chExt cx="3802" cy="218"/>
              </a:xfrm>
            </p:grpSpPr>
            <p:sp>
              <p:nvSpPr>
                <p:cNvPr id="157" name="Rectangle 5"/>
                <p:cNvSpPr>
                  <a:spLocks noChangeArrowheads="1"/>
                </p:cNvSpPr>
                <p:nvPr/>
              </p:nvSpPr>
              <p:spPr bwMode="auto">
                <a:xfrm>
                  <a:off x="565" y="999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8" name="Line 6"/>
                <p:cNvSpPr>
                  <a:spLocks noChangeShapeType="1"/>
                </p:cNvSpPr>
                <p:nvPr/>
              </p:nvSpPr>
              <p:spPr bwMode="auto">
                <a:xfrm>
                  <a:off x="892" y="995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7"/>
                <p:cNvSpPr>
                  <a:spLocks noChangeShapeType="1"/>
                </p:cNvSpPr>
                <p:nvPr/>
              </p:nvSpPr>
              <p:spPr bwMode="auto">
                <a:xfrm>
                  <a:off x="1252" y="994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Rectangle 8"/>
                <p:cNvSpPr>
                  <a:spLocks noChangeArrowheads="1"/>
                </p:cNvSpPr>
                <p:nvPr/>
              </p:nvSpPr>
              <p:spPr bwMode="auto">
                <a:xfrm>
                  <a:off x="1959" y="997"/>
                  <a:ext cx="1036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1" name="Line 9"/>
                <p:cNvSpPr>
                  <a:spLocks noChangeShapeType="1"/>
                </p:cNvSpPr>
                <p:nvPr/>
              </p:nvSpPr>
              <p:spPr bwMode="auto">
                <a:xfrm>
                  <a:off x="2286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10"/>
                <p:cNvSpPr>
                  <a:spLocks noChangeShapeType="1"/>
                </p:cNvSpPr>
                <p:nvPr/>
              </p:nvSpPr>
              <p:spPr bwMode="auto">
                <a:xfrm>
                  <a:off x="2647" y="992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32" y="997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4" name="Line 12"/>
                <p:cNvSpPr>
                  <a:spLocks noChangeShapeType="1"/>
                </p:cNvSpPr>
                <p:nvPr/>
              </p:nvSpPr>
              <p:spPr bwMode="auto">
                <a:xfrm>
                  <a:off x="3658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13"/>
                <p:cNvSpPr>
                  <a:spLocks noChangeShapeType="1"/>
                </p:cNvSpPr>
                <p:nvPr/>
              </p:nvSpPr>
              <p:spPr bwMode="auto">
                <a:xfrm>
                  <a:off x="4019" y="99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38"/>
              <p:cNvGrpSpPr/>
              <p:nvPr/>
            </p:nvGrpSpPr>
            <p:grpSpPr>
              <a:xfrm>
                <a:off x="1104900" y="1979613"/>
                <a:ext cx="6727825" cy="538149"/>
                <a:chOff x="1104900" y="1979613"/>
                <a:chExt cx="6727825" cy="538149"/>
              </a:xfrm>
            </p:grpSpPr>
            <p:sp>
              <p:nvSpPr>
                <p:cNvPr id="151" name="Rectangle 3"/>
                <p:cNvSpPr>
                  <a:spLocks noChangeArrowheads="1"/>
                </p:cNvSpPr>
                <p:nvPr/>
              </p:nvSpPr>
              <p:spPr bwMode="auto">
                <a:xfrm>
                  <a:off x="1104900" y="1993900"/>
                  <a:ext cx="1438275" cy="523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800" dirty="0"/>
                    <a:t>3   </a:t>
                  </a:r>
                  <a:r>
                    <a:rPr kumimoji="1" lang="en-US" altLang="zh-TW" sz="2800" dirty="0" smtClean="0"/>
                    <a:t>14</a:t>
                  </a:r>
                  <a:endParaRPr kumimoji="1" lang="en-US" altLang="zh-TW" sz="2800" dirty="0"/>
                </a:p>
              </p:txBody>
            </p:sp>
            <p:sp>
              <p:nvSpPr>
                <p:cNvPr id="152" name="Line 14"/>
                <p:cNvSpPr>
                  <a:spLocks noChangeShapeType="1"/>
                </p:cNvSpPr>
                <p:nvPr/>
              </p:nvSpPr>
              <p:spPr bwMode="auto">
                <a:xfrm>
                  <a:off x="2555875" y="2189163"/>
                  <a:ext cx="75882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6"/>
                <p:cNvSpPr>
                  <a:spLocks noChangeShapeType="1"/>
                </p:cNvSpPr>
                <p:nvPr/>
              </p:nvSpPr>
              <p:spPr bwMode="auto">
                <a:xfrm>
                  <a:off x="6980238" y="2178050"/>
                  <a:ext cx="6969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18"/>
                <p:cNvSpPr>
                  <a:spLocks noChangeShapeType="1"/>
                </p:cNvSpPr>
                <p:nvPr/>
              </p:nvSpPr>
              <p:spPr bwMode="auto">
                <a:xfrm>
                  <a:off x="7485063" y="2476500"/>
                  <a:ext cx="3476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738" y="1979613"/>
                  <a:ext cx="1387475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2     8</a:t>
                  </a:r>
                </a:p>
              </p:txBody>
            </p:sp>
            <p:sp>
              <p:nvSpPr>
                <p:cNvPr id="156" name="Rectangle 22"/>
                <p:cNvSpPr>
                  <a:spLocks noChangeArrowheads="1"/>
                </p:cNvSpPr>
                <p:nvPr/>
              </p:nvSpPr>
              <p:spPr bwMode="auto">
                <a:xfrm>
                  <a:off x="5580063" y="1992313"/>
                  <a:ext cx="1208087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1     0</a:t>
                  </a:r>
                </a:p>
              </p:txBody>
            </p:sp>
          </p:grpSp>
        </p:grp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4800600" y="4648200"/>
              <a:ext cx="760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9" name="Group 173"/>
          <p:cNvGrpSpPr/>
          <p:nvPr/>
        </p:nvGrpSpPr>
        <p:grpSpPr>
          <a:xfrm>
            <a:off x="1219200" y="5257800"/>
            <a:ext cx="6053138" cy="473420"/>
            <a:chOff x="1063625" y="2762250"/>
            <a:chExt cx="6053138" cy="473420"/>
          </a:xfrm>
        </p:grpSpPr>
        <p:sp>
          <p:nvSpPr>
            <p:cNvPr id="17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20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177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17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22" name="Group 169"/>
                <p:cNvGrpSpPr/>
                <p:nvPr/>
              </p:nvGrpSpPr>
              <p:grpSpPr>
                <a:xfrm>
                  <a:off x="1063625" y="2786070"/>
                  <a:ext cx="3871913" cy="347663"/>
                  <a:chOff x="1063625" y="2786070"/>
                  <a:chExt cx="3871913" cy="347663"/>
                </a:xfrm>
              </p:grpSpPr>
              <p:grpSp>
                <p:nvGrpSpPr>
                  <p:cNvPr id="2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32"/>
                    <a:ext cx="1643063" cy="342901"/>
                    <a:chOff x="564" y="1487"/>
                    <a:chExt cx="1035" cy="216"/>
                  </a:xfrm>
                </p:grpSpPr>
                <p:sp>
                  <p:nvSpPr>
                    <p:cNvPr id="192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70"/>
                    <a:ext cx="1643063" cy="342901"/>
                    <a:chOff x="1968" y="1484"/>
                    <a:chExt cx="1035" cy="216"/>
                  </a:xfrm>
                </p:grpSpPr>
                <p:sp>
                  <p:nvSpPr>
                    <p:cNvPr id="189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7"/>
                  <a:ext cx="1643063" cy="342901"/>
                  <a:chOff x="3342" y="1493"/>
                  <a:chExt cx="1035" cy="216"/>
                </a:xfrm>
              </p:grpSpPr>
              <p:sp>
                <p:nvSpPr>
                  <p:cNvPr id="18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3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grpSp>
        <p:nvGrpSpPr>
          <p:cNvPr id="26" name="Group 195"/>
          <p:cNvGrpSpPr/>
          <p:nvPr/>
        </p:nvGrpSpPr>
        <p:grpSpPr>
          <a:xfrm>
            <a:off x="1066800" y="5943600"/>
            <a:ext cx="1643062" cy="462307"/>
            <a:chOff x="1074738" y="3524250"/>
            <a:chExt cx="1643062" cy="462307"/>
          </a:xfrm>
        </p:grpSpPr>
        <p:sp>
          <p:nvSpPr>
            <p:cNvPr id="197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 smtClean="0"/>
                <a:t>-5  14</a:t>
              </a:r>
              <a:endParaRPr kumimoji="1" lang="en-US" altLang="zh-TW" sz="2400" dirty="0"/>
            </a:p>
          </p:txBody>
        </p:sp>
        <p:grpSp>
          <p:nvGrpSpPr>
            <p:cNvPr id="27" name="Group 50"/>
            <p:cNvGrpSpPr>
              <a:grpSpLocks/>
            </p:cNvGrpSpPr>
            <p:nvPr/>
          </p:nvGrpSpPr>
          <p:grpSpPr bwMode="auto">
            <a:xfrm>
              <a:off x="1074738" y="3573472"/>
              <a:ext cx="1643062" cy="342901"/>
              <a:chOff x="571" y="1980"/>
              <a:chExt cx="1035" cy="216"/>
            </a:xfrm>
          </p:grpSpPr>
          <p:sp>
            <p:nvSpPr>
              <p:cNvPr id="199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0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3 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8257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8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1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4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6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7535863" y="2508250"/>
            <a:ext cx="852487" cy="393700"/>
            <a:chOff x="7535863" y="2508250"/>
            <a:chExt cx="852487" cy="393700"/>
          </a:xfrm>
        </p:grpSpPr>
        <p:sp>
          <p:nvSpPr>
            <p:cNvPr id="8198" name="Line 16"/>
            <p:cNvSpPr>
              <a:spLocks noChangeShapeType="1"/>
            </p:cNvSpPr>
            <p:nvPr/>
          </p:nvSpPr>
          <p:spPr bwMode="auto">
            <a:xfrm>
              <a:off x="7535863" y="2508250"/>
              <a:ext cx="696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8039100" y="2508250"/>
              <a:ext cx="349250" cy="393700"/>
              <a:chOff x="8039100" y="2508250"/>
              <a:chExt cx="349250" cy="393700"/>
            </a:xfrm>
          </p:grpSpPr>
          <p:sp>
            <p:nvSpPr>
              <p:cNvPr id="8199" name="Line 17"/>
              <p:cNvSpPr>
                <a:spLocks noChangeShapeType="1"/>
              </p:cNvSpPr>
              <p:nvPr/>
            </p:nvSpPr>
            <p:spPr bwMode="auto">
              <a:xfrm>
                <a:off x="8232775" y="2508250"/>
                <a:ext cx="1588" cy="3238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Line 18"/>
              <p:cNvSpPr>
                <a:spLocks noChangeShapeType="1"/>
              </p:cNvSpPr>
              <p:nvPr/>
            </p:nvSpPr>
            <p:spPr bwMode="auto">
              <a:xfrm>
                <a:off x="8039100" y="2806700"/>
                <a:ext cx="3492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2" name="Line 20"/>
              <p:cNvSpPr>
                <a:spLocks noChangeShapeType="1"/>
              </p:cNvSpPr>
              <p:nvPr/>
            </p:nvSpPr>
            <p:spPr bwMode="auto">
              <a:xfrm>
                <a:off x="8208963" y="2901950"/>
                <a:ext cx="492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03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2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8</a:t>
            </a:r>
          </a:p>
        </p:txBody>
      </p:sp>
      <p:sp>
        <p:nvSpPr>
          <p:cNvPr id="8204" name="Rectangle 22"/>
          <p:cNvSpPr>
            <a:spLocks noChangeArrowheads="1"/>
          </p:cNvSpPr>
          <p:nvPr/>
        </p:nvSpPr>
        <p:spPr bwMode="auto">
          <a:xfrm>
            <a:off x="6135688" y="2322513"/>
            <a:ext cx="120808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0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V="1">
            <a:off x="4579938" y="27003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24"/>
          <p:cNvSpPr>
            <a:spLocks noChangeArrowheads="1"/>
          </p:cNvSpPr>
          <p:nvPr/>
        </p:nvSpPr>
        <p:spPr bwMode="auto">
          <a:xfrm>
            <a:off x="4610100" y="26828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8 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8254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8251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2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8248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9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1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43"/>
          <p:cNvSpPr>
            <a:spLocks noChangeShapeType="1"/>
          </p:cNvSpPr>
          <p:nvPr/>
        </p:nvSpPr>
        <p:spPr bwMode="auto">
          <a:xfrm>
            <a:off x="8193088" y="36464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44"/>
          <p:cNvSpPr>
            <a:spLocks noChangeShapeType="1"/>
          </p:cNvSpPr>
          <p:nvPr/>
        </p:nvSpPr>
        <p:spPr bwMode="auto">
          <a:xfrm>
            <a:off x="8270875" y="36941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Rectangle 45"/>
          <p:cNvSpPr>
            <a:spLocks noChangeArrowheads="1"/>
          </p:cNvSpPr>
          <p:nvPr/>
        </p:nvSpPr>
        <p:spPr bwMode="auto">
          <a:xfrm>
            <a:off x="3876675" y="3092450"/>
            <a:ext cx="11826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-</a:t>
            </a:r>
            <a:r>
              <a:rPr kumimoji="1" lang="en-US" altLang="zh-TW" sz="2400" dirty="0" smtClean="0"/>
              <a:t>3   </a:t>
            </a:r>
            <a:r>
              <a:rPr kumimoji="1" lang="en-US" altLang="zh-TW" sz="2400" dirty="0"/>
              <a:t>10</a:t>
            </a:r>
          </a:p>
        </p:txBody>
      </p:sp>
      <p:sp>
        <p:nvSpPr>
          <p:cNvPr id="8219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6</a:t>
            </a:r>
          </a:p>
        </p:txBody>
      </p:sp>
      <p:sp>
        <p:nvSpPr>
          <p:cNvPr id="8220" name="Line 47"/>
          <p:cNvSpPr>
            <a:spLocks noChangeShapeType="1"/>
          </p:cNvSpPr>
          <p:nvPr/>
        </p:nvSpPr>
        <p:spPr bwMode="auto">
          <a:xfrm flipH="1" flipV="1">
            <a:off x="6838950" y="3462338"/>
            <a:ext cx="14288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Rectangle 48"/>
          <p:cNvSpPr>
            <a:spLocks noChangeArrowheads="1"/>
          </p:cNvSpPr>
          <p:nvPr/>
        </p:nvSpPr>
        <p:spPr bwMode="auto">
          <a:xfrm>
            <a:off x="6867525" y="3443288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8222" name="Rectangle 49"/>
          <p:cNvSpPr>
            <a:spLocks noChangeArrowheads="1"/>
          </p:cNvSpPr>
          <p:nvPr/>
        </p:nvSpPr>
        <p:spPr bwMode="auto">
          <a:xfrm>
            <a:off x="1657350" y="379412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-5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617663" y="3843338"/>
            <a:ext cx="1643062" cy="342900"/>
            <a:chOff x="601" y="2421"/>
            <a:chExt cx="1035" cy="216"/>
          </a:xfrm>
        </p:grpSpPr>
        <p:sp>
          <p:nvSpPr>
            <p:cNvPr id="8245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6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4" name="Line 54"/>
          <p:cNvSpPr>
            <a:spLocks noChangeShapeType="1"/>
          </p:cNvSpPr>
          <p:nvPr/>
        </p:nvSpPr>
        <p:spPr bwMode="auto">
          <a:xfrm>
            <a:off x="3121025" y="400685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8226" name="Rectangle 56"/>
          <p:cNvSpPr>
            <a:spLocks noChangeArrowheads="1"/>
          </p:cNvSpPr>
          <p:nvPr/>
        </p:nvSpPr>
        <p:spPr bwMode="auto">
          <a:xfrm>
            <a:off x="3900488" y="3792538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3   10</a:t>
            </a:r>
            <a:endParaRPr kumimoji="1" lang="en-US" altLang="zh-TW" sz="2800" dirty="0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860800" y="3841750"/>
            <a:ext cx="1643063" cy="342900"/>
            <a:chOff x="2014" y="2420"/>
            <a:chExt cx="1035" cy="216"/>
          </a:xfrm>
        </p:grpSpPr>
        <p:sp>
          <p:nvSpPr>
            <p:cNvPr id="8242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3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8" name="Line 61"/>
          <p:cNvSpPr>
            <a:spLocks noChangeShapeType="1"/>
          </p:cNvSpPr>
          <p:nvPr/>
        </p:nvSpPr>
        <p:spPr bwMode="auto">
          <a:xfrm>
            <a:off x="5345113" y="4024313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62"/>
          <p:cNvSpPr>
            <a:spLocks noChangeShapeType="1"/>
          </p:cNvSpPr>
          <p:nvPr/>
        </p:nvSpPr>
        <p:spPr bwMode="auto">
          <a:xfrm>
            <a:off x="8070850" y="429577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Line 63"/>
          <p:cNvSpPr>
            <a:spLocks noChangeShapeType="1"/>
          </p:cNvSpPr>
          <p:nvPr/>
        </p:nvSpPr>
        <p:spPr bwMode="auto">
          <a:xfrm>
            <a:off x="8161338" y="4343400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Line 64"/>
          <p:cNvSpPr>
            <a:spLocks noChangeShapeType="1"/>
          </p:cNvSpPr>
          <p:nvPr/>
        </p:nvSpPr>
        <p:spPr bwMode="auto">
          <a:xfrm>
            <a:off x="8239125" y="43910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Rectangle 65"/>
          <p:cNvSpPr>
            <a:spLocks noChangeArrowheads="1"/>
          </p:cNvSpPr>
          <p:nvPr/>
        </p:nvSpPr>
        <p:spPr bwMode="auto">
          <a:xfrm>
            <a:off x="6829425" y="4205288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8233" name="Rectangle 66"/>
          <p:cNvSpPr>
            <a:spLocks noChangeArrowheads="1"/>
          </p:cNvSpPr>
          <p:nvPr/>
        </p:nvSpPr>
        <p:spPr bwMode="auto">
          <a:xfrm>
            <a:off x="6118225" y="38258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2   </a:t>
            </a:r>
            <a:r>
              <a:rPr kumimoji="1" lang="en-US" altLang="zh-TW" sz="2800" dirty="0"/>
              <a:t>8</a:t>
            </a: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6026150" y="3851275"/>
            <a:ext cx="1643063" cy="342900"/>
            <a:chOff x="3378" y="2426"/>
            <a:chExt cx="1035" cy="216"/>
          </a:xfrm>
        </p:grpSpPr>
        <p:sp>
          <p:nvSpPr>
            <p:cNvPr id="8239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0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35" name="Line 71"/>
          <p:cNvSpPr>
            <a:spLocks noChangeShapeType="1"/>
          </p:cNvSpPr>
          <p:nvPr/>
        </p:nvSpPr>
        <p:spPr bwMode="auto">
          <a:xfrm flipV="1">
            <a:off x="6835775" y="42068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72"/>
          <p:cNvSpPr>
            <a:spLocks noChangeShapeType="1"/>
          </p:cNvSpPr>
          <p:nvPr/>
        </p:nvSpPr>
        <p:spPr bwMode="auto">
          <a:xfrm>
            <a:off x="7518400" y="4022725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73"/>
          <p:cNvSpPr>
            <a:spLocks noChangeShapeType="1"/>
          </p:cNvSpPr>
          <p:nvPr/>
        </p:nvSpPr>
        <p:spPr bwMode="auto">
          <a:xfrm>
            <a:off x="8229600" y="400526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Polynomial Subtraction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3    </a:t>
            </a:r>
            <a:r>
              <a:rPr kumimoji="1" lang="en-US" altLang="zh-TW" sz="2400" dirty="0" smtClean="0"/>
              <a:t>14</a:t>
            </a:r>
            <a:endParaRPr kumimoji="1" lang="en-US" altLang="zh-TW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9293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4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7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00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0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16"/>
          <p:cNvSpPr>
            <a:spLocks noChangeShapeType="1"/>
          </p:cNvSpPr>
          <p:nvPr/>
        </p:nvSpPr>
        <p:spPr bwMode="auto">
          <a:xfrm>
            <a:off x="7535863" y="250825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17"/>
          <p:cNvSpPr>
            <a:spLocks noChangeShapeType="1"/>
          </p:cNvSpPr>
          <p:nvPr/>
        </p:nvSpPr>
        <p:spPr bwMode="auto">
          <a:xfrm>
            <a:off x="8232775" y="25082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8"/>
          <p:cNvSpPr>
            <a:spLocks noChangeShapeType="1"/>
          </p:cNvSpPr>
          <p:nvPr/>
        </p:nvSpPr>
        <p:spPr bwMode="auto">
          <a:xfrm>
            <a:off x="8039100" y="28067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20"/>
          <p:cNvSpPr>
            <a:spLocks noChangeShapeType="1"/>
          </p:cNvSpPr>
          <p:nvPr/>
        </p:nvSpPr>
        <p:spPr bwMode="auto">
          <a:xfrm>
            <a:off x="8208963" y="29019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2      8</a:t>
            </a:r>
          </a:p>
        </p:txBody>
      </p:sp>
      <p:sp>
        <p:nvSpPr>
          <p:cNvPr id="9228" name="Rectangle 22"/>
          <p:cNvSpPr>
            <a:spLocks noChangeArrowheads="1"/>
          </p:cNvSpPr>
          <p:nvPr/>
        </p:nvSpPr>
        <p:spPr bwMode="auto">
          <a:xfrm>
            <a:off x="7543800" y="3886200"/>
            <a:ext cx="8382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  <p:sp>
        <p:nvSpPr>
          <p:cNvPr id="9229" name="Line 23"/>
          <p:cNvSpPr>
            <a:spLocks noChangeShapeType="1"/>
          </p:cNvSpPr>
          <p:nvPr/>
        </p:nvSpPr>
        <p:spPr bwMode="auto">
          <a:xfrm flipV="1">
            <a:off x="7308850" y="26670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24"/>
          <p:cNvSpPr>
            <a:spLocks noChangeArrowheads="1"/>
          </p:cNvSpPr>
          <p:nvPr/>
        </p:nvSpPr>
        <p:spPr bwMode="auto">
          <a:xfrm>
            <a:off x="7315200" y="2667000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9231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8  </a:t>
            </a:r>
            <a:r>
              <a:rPr kumimoji="1" lang="en-US" altLang="zh-TW" sz="2400" dirty="0" smtClean="0"/>
              <a:t>  </a:t>
            </a:r>
            <a:r>
              <a:rPr kumimoji="1" lang="en-US" altLang="zh-TW" sz="24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9290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1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2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9287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8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9284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5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5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43"/>
          <p:cNvSpPr>
            <a:spLocks noChangeShapeType="1"/>
          </p:cNvSpPr>
          <p:nvPr/>
        </p:nvSpPr>
        <p:spPr bwMode="auto">
          <a:xfrm>
            <a:off x="8229600" y="36576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44"/>
          <p:cNvSpPr>
            <a:spLocks noChangeShapeType="1"/>
          </p:cNvSpPr>
          <p:nvPr/>
        </p:nvSpPr>
        <p:spPr bwMode="auto">
          <a:xfrm>
            <a:off x="8229600" y="3733800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>
            <a:off x="3886200" y="3048000"/>
            <a:ext cx="118268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sp>
        <p:nvSpPr>
          <p:cNvPr id="9243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 </a:t>
            </a:r>
            <a:r>
              <a:rPr kumimoji="1" lang="en-US" altLang="zh-TW" sz="2800" dirty="0" smtClean="0"/>
              <a:t>6</a:t>
            </a:r>
            <a:endParaRPr kumimoji="1" lang="en-US" altLang="zh-TW" sz="2800" dirty="0"/>
          </a:p>
        </p:txBody>
      </p:sp>
      <p:sp>
        <p:nvSpPr>
          <p:cNvPr id="9244" name="Line 47"/>
          <p:cNvSpPr>
            <a:spLocks noChangeShapeType="1"/>
          </p:cNvSpPr>
          <p:nvPr/>
        </p:nvSpPr>
        <p:spPr bwMode="auto">
          <a:xfrm flipH="1" flipV="1">
            <a:off x="7467600" y="3429000"/>
            <a:ext cx="14288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48"/>
          <p:cNvSpPr>
            <a:spLocks noChangeArrowheads="1"/>
          </p:cNvSpPr>
          <p:nvPr/>
        </p:nvSpPr>
        <p:spPr bwMode="auto">
          <a:xfrm>
            <a:off x="7162800" y="35052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9246" name="Rectangle 49"/>
          <p:cNvSpPr>
            <a:spLocks noChangeArrowheads="1"/>
          </p:cNvSpPr>
          <p:nvPr/>
        </p:nvSpPr>
        <p:spPr bwMode="auto">
          <a:xfrm>
            <a:off x="609600" y="3810000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-5 14</a:t>
            </a:r>
            <a:endParaRPr kumimoji="1" lang="en-US" altLang="zh-TW" sz="2800" dirty="0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66750" y="3843338"/>
            <a:ext cx="1314450" cy="347662"/>
            <a:chOff x="601" y="2421"/>
            <a:chExt cx="1035" cy="216"/>
          </a:xfrm>
        </p:grpSpPr>
        <p:sp>
          <p:nvSpPr>
            <p:cNvPr id="9281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2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48" name="Line 54"/>
          <p:cNvSpPr>
            <a:spLocks noChangeShapeType="1"/>
          </p:cNvSpPr>
          <p:nvPr/>
        </p:nvSpPr>
        <p:spPr bwMode="auto">
          <a:xfrm>
            <a:off x="1600200" y="403860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9250" name="Rectangle 56"/>
          <p:cNvSpPr>
            <a:spLocks noChangeArrowheads="1"/>
          </p:cNvSpPr>
          <p:nvPr/>
        </p:nvSpPr>
        <p:spPr bwMode="auto">
          <a:xfrm>
            <a:off x="2286000" y="3856038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3 </a:t>
            </a:r>
            <a:r>
              <a:rPr kumimoji="1" lang="en-US" altLang="zh-TW" sz="2400" dirty="0" smtClean="0"/>
              <a:t>  </a:t>
            </a:r>
            <a:r>
              <a:rPr kumimoji="1" lang="en-US" altLang="zh-TW" sz="2400" dirty="0"/>
              <a:t>10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2209800" y="3859213"/>
            <a:ext cx="1643063" cy="342900"/>
            <a:chOff x="2014" y="2420"/>
            <a:chExt cx="1035" cy="216"/>
          </a:xfrm>
        </p:grpSpPr>
        <p:sp>
          <p:nvSpPr>
            <p:cNvPr id="9278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9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2" name="Line 61"/>
          <p:cNvSpPr>
            <a:spLocks noChangeShapeType="1"/>
          </p:cNvSpPr>
          <p:nvPr/>
        </p:nvSpPr>
        <p:spPr bwMode="auto">
          <a:xfrm>
            <a:off x="3505200" y="4038600"/>
            <a:ext cx="65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62"/>
          <p:cNvSpPr>
            <a:spLocks noChangeShapeType="1"/>
          </p:cNvSpPr>
          <p:nvPr/>
        </p:nvSpPr>
        <p:spPr bwMode="auto">
          <a:xfrm>
            <a:off x="8729663" y="435292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63"/>
          <p:cNvSpPr>
            <a:spLocks noChangeShapeType="1"/>
          </p:cNvSpPr>
          <p:nvPr/>
        </p:nvSpPr>
        <p:spPr bwMode="auto">
          <a:xfrm>
            <a:off x="8805863" y="44291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64"/>
          <p:cNvSpPr>
            <a:spLocks noChangeShapeType="1"/>
          </p:cNvSpPr>
          <p:nvPr/>
        </p:nvSpPr>
        <p:spPr bwMode="auto">
          <a:xfrm>
            <a:off x="8882063" y="45053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65"/>
          <p:cNvSpPr>
            <a:spLocks noChangeArrowheads="1"/>
          </p:cNvSpPr>
          <p:nvPr/>
        </p:nvSpPr>
        <p:spPr bwMode="auto">
          <a:xfrm>
            <a:off x="7934325" y="4322763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9257" name="Rectangle 66"/>
          <p:cNvSpPr>
            <a:spLocks noChangeArrowheads="1"/>
          </p:cNvSpPr>
          <p:nvPr/>
        </p:nvSpPr>
        <p:spPr bwMode="auto">
          <a:xfrm>
            <a:off x="4114800" y="3810000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</a:t>
            </a:r>
            <a:r>
              <a:rPr kumimoji="1" lang="en-US" altLang="zh-TW" sz="2400" dirty="0" smtClean="0"/>
              <a:t>8</a:t>
            </a:r>
            <a:endParaRPr kumimoji="1" lang="en-US" altLang="zh-TW" sz="2400" dirty="0"/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4051300" y="3851275"/>
            <a:ext cx="1643063" cy="342900"/>
            <a:chOff x="3378" y="2426"/>
            <a:chExt cx="1035" cy="216"/>
          </a:xfrm>
        </p:grpSpPr>
        <p:sp>
          <p:nvSpPr>
            <p:cNvPr id="9275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6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9" name="Line 71"/>
          <p:cNvSpPr>
            <a:spLocks noChangeShapeType="1"/>
          </p:cNvSpPr>
          <p:nvPr/>
        </p:nvSpPr>
        <p:spPr bwMode="auto">
          <a:xfrm flipV="1">
            <a:off x="8001000" y="41910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73"/>
          <p:cNvSpPr>
            <a:spLocks noChangeShapeType="1"/>
          </p:cNvSpPr>
          <p:nvPr/>
        </p:nvSpPr>
        <p:spPr bwMode="auto">
          <a:xfrm>
            <a:off x="8899525" y="403860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Polynomial Subtraction (cont’d)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5827713" y="3810000"/>
            <a:ext cx="1371600" cy="381000"/>
            <a:chOff x="601" y="2421"/>
            <a:chExt cx="1035" cy="216"/>
          </a:xfrm>
        </p:grpSpPr>
        <p:sp>
          <p:nvSpPr>
            <p:cNvPr id="9272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3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Rectangle 79"/>
          <p:cNvSpPr>
            <a:spLocks noChangeArrowheads="1"/>
          </p:cNvSpPr>
          <p:nvPr/>
        </p:nvSpPr>
        <p:spPr bwMode="auto">
          <a:xfrm>
            <a:off x="5791200" y="3810000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kumimoji="1" lang="en-US" altLang="zh-TW" sz="2400" dirty="0" smtClean="0"/>
              <a:t>-10  6</a:t>
            </a:r>
            <a:endParaRPr kumimoji="1" lang="en-US" altLang="zh-TW" sz="2400" dirty="0"/>
          </a:p>
        </p:txBody>
      </p:sp>
      <p:sp>
        <p:nvSpPr>
          <p:cNvPr id="9264" name="Line 61"/>
          <p:cNvSpPr>
            <a:spLocks noChangeShapeType="1"/>
          </p:cNvSpPr>
          <p:nvPr/>
        </p:nvSpPr>
        <p:spPr bwMode="auto">
          <a:xfrm>
            <a:off x="5211763" y="4038600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7543800" y="3886200"/>
            <a:ext cx="914400" cy="381000"/>
            <a:chOff x="601" y="2421"/>
            <a:chExt cx="1035" cy="216"/>
          </a:xfrm>
        </p:grpSpPr>
        <p:sp>
          <p:nvSpPr>
            <p:cNvPr id="9269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0" name="Line 52"/>
            <p:cNvSpPr>
              <a:spLocks noChangeShapeType="1"/>
            </p:cNvSpPr>
            <p:nvPr/>
          </p:nvSpPr>
          <p:spPr bwMode="auto">
            <a:xfrm>
              <a:off x="958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6" name="Line 16"/>
          <p:cNvSpPr>
            <a:spLocks noChangeShapeType="1"/>
          </p:cNvSpPr>
          <p:nvPr/>
        </p:nvSpPr>
        <p:spPr bwMode="auto">
          <a:xfrm>
            <a:off x="8226425" y="403860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5"/>
          <p:cNvSpPr>
            <a:spLocks noChangeShapeType="1"/>
          </p:cNvSpPr>
          <p:nvPr/>
        </p:nvSpPr>
        <p:spPr bwMode="auto">
          <a:xfrm>
            <a:off x="6781800" y="40386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Rectangle 22"/>
          <p:cNvSpPr>
            <a:spLocks noChangeArrowheads="1"/>
          </p:cNvSpPr>
          <p:nvPr/>
        </p:nvSpPr>
        <p:spPr bwMode="auto">
          <a:xfrm>
            <a:off x="6248400" y="2286000"/>
            <a:ext cx="990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What we have discussed till now is a </a:t>
            </a:r>
            <a:r>
              <a:rPr lang="en-US" b="1" dirty="0" smtClean="0">
                <a:solidFill>
                  <a:srgbClr val="FF0000"/>
                </a:solidFill>
              </a:rPr>
              <a:t>one-way </a:t>
            </a:r>
            <a:r>
              <a:rPr lang="en-US" dirty="0" smtClean="0"/>
              <a:t>list [ Only one way we can traversed the list] </a:t>
            </a:r>
          </a:p>
          <a:p>
            <a:r>
              <a:rPr lang="en-US" dirty="0" smtClean="0"/>
              <a:t>Two-way List : Can be traversed in two direction </a:t>
            </a:r>
          </a:p>
          <a:p>
            <a:pPr lvl="1"/>
            <a:r>
              <a:rPr lang="en-US" dirty="0" smtClean="0"/>
              <a:t>Forward : From beginning of the list to end</a:t>
            </a:r>
          </a:p>
          <a:p>
            <a:pPr lvl="1"/>
            <a:r>
              <a:rPr lang="en-US" dirty="0" smtClean="0"/>
              <a:t>Backward: From end to beginning of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two-way list </a:t>
            </a:r>
            <a:r>
              <a:rPr lang="en-US" dirty="0" smtClean="0"/>
              <a:t>is a linear collection of data element called nodes where each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is divided into </a:t>
            </a:r>
            <a:r>
              <a:rPr lang="en-US" b="1" dirty="0" smtClean="0">
                <a:solidFill>
                  <a:srgbClr val="FF0000"/>
                </a:solidFill>
              </a:rPr>
              <a:t>three parts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information field  </a:t>
            </a:r>
            <a:r>
              <a:rPr lang="en-US" dirty="0" smtClean="0"/>
              <a:t>INFO  which contains the data of N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pointer field </a:t>
            </a:r>
            <a:r>
              <a:rPr lang="en-US" dirty="0" smtClean="0"/>
              <a:t>FORW which contains the location of the next node in the list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pointer field </a:t>
            </a:r>
            <a:r>
              <a:rPr lang="en-US" dirty="0" smtClean="0"/>
              <a:t>BACK which contains the location of the preceding node in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requires two pointer variables: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: which points to the first node in the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LAST</a:t>
            </a:r>
            <a:r>
              <a:rPr lang="en-US" dirty="0" smtClean="0"/>
              <a:t>: which points to the last node in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4800600"/>
            <a:ext cx="1146175" cy="384175"/>
            <a:chOff x="3429000" y="4800600"/>
            <a:chExt cx="1146175" cy="384175"/>
          </a:xfrm>
        </p:grpSpPr>
        <p:grpSp>
          <p:nvGrpSpPr>
            <p:cNvPr id="19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257800" y="5334000"/>
            <a:ext cx="384175" cy="38417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254625" y="48006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257800" y="42672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91200" y="4114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INFO field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4724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BACK pointer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5257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FORW pointer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6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1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6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1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36775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6288088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89575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11686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2935288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1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Suppose </a:t>
            </a:r>
            <a:r>
              <a:rPr lang="en-US" sz="3200" b="1" dirty="0" smtClean="0">
                <a:solidFill>
                  <a:srgbClr val="FF0000"/>
                </a:solidFill>
              </a:rPr>
              <a:t>LOCA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rgbClr val="FF0000"/>
                </a:solidFill>
              </a:rPr>
              <a:t>LOCB</a:t>
            </a:r>
            <a:r>
              <a:rPr lang="en-US" sz="3200" dirty="0" smtClean="0"/>
              <a:t> are the locations of </a:t>
            </a:r>
            <a:r>
              <a:rPr lang="en-US" sz="3200" b="1" dirty="0" smtClean="0">
                <a:solidFill>
                  <a:srgbClr val="FF0000"/>
                </a:solidFill>
              </a:rPr>
              <a:t>nodes A </a:t>
            </a:r>
            <a:r>
              <a:rPr lang="en-US" sz="3200" b="1" dirty="0" smtClean="0"/>
              <a:t>and</a:t>
            </a:r>
            <a:r>
              <a:rPr lang="en-US" sz="3200" b="1" dirty="0" smtClean="0">
                <a:solidFill>
                  <a:srgbClr val="FF0000"/>
                </a:solidFill>
              </a:rPr>
              <a:t> B </a:t>
            </a:r>
            <a:r>
              <a:rPr lang="en-US" sz="3200" dirty="0" smtClean="0"/>
              <a:t>respectively in a two-way list.  </a:t>
            </a:r>
          </a:p>
          <a:p>
            <a:endParaRPr lang="en-US" sz="3200" dirty="0" smtClean="0"/>
          </a:p>
          <a:p>
            <a:r>
              <a:rPr lang="en-US" sz="3200" dirty="0" smtClean="0"/>
              <a:t>The statement that node B follows node A is equivalent to the statement that node A precedes node B </a:t>
            </a:r>
          </a:p>
          <a:p>
            <a:endParaRPr lang="en-US" sz="3200" dirty="0" smtClean="0"/>
          </a:p>
          <a:p>
            <a:r>
              <a:rPr lang="en-US" sz="3200" dirty="0" smtClean="0"/>
              <a:t>Pointer Property: </a:t>
            </a:r>
            <a:r>
              <a:rPr lang="en-US" sz="3200" b="1" dirty="0" smtClean="0">
                <a:solidFill>
                  <a:srgbClr val="FF0000"/>
                </a:solidFill>
              </a:rPr>
              <a:t>LOCA-&gt;FORW</a:t>
            </a:r>
            <a:r>
              <a:rPr lang="en-US" sz="3200" dirty="0" smtClean="0"/>
              <a:t> = </a:t>
            </a:r>
            <a:r>
              <a:rPr lang="en-US" sz="3200" b="1" dirty="0" smtClean="0">
                <a:solidFill>
                  <a:srgbClr val="FF0000"/>
                </a:solidFill>
              </a:rPr>
              <a:t>LOCB</a:t>
            </a:r>
            <a:r>
              <a:rPr lang="en-US" sz="3200" dirty="0" smtClean="0"/>
              <a:t> if and only if  </a:t>
            </a:r>
            <a:r>
              <a:rPr lang="en-US" sz="3200" b="1" dirty="0" smtClean="0">
                <a:solidFill>
                  <a:srgbClr val="FF0000"/>
                </a:solidFill>
              </a:rPr>
              <a:t>LOCB-&gt;BACK </a:t>
            </a:r>
            <a:r>
              <a:rPr lang="en-US" sz="3200" dirty="0" smtClean="0"/>
              <a:t>= </a:t>
            </a:r>
            <a:r>
              <a:rPr lang="en-US" sz="3200" b="1" dirty="0" smtClean="0">
                <a:solidFill>
                  <a:srgbClr val="FF0000"/>
                </a:solidFill>
              </a:rPr>
              <a:t>LOCA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22860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65" name="Straight Connector 64"/>
            <p:cNvCxnSpPr>
              <a:stCxn id="67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67200" y="3810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2400" y="4648200"/>
            <a:ext cx="3352800" cy="1077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Forward Pointer to Node A 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4038600" y="4953000"/>
            <a:ext cx="4114800" cy="1077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Backward Pointer to Node A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structure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139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s</a:t>
            </a:r>
            <a:r>
              <a:rPr lang="en-IN" dirty="0" err="1" smtClean="0"/>
              <a:t>truct</a:t>
            </a:r>
            <a:r>
              <a:rPr lang="en-IN" dirty="0" smtClean="0"/>
              <a:t> NODE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DATA;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* Next;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005838" y="4038600"/>
            <a:ext cx="6355081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struct</a:t>
            </a:r>
            <a:r>
              <a:rPr lang="en-IN" sz="2800" dirty="0" smtClean="0"/>
              <a:t> NODE *</a:t>
            </a:r>
            <a:r>
              <a:rPr lang="en-IN" sz="2800" dirty="0" err="1" smtClean="0"/>
              <a:t>ptr</a:t>
            </a:r>
            <a:r>
              <a:rPr lang="en-IN" sz="2800" dirty="0" smtClean="0"/>
              <a:t>;</a:t>
            </a:r>
          </a:p>
          <a:p>
            <a:r>
              <a:rPr lang="en-IN" sz="2800" dirty="0" err="1"/>
              <a:t>p</a:t>
            </a:r>
            <a:r>
              <a:rPr lang="en-IN" sz="2800" dirty="0" err="1" smtClean="0"/>
              <a:t>tr</a:t>
            </a:r>
            <a:r>
              <a:rPr lang="en-IN" sz="2800" dirty="0" smtClean="0"/>
              <a:t> = </a:t>
            </a:r>
            <a:r>
              <a:rPr lang="en-IN" sz="2800" dirty="0" err="1" smtClean="0"/>
              <a:t>malloc</a:t>
            </a:r>
            <a:r>
              <a:rPr lang="en-IN" sz="2800" dirty="0" smtClean="0"/>
              <a:t>(</a:t>
            </a:r>
            <a:r>
              <a:rPr lang="en-IN" sz="2800" dirty="0" err="1" smtClean="0">
                <a:solidFill>
                  <a:srgbClr val="00B050"/>
                </a:solidFill>
              </a:rPr>
              <a:t>sizeof</a:t>
            </a:r>
            <a:r>
              <a:rPr lang="en-IN" sz="2800" dirty="0" smtClean="0">
                <a:solidFill>
                  <a:srgbClr val="00B050"/>
                </a:solidFill>
              </a:rPr>
              <a:t>(</a:t>
            </a:r>
            <a:r>
              <a:rPr lang="en-IN" sz="2800" dirty="0" err="1" smtClean="0">
                <a:solidFill>
                  <a:srgbClr val="00B050"/>
                </a:solidFill>
              </a:rPr>
              <a:t>struct</a:t>
            </a:r>
            <a:r>
              <a:rPr lang="en-IN" sz="2800" dirty="0" smtClean="0">
                <a:solidFill>
                  <a:srgbClr val="00B050"/>
                </a:solidFill>
              </a:rPr>
              <a:t> NODE)</a:t>
            </a:r>
            <a:r>
              <a:rPr lang="en-IN" sz="2800" dirty="0" smtClean="0"/>
              <a:t>)</a:t>
            </a:r>
            <a:endParaRPr lang="en-IN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59560" y="5322332"/>
            <a:ext cx="4648200" cy="914400"/>
            <a:chOff x="1371600" y="4953000"/>
            <a:chExt cx="4648200" cy="914400"/>
          </a:xfrm>
        </p:grpSpPr>
        <p:sp>
          <p:nvSpPr>
            <p:cNvPr id="7" name="Rectangle 6"/>
            <p:cNvSpPr/>
            <p:nvPr/>
          </p:nvSpPr>
          <p:spPr>
            <a:xfrm>
              <a:off x="4724400" y="49530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31640" y="54102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1100</a:t>
              </a:r>
              <a:endParaRPr lang="en-IN" dirty="0"/>
            </a:p>
          </p:txBody>
        </p:sp>
        <p:cxnSp>
          <p:nvCxnSpPr>
            <p:cNvPr id="9" name="Straight Connector 8"/>
            <p:cNvCxnSpPr>
              <a:stCxn id="7" idx="0"/>
              <a:endCxn id="7" idx="2"/>
            </p:cNvCxnSpPr>
            <p:nvPr/>
          </p:nvCxnSpPr>
          <p:spPr>
            <a:xfrm>
              <a:off x="5372100" y="495300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371600" y="4953000"/>
              <a:ext cx="990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1100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0" y="54057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err="1" smtClean="0"/>
                <a:t>ptr</a:t>
              </a:r>
              <a:endParaRPr lang="en-IN" sz="2400" b="1" dirty="0"/>
            </a:p>
          </p:txBody>
        </p:sp>
        <p:cxnSp>
          <p:nvCxnSpPr>
            <p:cNvPr id="13" name="Straight Arrow Connector 12"/>
            <p:cNvCxnSpPr>
              <a:stCxn id="11" idx="3"/>
              <a:endCxn id="7" idx="1"/>
            </p:cNvCxnSpPr>
            <p:nvPr/>
          </p:nvCxnSpPr>
          <p:spPr>
            <a:xfrm>
              <a:off x="2362200" y="518160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1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70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3"/>
          <p:cNvGrpSpPr/>
          <p:nvPr/>
        </p:nvGrpSpPr>
        <p:grpSpPr>
          <a:xfrm>
            <a:off x="22860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65" name="Straight Connector 64"/>
            <p:cNvCxnSpPr>
              <a:stCxn id="67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1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24000" y="4724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609600" y="5486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LOCA-&gt;FORW = LOCB if and only if  LOCB-&gt;BACK = LOCA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6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 in 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Traversing </a:t>
            </a:r>
          </a:p>
          <a:p>
            <a:r>
              <a:rPr lang="en-US" sz="3600" dirty="0" smtClean="0"/>
              <a:t>Searching </a:t>
            </a:r>
          </a:p>
          <a:p>
            <a:r>
              <a:rPr lang="en-US" sz="3600" dirty="0" smtClean="0"/>
              <a:t>Deleting </a:t>
            </a:r>
          </a:p>
          <a:p>
            <a:r>
              <a:rPr lang="en-US" sz="3600" dirty="0" smtClean="0"/>
              <a:t>Inserting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Deletion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41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0800" y="1447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DELETE NODE 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5410200"/>
            <a:ext cx="43434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LOCB-&gt;BACK-&gt;FORW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5435025"/>
            <a:ext cx="33528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LOCB-&gt;FORW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5800" y="5410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=</a:t>
            </a:r>
            <a:endParaRPr lang="en-US" sz="3600" dirty="0"/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2400300" y="4152900"/>
            <a:ext cx="1828800" cy="53340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V="1">
            <a:off x="4724400" y="4038600"/>
            <a:ext cx="182880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5181600"/>
            <a:ext cx="2971800" cy="990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905000" y="3886200"/>
            <a:ext cx="24384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 animBg="1"/>
      <p:bldP spid="66" grpId="0" animBg="1"/>
      <p:bldP spid="68" grpId="0"/>
      <p:bldP spid="78" grpId="0" animBg="1"/>
      <p:bldP spid="78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Deletion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73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0800" y="1447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DELETE NODE 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5410200"/>
            <a:ext cx="44196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LOCB-&gt;FORW-&gt;BACK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5435025"/>
            <a:ext cx="33528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LOCB-&gt;BACK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5800" y="5410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=</a:t>
            </a:r>
            <a:endParaRPr lang="en-US" sz="3600" dirty="0"/>
          </a:p>
        </p:txBody>
      </p:sp>
      <p:sp>
        <p:nvSpPr>
          <p:cNvPr id="78" name="Rectangle 77"/>
          <p:cNvSpPr/>
          <p:nvPr/>
        </p:nvSpPr>
        <p:spPr>
          <a:xfrm>
            <a:off x="0" y="5257800"/>
            <a:ext cx="2971800" cy="990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rot="16200000" flipV="1">
            <a:off x="4876800" y="3886200"/>
            <a:ext cx="14478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819400" y="3505200"/>
            <a:ext cx="297180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810000" y="3810000"/>
            <a:ext cx="2133600" cy="1600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/>
      <p:bldP spid="78" grpId="0" animBg="1"/>
      <p:bldP spid="78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Insertion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74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200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8"/>
          <p:cNvGrpSpPr/>
          <p:nvPr/>
        </p:nvGrpSpPr>
        <p:grpSpPr>
          <a:xfrm>
            <a:off x="23622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066800" y="41910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286000" y="1219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INSERT NODE </a:t>
            </a:r>
            <a:r>
              <a:rPr lang="en-US" sz="3600" b="1" dirty="0" smtClean="0">
                <a:solidFill>
                  <a:srgbClr val="00B050"/>
                </a:solidFill>
              </a:rPr>
              <a:t>NEW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0" y="5257800"/>
            <a:ext cx="3279775" cy="584775"/>
            <a:chOff x="1600200" y="5334000"/>
            <a:chExt cx="3279775" cy="584775"/>
          </a:xfrm>
        </p:grpSpPr>
        <p:grpSp>
          <p:nvGrpSpPr>
            <p:cNvPr id="67" name="Group 14"/>
            <p:cNvGrpSpPr/>
            <p:nvPr/>
          </p:nvGrpSpPr>
          <p:grpSpPr>
            <a:xfrm>
              <a:off x="3733800" y="5334000"/>
              <a:ext cx="1146175" cy="384175"/>
              <a:chOff x="3429000" y="4800600"/>
              <a:chExt cx="1146175" cy="384175"/>
            </a:xfrm>
          </p:grpSpPr>
          <p:grpSp>
            <p:nvGrpSpPr>
              <p:cNvPr id="69" name="Group 18"/>
              <p:cNvGrpSpPr/>
              <p:nvPr/>
            </p:nvGrpSpPr>
            <p:grpSpPr>
              <a:xfrm>
                <a:off x="3429000" y="4800600"/>
                <a:ext cx="765175" cy="384175"/>
                <a:chOff x="3429000" y="4800600"/>
                <a:chExt cx="765175" cy="384175"/>
              </a:xfrm>
            </p:grpSpPr>
            <p:sp>
              <p:nvSpPr>
                <p:cNvPr id="74" name="Rectangle 73"/>
                <p:cNvSpPr>
                  <a:spLocks noChangeArrowheads="1"/>
                </p:cNvSpPr>
                <p:nvPr/>
              </p:nvSpPr>
              <p:spPr bwMode="auto">
                <a:xfrm>
                  <a:off x="3810000" y="48006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Rectangle 75"/>
                <p:cNvSpPr>
                  <a:spLocks noChangeArrowheads="1"/>
                </p:cNvSpPr>
                <p:nvPr/>
              </p:nvSpPr>
              <p:spPr bwMode="auto">
                <a:xfrm>
                  <a:off x="3429000" y="48006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Rectangle 17"/>
              <p:cNvSpPr>
                <a:spLocks noChangeArrowheads="1"/>
              </p:cNvSpPr>
              <p:nvPr/>
            </p:nvSpPr>
            <p:spPr bwMode="auto">
              <a:xfrm>
                <a:off x="4191000" y="4800600"/>
                <a:ext cx="384175" cy="384175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 flipH="1">
              <a:off x="2895600" y="5334000"/>
              <a:ext cx="2286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Line 25"/>
            <p:cNvSpPr>
              <a:spLocks noChangeShapeType="1"/>
            </p:cNvSpPr>
            <p:nvPr/>
          </p:nvSpPr>
          <p:spPr bwMode="auto">
            <a:xfrm rot="240000" flipV="1">
              <a:off x="3048760" y="55102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r>
                <a:rPr lang="en-US" dirty="0" smtClean="0"/>
                <a:t>         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0200" y="5334000"/>
              <a:ext cx="121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NEW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447800" y="1905000"/>
            <a:ext cx="6096000" cy="1077218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LOCA-&gt;FORW-&gt;BACK = NEW</a:t>
            </a:r>
          </a:p>
          <a:p>
            <a:r>
              <a:rPr lang="en-US" sz="3200" dirty="0" smtClean="0"/>
              <a:t>NEW-&gt;FORW = LOCA-&gt;FORW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10000" y="4800600"/>
            <a:ext cx="4953000" cy="10772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LOCA-&gt;FORW = NEW </a:t>
            </a:r>
          </a:p>
          <a:p>
            <a:r>
              <a:rPr lang="en-US" sz="3200" dirty="0" smtClean="0"/>
              <a:t>NEW-&gt;BACK = LOCA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Linked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A linked list, or one-way list, is a linear collection of data elements , called </a:t>
            </a:r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nodes</a:t>
            </a:r>
            <a:r>
              <a:rPr lang="en-US" sz="3600" dirty="0" smtClean="0">
                <a:latin typeface="Comic Sans MS" pitchFamily="66" charset="0"/>
              </a:rPr>
              <a:t>, where the linear order is given by means of </a:t>
            </a:r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pointer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Linked </a:t>
            </a:r>
            <a:r>
              <a:rPr lang="en-US" altLang="zh-CN" sz="4000" dirty="0" smtClean="0">
                <a:ea typeface="宋体" pitchFamily="2" charset="-122"/>
              </a:rPr>
              <a:t>List</a:t>
            </a:r>
            <a:endParaRPr lang="en-US" altLang="zh-CN" sz="4000" dirty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7848600" cy="3048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</a:rPr>
              <a:t>linked list </a:t>
            </a:r>
            <a:r>
              <a:rPr lang="en-US" altLang="zh-CN" dirty="0">
                <a:ea typeface="宋体" pitchFamily="2" charset="-122"/>
              </a:rPr>
              <a:t>is a series of connected 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</a:rPr>
              <a:t>nodes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</a:rPr>
              <a:t>Head</a:t>
            </a:r>
            <a:r>
              <a:rPr lang="en-US" altLang="zh-CN" i="1" dirty="0" smtClean="0">
                <a:solidFill>
                  <a:srgbClr val="FFCC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:  pointer </a:t>
            </a:r>
            <a:r>
              <a:rPr lang="en-US" altLang="zh-CN" dirty="0">
                <a:ea typeface="宋体" pitchFamily="2" charset="-122"/>
              </a:rPr>
              <a:t>to the first node</a:t>
            </a:r>
          </a:p>
          <a:p>
            <a:r>
              <a:rPr lang="en-US" altLang="zh-CN" dirty="0">
                <a:ea typeface="宋体" pitchFamily="2" charset="-122"/>
              </a:rPr>
              <a:t>The last node points to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NULL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219200" y="1447800"/>
            <a:ext cx="6162675" cy="1338481"/>
            <a:chOff x="1371600" y="1828800"/>
            <a:chExt cx="6162675" cy="1338481"/>
          </a:xfrm>
        </p:grpSpPr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1371600" y="2520950"/>
              <a:ext cx="12362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0" dirty="0">
                  <a:solidFill>
                    <a:schemeClr val="folHlink"/>
                  </a:solidFill>
                  <a:latin typeface="Tahoma" pitchFamily="34" charset="0"/>
                  <a:ea typeface="宋体" pitchFamily="2" charset="-122"/>
                </a:rPr>
                <a:t>Head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438275" y="1828800"/>
              <a:ext cx="6096000" cy="666750"/>
              <a:chOff x="1438275" y="1828800"/>
              <a:chExt cx="6096000" cy="666750"/>
            </a:xfrm>
          </p:grpSpPr>
          <p:sp>
            <p:nvSpPr>
              <p:cNvPr id="9237" name="Rectangle 21"/>
              <p:cNvSpPr>
                <a:spLocks noChangeArrowheads="1"/>
              </p:cNvSpPr>
              <p:nvPr/>
            </p:nvSpPr>
            <p:spPr bwMode="auto">
              <a:xfrm>
                <a:off x="6924675" y="1835150"/>
                <a:ext cx="609600" cy="6096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5" name="Text Box 29"/>
              <p:cNvSpPr txBox="1">
                <a:spLocks noChangeArrowheads="1"/>
              </p:cNvSpPr>
              <p:nvPr/>
            </p:nvSpPr>
            <p:spPr bwMode="auto">
              <a:xfrm>
                <a:off x="7050088" y="1943100"/>
                <a:ext cx="43794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ahoma" pitchFamily="34" charset="0"/>
                    <a:ea typeface="宋体" pitchFamily="2" charset="-122"/>
                    <a:sym typeface="Symbol" pitchFamily="18" charset="2"/>
                  </a:rPr>
                  <a:t></a:t>
                </a:r>
                <a:endParaRPr lang="zh-CN" altLang="en-US" sz="2400" dirty="0">
                  <a:latin typeface="Tahoma" pitchFamily="34" charset="0"/>
                  <a:ea typeface="宋体" pitchFamily="2" charset="-122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438275" y="1828800"/>
                <a:ext cx="5486400" cy="666750"/>
                <a:chOff x="1438275" y="1828800"/>
                <a:chExt cx="5486400" cy="666750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auto">
                <a:xfrm>
                  <a:off x="3267075" y="183515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5718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auto">
                <a:xfrm>
                  <a:off x="5095875" y="183515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4006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" name="Group 36"/>
                <p:cNvGrpSpPr>
                  <a:grpSpLocks/>
                </p:cNvGrpSpPr>
                <p:nvPr/>
              </p:nvGrpSpPr>
              <p:grpSpPr bwMode="auto">
                <a:xfrm>
                  <a:off x="2657475" y="1835150"/>
                  <a:ext cx="609600" cy="660400"/>
                  <a:chOff x="1728" y="2880"/>
                  <a:chExt cx="384" cy="416"/>
                </a:xfrm>
              </p:grpSpPr>
              <p:sp>
                <p:nvSpPr>
                  <p:cNvPr id="923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9" y="2966"/>
                    <a:ext cx="252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A</a:t>
                    </a:r>
                  </a:p>
                </p:txBody>
              </p:sp>
            </p:grp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438275" y="182880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430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3" name="Group 37"/>
                <p:cNvGrpSpPr>
                  <a:grpSpLocks/>
                </p:cNvGrpSpPr>
                <p:nvPr/>
              </p:nvGrpSpPr>
              <p:grpSpPr bwMode="auto">
                <a:xfrm>
                  <a:off x="4486275" y="1835150"/>
                  <a:ext cx="609600" cy="609600"/>
                  <a:chOff x="1728" y="2880"/>
                  <a:chExt cx="384" cy="384"/>
                </a:xfrm>
              </p:grpSpPr>
              <p:sp>
                <p:nvSpPr>
                  <p:cNvPr id="925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0" y="2966"/>
                    <a:ext cx="230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B</a:t>
                    </a:r>
                  </a:p>
                </p:txBody>
              </p:sp>
            </p:grpSp>
            <p:grpSp>
              <p:nvGrpSpPr>
                <p:cNvPr id="4" name="Group 40"/>
                <p:cNvGrpSpPr>
                  <a:grpSpLocks/>
                </p:cNvGrpSpPr>
                <p:nvPr/>
              </p:nvGrpSpPr>
              <p:grpSpPr bwMode="auto">
                <a:xfrm>
                  <a:off x="6315075" y="1835150"/>
                  <a:ext cx="609600" cy="609600"/>
                  <a:chOff x="1728" y="2880"/>
                  <a:chExt cx="384" cy="384"/>
                </a:xfrm>
              </p:grpSpPr>
              <p:sp>
                <p:nvSpPr>
                  <p:cNvPr id="925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9" y="2966"/>
                    <a:ext cx="232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C</a:t>
                    </a:r>
                  </a:p>
                </p:txBody>
              </p:sp>
            </p:grpSp>
          </p:grpSp>
        </p:grpSp>
      </p:grp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2068</Words>
  <Application>Microsoft Office PowerPoint</Application>
  <PresentationFormat>On-screen Show (4:3)</PresentationFormat>
  <Paragraphs>722</Paragraphs>
  <Slides>74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Office Theme</vt:lpstr>
      <vt:lpstr>Equation</vt:lpstr>
      <vt:lpstr>Data Structure &amp; Algorithm CS 102 </vt:lpstr>
      <vt:lpstr>Problem With Array </vt:lpstr>
      <vt:lpstr>Solution </vt:lpstr>
      <vt:lpstr>Linked List node</vt:lpstr>
      <vt:lpstr>malloc &amp; free</vt:lpstr>
      <vt:lpstr>malloc &amp; free</vt:lpstr>
      <vt:lpstr>Node structure in C</vt:lpstr>
      <vt:lpstr>Linked List </vt:lpstr>
      <vt:lpstr>Linked List</vt:lpstr>
      <vt:lpstr>List Traversal </vt:lpstr>
      <vt:lpstr>PowerPoint Presentation</vt:lpstr>
      <vt:lpstr>PowerPoint Presentation</vt:lpstr>
      <vt:lpstr>List Traversal </vt:lpstr>
      <vt:lpstr>List Traversal </vt:lpstr>
      <vt:lpstr> Search for an ITEM </vt:lpstr>
      <vt:lpstr> Search for an ITEM </vt:lpstr>
      <vt:lpstr> Search for an ITEM </vt:lpstr>
      <vt:lpstr>Insertion to a Linked List</vt:lpstr>
      <vt:lpstr>Insertion to Beginning </vt:lpstr>
      <vt:lpstr>Insertion to Beginning </vt:lpstr>
      <vt:lpstr>Insertion to Beginning </vt:lpstr>
      <vt:lpstr>Overflow and Underflow</vt:lpstr>
      <vt:lpstr>Insertion to Beginning </vt:lpstr>
      <vt:lpstr>Insertion at the Beginning</vt:lpstr>
      <vt:lpstr>Insertion at the Beginning</vt:lpstr>
      <vt:lpstr>Insertion After a Given Node </vt:lpstr>
      <vt:lpstr>Insertion  at a Given Node</vt:lpstr>
      <vt:lpstr>Insertion  at a Given Node</vt:lpstr>
      <vt:lpstr>Insertion  at a Given Node</vt:lpstr>
      <vt:lpstr>Insertion After a Given Node </vt:lpstr>
      <vt:lpstr>Insertion into a Sorted Linked List</vt:lpstr>
      <vt:lpstr>Insertion into a Sorted Linked List</vt:lpstr>
      <vt:lpstr>Insertion into a Sorted Linked List</vt:lpstr>
      <vt:lpstr>Insertion into a Sorted Linked List</vt:lpstr>
      <vt:lpstr>Insertion into a Sorted Linked List</vt:lpstr>
      <vt:lpstr>Insertion into a Sorted Linked List</vt:lpstr>
      <vt:lpstr>Deletion Algorithm </vt:lpstr>
      <vt:lpstr>Deletion Algorithm </vt:lpstr>
      <vt:lpstr>Delete the Node Following a Given Node </vt:lpstr>
      <vt:lpstr>Delete the Node Following a Given Node </vt:lpstr>
      <vt:lpstr>Delete an Item</vt:lpstr>
      <vt:lpstr>Delete an Item</vt:lpstr>
      <vt:lpstr>Deletion of an ITEM</vt:lpstr>
      <vt:lpstr>Header Linked Lists</vt:lpstr>
      <vt:lpstr>Header Linked Lists</vt:lpstr>
      <vt:lpstr>Header Linked Lists</vt:lpstr>
      <vt:lpstr>Header Linked Lists</vt:lpstr>
      <vt:lpstr>Traversing a Circular Header List </vt:lpstr>
      <vt:lpstr>Traversing a Circular Header List </vt:lpstr>
      <vt:lpstr>Locating an ITEM </vt:lpstr>
      <vt:lpstr>Locating an ITEM </vt:lpstr>
      <vt:lpstr>Other variation of Linked List </vt:lpstr>
      <vt:lpstr>Other variation of Linked List </vt:lpstr>
      <vt:lpstr>Applications of Linked Lists</vt:lpstr>
      <vt:lpstr>Polynomials</vt:lpstr>
      <vt:lpstr>Example</vt:lpstr>
      <vt:lpstr>Polynomial Operation</vt:lpstr>
      <vt:lpstr>Polynomial Addition</vt:lpstr>
      <vt:lpstr>Polynomial Addition</vt:lpstr>
      <vt:lpstr>Polynomial Addition (cont’d)</vt:lpstr>
      <vt:lpstr>Polynomial Subtraction</vt:lpstr>
      <vt:lpstr>Polynomial Subtraction (cont’d)</vt:lpstr>
      <vt:lpstr>Polynomial Subtraction (cont’d)</vt:lpstr>
      <vt:lpstr>Two-Way List </vt:lpstr>
      <vt:lpstr>Two-Way List </vt:lpstr>
      <vt:lpstr>Two-Way List </vt:lpstr>
      <vt:lpstr>Two-Way List </vt:lpstr>
      <vt:lpstr>Two-Way List </vt:lpstr>
      <vt:lpstr>Two-Way List </vt:lpstr>
      <vt:lpstr>Two-Way List </vt:lpstr>
      <vt:lpstr>Operation in two-way list </vt:lpstr>
      <vt:lpstr>Deletion in Two-Way List </vt:lpstr>
      <vt:lpstr>Deletion in Two-Way List </vt:lpstr>
      <vt:lpstr>Insertion in Two-Way List 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 CS 102 </dc:title>
  <dc:creator>A K Turuk</dc:creator>
  <cp:lastModifiedBy>manmath</cp:lastModifiedBy>
  <cp:revision>95</cp:revision>
  <dcterms:created xsi:type="dcterms:W3CDTF">2011-01-22T08:54:35Z</dcterms:created>
  <dcterms:modified xsi:type="dcterms:W3CDTF">2014-01-29T14:35:37Z</dcterms:modified>
</cp:coreProperties>
</file>