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69" r:id="rId14"/>
    <p:sldId id="270" r:id="rId15"/>
    <p:sldId id="273"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6" r:id="rId32"/>
    <p:sldId id="288" r:id="rId33"/>
    <p:sldId id="289" r:id="rId34"/>
    <p:sldId id="290" r:id="rId35"/>
    <p:sldId id="291" r:id="rId36"/>
    <p:sldId id="292" r:id="rId37"/>
    <p:sldId id="293" r:id="rId38"/>
    <p:sldId id="294" r:id="rId39"/>
    <p:sldId id="295"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7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B0926-7E97-4E92-83D7-32094158AE28}" type="datetimeFigureOut">
              <a:rPr lang="en-US" smtClean="0"/>
              <a:pPr/>
              <a:t>1/30/2014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65C5D-E18A-4A8F-880D-F533F3BAAE55}" type="slidenum">
              <a:rPr lang="en-US" smtClean="0"/>
              <a:pPr/>
              <a:t>‹#›</a:t>
            </a:fld>
            <a:endParaRPr lang="en-US"/>
          </a:p>
        </p:txBody>
      </p:sp>
    </p:spTree>
    <p:extLst>
      <p:ext uri="{BB962C8B-B14F-4D97-AF65-F5344CB8AC3E}">
        <p14:creationId xmlns:p14="http://schemas.microsoft.com/office/powerpoint/2010/main" val="1936645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646F22C-5C89-40B8-876C-21C50B9C7C4C}" type="datetime1">
              <a:rPr lang="en-US" smtClean="0"/>
              <a:pPr/>
              <a:t>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FC11-115B-46F2-B6DF-320CF7B918D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E1E474-9E7A-4AD5-A9C1-AB120B574741}" type="datetime1">
              <a:rPr lang="en-US" smtClean="0"/>
              <a:pPr/>
              <a:t>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5C6718-10F6-4A5C-81F5-CA5E4874E97E}" type="datetime1">
              <a:rPr lang="en-US" smtClean="0"/>
              <a:pPr/>
              <a:t>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F0072-AD99-421A-AB1C-C84A8B51E7E5}" type="datetime1">
              <a:rPr lang="en-US" smtClean="0"/>
              <a:pPr/>
              <a:t>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498DEC-F856-4EC8-8A29-CC7F69C138CF}" type="datetime1">
              <a:rPr lang="en-US" smtClean="0"/>
              <a:pPr/>
              <a:t>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7255F7-D180-4467-8EB7-2FF2A5C5A179}" type="datetime1">
              <a:rPr lang="en-US" smtClean="0"/>
              <a:pPr/>
              <a:t>1/30/2014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E74B51-0FFE-4E0F-98D5-6D35DBDB3E23}" type="datetime1">
              <a:rPr lang="en-US" smtClean="0"/>
              <a:pPr/>
              <a:t>1/30/2014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165A43-4210-4BB8-8F17-6144678AB6AF}" type="datetime1">
              <a:rPr lang="en-US" smtClean="0"/>
              <a:pPr/>
              <a:t>1/30/2014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FC27B-DC18-403B-A2EE-CFC3453E8AC7}" type="datetime1">
              <a:rPr lang="en-US" smtClean="0"/>
              <a:pPr/>
              <a:t>1/30/2014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FA727-E28D-4C29-878B-837A011FD958}" type="datetime1">
              <a:rPr lang="en-US" smtClean="0"/>
              <a:pPr/>
              <a:t>1/30/2014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4574FC-5E8F-4B76-A897-38F8D9C291F8}" type="datetime1">
              <a:rPr lang="en-US" smtClean="0"/>
              <a:pPr/>
              <a:t>1/30/2014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22E4E-DCF2-48C9-B99A-82C0C32784FE}" type="datetime1">
              <a:rPr lang="en-US" smtClean="0"/>
              <a:pPr/>
              <a:t>1/30/2014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3FC11-115B-46F2-B6DF-320CF7B918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 &amp; Algorithm CS-102 </a:t>
            </a:r>
            <a:endParaRPr lang="en-US" dirty="0"/>
          </a:p>
        </p:txBody>
      </p:sp>
      <p:sp>
        <p:nvSpPr>
          <p:cNvPr id="3" name="Subtitle 2"/>
          <p:cNvSpPr>
            <a:spLocks noGrp="1"/>
          </p:cNvSpPr>
          <p:nvPr>
            <p:ph type="subTitle" idx="1"/>
          </p:nvPr>
        </p:nvSpPr>
        <p:spPr/>
        <p:txBody>
          <a:bodyPr/>
          <a:lstStyle/>
          <a:p>
            <a:r>
              <a:rPr lang="en-US" dirty="0" smtClean="0"/>
              <a:t>Manmath Narayan Sahoo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PUSH Operation </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dirty="0" smtClean="0">
                <a:solidFill>
                  <a:srgbClr val="FF0000"/>
                </a:solidFill>
              </a:rPr>
              <a:t>Perform the following steps to PUSH an ITEM onto a Stack </a:t>
            </a:r>
          </a:p>
          <a:p>
            <a:pPr>
              <a:buNone/>
            </a:pPr>
            <a:r>
              <a:rPr lang="en-US" dirty="0" smtClean="0"/>
              <a:t>[1] If TOP = MAXSTK, Then print: Overflow, Exit [ Stack already filled] </a:t>
            </a:r>
          </a:p>
          <a:p>
            <a:pPr>
              <a:buNone/>
            </a:pPr>
            <a:r>
              <a:rPr lang="en-US" dirty="0" smtClean="0"/>
              <a:t>[2] Set TOP = TOP + 1</a:t>
            </a:r>
          </a:p>
          <a:p>
            <a:pPr>
              <a:buNone/>
            </a:pPr>
            <a:r>
              <a:rPr lang="en-US" dirty="0" smtClean="0"/>
              <a:t>[3] Set STACK[TOP] = ITEM [Insert Item into new TOP Position]</a:t>
            </a:r>
          </a:p>
          <a:p>
            <a:pPr>
              <a:buNone/>
            </a:pPr>
            <a:r>
              <a:rPr lang="en-US" dirty="0" smtClean="0"/>
              <a:t>[4] Exit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POP Operation </a:t>
            </a:r>
            <a:endParaRPr lang="en-US" dirty="0"/>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solidFill>
                  <a:srgbClr val="FF0000"/>
                </a:solidFill>
              </a:rPr>
              <a:t>Delete top element of STACK and assign it to the variable ITEM </a:t>
            </a:r>
          </a:p>
          <a:p>
            <a:pPr>
              <a:buNone/>
            </a:pPr>
            <a:r>
              <a:rPr lang="en-US" dirty="0" smtClean="0"/>
              <a:t>[1] If TOP = 0, Then print Underflow and Exit</a:t>
            </a:r>
          </a:p>
          <a:p>
            <a:pPr>
              <a:buNone/>
            </a:pPr>
            <a:r>
              <a:rPr lang="en-US" dirty="0" smtClean="0"/>
              <a:t>[2] Set ITEM = STACK[TOP]</a:t>
            </a:r>
          </a:p>
          <a:p>
            <a:pPr>
              <a:buNone/>
            </a:pPr>
            <a:r>
              <a:rPr lang="en-US" dirty="0" smtClean="0"/>
              <a:t>[3] Set TOP = TOP -1 </a:t>
            </a:r>
          </a:p>
          <a:p>
            <a:pPr>
              <a:buNone/>
            </a:pPr>
            <a:r>
              <a:rPr lang="en-US" dirty="0" smtClean="0"/>
              <a:t>[4] Exit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Linked List Representation of Stack </a:t>
            </a:r>
            <a:endParaRPr lang="en-US" dirty="0"/>
          </a:p>
        </p:txBody>
      </p:sp>
      <p:grpSp>
        <p:nvGrpSpPr>
          <p:cNvPr id="25" name="Group 24"/>
          <p:cNvGrpSpPr/>
          <p:nvPr/>
        </p:nvGrpSpPr>
        <p:grpSpPr>
          <a:xfrm>
            <a:off x="228600" y="2590800"/>
            <a:ext cx="7848600" cy="1298575"/>
            <a:chOff x="228600" y="2590800"/>
            <a:chExt cx="7848600" cy="1298575"/>
          </a:xfrm>
        </p:grpSpPr>
        <p:grpSp>
          <p:nvGrpSpPr>
            <p:cNvPr id="4" name="Group 6"/>
            <p:cNvGrpSpPr/>
            <p:nvPr/>
          </p:nvGrpSpPr>
          <p:grpSpPr>
            <a:xfrm>
              <a:off x="1524000" y="3276600"/>
              <a:ext cx="1600200" cy="612775"/>
              <a:chOff x="2667000" y="3124200"/>
              <a:chExt cx="765175" cy="384175"/>
            </a:xfrm>
          </p:grpSpPr>
          <p:sp>
            <p:nvSpPr>
              <p:cNvPr id="8"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9"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CC</a:t>
                </a:r>
                <a:endParaRPr lang="en-US" sz="3200" dirty="0"/>
              </a:p>
            </p:txBody>
          </p:sp>
        </p:grpSp>
        <p:sp>
          <p:nvSpPr>
            <p:cNvPr id="18" name="Rectangle 18"/>
            <p:cNvSpPr>
              <a:spLocks noChangeArrowheads="1"/>
            </p:cNvSpPr>
            <p:nvPr/>
          </p:nvSpPr>
          <p:spPr bwMode="auto">
            <a:xfrm>
              <a:off x="762000" y="3505200"/>
              <a:ext cx="152400" cy="381000"/>
            </a:xfrm>
            <a:prstGeom prst="rect">
              <a:avLst/>
            </a:prstGeom>
            <a:solidFill>
              <a:srgbClr val="00B050"/>
            </a:solidFill>
            <a:ln w="28575">
              <a:solidFill>
                <a:schemeClr val="tx1"/>
              </a:solidFill>
              <a:miter lim="800000"/>
              <a:headEnd/>
              <a:tailEnd/>
            </a:ln>
            <a:effectLst/>
          </p:spPr>
          <p:txBody>
            <a:bodyPr wrap="none" anchor="ctr"/>
            <a:lstStyle/>
            <a:p>
              <a:endParaRPr lang="en-US" dirty="0"/>
            </a:p>
          </p:txBody>
        </p:sp>
        <p:grpSp>
          <p:nvGrpSpPr>
            <p:cNvPr id="6" name="Group 18"/>
            <p:cNvGrpSpPr/>
            <p:nvPr/>
          </p:nvGrpSpPr>
          <p:grpSpPr>
            <a:xfrm>
              <a:off x="6705600" y="3276600"/>
              <a:ext cx="1371600" cy="612775"/>
              <a:chOff x="2667000" y="3124200"/>
              <a:chExt cx="765175" cy="384175"/>
            </a:xfrm>
          </p:grpSpPr>
          <p:sp>
            <p:nvSpPr>
              <p:cNvPr id="20"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r>
                  <a:rPr lang="en-US" sz="3200" dirty="0" smtClean="0"/>
                  <a:t>X</a:t>
                </a:r>
                <a:endParaRPr lang="en-US" sz="3200" dirty="0"/>
              </a:p>
            </p:txBody>
          </p:sp>
          <p:sp>
            <p:nvSpPr>
              <p:cNvPr id="21"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AA</a:t>
                </a:r>
                <a:endParaRPr lang="en-US" sz="3200" dirty="0"/>
              </a:p>
            </p:txBody>
          </p:sp>
        </p:grpSp>
        <p:grpSp>
          <p:nvGrpSpPr>
            <p:cNvPr id="7" name="Group 21"/>
            <p:cNvGrpSpPr/>
            <p:nvPr/>
          </p:nvGrpSpPr>
          <p:grpSpPr>
            <a:xfrm>
              <a:off x="4114800" y="3276600"/>
              <a:ext cx="1447800" cy="612775"/>
              <a:chOff x="2667000" y="3124200"/>
              <a:chExt cx="765175" cy="384175"/>
            </a:xfrm>
          </p:grpSpPr>
          <p:sp>
            <p:nvSpPr>
              <p:cNvPr id="23"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24"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BB</a:t>
                </a:r>
                <a:endParaRPr lang="en-US" sz="3200" dirty="0"/>
              </a:p>
            </p:txBody>
          </p:sp>
        </p:grpSp>
        <p:sp>
          <p:nvSpPr>
            <p:cNvPr id="28" name="Line 25"/>
            <p:cNvSpPr>
              <a:spLocks noChangeShapeType="1"/>
            </p:cNvSpPr>
            <p:nvPr/>
          </p:nvSpPr>
          <p:spPr bwMode="auto">
            <a:xfrm rot="240000" flipV="1">
              <a:off x="838959" y="3681464"/>
              <a:ext cx="685800" cy="45719"/>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0" name="Line 25"/>
            <p:cNvSpPr>
              <a:spLocks noChangeShapeType="1"/>
            </p:cNvSpPr>
            <p:nvPr/>
          </p:nvSpPr>
          <p:spPr bwMode="auto">
            <a:xfrm rot="240000" flipV="1">
              <a:off x="2819207" y="3550385"/>
              <a:ext cx="1297095" cy="45719"/>
            </a:xfrm>
            <a:prstGeom prst="line">
              <a:avLst/>
            </a:prstGeom>
            <a:noFill/>
            <a:ln w="28575">
              <a:solidFill>
                <a:schemeClr val="tx1"/>
              </a:solidFill>
              <a:round/>
              <a:headEnd type="oval" w="med" len="med"/>
              <a:tailEnd type="triangle" w="med" len="med"/>
            </a:ln>
            <a:effectLst/>
          </p:spPr>
          <p:txBody>
            <a:bodyPr wrap="none"/>
            <a:lstStyle/>
            <a:p>
              <a:endParaRPr lang="en-US" dirty="0"/>
            </a:p>
          </p:txBody>
        </p:sp>
        <p:sp>
          <p:nvSpPr>
            <p:cNvPr id="32" name="Line 25"/>
            <p:cNvSpPr>
              <a:spLocks noChangeShapeType="1"/>
            </p:cNvSpPr>
            <p:nvPr/>
          </p:nvSpPr>
          <p:spPr bwMode="auto">
            <a:xfrm rot="240000" flipV="1">
              <a:off x="5336662" y="3476556"/>
              <a:ext cx="1367795" cy="124076"/>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44" name="TextBox 43"/>
            <p:cNvSpPr txBox="1"/>
            <p:nvPr/>
          </p:nvSpPr>
          <p:spPr>
            <a:xfrm>
              <a:off x="228600" y="2590800"/>
              <a:ext cx="1219200" cy="584775"/>
            </a:xfrm>
            <a:prstGeom prst="rect">
              <a:avLst/>
            </a:prstGeom>
            <a:solidFill>
              <a:srgbClr val="00B050"/>
            </a:solidFill>
          </p:spPr>
          <p:txBody>
            <a:bodyPr wrap="square" rtlCol="0">
              <a:spAutoFit/>
            </a:bodyPr>
            <a:lstStyle/>
            <a:p>
              <a:r>
                <a:rPr lang="en-US" sz="3200" dirty="0" smtClean="0"/>
                <a:t>TOP </a:t>
              </a:r>
              <a:endParaRPr lang="en-US" sz="3200" dirty="0"/>
            </a:p>
          </p:txBody>
        </p:sp>
      </p:grpSp>
      <p:sp>
        <p:nvSpPr>
          <p:cNvPr id="45" name="TextBox 44"/>
          <p:cNvSpPr txBox="1"/>
          <p:nvPr/>
        </p:nvSpPr>
        <p:spPr>
          <a:xfrm>
            <a:off x="685800" y="4114800"/>
            <a:ext cx="3505200" cy="646331"/>
          </a:xfrm>
          <a:prstGeom prst="rect">
            <a:avLst/>
          </a:prstGeom>
          <a:solidFill>
            <a:schemeClr val="bg1"/>
          </a:solidFill>
          <a:ln w="12700">
            <a:solidFill>
              <a:schemeClr val="tx1"/>
            </a:solidFill>
          </a:ln>
        </p:spPr>
        <p:txBody>
          <a:bodyPr wrap="square" rtlCol="0">
            <a:spAutoFit/>
          </a:bodyPr>
          <a:lstStyle/>
          <a:p>
            <a:r>
              <a:rPr lang="en-US" sz="3600" dirty="0" smtClean="0"/>
              <a:t>Top Of Stack </a:t>
            </a:r>
            <a:endParaRPr lang="en-US" sz="3600" dirty="0"/>
          </a:p>
        </p:txBody>
      </p:sp>
      <p:sp>
        <p:nvSpPr>
          <p:cNvPr id="34" name="Slide Number Placeholder 33"/>
          <p:cNvSpPr>
            <a:spLocks noGrp="1"/>
          </p:cNvSpPr>
          <p:nvPr>
            <p:ph type="sldNum" sz="quarter" idx="12"/>
          </p:nvPr>
        </p:nvSpPr>
        <p:spPr/>
        <p:txBody>
          <a:bodyPr/>
          <a:lstStyle/>
          <a:p>
            <a:fld id="{A6F90FCD-EF11-4534-9E0A-F42B7BB2FFDF}" type="slidenum">
              <a:rPr lang="en-US" smtClean="0"/>
              <a:pPr/>
              <a:t>12</a:t>
            </a:fld>
            <a:endParaRPr lang="en-US"/>
          </a:p>
        </p:txBody>
      </p:sp>
      <p:sp>
        <p:nvSpPr>
          <p:cNvPr id="22" name="TextBox 21"/>
          <p:cNvSpPr txBox="1"/>
          <p:nvPr/>
        </p:nvSpPr>
        <p:spPr>
          <a:xfrm>
            <a:off x="1524000" y="2590800"/>
            <a:ext cx="1219200" cy="584775"/>
          </a:xfrm>
          <a:prstGeom prst="rect">
            <a:avLst/>
          </a:prstGeom>
          <a:noFill/>
        </p:spPr>
        <p:txBody>
          <a:bodyPr wrap="square" rtlCol="0">
            <a:spAutoFit/>
          </a:bodyPr>
          <a:lstStyle/>
          <a:p>
            <a:r>
              <a:rPr lang="en-US" sz="3200" dirty="0" smtClean="0"/>
              <a:t>Head</a:t>
            </a:r>
            <a:endParaRPr lang="en-US" sz="3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Operation </a:t>
            </a:r>
            <a:endParaRPr lang="en-US" dirty="0"/>
          </a:p>
        </p:txBody>
      </p:sp>
      <p:sp>
        <p:nvSpPr>
          <p:cNvPr id="3" name="Content Placeholder 2"/>
          <p:cNvSpPr>
            <a:spLocks noGrp="1"/>
          </p:cNvSpPr>
          <p:nvPr>
            <p:ph idx="1"/>
          </p:nvPr>
        </p:nvSpPr>
        <p:spPr/>
        <p:txBody>
          <a:bodyPr/>
          <a:lstStyle/>
          <a:p>
            <a:r>
              <a:rPr lang="en-US" dirty="0" smtClean="0"/>
              <a:t>Push operation into the stack is accomplished by inserting a node into the front of the list [</a:t>
            </a:r>
            <a:r>
              <a:rPr lang="en-US" b="1" dirty="0" smtClean="0">
                <a:solidFill>
                  <a:srgbClr val="FF0000"/>
                </a:solidFill>
              </a:rPr>
              <a:t>Insert it as the first node in the list</a:t>
            </a:r>
            <a:r>
              <a:rPr lang="en-US" dirty="0" smtClean="0"/>
              <a: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13</a:t>
            </a:fld>
            <a:endParaRPr lang="en-US"/>
          </a:p>
        </p:txBody>
      </p:sp>
      <p:grpSp>
        <p:nvGrpSpPr>
          <p:cNvPr id="5" name="Group 4"/>
          <p:cNvGrpSpPr/>
          <p:nvPr/>
        </p:nvGrpSpPr>
        <p:grpSpPr>
          <a:xfrm>
            <a:off x="457200" y="4038600"/>
            <a:ext cx="7848600" cy="1298575"/>
            <a:chOff x="228600" y="2590800"/>
            <a:chExt cx="7848600" cy="1298575"/>
          </a:xfrm>
        </p:grpSpPr>
        <p:grpSp>
          <p:nvGrpSpPr>
            <p:cNvPr id="6" name="Group 6"/>
            <p:cNvGrpSpPr/>
            <p:nvPr/>
          </p:nvGrpSpPr>
          <p:grpSpPr>
            <a:xfrm>
              <a:off x="1524000" y="3276600"/>
              <a:ext cx="1600200" cy="612775"/>
              <a:chOff x="2667000" y="3124200"/>
              <a:chExt cx="765175" cy="384175"/>
            </a:xfrm>
          </p:grpSpPr>
          <p:sp>
            <p:nvSpPr>
              <p:cNvPr id="18"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19"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CC</a:t>
                </a:r>
                <a:endParaRPr lang="en-US" sz="3200" dirty="0"/>
              </a:p>
            </p:txBody>
          </p:sp>
        </p:grpSp>
        <p:sp>
          <p:nvSpPr>
            <p:cNvPr id="7" name="Rectangle 18"/>
            <p:cNvSpPr>
              <a:spLocks noChangeArrowheads="1"/>
            </p:cNvSpPr>
            <p:nvPr/>
          </p:nvSpPr>
          <p:spPr bwMode="auto">
            <a:xfrm>
              <a:off x="762000" y="3505200"/>
              <a:ext cx="152400" cy="381000"/>
            </a:xfrm>
            <a:prstGeom prst="rect">
              <a:avLst/>
            </a:prstGeom>
            <a:solidFill>
              <a:srgbClr val="00B050"/>
            </a:solidFill>
            <a:ln w="28575">
              <a:solidFill>
                <a:schemeClr val="tx1"/>
              </a:solidFill>
              <a:miter lim="800000"/>
              <a:headEnd/>
              <a:tailEnd/>
            </a:ln>
            <a:effectLst/>
          </p:spPr>
          <p:txBody>
            <a:bodyPr wrap="none" anchor="ctr"/>
            <a:lstStyle/>
            <a:p>
              <a:endParaRPr lang="en-US" dirty="0"/>
            </a:p>
          </p:txBody>
        </p:sp>
        <p:grpSp>
          <p:nvGrpSpPr>
            <p:cNvPr id="8" name="Group 18"/>
            <p:cNvGrpSpPr/>
            <p:nvPr/>
          </p:nvGrpSpPr>
          <p:grpSpPr>
            <a:xfrm>
              <a:off x="6705603" y="3276600"/>
              <a:ext cx="1371601" cy="612775"/>
              <a:chOff x="2667000" y="3124200"/>
              <a:chExt cx="765175" cy="384175"/>
            </a:xfrm>
          </p:grpSpPr>
          <p:sp>
            <p:nvSpPr>
              <p:cNvPr id="16"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r>
                  <a:rPr lang="en-US" sz="3200" dirty="0" smtClean="0"/>
                  <a:t>X</a:t>
                </a:r>
                <a:endParaRPr lang="en-US" sz="3200" dirty="0"/>
              </a:p>
            </p:txBody>
          </p:sp>
          <p:sp>
            <p:nvSpPr>
              <p:cNvPr id="17"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AA</a:t>
                </a:r>
                <a:endParaRPr lang="en-US" sz="3200" dirty="0"/>
              </a:p>
            </p:txBody>
          </p:sp>
        </p:grpSp>
        <p:grpSp>
          <p:nvGrpSpPr>
            <p:cNvPr id="9" name="Group 21"/>
            <p:cNvGrpSpPr/>
            <p:nvPr/>
          </p:nvGrpSpPr>
          <p:grpSpPr>
            <a:xfrm>
              <a:off x="4114803" y="3276600"/>
              <a:ext cx="1447801" cy="612775"/>
              <a:chOff x="2667000" y="3124200"/>
              <a:chExt cx="765175" cy="384175"/>
            </a:xfrm>
          </p:grpSpPr>
          <p:sp>
            <p:nvSpPr>
              <p:cNvPr id="14"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15"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BB</a:t>
                </a:r>
                <a:endParaRPr lang="en-US" sz="3200" dirty="0"/>
              </a:p>
            </p:txBody>
          </p:sp>
        </p:grpSp>
        <p:sp>
          <p:nvSpPr>
            <p:cNvPr id="10" name="Line 25"/>
            <p:cNvSpPr>
              <a:spLocks noChangeShapeType="1"/>
            </p:cNvSpPr>
            <p:nvPr/>
          </p:nvSpPr>
          <p:spPr bwMode="auto">
            <a:xfrm rot="240000" flipV="1">
              <a:off x="838959" y="3681464"/>
              <a:ext cx="685800" cy="45719"/>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11" name="Line 25"/>
            <p:cNvSpPr>
              <a:spLocks noChangeShapeType="1"/>
            </p:cNvSpPr>
            <p:nvPr/>
          </p:nvSpPr>
          <p:spPr bwMode="auto">
            <a:xfrm rot="240000" flipV="1">
              <a:off x="2819207" y="3550385"/>
              <a:ext cx="1297095" cy="45719"/>
            </a:xfrm>
            <a:prstGeom prst="line">
              <a:avLst/>
            </a:prstGeom>
            <a:noFill/>
            <a:ln w="28575">
              <a:solidFill>
                <a:schemeClr val="tx1"/>
              </a:solidFill>
              <a:round/>
              <a:headEnd type="oval" w="med" len="med"/>
              <a:tailEnd type="triangle" w="med" len="med"/>
            </a:ln>
            <a:effectLst/>
          </p:spPr>
          <p:txBody>
            <a:bodyPr wrap="none"/>
            <a:lstStyle/>
            <a:p>
              <a:endParaRPr lang="en-US" dirty="0"/>
            </a:p>
          </p:txBody>
        </p:sp>
        <p:sp>
          <p:nvSpPr>
            <p:cNvPr id="12" name="Line 25"/>
            <p:cNvSpPr>
              <a:spLocks noChangeShapeType="1"/>
            </p:cNvSpPr>
            <p:nvPr/>
          </p:nvSpPr>
          <p:spPr bwMode="auto">
            <a:xfrm rot="240000" flipV="1">
              <a:off x="5336662" y="3476556"/>
              <a:ext cx="1367795" cy="124076"/>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13" name="TextBox 12"/>
            <p:cNvSpPr txBox="1"/>
            <p:nvPr/>
          </p:nvSpPr>
          <p:spPr>
            <a:xfrm>
              <a:off x="228600" y="2590800"/>
              <a:ext cx="1219200" cy="584775"/>
            </a:xfrm>
            <a:prstGeom prst="rect">
              <a:avLst/>
            </a:prstGeom>
            <a:solidFill>
              <a:srgbClr val="00B050"/>
            </a:solidFill>
          </p:spPr>
          <p:txBody>
            <a:bodyPr wrap="square" rtlCol="0">
              <a:spAutoFit/>
            </a:bodyPr>
            <a:lstStyle/>
            <a:p>
              <a:r>
                <a:rPr lang="en-US" sz="3200" dirty="0" smtClean="0"/>
                <a:t>TOP </a:t>
              </a:r>
              <a:endParaRPr lang="en-US" sz="3200" dirty="0"/>
            </a:p>
          </p:txBody>
        </p:sp>
      </p:grpSp>
      <p:grpSp>
        <p:nvGrpSpPr>
          <p:cNvPr id="20" name="Group 6"/>
          <p:cNvGrpSpPr/>
          <p:nvPr/>
        </p:nvGrpSpPr>
        <p:grpSpPr>
          <a:xfrm>
            <a:off x="5410200" y="5791200"/>
            <a:ext cx="1905000" cy="609600"/>
            <a:chOff x="2667000" y="3124200"/>
            <a:chExt cx="765175" cy="384175"/>
          </a:xfrm>
        </p:grpSpPr>
        <p:sp>
          <p:nvSpPr>
            <p:cNvPr id="21"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22"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DD</a:t>
              </a:r>
              <a:endParaRPr lang="en-US" sz="3200" dirty="0"/>
            </a:p>
          </p:txBody>
        </p:sp>
      </p:grpSp>
      <p:sp>
        <p:nvSpPr>
          <p:cNvPr id="23" name="TextBox 22"/>
          <p:cNvSpPr txBox="1"/>
          <p:nvPr/>
        </p:nvSpPr>
        <p:spPr>
          <a:xfrm>
            <a:off x="304800" y="5791200"/>
            <a:ext cx="4800600" cy="584775"/>
          </a:xfrm>
          <a:prstGeom prst="rect">
            <a:avLst/>
          </a:prstGeom>
          <a:noFill/>
        </p:spPr>
        <p:txBody>
          <a:bodyPr wrap="square" rtlCol="0">
            <a:spAutoFit/>
          </a:bodyPr>
          <a:lstStyle/>
          <a:p>
            <a:r>
              <a:rPr lang="en-US" sz="3200" dirty="0" smtClean="0"/>
              <a:t>PUSH DD into STACK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par>
                                <p:cTn id="8" presetID="5"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heckerboard(across)">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Operation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14</a:t>
            </a:fld>
            <a:endParaRPr lang="en-US"/>
          </a:p>
        </p:txBody>
      </p:sp>
      <p:grpSp>
        <p:nvGrpSpPr>
          <p:cNvPr id="5" name="Group 4"/>
          <p:cNvGrpSpPr/>
          <p:nvPr/>
        </p:nvGrpSpPr>
        <p:grpSpPr>
          <a:xfrm>
            <a:off x="457200" y="2590800"/>
            <a:ext cx="7848600" cy="1298575"/>
            <a:chOff x="228600" y="2590800"/>
            <a:chExt cx="7848600" cy="1298575"/>
          </a:xfrm>
        </p:grpSpPr>
        <p:grpSp>
          <p:nvGrpSpPr>
            <p:cNvPr id="6" name="Group 6"/>
            <p:cNvGrpSpPr/>
            <p:nvPr/>
          </p:nvGrpSpPr>
          <p:grpSpPr>
            <a:xfrm>
              <a:off x="1524000" y="3276600"/>
              <a:ext cx="1600200" cy="612775"/>
              <a:chOff x="2667000" y="3124200"/>
              <a:chExt cx="765175" cy="384175"/>
            </a:xfrm>
          </p:grpSpPr>
          <p:sp>
            <p:nvSpPr>
              <p:cNvPr id="18"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19"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CC</a:t>
                </a:r>
                <a:endParaRPr lang="en-US" sz="3200" dirty="0"/>
              </a:p>
            </p:txBody>
          </p:sp>
        </p:grpSp>
        <p:sp>
          <p:nvSpPr>
            <p:cNvPr id="7" name="Rectangle 18"/>
            <p:cNvSpPr>
              <a:spLocks noChangeArrowheads="1"/>
            </p:cNvSpPr>
            <p:nvPr/>
          </p:nvSpPr>
          <p:spPr bwMode="auto">
            <a:xfrm>
              <a:off x="762000" y="3505200"/>
              <a:ext cx="152400" cy="381000"/>
            </a:xfrm>
            <a:prstGeom prst="rect">
              <a:avLst/>
            </a:prstGeom>
            <a:solidFill>
              <a:srgbClr val="00B050"/>
            </a:solidFill>
            <a:ln w="28575">
              <a:solidFill>
                <a:schemeClr val="tx1"/>
              </a:solidFill>
              <a:miter lim="800000"/>
              <a:headEnd/>
              <a:tailEnd/>
            </a:ln>
            <a:effectLst/>
          </p:spPr>
          <p:txBody>
            <a:bodyPr wrap="none" anchor="ctr"/>
            <a:lstStyle/>
            <a:p>
              <a:endParaRPr lang="en-US" dirty="0"/>
            </a:p>
          </p:txBody>
        </p:sp>
        <p:grpSp>
          <p:nvGrpSpPr>
            <p:cNvPr id="8" name="Group 18"/>
            <p:cNvGrpSpPr/>
            <p:nvPr/>
          </p:nvGrpSpPr>
          <p:grpSpPr>
            <a:xfrm>
              <a:off x="6705603" y="3276600"/>
              <a:ext cx="1371601" cy="612775"/>
              <a:chOff x="2667000" y="3124200"/>
              <a:chExt cx="765175" cy="384175"/>
            </a:xfrm>
          </p:grpSpPr>
          <p:sp>
            <p:nvSpPr>
              <p:cNvPr id="16"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r>
                  <a:rPr lang="en-US" sz="3200" dirty="0" smtClean="0"/>
                  <a:t>X</a:t>
                </a:r>
                <a:endParaRPr lang="en-US" sz="3200" dirty="0"/>
              </a:p>
            </p:txBody>
          </p:sp>
          <p:sp>
            <p:nvSpPr>
              <p:cNvPr id="17"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AA</a:t>
                </a:r>
                <a:endParaRPr lang="en-US" sz="3200" dirty="0"/>
              </a:p>
            </p:txBody>
          </p:sp>
        </p:grpSp>
        <p:grpSp>
          <p:nvGrpSpPr>
            <p:cNvPr id="9" name="Group 21"/>
            <p:cNvGrpSpPr/>
            <p:nvPr/>
          </p:nvGrpSpPr>
          <p:grpSpPr>
            <a:xfrm>
              <a:off x="4114803" y="3276600"/>
              <a:ext cx="1447801" cy="612775"/>
              <a:chOff x="2667000" y="3124200"/>
              <a:chExt cx="765175" cy="384175"/>
            </a:xfrm>
          </p:grpSpPr>
          <p:sp>
            <p:nvSpPr>
              <p:cNvPr id="14"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15"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BB</a:t>
                </a:r>
                <a:endParaRPr lang="en-US" sz="3200" dirty="0"/>
              </a:p>
            </p:txBody>
          </p:sp>
        </p:grpSp>
        <p:sp>
          <p:nvSpPr>
            <p:cNvPr id="10" name="Line 25"/>
            <p:cNvSpPr>
              <a:spLocks noChangeShapeType="1"/>
            </p:cNvSpPr>
            <p:nvPr/>
          </p:nvSpPr>
          <p:spPr bwMode="auto">
            <a:xfrm rot="240000" flipV="1">
              <a:off x="838959" y="3681464"/>
              <a:ext cx="685800" cy="45719"/>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11" name="Line 25"/>
            <p:cNvSpPr>
              <a:spLocks noChangeShapeType="1"/>
            </p:cNvSpPr>
            <p:nvPr/>
          </p:nvSpPr>
          <p:spPr bwMode="auto">
            <a:xfrm rot="240000" flipV="1">
              <a:off x="2819207" y="3550385"/>
              <a:ext cx="1297095" cy="45719"/>
            </a:xfrm>
            <a:prstGeom prst="line">
              <a:avLst/>
            </a:prstGeom>
            <a:noFill/>
            <a:ln w="28575">
              <a:solidFill>
                <a:schemeClr val="tx1"/>
              </a:solidFill>
              <a:round/>
              <a:headEnd type="oval" w="med" len="med"/>
              <a:tailEnd type="triangle" w="med" len="med"/>
            </a:ln>
            <a:effectLst/>
          </p:spPr>
          <p:txBody>
            <a:bodyPr wrap="none"/>
            <a:lstStyle/>
            <a:p>
              <a:endParaRPr lang="en-US" dirty="0"/>
            </a:p>
          </p:txBody>
        </p:sp>
        <p:sp>
          <p:nvSpPr>
            <p:cNvPr id="12" name="Line 25"/>
            <p:cNvSpPr>
              <a:spLocks noChangeShapeType="1"/>
            </p:cNvSpPr>
            <p:nvPr/>
          </p:nvSpPr>
          <p:spPr bwMode="auto">
            <a:xfrm rot="240000" flipV="1">
              <a:off x="5336662" y="3476556"/>
              <a:ext cx="1367795" cy="124076"/>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13" name="TextBox 12"/>
            <p:cNvSpPr txBox="1"/>
            <p:nvPr/>
          </p:nvSpPr>
          <p:spPr>
            <a:xfrm>
              <a:off x="228600" y="2590800"/>
              <a:ext cx="1219200" cy="584775"/>
            </a:xfrm>
            <a:prstGeom prst="rect">
              <a:avLst/>
            </a:prstGeom>
            <a:solidFill>
              <a:srgbClr val="00B050"/>
            </a:solidFill>
          </p:spPr>
          <p:txBody>
            <a:bodyPr wrap="square" rtlCol="0">
              <a:spAutoFit/>
            </a:bodyPr>
            <a:lstStyle/>
            <a:p>
              <a:r>
                <a:rPr lang="en-US" sz="3200" dirty="0" smtClean="0"/>
                <a:t>TOP </a:t>
              </a:r>
              <a:endParaRPr lang="en-US" sz="3200" dirty="0"/>
            </a:p>
          </p:txBody>
        </p:sp>
      </p:grpSp>
      <p:grpSp>
        <p:nvGrpSpPr>
          <p:cNvPr id="45" name="Group 44"/>
          <p:cNvGrpSpPr/>
          <p:nvPr/>
        </p:nvGrpSpPr>
        <p:grpSpPr>
          <a:xfrm>
            <a:off x="0" y="4648200"/>
            <a:ext cx="8458204" cy="1298575"/>
            <a:chOff x="0" y="4648200"/>
            <a:chExt cx="8458204" cy="1298575"/>
          </a:xfrm>
        </p:grpSpPr>
        <p:grpSp>
          <p:nvGrpSpPr>
            <p:cNvPr id="25" name="Group 6"/>
            <p:cNvGrpSpPr/>
            <p:nvPr/>
          </p:nvGrpSpPr>
          <p:grpSpPr>
            <a:xfrm>
              <a:off x="3276600" y="5257800"/>
              <a:ext cx="1447800" cy="612775"/>
              <a:chOff x="2667000" y="3124200"/>
              <a:chExt cx="765175" cy="384175"/>
            </a:xfrm>
          </p:grpSpPr>
          <p:sp>
            <p:nvSpPr>
              <p:cNvPr id="37" name="Rectangle 36"/>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8" name="Rectangle 37"/>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CC</a:t>
                </a:r>
                <a:endParaRPr lang="en-US" sz="3200" dirty="0"/>
              </a:p>
            </p:txBody>
          </p:sp>
        </p:grpSp>
        <p:sp>
          <p:nvSpPr>
            <p:cNvPr id="26" name="Rectangle 18"/>
            <p:cNvSpPr>
              <a:spLocks noChangeArrowheads="1"/>
            </p:cNvSpPr>
            <p:nvPr/>
          </p:nvSpPr>
          <p:spPr bwMode="auto">
            <a:xfrm>
              <a:off x="609600" y="5410200"/>
              <a:ext cx="152400" cy="381000"/>
            </a:xfrm>
            <a:prstGeom prst="rect">
              <a:avLst/>
            </a:prstGeom>
            <a:solidFill>
              <a:srgbClr val="00B050"/>
            </a:solidFill>
            <a:ln w="28575">
              <a:solidFill>
                <a:schemeClr val="tx1"/>
              </a:solidFill>
              <a:miter lim="800000"/>
              <a:headEnd/>
              <a:tailEnd/>
            </a:ln>
            <a:effectLst/>
          </p:spPr>
          <p:txBody>
            <a:bodyPr wrap="none" anchor="ctr"/>
            <a:lstStyle/>
            <a:p>
              <a:endParaRPr lang="en-US" dirty="0"/>
            </a:p>
          </p:txBody>
        </p:sp>
        <p:grpSp>
          <p:nvGrpSpPr>
            <p:cNvPr id="27" name="Group 18"/>
            <p:cNvGrpSpPr/>
            <p:nvPr/>
          </p:nvGrpSpPr>
          <p:grpSpPr>
            <a:xfrm>
              <a:off x="7239000" y="5181601"/>
              <a:ext cx="1219204" cy="609600"/>
              <a:chOff x="2667000" y="3124200"/>
              <a:chExt cx="765175" cy="384175"/>
            </a:xfrm>
          </p:grpSpPr>
          <p:sp>
            <p:nvSpPr>
              <p:cNvPr id="35"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r>
                  <a:rPr lang="en-US" sz="3200" dirty="0" smtClean="0"/>
                  <a:t>X</a:t>
                </a:r>
                <a:endParaRPr lang="en-US" sz="3200" dirty="0"/>
              </a:p>
            </p:txBody>
          </p:sp>
          <p:sp>
            <p:nvSpPr>
              <p:cNvPr id="36"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2800" dirty="0" smtClean="0"/>
                  <a:t>AA</a:t>
                </a:r>
                <a:endParaRPr lang="en-US" sz="2800" dirty="0"/>
              </a:p>
            </p:txBody>
          </p:sp>
        </p:grpSp>
        <p:grpSp>
          <p:nvGrpSpPr>
            <p:cNvPr id="28" name="Group 21"/>
            <p:cNvGrpSpPr/>
            <p:nvPr/>
          </p:nvGrpSpPr>
          <p:grpSpPr>
            <a:xfrm>
              <a:off x="5257800" y="5181600"/>
              <a:ext cx="1447801" cy="612775"/>
              <a:chOff x="2667000" y="3124200"/>
              <a:chExt cx="765175" cy="384175"/>
            </a:xfrm>
          </p:grpSpPr>
          <p:sp>
            <p:nvSpPr>
              <p:cNvPr id="33"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4"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BB</a:t>
                </a:r>
                <a:endParaRPr lang="en-US" sz="3200" dirty="0"/>
              </a:p>
            </p:txBody>
          </p:sp>
        </p:grpSp>
        <p:sp>
          <p:nvSpPr>
            <p:cNvPr id="29" name="Line 25"/>
            <p:cNvSpPr>
              <a:spLocks noChangeShapeType="1"/>
            </p:cNvSpPr>
            <p:nvPr/>
          </p:nvSpPr>
          <p:spPr bwMode="auto">
            <a:xfrm rot="240000" flipV="1">
              <a:off x="686559" y="5586463"/>
              <a:ext cx="685800" cy="45719"/>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0" name="Line 25"/>
            <p:cNvSpPr>
              <a:spLocks noChangeShapeType="1"/>
            </p:cNvSpPr>
            <p:nvPr/>
          </p:nvSpPr>
          <p:spPr bwMode="auto">
            <a:xfrm rot="240000" flipV="1">
              <a:off x="4346676" y="5468801"/>
              <a:ext cx="909574" cy="125675"/>
            </a:xfrm>
            <a:prstGeom prst="line">
              <a:avLst/>
            </a:prstGeom>
            <a:noFill/>
            <a:ln w="28575">
              <a:solidFill>
                <a:schemeClr val="tx1"/>
              </a:solidFill>
              <a:round/>
              <a:headEnd type="oval" w="med" len="med"/>
              <a:tailEnd type="triangle" w="med" len="med"/>
            </a:ln>
            <a:effectLst/>
          </p:spPr>
          <p:txBody>
            <a:bodyPr wrap="none"/>
            <a:lstStyle/>
            <a:p>
              <a:endParaRPr lang="en-US" dirty="0"/>
            </a:p>
          </p:txBody>
        </p:sp>
        <p:sp>
          <p:nvSpPr>
            <p:cNvPr id="31" name="Line 25"/>
            <p:cNvSpPr>
              <a:spLocks noChangeShapeType="1"/>
            </p:cNvSpPr>
            <p:nvPr/>
          </p:nvSpPr>
          <p:spPr bwMode="auto">
            <a:xfrm rot="240000" flipV="1">
              <a:off x="6248938" y="5444705"/>
              <a:ext cx="991042" cy="50041"/>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2" name="TextBox 31"/>
            <p:cNvSpPr txBox="1"/>
            <p:nvPr/>
          </p:nvSpPr>
          <p:spPr>
            <a:xfrm>
              <a:off x="0" y="4648200"/>
              <a:ext cx="1219200" cy="584775"/>
            </a:xfrm>
            <a:prstGeom prst="rect">
              <a:avLst/>
            </a:prstGeom>
            <a:solidFill>
              <a:srgbClr val="00B050"/>
            </a:solidFill>
          </p:spPr>
          <p:txBody>
            <a:bodyPr wrap="square" rtlCol="0">
              <a:spAutoFit/>
            </a:bodyPr>
            <a:lstStyle/>
            <a:p>
              <a:r>
                <a:rPr lang="en-US" sz="3200" dirty="0" smtClean="0"/>
                <a:t>TOP </a:t>
              </a:r>
              <a:endParaRPr lang="en-US" sz="3200" dirty="0"/>
            </a:p>
          </p:txBody>
        </p:sp>
        <p:grpSp>
          <p:nvGrpSpPr>
            <p:cNvPr id="39" name="Group 21"/>
            <p:cNvGrpSpPr/>
            <p:nvPr/>
          </p:nvGrpSpPr>
          <p:grpSpPr>
            <a:xfrm>
              <a:off x="1371601" y="5334000"/>
              <a:ext cx="1295400" cy="612775"/>
              <a:chOff x="2667000" y="3124200"/>
              <a:chExt cx="765175" cy="384175"/>
            </a:xfrm>
          </p:grpSpPr>
          <p:sp>
            <p:nvSpPr>
              <p:cNvPr id="40"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1"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DD</a:t>
                </a:r>
                <a:endParaRPr lang="en-US" sz="3200" dirty="0"/>
              </a:p>
            </p:txBody>
          </p:sp>
        </p:grpSp>
        <p:sp>
          <p:nvSpPr>
            <p:cNvPr id="42" name="Line 25"/>
            <p:cNvSpPr>
              <a:spLocks noChangeShapeType="1"/>
            </p:cNvSpPr>
            <p:nvPr/>
          </p:nvSpPr>
          <p:spPr bwMode="auto">
            <a:xfrm rot="240000" flipV="1">
              <a:off x="2591559" y="5510264"/>
              <a:ext cx="685800" cy="45719"/>
            </a:xfrm>
            <a:prstGeom prst="line">
              <a:avLst/>
            </a:prstGeom>
            <a:noFill/>
            <a:ln w="28575">
              <a:solidFill>
                <a:schemeClr val="tx1"/>
              </a:solidFill>
              <a:round/>
              <a:headEnd type="oval" w="med" len="med"/>
              <a:tailEnd type="triangle" w="med" len="med"/>
            </a:ln>
            <a:effectLst/>
          </p:spPr>
          <p:txBody>
            <a:bodyPr wrap="none"/>
            <a:lstStyle/>
            <a:p>
              <a:endParaRPr lang="en-US"/>
            </a:p>
          </p:txBody>
        </p:sp>
      </p:grpSp>
      <p:sp>
        <p:nvSpPr>
          <p:cNvPr id="43" name="TextBox 42"/>
          <p:cNvSpPr txBox="1"/>
          <p:nvPr/>
        </p:nvSpPr>
        <p:spPr>
          <a:xfrm>
            <a:off x="1447800" y="1676400"/>
            <a:ext cx="6553200" cy="584775"/>
          </a:xfrm>
          <a:prstGeom prst="rect">
            <a:avLst/>
          </a:prstGeom>
          <a:noFill/>
        </p:spPr>
        <p:txBody>
          <a:bodyPr wrap="square" rtlCol="0">
            <a:spAutoFit/>
          </a:bodyPr>
          <a:lstStyle/>
          <a:p>
            <a:r>
              <a:rPr lang="en-US" sz="3200" dirty="0" smtClean="0"/>
              <a:t>STACK before PUSH Operation </a:t>
            </a:r>
            <a:endParaRPr lang="en-US" sz="3200" dirty="0"/>
          </a:p>
        </p:txBody>
      </p:sp>
      <p:sp>
        <p:nvSpPr>
          <p:cNvPr id="44" name="TextBox 43"/>
          <p:cNvSpPr txBox="1"/>
          <p:nvPr/>
        </p:nvSpPr>
        <p:spPr>
          <a:xfrm>
            <a:off x="1447800" y="4191000"/>
            <a:ext cx="6553200" cy="584775"/>
          </a:xfrm>
          <a:prstGeom prst="rect">
            <a:avLst/>
          </a:prstGeom>
          <a:noFill/>
        </p:spPr>
        <p:txBody>
          <a:bodyPr wrap="square" rtlCol="0">
            <a:spAutoFit/>
          </a:bodyPr>
          <a:lstStyle/>
          <a:p>
            <a:r>
              <a:rPr lang="en-US" sz="3200" dirty="0" smtClean="0"/>
              <a:t>STACK After  PUSH Operation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checkerboard(across)">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checkerboard(across)">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PUSH Operation </a:t>
            </a:r>
            <a:endParaRPr lang="en-US" dirty="0"/>
          </a:p>
        </p:txBody>
      </p:sp>
      <p:sp>
        <p:nvSpPr>
          <p:cNvPr id="3" name="Content Placeholder 2"/>
          <p:cNvSpPr>
            <a:spLocks noGrp="1"/>
          </p:cNvSpPr>
          <p:nvPr>
            <p:ph idx="1"/>
          </p:nvPr>
        </p:nvSpPr>
        <p:spPr>
          <a:xfrm>
            <a:off x="457200" y="1295400"/>
            <a:ext cx="8229600" cy="4830763"/>
          </a:xfrm>
        </p:spPr>
        <p:txBody>
          <a:bodyPr/>
          <a:lstStyle/>
          <a:p>
            <a:pPr>
              <a:buNone/>
            </a:pPr>
            <a:endParaRPr lang="en-US" dirty="0" smtClean="0"/>
          </a:p>
          <a:p>
            <a:pPr>
              <a:buNone/>
            </a:pPr>
            <a:r>
              <a:rPr lang="en-US" dirty="0" smtClean="0"/>
              <a:t>[1] NEW-&gt;INFO = ITEM</a:t>
            </a:r>
          </a:p>
          <a:p>
            <a:pPr>
              <a:buNone/>
            </a:pPr>
            <a:r>
              <a:rPr lang="en-US" dirty="0" smtClean="0"/>
              <a:t>[2] NEW-&gt;LINK = TOP</a:t>
            </a:r>
          </a:p>
          <a:p>
            <a:pPr>
              <a:buNone/>
            </a:pPr>
            <a:r>
              <a:rPr lang="en-US" dirty="0" smtClean="0"/>
              <a:t>[3] TOP = NEW </a:t>
            </a:r>
          </a:p>
          <a:p>
            <a:pPr>
              <a:buNone/>
            </a:pPr>
            <a:r>
              <a:rPr lang="en-US" dirty="0" smtClean="0"/>
              <a:t>[4] Exit </a:t>
            </a:r>
          </a:p>
          <a:p>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POP Operation </a:t>
            </a:r>
            <a:endParaRPr lang="en-US" dirty="0"/>
          </a:p>
        </p:txBody>
      </p:sp>
      <p:sp>
        <p:nvSpPr>
          <p:cNvPr id="3" name="Content Placeholder 2"/>
          <p:cNvSpPr>
            <a:spLocks noGrp="1"/>
          </p:cNvSpPr>
          <p:nvPr>
            <p:ph idx="1"/>
          </p:nvPr>
        </p:nvSpPr>
        <p:spPr>
          <a:xfrm>
            <a:off x="457200" y="1219200"/>
            <a:ext cx="8229600" cy="4906963"/>
          </a:xfrm>
        </p:spPr>
        <p:txBody>
          <a:bodyPr/>
          <a:lstStyle/>
          <a:p>
            <a:endParaRPr lang="en-US" dirty="0" smtClean="0"/>
          </a:p>
          <a:p>
            <a:r>
              <a:rPr lang="en-US" dirty="0" smtClean="0"/>
              <a:t>POP operation is accomplished by deleting the  node pointed to by the TOP pointer [</a:t>
            </a:r>
            <a:r>
              <a:rPr lang="en-US" b="1" dirty="0" smtClean="0">
                <a:solidFill>
                  <a:srgbClr val="FF0000"/>
                </a:solidFill>
              </a:rPr>
              <a:t>Delete the first node in the list</a:t>
            </a:r>
            <a:r>
              <a:rPr lang="en-US" dirty="0" smtClean="0"/>
              <a: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POP Operation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17</a:t>
            </a:fld>
            <a:endParaRPr lang="en-US"/>
          </a:p>
        </p:txBody>
      </p:sp>
      <p:grpSp>
        <p:nvGrpSpPr>
          <p:cNvPr id="3" name="Group 4"/>
          <p:cNvGrpSpPr/>
          <p:nvPr/>
        </p:nvGrpSpPr>
        <p:grpSpPr>
          <a:xfrm>
            <a:off x="685800" y="4648200"/>
            <a:ext cx="7848600" cy="1298575"/>
            <a:chOff x="228600" y="2590800"/>
            <a:chExt cx="7848600" cy="1298575"/>
          </a:xfrm>
        </p:grpSpPr>
        <p:grpSp>
          <p:nvGrpSpPr>
            <p:cNvPr id="5" name="Group 6"/>
            <p:cNvGrpSpPr/>
            <p:nvPr/>
          </p:nvGrpSpPr>
          <p:grpSpPr>
            <a:xfrm>
              <a:off x="1524000" y="3276600"/>
              <a:ext cx="1600200" cy="612775"/>
              <a:chOff x="2667000" y="3124200"/>
              <a:chExt cx="765175" cy="384175"/>
            </a:xfrm>
          </p:grpSpPr>
          <p:sp>
            <p:nvSpPr>
              <p:cNvPr id="18"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19"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CC</a:t>
                </a:r>
                <a:endParaRPr lang="en-US" sz="3200" dirty="0"/>
              </a:p>
            </p:txBody>
          </p:sp>
        </p:grpSp>
        <p:sp>
          <p:nvSpPr>
            <p:cNvPr id="7" name="Rectangle 18"/>
            <p:cNvSpPr>
              <a:spLocks noChangeArrowheads="1"/>
            </p:cNvSpPr>
            <p:nvPr/>
          </p:nvSpPr>
          <p:spPr bwMode="auto">
            <a:xfrm>
              <a:off x="762000" y="3505200"/>
              <a:ext cx="152400" cy="381000"/>
            </a:xfrm>
            <a:prstGeom prst="rect">
              <a:avLst/>
            </a:prstGeom>
            <a:solidFill>
              <a:srgbClr val="00B050"/>
            </a:solidFill>
            <a:ln w="28575">
              <a:solidFill>
                <a:schemeClr val="tx1"/>
              </a:solidFill>
              <a:miter lim="800000"/>
              <a:headEnd/>
              <a:tailEnd/>
            </a:ln>
            <a:effectLst/>
          </p:spPr>
          <p:txBody>
            <a:bodyPr wrap="none" anchor="ctr"/>
            <a:lstStyle/>
            <a:p>
              <a:endParaRPr lang="en-US" dirty="0"/>
            </a:p>
          </p:txBody>
        </p:sp>
        <p:grpSp>
          <p:nvGrpSpPr>
            <p:cNvPr id="6" name="Group 18"/>
            <p:cNvGrpSpPr/>
            <p:nvPr/>
          </p:nvGrpSpPr>
          <p:grpSpPr>
            <a:xfrm>
              <a:off x="6705603" y="3276600"/>
              <a:ext cx="1371601" cy="612775"/>
              <a:chOff x="2667000" y="3124200"/>
              <a:chExt cx="765175" cy="384175"/>
            </a:xfrm>
          </p:grpSpPr>
          <p:sp>
            <p:nvSpPr>
              <p:cNvPr id="16"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r>
                  <a:rPr lang="en-US" sz="3200" dirty="0" smtClean="0"/>
                  <a:t>X</a:t>
                </a:r>
                <a:endParaRPr lang="en-US" sz="3200" dirty="0"/>
              </a:p>
            </p:txBody>
          </p:sp>
          <p:sp>
            <p:nvSpPr>
              <p:cNvPr id="17"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AA</a:t>
                </a:r>
                <a:endParaRPr lang="en-US" sz="3200" dirty="0"/>
              </a:p>
            </p:txBody>
          </p:sp>
        </p:grpSp>
        <p:grpSp>
          <p:nvGrpSpPr>
            <p:cNvPr id="8" name="Group 21"/>
            <p:cNvGrpSpPr/>
            <p:nvPr/>
          </p:nvGrpSpPr>
          <p:grpSpPr>
            <a:xfrm>
              <a:off x="4114803" y="3276600"/>
              <a:ext cx="1447801" cy="612775"/>
              <a:chOff x="2667000" y="3124200"/>
              <a:chExt cx="765175" cy="384175"/>
            </a:xfrm>
          </p:grpSpPr>
          <p:sp>
            <p:nvSpPr>
              <p:cNvPr id="14"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15"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BB</a:t>
                </a:r>
                <a:endParaRPr lang="en-US" sz="3200" dirty="0"/>
              </a:p>
            </p:txBody>
          </p:sp>
        </p:grpSp>
        <p:sp>
          <p:nvSpPr>
            <p:cNvPr id="10" name="Line 25"/>
            <p:cNvSpPr>
              <a:spLocks noChangeShapeType="1"/>
            </p:cNvSpPr>
            <p:nvPr/>
          </p:nvSpPr>
          <p:spPr bwMode="auto">
            <a:xfrm rot="240000" flipV="1">
              <a:off x="838959" y="3681464"/>
              <a:ext cx="685800" cy="45719"/>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11" name="Line 25"/>
            <p:cNvSpPr>
              <a:spLocks noChangeShapeType="1"/>
            </p:cNvSpPr>
            <p:nvPr/>
          </p:nvSpPr>
          <p:spPr bwMode="auto">
            <a:xfrm rot="240000" flipV="1">
              <a:off x="2819207" y="3550385"/>
              <a:ext cx="1297095" cy="45719"/>
            </a:xfrm>
            <a:prstGeom prst="line">
              <a:avLst/>
            </a:prstGeom>
            <a:noFill/>
            <a:ln w="28575">
              <a:solidFill>
                <a:schemeClr val="tx1"/>
              </a:solidFill>
              <a:round/>
              <a:headEnd type="oval" w="med" len="med"/>
              <a:tailEnd type="triangle" w="med" len="med"/>
            </a:ln>
            <a:effectLst/>
          </p:spPr>
          <p:txBody>
            <a:bodyPr wrap="none"/>
            <a:lstStyle/>
            <a:p>
              <a:endParaRPr lang="en-US" dirty="0"/>
            </a:p>
          </p:txBody>
        </p:sp>
        <p:sp>
          <p:nvSpPr>
            <p:cNvPr id="12" name="Line 25"/>
            <p:cNvSpPr>
              <a:spLocks noChangeShapeType="1"/>
            </p:cNvSpPr>
            <p:nvPr/>
          </p:nvSpPr>
          <p:spPr bwMode="auto">
            <a:xfrm rot="240000" flipV="1">
              <a:off x="5336662" y="3476556"/>
              <a:ext cx="1367795" cy="124076"/>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13" name="TextBox 12"/>
            <p:cNvSpPr txBox="1"/>
            <p:nvPr/>
          </p:nvSpPr>
          <p:spPr>
            <a:xfrm>
              <a:off x="228600" y="2590800"/>
              <a:ext cx="1219200" cy="584775"/>
            </a:xfrm>
            <a:prstGeom prst="rect">
              <a:avLst/>
            </a:prstGeom>
            <a:solidFill>
              <a:srgbClr val="00B050"/>
            </a:solidFill>
          </p:spPr>
          <p:txBody>
            <a:bodyPr wrap="square" rtlCol="0">
              <a:spAutoFit/>
            </a:bodyPr>
            <a:lstStyle/>
            <a:p>
              <a:r>
                <a:rPr lang="en-US" sz="3200" dirty="0" smtClean="0"/>
                <a:t>TOP </a:t>
              </a:r>
              <a:endParaRPr lang="en-US" sz="3200" dirty="0"/>
            </a:p>
          </p:txBody>
        </p:sp>
      </p:grpSp>
      <p:grpSp>
        <p:nvGrpSpPr>
          <p:cNvPr id="9" name="Group 44"/>
          <p:cNvGrpSpPr/>
          <p:nvPr/>
        </p:nvGrpSpPr>
        <p:grpSpPr>
          <a:xfrm>
            <a:off x="0" y="2133600"/>
            <a:ext cx="8458204" cy="1298575"/>
            <a:chOff x="0" y="4648200"/>
            <a:chExt cx="8458204" cy="1298575"/>
          </a:xfrm>
        </p:grpSpPr>
        <p:grpSp>
          <p:nvGrpSpPr>
            <p:cNvPr id="20" name="Group 6"/>
            <p:cNvGrpSpPr/>
            <p:nvPr/>
          </p:nvGrpSpPr>
          <p:grpSpPr>
            <a:xfrm>
              <a:off x="3276600" y="5257800"/>
              <a:ext cx="1447800" cy="612775"/>
              <a:chOff x="2667000" y="3124200"/>
              <a:chExt cx="765175" cy="384175"/>
            </a:xfrm>
          </p:grpSpPr>
          <p:sp>
            <p:nvSpPr>
              <p:cNvPr id="37" name="Rectangle 36"/>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8" name="Rectangle 37"/>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CC</a:t>
                </a:r>
                <a:endParaRPr lang="en-US" sz="3200" dirty="0"/>
              </a:p>
            </p:txBody>
          </p:sp>
        </p:grpSp>
        <p:sp>
          <p:nvSpPr>
            <p:cNvPr id="26" name="Rectangle 18"/>
            <p:cNvSpPr>
              <a:spLocks noChangeArrowheads="1"/>
            </p:cNvSpPr>
            <p:nvPr/>
          </p:nvSpPr>
          <p:spPr bwMode="auto">
            <a:xfrm>
              <a:off x="609600" y="5410200"/>
              <a:ext cx="152400" cy="381000"/>
            </a:xfrm>
            <a:prstGeom prst="rect">
              <a:avLst/>
            </a:prstGeom>
            <a:solidFill>
              <a:srgbClr val="00B050"/>
            </a:solidFill>
            <a:ln w="28575">
              <a:solidFill>
                <a:schemeClr val="tx1"/>
              </a:solidFill>
              <a:miter lim="800000"/>
              <a:headEnd/>
              <a:tailEnd/>
            </a:ln>
            <a:effectLst/>
          </p:spPr>
          <p:txBody>
            <a:bodyPr wrap="none" anchor="ctr"/>
            <a:lstStyle/>
            <a:p>
              <a:endParaRPr lang="en-US" dirty="0"/>
            </a:p>
          </p:txBody>
        </p:sp>
        <p:grpSp>
          <p:nvGrpSpPr>
            <p:cNvPr id="21" name="Group 18"/>
            <p:cNvGrpSpPr/>
            <p:nvPr/>
          </p:nvGrpSpPr>
          <p:grpSpPr>
            <a:xfrm>
              <a:off x="7239000" y="5181601"/>
              <a:ext cx="1219204" cy="609600"/>
              <a:chOff x="2667000" y="3124200"/>
              <a:chExt cx="765175" cy="384175"/>
            </a:xfrm>
          </p:grpSpPr>
          <p:sp>
            <p:nvSpPr>
              <p:cNvPr id="35"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r>
                  <a:rPr lang="en-US" sz="3200" dirty="0" smtClean="0"/>
                  <a:t>X</a:t>
                </a:r>
                <a:endParaRPr lang="en-US" sz="3200" dirty="0"/>
              </a:p>
            </p:txBody>
          </p:sp>
          <p:sp>
            <p:nvSpPr>
              <p:cNvPr id="36"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2800" dirty="0" smtClean="0"/>
                  <a:t>AA</a:t>
                </a:r>
                <a:endParaRPr lang="en-US" sz="2800" dirty="0"/>
              </a:p>
            </p:txBody>
          </p:sp>
        </p:grpSp>
        <p:grpSp>
          <p:nvGrpSpPr>
            <p:cNvPr id="22" name="Group 21"/>
            <p:cNvGrpSpPr/>
            <p:nvPr/>
          </p:nvGrpSpPr>
          <p:grpSpPr>
            <a:xfrm>
              <a:off x="5257800" y="5181600"/>
              <a:ext cx="1447801" cy="612775"/>
              <a:chOff x="2667000" y="3124200"/>
              <a:chExt cx="765175" cy="384175"/>
            </a:xfrm>
          </p:grpSpPr>
          <p:sp>
            <p:nvSpPr>
              <p:cNvPr id="33"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4"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BB</a:t>
                </a:r>
                <a:endParaRPr lang="en-US" sz="3200" dirty="0"/>
              </a:p>
            </p:txBody>
          </p:sp>
        </p:grpSp>
        <p:sp>
          <p:nvSpPr>
            <p:cNvPr id="29" name="Line 25"/>
            <p:cNvSpPr>
              <a:spLocks noChangeShapeType="1"/>
            </p:cNvSpPr>
            <p:nvPr/>
          </p:nvSpPr>
          <p:spPr bwMode="auto">
            <a:xfrm rot="240000" flipV="1">
              <a:off x="686559" y="5586463"/>
              <a:ext cx="685800" cy="45719"/>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0" name="Line 25"/>
            <p:cNvSpPr>
              <a:spLocks noChangeShapeType="1"/>
            </p:cNvSpPr>
            <p:nvPr/>
          </p:nvSpPr>
          <p:spPr bwMode="auto">
            <a:xfrm rot="240000" flipV="1">
              <a:off x="4346676" y="5468801"/>
              <a:ext cx="909574" cy="125675"/>
            </a:xfrm>
            <a:prstGeom prst="line">
              <a:avLst/>
            </a:prstGeom>
            <a:noFill/>
            <a:ln w="28575">
              <a:solidFill>
                <a:schemeClr val="tx1"/>
              </a:solidFill>
              <a:round/>
              <a:headEnd type="oval" w="med" len="med"/>
              <a:tailEnd type="triangle" w="med" len="med"/>
            </a:ln>
            <a:effectLst/>
          </p:spPr>
          <p:txBody>
            <a:bodyPr wrap="none"/>
            <a:lstStyle/>
            <a:p>
              <a:endParaRPr lang="en-US" dirty="0"/>
            </a:p>
          </p:txBody>
        </p:sp>
        <p:sp>
          <p:nvSpPr>
            <p:cNvPr id="31" name="Line 25"/>
            <p:cNvSpPr>
              <a:spLocks noChangeShapeType="1"/>
            </p:cNvSpPr>
            <p:nvPr/>
          </p:nvSpPr>
          <p:spPr bwMode="auto">
            <a:xfrm rot="240000" flipV="1">
              <a:off x="6248938" y="5444705"/>
              <a:ext cx="991042" cy="50041"/>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2" name="TextBox 31"/>
            <p:cNvSpPr txBox="1"/>
            <p:nvPr/>
          </p:nvSpPr>
          <p:spPr>
            <a:xfrm>
              <a:off x="0" y="4648200"/>
              <a:ext cx="1219200" cy="584775"/>
            </a:xfrm>
            <a:prstGeom prst="rect">
              <a:avLst/>
            </a:prstGeom>
            <a:solidFill>
              <a:srgbClr val="00B050"/>
            </a:solidFill>
          </p:spPr>
          <p:txBody>
            <a:bodyPr wrap="square" rtlCol="0">
              <a:spAutoFit/>
            </a:bodyPr>
            <a:lstStyle/>
            <a:p>
              <a:r>
                <a:rPr lang="en-US" sz="3200" dirty="0" smtClean="0"/>
                <a:t>TOP </a:t>
              </a:r>
              <a:endParaRPr lang="en-US" sz="3200" dirty="0"/>
            </a:p>
          </p:txBody>
        </p:sp>
        <p:grpSp>
          <p:nvGrpSpPr>
            <p:cNvPr id="23" name="Group 21"/>
            <p:cNvGrpSpPr/>
            <p:nvPr/>
          </p:nvGrpSpPr>
          <p:grpSpPr>
            <a:xfrm>
              <a:off x="1371601" y="5334000"/>
              <a:ext cx="1295400" cy="612775"/>
              <a:chOff x="2667000" y="3124200"/>
              <a:chExt cx="765175" cy="384175"/>
            </a:xfrm>
          </p:grpSpPr>
          <p:sp>
            <p:nvSpPr>
              <p:cNvPr id="40"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1"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DD</a:t>
                </a:r>
                <a:endParaRPr lang="en-US" sz="3200" dirty="0"/>
              </a:p>
            </p:txBody>
          </p:sp>
        </p:grpSp>
        <p:sp>
          <p:nvSpPr>
            <p:cNvPr id="42" name="Line 25"/>
            <p:cNvSpPr>
              <a:spLocks noChangeShapeType="1"/>
            </p:cNvSpPr>
            <p:nvPr/>
          </p:nvSpPr>
          <p:spPr bwMode="auto">
            <a:xfrm rot="240000" flipV="1">
              <a:off x="2591559" y="5510264"/>
              <a:ext cx="685800" cy="45719"/>
            </a:xfrm>
            <a:prstGeom prst="line">
              <a:avLst/>
            </a:prstGeom>
            <a:noFill/>
            <a:ln w="28575">
              <a:solidFill>
                <a:schemeClr val="tx1"/>
              </a:solidFill>
              <a:round/>
              <a:headEnd type="oval" w="med" len="med"/>
              <a:tailEnd type="triangle" w="med" len="med"/>
            </a:ln>
            <a:effectLst/>
          </p:spPr>
          <p:txBody>
            <a:bodyPr wrap="none"/>
            <a:lstStyle/>
            <a:p>
              <a:endParaRPr lang="en-US"/>
            </a:p>
          </p:txBody>
        </p:sp>
      </p:grpSp>
      <p:sp>
        <p:nvSpPr>
          <p:cNvPr id="43" name="TextBox 42"/>
          <p:cNvSpPr txBox="1"/>
          <p:nvPr/>
        </p:nvSpPr>
        <p:spPr>
          <a:xfrm>
            <a:off x="1447800" y="1371600"/>
            <a:ext cx="6553200" cy="584775"/>
          </a:xfrm>
          <a:prstGeom prst="rect">
            <a:avLst/>
          </a:prstGeom>
          <a:noFill/>
        </p:spPr>
        <p:txBody>
          <a:bodyPr wrap="square" rtlCol="0">
            <a:spAutoFit/>
          </a:bodyPr>
          <a:lstStyle/>
          <a:p>
            <a:r>
              <a:rPr lang="en-US" sz="3200" dirty="0" smtClean="0"/>
              <a:t>STACK before POP  Operation </a:t>
            </a:r>
            <a:endParaRPr lang="en-US" sz="3200" dirty="0"/>
          </a:p>
        </p:txBody>
      </p:sp>
      <p:sp>
        <p:nvSpPr>
          <p:cNvPr id="44" name="TextBox 43"/>
          <p:cNvSpPr txBox="1"/>
          <p:nvPr/>
        </p:nvSpPr>
        <p:spPr>
          <a:xfrm>
            <a:off x="1295400" y="3810000"/>
            <a:ext cx="6553200" cy="584775"/>
          </a:xfrm>
          <a:prstGeom prst="rect">
            <a:avLst/>
          </a:prstGeom>
          <a:noFill/>
        </p:spPr>
        <p:txBody>
          <a:bodyPr wrap="square" rtlCol="0">
            <a:spAutoFit/>
          </a:bodyPr>
          <a:lstStyle/>
          <a:p>
            <a:r>
              <a:rPr lang="en-US" sz="3200" dirty="0" smtClean="0"/>
              <a:t>STACK After  POP Operation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checkerboard(across)">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POP Operation </a:t>
            </a:r>
            <a:endParaRPr lang="en-US" dirty="0"/>
          </a:p>
        </p:txBody>
      </p:sp>
      <p:sp>
        <p:nvSpPr>
          <p:cNvPr id="3" name="Content Placeholder 2"/>
          <p:cNvSpPr>
            <a:spLocks noGrp="1"/>
          </p:cNvSpPr>
          <p:nvPr>
            <p:ph idx="1"/>
          </p:nvPr>
        </p:nvSpPr>
        <p:spPr>
          <a:xfrm>
            <a:off x="457200" y="1295400"/>
            <a:ext cx="8229600" cy="4830763"/>
          </a:xfrm>
        </p:spPr>
        <p:txBody>
          <a:bodyPr/>
          <a:lstStyle/>
          <a:p>
            <a:pPr>
              <a:buNone/>
            </a:pPr>
            <a:endParaRPr lang="en-US" dirty="0" smtClean="0"/>
          </a:p>
          <a:p>
            <a:pPr>
              <a:buNone/>
            </a:pPr>
            <a:r>
              <a:rPr lang="en-US" dirty="0" smtClean="0"/>
              <a:t>[1] IF TOP == NULL Then Write Underflow and Exit </a:t>
            </a:r>
          </a:p>
          <a:p>
            <a:pPr>
              <a:buNone/>
            </a:pPr>
            <a:r>
              <a:rPr lang="en-US" dirty="0" smtClean="0"/>
              <a:t>[2] Set ITEM = TOP-&gt;INFO</a:t>
            </a:r>
          </a:p>
          <a:p>
            <a:pPr>
              <a:buNone/>
            </a:pPr>
            <a:r>
              <a:rPr lang="en-US" dirty="0" smtClean="0"/>
              <a:t>[3] Set TOP = TOP-&gt;LINK</a:t>
            </a:r>
          </a:p>
          <a:p>
            <a:pPr>
              <a:buNone/>
            </a:pPr>
            <a:r>
              <a:rPr lang="en-US" dirty="0" smtClean="0"/>
              <a:t>[4] Exit </a:t>
            </a:r>
          </a:p>
          <a:p>
            <a:pPr>
              <a:buNone/>
            </a:pP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Arithmetic Expression; Polish Notation </a:t>
            </a:r>
            <a:endParaRPr lang="en-US" dirty="0"/>
          </a:p>
        </p:txBody>
      </p:sp>
      <p:sp>
        <p:nvSpPr>
          <p:cNvPr id="3" name="Content Placeholder 2"/>
          <p:cNvSpPr>
            <a:spLocks noGrp="1"/>
          </p:cNvSpPr>
          <p:nvPr>
            <p:ph idx="1"/>
          </p:nvPr>
        </p:nvSpPr>
        <p:spPr/>
        <p:txBody>
          <a:bodyPr/>
          <a:lstStyle/>
          <a:p>
            <a:r>
              <a:rPr lang="en-US" dirty="0" smtClean="0"/>
              <a:t>Let </a:t>
            </a:r>
            <a:r>
              <a:rPr lang="en-US" b="1" dirty="0" smtClean="0">
                <a:solidFill>
                  <a:srgbClr val="FF0000"/>
                </a:solidFill>
              </a:rPr>
              <a:t>Q</a:t>
            </a:r>
            <a:r>
              <a:rPr lang="en-US" dirty="0" smtClean="0"/>
              <a:t> be an arithmetic expression involving constant and operations </a:t>
            </a:r>
          </a:p>
          <a:p>
            <a:endParaRPr lang="en-US" dirty="0" smtClean="0"/>
          </a:p>
          <a:p>
            <a:r>
              <a:rPr lang="en-US" dirty="0" smtClean="0"/>
              <a:t>Find the value of </a:t>
            </a:r>
            <a:r>
              <a:rPr lang="en-US" b="1" dirty="0" smtClean="0">
                <a:solidFill>
                  <a:srgbClr val="FF0000"/>
                </a:solidFill>
              </a:rPr>
              <a:t>Q </a:t>
            </a:r>
            <a:r>
              <a:rPr lang="en-US" dirty="0" smtClean="0"/>
              <a:t>using reverse Polish (</a:t>
            </a:r>
            <a:r>
              <a:rPr lang="en-US" b="1" dirty="0" smtClean="0">
                <a:solidFill>
                  <a:srgbClr val="FF0000"/>
                </a:solidFill>
              </a:rPr>
              <a:t>Postfix</a:t>
            </a:r>
            <a:r>
              <a:rPr lang="en-US" dirty="0" smtClean="0"/>
              <a:t>) Notation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Linear Data Structures</a:t>
            </a:r>
            <a:endParaRPr lang="en-US" dirty="0"/>
          </a:p>
        </p:txBody>
      </p:sp>
      <p:sp>
        <p:nvSpPr>
          <p:cNvPr id="3" name="Content Placeholder 2"/>
          <p:cNvSpPr>
            <a:spLocks noGrp="1"/>
          </p:cNvSpPr>
          <p:nvPr>
            <p:ph idx="1"/>
          </p:nvPr>
        </p:nvSpPr>
        <p:spPr>
          <a:xfrm>
            <a:off x="457200" y="1219200"/>
            <a:ext cx="8229600" cy="4906963"/>
          </a:xfrm>
        </p:spPr>
        <p:txBody>
          <a:bodyPr/>
          <a:lstStyle/>
          <a:p>
            <a:pPr algn="just"/>
            <a:r>
              <a:rPr lang="en-US" dirty="0" smtClean="0"/>
              <a:t>There are certain frequent situations in computer science when one wants to restrict insertion and deletions so that they can take place only at the beginning or at the end not in the middle.</a:t>
            </a:r>
          </a:p>
          <a:p>
            <a:pPr lvl="1"/>
            <a:endParaRPr lang="en-US" dirty="0"/>
          </a:p>
          <a:p>
            <a:pPr lvl="1"/>
            <a:r>
              <a:rPr lang="en-US" b="1" dirty="0" smtClean="0">
                <a:solidFill>
                  <a:srgbClr val="FF0000"/>
                </a:solidFill>
              </a:rPr>
              <a:t>Stack</a:t>
            </a:r>
          </a:p>
          <a:p>
            <a:pPr lvl="1"/>
            <a:r>
              <a:rPr lang="en-US" b="1" dirty="0" smtClean="0">
                <a:solidFill>
                  <a:srgbClr val="FF0000"/>
                </a:solidFill>
              </a:rPr>
              <a:t>Queue </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26F3FC11-115B-46F2-B6DF-320CF7B918D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Polish Notation </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dirty="0" smtClean="0"/>
              <a:t>Evaluate the following parenthesis-free arithmetic expression </a:t>
            </a:r>
          </a:p>
          <a:p>
            <a:endParaRPr lang="en-US" dirty="0" smtClean="0"/>
          </a:p>
          <a:p>
            <a:pPr>
              <a:buNone/>
            </a:pPr>
            <a:r>
              <a:rPr lang="en-US" dirty="0" smtClean="0"/>
              <a:t>	</a:t>
            </a:r>
            <a:r>
              <a:rPr lang="en-US" b="1" dirty="0" smtClean="0">
                <a:solidFill>
                  <a:srgbClr val="FF0000"/>
                </a:solidFill>
              </a:rPr>
              <a:t>2 î 3 + 5 * 2 î 2 – 12 / 6 </a:t>
            </a:r>
          </a:p>
          <a:p>
            <a:pPr>
              <a:buNone/>
            </a:pPr>
            <a:r>
              <a:rPr lang="en-US" dirty="0" smtClean="0"/>
              <a:t>Evaluate the exponentiation to obtain </a:t>
            </a:r>
          </a:p>
          <a:p>
            <a:pPr>
              <a:buNone/>
            </a:pPr>
            <a:r>
              <a:rPr lang="en-US" dirty="0" smtClean="0"/>
              <a:t>		</a:t>
            </a:r>
            <a:r>
              <a:rPr lang="en-US" b="1" dirty="0" smtClean="0">
                <a:solidFill>
                  <a:srgbClr val="FF0000"/>
                </a:solidFill>
              </a:rPr>
              <a:t>8 + 5 * 4 – 12 /6 </a:t>
            </a:r>
          </a:p>
          <a:p>
            <a:pPr>
              <a:buNone/>
            </a:pPr>
            <a:r>
              <a:rPr lang="en-US" dirty="0" smtClean="0"/>
              <a:t>Evaluate Multiplication and Division </a:t>
            </a:r>
          </a:p>
          <a:p>
            <a:pPr>
              <a:buNone/>
            </a:pPr>
            <a:r>
              <a:rPr lang="en-US" dirty="0" smtClean="0"/>
              <a:t>		</a:t>
            </a:r>
            <a:r>
              <a:rPr lang="en-US" b="1" dirty="0" smtClean="0">
                <a:solidFill>
                  <a:srgbClr val="FF0000"/>
                </a:solidFill>
              </a:rPr>
              <a:t>8 + 20 – 2</a:t>
            </a:r>
          </a:p>
          <a:p>
            <a:pPr>
              <a:buNone/>
            </a:pPr>
            <a:r>
              <a:rPr lang="en-US" dirty="0" smtClean="0"/>
              <a:t>Evaluate Addition and Subtraction</a:t>
            </a:r>
          </a:p>
          <a:p>
            <a:pPr>
              <a:buNone/>
            </a:pPr>
            <a:r>
              <a:rPr lang="en-US" dirty="0" smtClean="0"/>
              <a:t>		</a:t>
            </a:r>
            <a:r>
              <a:rPr lang="en-US" b="1" dirty="0" smtClean="0">
                <a:solidFill>
                  <a:srgbClr val="FF0000"/>
                </a:solidFill>
              </a:rPr>
              <a:t>20 </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26F3FC11-115B-46F2-B6DF-320CF7B918D5}"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Polish Notation </a:t>
            </a:r>
            <a:endParaRPr lang="en-US" dirty="0"/>
          </a:p>
        </p:txBody>
      </p:sp>
      <p:sp>
        <p:nvSpPr>
          <p:cNvPr id="3" name="Content Placeholder 2"/>
          <p:cNvSpPr>
            <a:spLocks noGrp="1"/>
          </p:cNvSpPr>
          <p:nvPr>
            <p:ph idx="1"/>
          </p:nvPr>
        </p:nvSpPr>
        <p:spPr>
          <a:xfrm>
            <a:off x="457200" y="990600"/>
            <a:ext cx="8229600" cy="5135563"/>
          </a:xfrm>
        </p:spPr>
        <p:txBody>
          <a:bodyPr/>
          <a:lstStyle/>
          <a:p>
            <a:r>
              <a:rPr lang="en-US" b="1" dirty="0" smtClean="0">
                <a:solidFill>
                  <a:srgbClr val="FF0000"/>
                </a:solidFill>
              </a:rPr>
              <a:t>Infix notation </a:t>
            </a:r>
            <a:r>
              <a:rPr lang="en-US" dirty="0" smtClean="0"/>
              <a:t>[Operator symbol is placed between two Operand] </a:t>
            </a:r>
          </a:p>
          <a:p>
            <a:pPr>
              <a:buNone/>
            </a:pPr>
            <a:r>
              <a:rPr lang="en-US" dirty="0" smtClean="0"/>
              <a:t>		A + B , C – D , E * F , G /H </a:t>
            </a:r>
          </a:p>
          <a:p>
            <a:pPr>
              <a:buNone/>
            </a:pPr>
            <a:r>
              <a:rPr lang="en-US" dirty="0" smtClean="0"/>
              <a:t>	(A + B) * C  and  A + (B*C) </a:t>
            </a:r>
          </a:p>
          <a:p>
            <a:r>
              <a:rPr lang="en-US" b="1" dirty="0" smtClean="0">
                <a:solidFill>
                  <a:srgbClr val="FF0000"/>
                </a:solidFill>
              </a:rPr>
              <a:t>Polish Notation </a:t>
            </a:r>
            <a:r>
              <a:rPr lang="en-US" dirty="0" smtClean="0"/>
              <a:t>[Operator symbol is placed before its operand] </a:t>
            </a:r>
          </a:p>
          <a:p>
            <a:pPr>
              <a:buNone/>
            </a:pPr>
            <a:r>
              <a:rPr lang="en-US" dirty="0" smtClean="0"/>
              <a:t>	+AB,  -CD, *EF , /GH </a:t>
            </a:r>
          </a:p>
          <a:p>
            <a:pPr>
              <a:buNone/>
            </a:pPr>
            <a:r>
              <a:rPr lang="en-US" dirty="0" smtClean="0"/>
              <a:t>Polish Notations are frequently called </a:t>
            </a:r>
            <a:r>
              <a:rPr lang="en-US" b="1" dirty="0" smtClean="0">
                <a:solidFill>
                  <a:srgbClr val="FF0000"/>
                </a:solidFill>
              </a:rPr>
              <a:t>Prefix</a:t>
            </a:r>
            <a:r>
              <a:rPr lang="en-US" dirty="0" smtClean="0"/>
              <a: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heckerboard(across)">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Polish Notation</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solidFill>
                  <a:srgbClr val="FF0000"/>
                </a:solidFill>
              </a:rPr>
              <a:t>Infix expression to Polish Notation</a:t>
            </a:r>
          </a:p>
          <a:p>
            <a:pPr>
              <a:buNone/>
            </a:pPr>
            <a:r>
              <a:rPr lang="en-US" dirty="0" smtClean="0">
                <a:solidFill>
                  <a:srgbClr val="00B050"/>
                </a:solidFill>
              </a:rPr>
              <a:t>[ ] to indicate a partial translation </a:t>
            </a:r>
          </a:p>
          <a:p>
            <a:pPr>
              <a:buNone/>
            </a:pPr>
            <a:endParaRPr lang="en-US" dirty="0" smtClean="0"/>
          </a:p>
          <a:p>
            <a:pPr>
              <a:buNone/>
            </a:pPr>
            <a:r>
              <a:rPr lang="en-US" dirty="0" smtClean="0"/>
              <a:t>(A+B)*C = [+AB]*C = *+ABC  </a:t>
            </a:r>
          </a:p>
          <a:p>
            <a:pPr>
              <a:buNone/>
            </a:pPr>
            <a:endParaRPr lang="en-US" dirty="0" smtClean="0"/>
          </a:p>
          <a:p>
            <a:pPr>
              <a:buNone/>
            </a:pPr>
            <a:r>
              <a:rPr lang="en-US" dirty="0" smtClean="0"/>
              <a:t>A+(B*C) = A+[*BC] = +A*BC </a:t>
            </a:r>
          </a:p>
          <a:p>
            <a:pPr>
              <a:buNone/>
            </a:pPr>
            <a:endParaRPr lang="en-US" dirty="0" smtClean="0"/>
          </a:p>
          <a:p>
            <a:pPr>
              <a:buNone/>
            </a:pPr>
            <a:r>
              <a:rPr lang="en-US" dirty="0" smtClean="0"/>
              <a:t>(A+B)/(C-D) = [+AB]/[-CD] = /+AB-CD</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heckerboard(across)">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heckerboard(across)">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Polish Notation</a:t>
            </a:r>
            <a:endParaRPr lang="en-US" dirty="0"/>
          </a:p>
        </p:txBody>
      </p:sp>
      <p:sp>
        <p:nvSpPr>
          <p:cNvPr id="3" name="Content Placeholder 2"/>
          <p:cNvSpPr>
            <a:spLocks noGrp="1"/>
          </p:cNvSpPr>
          <p:nvPr>
            <p:ph idx="1"/>
          </p:nvPr>
        </p:nvSpPr>
        <p:spPr/>
        <p:txBody>
          <a:bodyPr/>
          <a:lstStyle/>
          <a:p>
            <a:r>
              <a:rPr lang="en-US" dirty="0" smtClean="0"/>
              <a:t>The fundamental property of Polish notation is that the order in which the operations are to be performed is completely determined by the positions of the operators and operand in the expression. </a:t>
            </a:r>
          </a:p>
          <a:p>
            <a:r>
              <a:rPr lang="en-US" b="1" dirty="0" smtClean="0">
                <a:solidFill>
                  <a:srgbClr val="FF0000"/>
                </a:solidFill>
              </a:rPr>
              <a:t>One never needs parenthesis when writing expression in Polish notations </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26F3FC11-115B-46F2-B6DF-320CF7B918D5}"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Reverse Polish Notation </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smtClean="0"/>
              <a:t>Operator symbol is placed after its two operand</a:t>
            </a:r>
          </a:p>
          <a:p>
            <a:pPr>
              <a:buNone/>
            </a:pPr>
            <a:r>
              <a:rPr lang="en-US" dirty="0" smtClean="0"/>
              <a:t>	  AB+,  CD-,  EF*,  GC/</a:t>
            </a:r>
          </a:p>
          <a:p>
            <a:pPr>
              <a:buNone/>
            </a:pPr>
            <a:r>
              <a:rPr lang="en-US" dirty="0" smtClean="0"/>
              <a:t>    (</a:t>
            </a:r>
            <a:r>
              <a:rPr lang="en-US" dirty="0"/>
              <a:t>A+B)/(C-D) = </a:t>
            </a:r>
            <a:r>
              <a:rPr lang="en-US" dirty="0" smtClean="0"/>
              <a:t>[AB+]/[CD-] </a:t>
            </a:r>
            <a:r>
              <a:rPr lang="en-US" dirty="0"/>
              <a:t>= </a:t>
            </a:r>
            <a:r>
              <a:rPr lang="en-US" dirty="0" smtClean="0"/>
              <a:t>AB+CD-/</a:t>
            </a:r>
          </a:p>
          <a:p>
            <a:r>
              <a:rPr lang="en-US" b="1" dirty="0" smtClean="0">
                <a:solidFill>
                  <a:srgbClr val="FF0000"/>
                </a:solidFill>
              </a:rPr>
              <a:t>One never needs parenthesis to determine the order of the operation in any arithmetic expression written in reverse Polish notation</a:t>
            </a:r>
            <a:r>
              <a:rPr lang="en-US" dirty="0" smtClean="0"/>
              <a:t>. </a:t>
            </a:r>
          </a:p>
          <a:p>
            <a:r>
              <a:rPr lang="en-US" b="1" dirty="0" smtClean="0">
                <a:solidFill>
                  <a:srgbClr val="00B050"/>
                </a:solidFill>
              </a:rPr>
              <a:t>Also known as Postfix notation </a:t>
            </a:r>
            <a:endParaRPr lang="en-US" b="1" dirty="0">
              <a:solidFill>
                <a:srgbClr val="00B050"/>
              </a:solidFill>
            </a:endParaRPr>
          </a:p>
        </p:txBody>
      </p:sp>
      <p:sp>
        <p:nvSpPr>
          <p:cNvPr id="4" name="Slide Number Placeholder 3"/>
          <p:cNvSpPr>
            <a:spLocks noGrp="1"/>
          </p:cNvSpPr>
          <p:nvPr>
            <p:ph type="sldNum" sz="quarter" idx="12"/>
          </p:nvPr>
        </p:nvSpPr>
        <p:spPr/>
        <p:txBody>
          <a:bodyPr/>
          <a:lstStyle/>
          <a:p>
            <a:fld id="{26F3FC11-115B-46F2-B6DF-320CF7B918D5}"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Computer usually evaluates an arithmetic expression written in infix notation in two steps: </a:t>
            </a:r>
          </a:p>
          <a:p>
            <a:r>
              <a:rPr lang="en-US" dirty="0" smtClean="0"/>
              <a:t>First Step: Converts the </a:t>
            </a:r>
            <a:r>
              <a:rPr lang="en-US" b="1" dirty="0" smtClean="0">
                <a:solidFill>
                  <a:srgbClr val="00B050"/>
                </a:solidFill>
              </a:rPr>
              <a:t>expression to Postfix notation</a:t>
            </a:r>
          </a:p>
          <a:p>
            <a:r>
              <a:rPr lang="en-US" dirty="0" smtClean="0"/>
              <a:t>Second Step: </a:t>
            </a:r>
            <a:r>
              <a:rPr lang="en-US" b="1" dirty="0" smtClean="0">
                <a:solidFill>
                  <a:srgbClr val="00B050"/>
                </a:solidFill>
              </a:rPr>
              <a:t>Evaluates the Postfix expression. </a:t>
            </a:r>
            <a:endParaRPr lang="en-US" b="1" dirty="0">
              <a:solidFill>
                <a:srgbClr val="00B050"/>
              </a:solidFill>
            </a:endParaRPr>
          </a:p>
        </p:txBody>
      </p:sp>
      <p:sp>
        <p:nvSpPr>
          <p:cNvPr id="4" name="Slide Number Placeholder 3"/>
          <p:cNvSpPr>
            <a:spLocks noGrp="1"/>
          </p:cNvSpPr>
          <p:nvPr>
            <p:ph type="sldNum" sz="quarter" idx="12"/>
          </p:nvPr>
        </p:nvSpPr>
        <p:spPr/>
        <p:txBody>
          <a:bodyPr/>
          <a:lstStyle/>
          <a:p>
            <a:fld id="{26F3FC11-115B-46F2-B6DF-320CF7B918D5}"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solidFill>
                  <a:srgbClr val="FF0000"/>
                </a:solidFill>
              </a:rPr>
              <a:t>Evaluation of Postfix Expression</a:t>
            </a:r>
            <a:endParaRPr lang="en-US" dirty="0">
              <a:solidFill>
                <a:srgbClr val="FF0000"/>
              </a:solidFill>
            </a:endParaRPr>
          </a:p>
        </p:txBody>
      </p:sp>
      <p:sp>
        <p:nvSpPr>
          <p:cNvPr id="3" name="Content Placeholder 2"/>
          <p:cNvSpPr>
            <a:spLocks noGrp="1"/>
          </p:cNvSpPr>
          <p:nvPr>
            <p:ph idx="1"/>
          </p:nvPr>
        </p:nvSpPr>
        <p:spPr>
          <a:xfrm>
            <a:off x="457200" y="990600"/>
            <a:ext cx="8229600" cy="5135563"/>
          </a:xfrm>
        </p:spPr>
        <p:txBody>
          <a:bodyPr/>
          <a:lstStyle/>
          <a:p>
            <a:r>
              <a:rPr lang="en-US" dirty="0" smtClean="0"/>
              <a:t>Algorithm to find the </a:t>
            </a:r>
            <a:r>
              <a:rPr lang="en-US" b="1" dirty="0" smtClean="0">
                <a:solidFill>
                  <a:srgbClr val="00B050"/>
                </a:solidFill>
              </a:rPr>
              <a:t>Value</a:t>
            </a:r>
            <a:r>
              <a:rPr lang="en-US" dirty="0" smtClean="0"/>
              <a:t> of an arithmetic expression </a:t>
            </a:r>
            <a:r>
              <a:rPr lang="en-US" b="1" dirty="0" smtClean="0">
                <a:solidFill>
                  <a:srgbClr val="00B050"/>
                </a:solidFill>
              </a:rPr>
              <a:t>P</a:t>
            </a:r>
            <a:r>
              <a:rPr lang="en-US" dirty="0" smtClean="0"/>
              <a:t> Written in </a:t>
            </a:r>
            <a:r>
              <a:rPr lang="en-US" b="1" dirty="0" smtClean="0">
                <a:solidFill>
                  <a:srgbClr val="00B050"/>
                </a:solidFill>
              </a:rPr>
              <a:t>Postfix </a:t>
            </a:r>
          </a:p>
          <a:p>
            <a:pPr>
              <a:buNone/>
            </a:pPr>
            <a:r>
              <a:rPr lang="en-US" b="1" dirty="0" smtClean="0"/>
              <a:t>[1] </a:t>
            </a:r>
            <a:r>
              <a:rPr lang="en-US" dirty="0" smtClean="0"/>
              <a:t>Add a right parenthesis ‘)” at the end of P. [This act as delimiter]</a:t>
            </a:r>
          </a:p>
          <a:p>
            <a:pPr>
              <a:buNone/>
            </a:pPr>
            <a:r>
              <a:rPr lang="en-US" b="1" dirty="0" smtClean="0"/>
              <a:t>[2] </a:t>
            </a:r>
            <a:r>
              <a:rPr lang="en-US" dirty="0" smtClean="0"/>
              <a:t>Scan P from left to right and repeat Steps 3 and 4 for each element of P until the delimiter “)” is encountered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rPr>
              <a:t>Evaluation of Postfix Expression</a:t>
            </a:r>
            <a:endParaRPr lang="en-US" dirty="0">
              <a:solidFill>
                <a:srgbClr val="FF0000"/>
              </a:solidFill>
            </a:endParaRPr>
          </a:p>
        </p:txBody>
      </p:sp>
      <p:sp>
        <p:nvSpPr>
          <p:cNvPr id="3" name="Content Placeholder 2"/>
          <p:cNvSpPr>
            <a:spLocks noGrp="1"/>
          </p:cNvSpPr>
          <p:nvPr>
            <p:ph idx="1"/>
          </p:nvPr>
        </p:nvSpPr>
        <p:spPr>
          <a:xfrm>
            <a:off x="457200" y="1066800"/>
            <a:ext cx="8229600" cy="5059363"/>
          </a:xfrm>
        </p:spPr>
        <p:txBody>
          <a:bodyPr/>
          <a:lstStyle/>
          <a:p>
            <a:pPr>
              <a:buNone/>
            </a:pPr>
            <a:r>
              <a:rPr lang="en-US" dirty="0" smtClean="0"/>
              <a:t>[3] If an operand is encountered, put it on STACK</a:t>
            </a:r>
          </a:p>
          <a:p>
            <a:pPr>
              <a:buNone/>
            </a:pPr>
            <a:r>
              <a:rPr lang="en-US" dirty="0" smtClean="0"/>
              <a:t>[4] If an operator 	  is encountered, then</a:t>
            </a:r>
          </a:p>
          <a:p>
            <a:pPr>
              <a:buNone/>
            </a:pPr>
            <a:r>
              <a:rPr lang="en-US" dirty="0" smtClean="0"/>
              <a:t>		</a:t>
            </a:r>
            <a:r>
              <a:rPr lang="en-US" dirty="0" smtClean="0">
                <a:solidFill>
                  <a:srgbClr val="00B050"/>
                </a:solidFill>
              </a:rPr>
              <a:t>(a) </a:t>
            </a:r>
            <a:r>
              <a:rPr lang="en-US" dirty="0" smtClean="0"/>
              <a:t>Remove the two top elements of    STACK, where A is the top element and B is the next-to-top element </a:t>
            </a:r>
          </a:p>
          <a:p>
            <a:pPr>
              <a:buNone/>
            </a:pPr>
            <a:r>
              <a:rPr lang="en-US" dirty="0" smtClean="0"/>
              <a:t>		</a:t>
            </a:r>
            <a:r>
              <a:rPr lang="en-US" dirty="0" smtClean="0">
                <a:solidFill>
                  <a:srgbClr val="00B050"/>
                </a:solidFill>
              </a:rPr>
              <a:t>(b) </a:t>
            </a:r>
            <a:r>
              <a:rPr lang="en-US" dirty="0" smtClean="0"/>
              <a:t>Evaluate B    A </a:t>
            </a:r>
          </a:p>
          <a:p>
            <a:pPr>
              <a:buNone/>
            </a:pPr>
            <a:r>
              <a:rPr lang="en-US" dirty="0" smtClean="0"/>
              <a:t>		</a:t>
            </a:r>
            <a:r>
              <a:rPr lang="en-US" dirty="0" smtClean="0">
                <a:solidFill>
                  <a:srgbClr val="00B050"/>
                </a:solidFill>
              </a:rPr>
              <a:t>(c)</a:t>
            </a:r>
            <a:r>
              <a:rPr lang="en-US" dirty="0" smtClean="0"/>
              <a:t> Place the result of (b) on STACK</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27</a:t>
            </a:fld>
            <a:endParaRPr lang="en-US"/>
          </a:p>
        </p:txBody>
      </p:sp>
      <p:cxnSp>
        <p:nvCxnSpPr>
          <p:cNvPr id="7" name="Straight Connector 6"/>
          <p:cNvCxnSpPr>
            <a:stCxn id="5" idx="1"/>
            <a:endCxn id="5" idx="5"/>
          </p:cNvCxnSpPr>
          <p:nvPr/>
        </p:nvCxnSpPr>
        <p:spPr>
          <a:xfrm rot="16200000" flipH="1">
            <a:off x="4148278" y="2395678"/>
            <a:ext cx="161644" cy="161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114800" y="2362200"/>
            <a:ext cx="228600" cy="228600"/>
            <a:chOff x="3505200" y="3733800"/>
            <a:chExt cx="228600" cy="228600"/>
          </a:xfrm>
        </p:grpSpPr>
        <p:sp>
          <p:nvSpPr>
            <p:cNvPr id="5" name="Oval 4"/>
            <p:cNvSpPr/>
            <p:nvPr/>
          </p:nvSpPr>
          <p:spPr>
            <a:xfrm>
              <a:off x="3505200" y="3733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5" idx="7"/>
              <a:endCxn id="5" idx="3"/>
            </p:cNvCxnSpPr>
            <p:nvPr/>
          </p:nvCxnSpPr>
          <p:spPr>
            <a:xfrm rot="16200000" flipH="1" flipV="1">
              <a:off x="3538678" y="37672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191000" y="4419600"/>
            <a:ext cx="228600" cy="228600"/>
            <a:chOff x="3505200" y="3733800"/>
            <a:chExt cx="228600" cy="228600"/>
          </a:xfrm>
        </p:grpSpPr>
        <p:sp>
          <p:nvSpPr>
            <p:cNvPr id="15" name="Oval 14"/>
            <p:cNvSpPr/>
            <p:nvPr/>
          </p:nvSpPr>
          <p:spPr>
            <a:xfrm>
              <a:off x="3505200" y="3733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5" idx="7"/>
              <a:endCxn id="15" idx="3"/>
            </p:cNvCxnSpPr>
            <p:nvPr/>
          </p:nvCxnSpPr>
          <p:spPr>
            <a:xfrm rot="16200000" flipH="1" flipV="1">
              <a:off x="3538678" y="3767278"/>
              <a:ext cx="161644" cy="161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15" idx="1"/>
            <a:endCxn id="15" idx="5"/>
          </p:cNvCxnSpPr>
          <p:nvPr/>
        </p:nvCxnSpPr>
        <p:spPr>
          <a:xfrm rot="16200000" flipH="1">
            <a:off x="4224478" y="4453078"/>
            <a:ext cx="161644" cy="16164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Evaluation of Postfix Expression</a:t>
            </a:r>
            <a:endParaRPr lang="en-US" dirty="0"/>
          </a:p>
        </p:txBody>
      </p:sp>
      <p:sp>
        <p:nvSpPr>
          <p:cNvPr id="3" name="Content Placeholder 2"/>
          <p:cNvSpPr>
            <a:spLocks noGrp="1"/>
          </p:cNvSpPr>
          <p:nvPr>
            <p:ph idx="1"/>
          </p:nvPr>
        </p:nvSpPr>
        <p:spPr/>
        <p:txBody>
          <a:bodyPr/>
          <a:lstStyle/>
          <a:p>
            <a:pPr>
              <a:buNone/>
            </a:pPr>
            <a:r>
              <a:rPr lang="en-US" dirty="0" smtClean="0"/>
              <a:t>[5] Set </a:t>
            </a:r>
            <a:r>
              <a:rPr lang="en-US" b="1" dirty="0" smtClean="0">
                <a:solidFill>
                  <a:srgbClr val="00B050"/>
                </a:solidFill>
              </a:rPr>
              <a:t>Value</a:t>
            </a:r>
            <a:r>
              <a:rPr lang="en-US" dirty="0" smtClean="0"/>
              <a:t> equal to the top element of STACK </a:t>
            </a:r>
          </a:p>
          <a:p>
            <a:pPr>
              <a:buNone/>
            </a:pPr>
            <a:r>
              <a:rPr lang="en-US" dirty="0" smtClean="0"/>
              <a:t>[6] Exit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Example </a:t>
            </a:r>
            <a:endParaRPr lang="en-US" dirty="0"/>
          </a:p>
        </p:txBody>
      </p:sp>
      <p:sp>
        <p:nvSpPr>
          <p:cNvPr id="3" name="Content Placeholder 2"/>
          <p:cNvSpPr>
            <a:spLocks noGrp="1"/>
          </p:cNvSpPr>
          <p:nvPr>
            <p:ph idx="1"/>
          </p:nvPr>
        </p:nvSpPr>
        <p:spPr>
          <a:xfrm>
            <a:off x="457200" y="1066800"/>
            <a:ext cx="8229600" cy="5059363"/>
          </a:xfrm>
        </p:spPr>
        <p:txBody>
          <a:bodyPr/>
          <a:lstStyle/>
          <a:p>
            <a:r>
              <a:rPr lang="fr-FR" dirty="0"/>
              <a:t>Q = 5 * ( 6 + 2) – 12 / 4  [</a:t>
            </a:r>
            <a:r>
              <a:rPr lang="fr-FR" dirty="0" err="1"/>
              <a:t>Infix</a:t>
            </a:r>
            <a:r>
              <a:rPr lang="fr-FR" dirty="0"/>
              <a:t>] </a:t>
            </a:r>
            <a:endParaRPr lang="en-US" dirty="0" smtClean="0"/>
          </a:p>
          <a:p>
            <a:r>
              <a:rPr lang="en-US" dirty="0" smtClean="0"/>
              <a:t>P = 5, 6, 2, + , *, 12, 4, /, -  [Postfix]</a:t>
            </a:r>
          </a:p>
          <a:p>
            <a:endParaRPr lang="en-US" dirty="0" smtClean="0"/>
          </a:p>
          <a:p>
            <a:endParaRPr lang="en-US" dirty="0" smtClean="0"/>
          </a:p>
          <a:p>
            <a:r>
              <a:rPr lang="en-US" dirty="0" smtClean="0"/>
              <a:t>P: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6816869"/>
              </p:ext>
            </p:extLst>
          </p:nvPr>
        </p:nvGraphicFramePr>
        <p:xfrm>
          <a:off x="914400" y="3992880"/>
          <a:ext cx="7848600" cy="1036320"/>
        </p:xfrm>
        <a:graphic>
          <a:graphicData uri="http://schemas.openxmlformats.org/drawingml/2006/table">
            <a:tbl>
              <a:tblPr firstRow="1" bandRow="1">
                <a:tableStyleId>{5C22544A-7EE6-4342-B048-85BDC9FD1C3A}</a:tableStyleId>
              </a:tblPr>
              <a:tblGrid>
                <a:gridCol w="784860"/>
                <a:gridCol w="784860"/>
                <a:gridCol w="784860"/>
                <a:gridCol w="784860"/>
                <a:gridCol w="784860"/>
                <a:gridCol w="947245"/>
                <a:gridCol w="691055"/>
                <a:gridCol w="716280"/>
                <a:gridCol w="731520"/>
                <a:gridCol w="838200"/>
              </a:tblGrid>
              <a:tr h="370840">
                <a:tc>
                  <a:txBody>
                    <a:bodyPr/>
                    <a:lstStyle/>
                    <a:p>
                      <a:r>
                        <a:rPr lang="en-US" sz="2800" dirty="0" smtClean="0">
                          <a:solidFill>
                            <a:schemeClr val="tx1"/>
                          </a:solidFill>
                        </a:rPr>
                        <a:t>5,</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6,</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2,</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12,</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4,</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r>
                        <a:rPr lang="en-US" sz="2800" dirty="0" smtClean="0">
                          <a:solidFill>
                            <a:schemeClr val="tx1"/>
                          </a:solidFill>
                        </a:rPr>
                        <a:t>(1)</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(2)</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(3)</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(4)</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(5)</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(6)</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(7)</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(8)</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(9)</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(10)</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a:t>
            </a:r>
            <a:endParaRPr lang="en-US" dirty="0"/>
          </a:p>
        </p:txBody>
      </p:sp>
      <p:graphicFrame>
        <p:nvGraphicFramePr>
          <p:cNvPr id="1026" name="Object 2"/>
          <p:cNvGraphicFramePr>
            <a:graphicFrameLocks noGrp="1" noChangeAspect="1"/>
          </p:cNvGraphicFramePr>
          <p:nvPr>
            <p:ph idx="1"/>
          </p:nvPr>
        </p:nvGraphicFramePr>
        <p:xfrm>
          <a:off x="2749550" y="2123281"/>
          <a:ext cx="3644900" cy="3479800"/>
        </p:xfrm>
        <a:graphic>
          <a:graphicData uri="http://schemas.openxmlformats.org/presentationml/2006/ole">
            <mc:AlternateContent xmlns:mc="http://schemas.openxmlformats.org/markup-compatibility/2006">
              <mc:Choice xmlns:v="urn:schemas-microsoft-com:vml" Requires="v">
                <p:oleObj spid="_x0000_s1048" r:id="rId3" imgW="3644900" imgH="3479800" progId="">
                  <p:embed/>
                </p:oleObj>
              </mc:Choice>
              <mc:Fallback>
                <p:oleObj r:id="rId3" imgW="3644900" imgH="34798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9550" y="2123281"/>
                        <a:ext cx="3644900" cy="347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26F3FC11-115B-46F2-B6DF-320CF7B918D5}"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F3FC11-115B-46F2-B6DF-320CF7B918D5}" type="slidenum">
              <a:rPr lang="en-US" smtClean="0"/>
              <a:pPr/>
              <a:t>30</a:t>
            </a:fld>
            <a:endParaRPr lang="en-US"/>
          </a:p>
        </p:txBody>
      </p:sp>
      <p:graphicFrame>
        <p:nvGraphicFramePr>
          <p:cNvPr id="5" name="Table 4"/>
          <p:cNvGraphicFramePr>
            <a:graphicFrameLocks noGrp="1"/>
          </p:cNvGraphicFramePr>
          <p:nvPr/>
        </p:nvGraphicFramePr>
        <p:xfrm>
          <a:off x="533400" y="304800"/>
          <a:ext cx="7848600" cy="1036320"/>
        </p:xfrm>
        <a:graphic>
          <a:graphicData uri="http://schemas.openxmlformats.org/drawingml/2006/table">
            <a:tbl>
              <a:tblPr firstRow="1" bandRow="1">
                <a:tableStyleId>{5C22544A-7EE6-4342-B048-85BDC9FD1C3A}</a:tableStyleId>
              </a:tblPr>
              <a:tblGrid>
                <a:gridCol w="784860"/>
                <a:gridCol w="784860"/>
                <a:gridCol w="784860"/>
                <a:gridCol w="784860"/>
                <a:gridCol w="784860"/>
                <a:gridCol w="947245"/>
                <a:gridCol w="691055"/>
                <a:gridCol w="716280"/>
                <a:gridCol w="731520"/>
                <a:gridCol w="838200"/>
              </a:tblGrid>
              <a:tr h="370840">
                <a:tc>
                  <a:txBody>
                    <a:bodyPr/>
                    <a:lstStyle/>
                    <a:p>
                      <a:r>
                        <a:rPr lang="en-US" sz="2800" dirty="0" smtClean="0">
                          <a:solidFill>
                            <a:schemeClr val="tx1"/>
                          </a:solidFill>
                        </a:rPr>
                        <a:t>5,</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6,</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2,</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12,</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4,</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r>
                        <a:rPr lang="en-US" sz="2800" dirty="0" smtClean="0">
                          <a:solidFill>
                            <a:schemeClr val="tx1"/>
                          </a:solidFill>
                        </a:rPr>
                        <a:t>(1)</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(2)</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(3)</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(4)</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(5)</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(6)</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(7)</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(8)</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(9)</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(10)</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79453383"/>
              </p:ext>
            </p:extLst>
          </p:nvPr>
        </p:nvGraphicFramePr>
        <p:xfrm>
          <a:off x="1447800" y="1524000"/>
          <a:ext cx="6019800" cy="5029200"/>
        </p:xfrm>
        <a:graphic>
          <a:graphicData uri="http://schemas.openxmlformats.org/drawingml/2006/table">
            <a:tbl>
              <a:tblPr firstRow="1" bandRow="1">
                <a:tableStyleId>{5C22544A-7EE6-4342-B048-85BDC9FD1C3A}</a:tableStyleId>
              </a:tblPr>
              <a:tblGrid>
                <a:gridCol w="1504950"/>
                <a:gridCol w="1736481"/>
                <a:gridCol w="926123"/>
                <a:gridCol w="926123"/>
                <a:gridCol w="926123"/>
              </a:tblGrid>
              <a:tr h="370840">
                <a:tc gridSpan="2">
                  <a:txBody>
                    <a:bodyPr/>
                    <a:lstStyle/>
                    <a:p>
                      <a:r>
                        <a:rPr lang="en-US" sz="2400" dirty="0" smtClean="0"/>
                        <a:t>Symbol Scanned </a:t>
                      </a:r>
                      <a:endParaRPr lang="en-US" sz="2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dirty="0"/>
                    </a:p>
                  </a:txBody>
                  <a:tcPr/>
                </a:tc>
                <a:tc gridSpan="3">
                  <a:txBody>
                    <a:bodyPr/>
                    <a:lstStyle/>
                    <a:p>
                      <a:r>
                        <a:rPr lang="en-US" sz="2400" dirty="0" smtClean="0"/>
                        <a:t>STACK </a:t>
                      </a:r>
                      <a:endParaRPr lang="en-US" sz="2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dirty="0"/>
                    </a:p>
                  </a:txBody>
                  <a:tcPr/>
                </a:tc>
                <a:tc hMerge="1">
                  <a:txBody>
                    <a:bodyPr/>
                    <a:lstStyle/>
                    <a:p>
                      <a:endParaRPr lang="en-US" dirty="0"/>
                    </a:p>
                  </a:txBody>
                  <a:tcPr/>
                </a:tc>
              </a:tr>
              <a:tr h="370840">
                <a:tc>
                  <a:txBody>
                    <a:bodyPr/>
                    <a:lstStyle/>
                    <a:p>
                      <a:r>
                        <a:rPr lang="en-US" sz="2400" dirty="0" smtClean="0"/>
                        <a:t>(1)</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5</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5</a:t>
                      </a:r>
                      <a:endParaRPr lang="en-US" sz="2400" dirty="0"/>
                    </a:p>
                  </a:txBody>
                  <a:tcPr>
                    <a:lnL w="12700" cap="flat" cmpd="sng" algn="ctr">
                      <a:solidFill>
                        <a:schemeClr val="tx1"/>
                      </a:solidFill>
                      <a:prstDash val="solid"/>
                      <a:round/>
                      <a:headEnd type="none" w="med" len="med"/>
                      <a:tailEnd type="none" w="med" len="med"/>
                    </a:lnL>
                  </a:tcPr>
                </a:tc>
                <a:tc>
                  <a:txBody>
                    <a:bodyPr/>
                    <a:lstStyle/>
                    <a:p>
                      <a:endParaRPr lang="en-US" sz="2400" dirty="0"/>
                    </a:p>
                  </a:txBody>
                  <a:tcPr/>
                </a:tc>
                <a:tc>
                  <a:txBody>
                    <a:bodyPr/>
                    <a:lstStyle/>
                    <a:p>
                      <a:endParaRPr lang="en-US" sz="2400" dirty="0"/>
                    </a:p>
                  </a:txBody>
                  <a:tcPr>
                    <a:lnR w="12700" cap="flat" cmpd="sng" algn="ctr">
                      <a:solidFill>
                        <a:schemeClr val="tx1"/>
                      </a:solidFill>
                      <a:prstDash val="solid"/>
                      <a:round/>
                      <a:headEnd type="none" w="med" len="med"/>
                      <a:tailEnd type="none" w="med" len="med"/>
                    </a:lnR>
                  </a:tcPr>
                </a:tc>
              </a:tr>
              <a:tr h="370840">
                <a:tc>
                  <a:txBody>
                    <a:bodyPr/>
                    <a:lstStyle/>
                    <a:p>
                      <a:r>
                        <a:rPr lang="en-US" sz="2400" dirty="0" smtClean="0"/>
                        <a:t>(2)</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6</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5,</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6</a:t>
                      </a:r>
                      <a:endParaRPr lang="en-US" sz="2400" dirty="0"/>
                    </a:p>
                  </a:txBody>
                  <a:tcPr/>
                </a:tc>
                <a:tc>
                  <a:txBody>
                    <a:bodyPr/>
                    <a:lstStyle/>
                    <a:p>
                      <a:endParaRPr lang="en-US" sz="2400" dirty="0"/>
                    </a:p>
                  </a:txBody>
                  <a:tcPr>
                    <a:lnR w="12700" cap="flat" cmpd="sng" algn="ctr">
                      <a:solidFill>
                        <a:schemeClr val="tx1"/>
                      </a:solidFill>
                      <a:prstDash val="solid"/>
                      <a:round/>
                      <a:headEnd type="none" w="med" len="med"/>
                      <a:tailEnd type="none" w="med" len="med"/>
                    </a:lnR>
                  </a:tcPr>
                </a:tc>
              </a:tr>
              <a:tr h="370840">
                <a:tc>
                  <a:txBody>
                    <a:bodyPr/>
                    <a:lstStyle/>
                    <a:p>
                      <a:r>
                        <a:rPr lang="en-US" sz="2400" dirty="0" smtClean="0"/>
                        <a:t>(3)</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2</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5,</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6,</a:t>
                      </a:r>
                      <a:endParaRPr lang="en-US" sz="2400" dirty="0"/>
                    </a:p>
                  </a:txBody>
                  <a:tcPr/>
                </a:tc>
                <a:tc>
                  <a:txBody>
                    <a:bodyPr/>
                    <a:lstStyle/>
                    <a:p>
                      <a:r>
                        <a:rPr lang="en-US" sz="2400" dirty="0" smtClean="0"/>
                        <a:t>2</a:t>
                      </a:r>
                      <a:endParaRPr lang="en-US" sz="2400" dirty="0"/>
                    </a:p>
                  </a:txBody>
                  <a:tcPr>
                    <a:lnR w="12700" cap="flat" cmpd="sng" algn="ctr">
                      <a:solidFill>
                        <a:schemeClr val="tx1"/>
                      </a:solidFill>
                      <a:prstDash val="solid"/>
                      <a:round/>
                      <a:headEnd type="none" w="med" len="med"/>
                      <a:tailEnd type="none" w="med" len="med"/>
                    </a:lnR>
                  </a:tcPr>
                </a:tc>
              </a:tr>
              <a:tr h="370840">
                <a:tc>
                  <a:txBody>
                    <a:bodyPr/>
                    <a:lstStyle/>
                    <a:p>
                      <a:r>
                        <a:rPr lang="en-US" sz="2400" dirty="0" smtClean="0"/>
                        <a:t>(4)</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5,</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8</a:t>
                      </a:r>
                      <a:endParaRPr lang="en-US" sz="2400" dirty="0"/>
                    </a:p>
                  </a:txBody>
                  <a:tcPr/>
                </a:tc>
                <a:tc>
                  <a:txBody>
                    <a:bodyPr/>
                    <a:lstStyle/>
                    <a:p>
                      <a:endParaRPr lang="en-US" sz="2400" dirty="0"/>
                    </a:p>
                  </a:txBody>
                  <a:tcPr>
                    <a:lnR w="12700" cap="flat" cmpd="sng" algn="ctr">
                      <a:solidFill>
                        <a:schemeClr val="tx1"/>
                      </a:solidFill>
                      <a:prstDash val="solid"/>
                      <a:round/>
                      <a:headEnd type="none" w="med" len="med"/>
                      <a:tailEnd type="none" w="med" len="med"/>
                    </a:lnR>
                  </a:tcPr>
                </a:tc>
              </a:tr>
              <a:tr h="370840">
                <a:tc>
                  <a:txBody>
                    <a:bodyPr/>
                    <a:lstStyle/>
                    <a:p>
                      <a:r>
                        <a:rPr lang="en-US" sz="2400" dirty="0" smtClean="0"/>
                        <a:t>(5)</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40</a:t>
                      </a:r>
                      <a:endParaRPr lang="en-US" sz="2400" dirty="0"/>
                    </a:p>
                  </a:txBody>
                  <a:tcPr>
                    <a:lnL w="12700" cap="flat" cmpd="sng" algn="ctr">
                      <a:solidFill>
                        <a:schemeClr val="tx1"/>
                      </a:solidFill>
                      <a:prstDash val="solid"/>
                      <a:round/>
                      <a:headEnd type="none" w="med" len="med"/>
                      <a:tailEnd type="none" w="med" len="med"/>
                    </a:lnL>
                  </a:tcPr>
                </a:tc>
                <a:tc>
                  <a:txBody>
                    <a:bodyPr/>
                    <a:lstStyle/>
                    <a:p>
                      <a:endParaRPr lang="en-US" sz="2400" dirty="0"/>
                    </a:p>
                  </a:txBody>
                  <a:tcPr/>
                </a:tc>
                <a:tc>
                  <a:txBody>
                    <a:bodyPr/>
                    <a:lstStyle/>
                    <a:p>
                      <a:endParaRPr lang="en-US" sz="2400" dirty="0"/>
                    </a:p>
                  </a:txBody>
                  <a:tcPr>
                    <a:lnR w="12700" cap="flat" cmpd="sng" algn="ctr">
                      <a:solidFill>
                        <a:schemeClr val="tx1"/>
                      </a:solidFill>
                      <a:prstDash val="solid"/>
                      <a:round/>
                      <a:headEnd type="none" w="med" len="med"/>
                      <a:tailEnd type="none" w="med" len="med"/>
                    </a:lnR>
                  </a:tcPr>
                </a:tc>
              </a:tr>
              <a:tr h="370840">
                <a:tc>
                  <a:txBody>
                    <a:bodyPr/>
                    <a:lstStyle/>
                    <a:p>
                      <a:r>
                        <a:rPr lang="en-US" sz="2400" dirty="0" smtClean="0"/>
                        <a:t>(6)</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12</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40,</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12</a:t>
                      </a:r>
                      <a:endParaRPr lang="en-US" sz="2400" dirty="0"/>
                    </a:p>
                  </a:txBody>
                  <a:tcPr/>
                </a:tc>
                <a:tc>
                  <a:txBody>
                    <a:bodyPr/>
                    <a:lstStyle/>
                    <a:p>
                      <a:endParaRPr lang="en-US" sz="2400" dirty="0"/>
                    </a:p>
                  </a:txBody>
                  <a:tcPr>
                    <a:lnR w="12700" cap="flat" cmpd="sng" algn="ctr">
                      <a:solidFill>
                        <a:schemeClr val="tx1"/>
                      </a:solidFill>
                      <a:prstDash val="solid"/>
                      <a:round/>
                      <a:headEnd type="none" w="med" len="med"/>
                      <a:tailEnd type="none" w="med" len="med"/>
                    </a:lnR>
                  </a:tcPr>
                </a:tc>
              </a:tr>
              <a:tr h="370840">
                <a:tc>
                  <a:txBody>
                    <a:bodyPr/>
                    <a:lstStyle/>
                    <a:p>
                      <a:r>
                        <a:rPr lang="en-US" sz="2400" dirty="0" smtClean="0"/>
                        <a:t>(7)</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4</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40,</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12,</a:t>
                      </a:r>
                      <a:endParaRPr lang="en-US" sz="2400" dirty="0"/>
                    </a:p>
                  </a:txBody>
                  <a:tcPr/>
                </a:tc>
                <a:tc>
                  <a:txBody>
                    <a:bodyPr/>
                    <a:lstStyle/>
                    <a:p>
                      <a:r>
                        <a:rPr lang="en-US" sz="2400" dirty="0" smtClean="0"/>
                        <a:t>4</a:t>
                      </a:r>
                      <a:endParaRPr lang="en-US" sz="2400" dirty="0"/>
                    </a:p>
                  </a:txBody>
                  <a:tcPr>
                    <a:lnR w="12700" cap="flat" cmpd="sng" algn="ctr">
                      <a:solidFill>
                        <a:schemeClr val="tx1"/>
                      </a:solidFill>
                      <a:prstDash val="solid"/>
                      <a:round/>
                      <a:headEnd type="none" w="med" len="med"/>
                      <a:tailEnd type="none" w="med" len="med"/>
                    </a:lnR>
                  </a:tcPr>
                </a:tc>
              </a:tr>
              <a:tr h="370840">
                <a:tc>
                  <a:txBody>
                    <a:bodyPr/>
                    <a:lstStyle/>
                    <a:p>
                      <a:r>
                        <a:rPr lang="en-US" sz="2400" dirty="0" smtClean="0"/>
                        <a:t>(8)</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40,</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3</a:t>
                      </a:r>
                      <a:endParaRPr lang="en-US" sz="2400" dirty="0"/>
                    </a:p>
                  </a:txBody>
                  <a:tcPr/>
                </a:tc>
                <a:tc>
                  <a:txBody>
                    <a:bodyPr/>
                    <a:lstStyle/>
                    <a:p>
                      <a:endParaRPr lang="en-US" sz="2400" dirty="0"/>
                    </a:p>
                  </a:txBody>
                  <a:tcPr>
                    <a:lnR w="12700" cap="flat" cmpd="sng" algn="ctr">
                      <a:solidFill>
                        <a:schemeClr val="tx1"/>
                      </a:solidFill>
                      <a:prstDash val="solid"/>
                      <a:round/>
                      <a:headEnd type="none" w="med" len="med"/>
                      <a:tailEnd type="none" w="med" len="med"/>
                    </a:lnR>
                  </a:tcPr>
                </a:tc>
              </a:tr>
              <a:tr h="370840">
                <a:tc>
                  <a:txBody>
                    <a:bodyPr/>
                    <a:lstStyle/>
                    <a:p>
                      <a:r>
                        <a:rPr lang="en-US" sz="2400" dirty="0" smtClean="0"/>
                        <a:t>(9)</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37</a:t>
                      </a:r>
                      <a:endParaRPr lang="en-US" sz="2400" dirty="0"/>
                    </a:p>
                  </a:txBody>
                  <a:tcPr>
                    <a:lnL w="12700" cap="flat" cmpd="sng" algn="ctr">
                      <a:solidFill>
                        <a:schemeClr val="tx1"/>
                      </a:solidFill>
                      <a:prstDash val="solid"/>
                      <a:round/>
                      <a:headEnd type="none" w="med" len="med"/>
                      <a:tailEnd type="none" w="med" len="med"/>
                    </a:lnL>
                  </a:tcPr>
                </a:tc>
                <a:tc>
                  <a:txBody>
                    <a:bodyPr/>
                    <a:lstStyle/>
                    <a:p>
                      <a:endParaRPr lang="en-US" sz="2400" dirty="0"/>
                    </a:p>
                  </a:txBody>
                  <a:tcPr/>
                </a:tc>
                <a:tc>
                  <a:txBody>
                    <a:bodyPr/>
                    <a:lstStyle/>
                    <a:p>
                      <a:endParaRPr lang="en-US" sz="2400" dirty="0"/>
                    </a:p>
                  </a:txBody>
                  <a:tcPr>
                    <a:lnR w="12700" cap="flat" cmpd="sng" algn="ctr">
                      <a:solidFill>
                        <a:schemeClr val="tx1"/>
                      </a:solidFill>
                      <a:prstDash val="solid"/>
                      <a:round/>
                      <a:headEnd type="none" w="med" len="med"/>
                      <a:tailEnd type="none" w="med" len="med"/>
                    </a:lnR>
                  </a:tcPr>
                </a:tc>
              </a:tr>
              <a:tr h="370840">
                <a:tc>
                  <a:txBody>
                    <a:bodyPr/>
                    <a:lstStyle/>
                    <a:p>
                      <a:r>
                        <a:rPr lang="en-US" sz="2400" dirty="0" smtClean="0"/>
                        <a:t>(10)</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a:t>
                      </a:r>
                      <a:endParaRPr lang="en-US" sz="2400" dirty="0"/>
                    </a:p>
                  </a:txBody>
                  <a:tcPr>
                    <a:lnR w="12700" cap="flat" cmpd="sng" algn="ctr">
                      <a:solidFill>
                        <a:schemeClr val="tx1"/>
                      </a:solidFill>
                      <a:prstDash val="solid"/>
                      <a:round/>
                      <a:headEnd type="none" w="med" len="med"/>
                      <a:tailEnd type="none" w="med" len="med"/>
                    </a:lnR>
                  </a:tcPr>
                </a:tc>
                <a:tc>
                  <a:txBody>
                    <a:bodyPr/>
                    <a:lstStyle/>
                    <a:p>
                      <a:endParaRPr lang="en-US" sz="2400" dirty="0"/>
                    </a:p>
                  </a:txBody>
                  <a:tcPr>
                    <a:lnL w="12700" cap="flat" cmpd="sng" algn="ctr">
                      <a:solidFill>
                        <a:schemeClr val="tx1"/>
                      </a:solidFill>
                      <a:prstDash val="solid"/>
                      <a:round/>
                      <a:headEnd type="none" w="med" len="med"/>
                      <a:tailEnd type="none" w="med" len="med"/>
                    </a:lnL>
                  </a:tcPr>
                </a:tc>
                <a:tc>
                  <a:txBody>
                    <a:bodyPr/>
                    <a:lstStyle/>
                    <a:p>
                      <a:endParaRPr lang="en-US" sz="2400" dirty="0"/>
                    </a:p>
                  </a:txBody>
                  <a:tcPr/>
                </a:tc>
                <a:tc>
                  <a:txBody>
                    <a:bodyPr/>
                    <a:lstStyle/>
                    <a:p>
                      <a:endParaRPr lang="en-US" sz="2400" dirty="0"/>
                    </a:p>
                  </a:txBody>
                  <a:tcPr>
                    <a:lnR w="12700" cap="flat" cmpd="sng" algn="ctr">
                      <a:solidFill>
                        <a:schemeClr val="tx1"/>
                      </a:solidFill>
                      <a:prstDash val="solid"/>
                      <a:round/>
                      <a:headEnd type="none" w="med" len="med"/>
                      <a:tailEnd type="none" w="med" len="med"/>
                    </a:lnR>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Infix to Postfix </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Q is an arithmetic expression written in infix notation </a:t>
            </a:r>
          </a:p>
          <a:p>
            <a:r>
              <a:rPr lang="en-US" b="1" dirty="0" smtClean="0"/>
              <a:t>î , * , / , + , - </a:t>
            </a:r>
          </a:p>
          <a:p>
            <a:r>
              <a:rPr lang="en-US" dirty="0" smtClean="0"/>
              <a:t>Three level of precedence </a:t>
            </a:r>
          </a:p>
          <a:p>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Infix to Postfix </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solidFill>
                  <a:srgbClr val="FF0000"/>
                </a:solidFill>
              </a:rPr>
              <a:t>Q is an arithmetic expression written in infix notation. This algorithm finds the equivalent postfix notation, P </a:t>
            </a:r>
          </a:p>
          <a:p>
            <a:pPr>
              <a:buNone/>
            </a:pPr>
            <a:r>
              <a:rPr lang="en-US" dirty="0" smtClean="0"/>
              <a:t>[1] Push “(“ onto STACK and “)” to the end of Q</a:t>
            </a:r>
          </a:p>
          <a:p>
            <a:pPr>
              <a:buNone/>
            </a:pPr>
            <a:r>
              <a:rPr lang="en-US" dirty="0" smtClean="0"/>
              <a:t>[2] Scan Q from Left to Right and Repeat Steps 3 to 6 for each element of Q until the STACK is empty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lnSpcReduction="10000"/>
          </a:bodyPr>
          <a:lstStyle/>
          <a:p>
            <a:pPr>
              <a:buNone/>
            </a:pPr>
            <a:r>
              <a:rPr lang="en-US" dirty="0" smtClean="0"/>
              <a:t>[3] If an operand is encountered, add it to P</a:t>
            </a:r>
          </a:p>
          <a:p>
            <a:pPr>
              <a:buNone/>
            </a:pPr>
            <a:r>
              <a:rPr lang="en-US" dirty="0" smtClean="0"/>
              <a:t>[4] If a left parenthesis is encountered, push it onto STACK</a:t>
            </a:r>
          </a:p>
          <a:p>
            <a:pPr>
              <a:buNone/>
            </a:pPr>
            <a:r>
              <a:rPr lang="en-US" dirty="0" smtClean="0"/>
              <a:t>[5] If an operator 	  is encountered, then:</a:t>
            </a:r>
          </a:p>
          <a:p>
            <a:pPr>
              <a:buNone/>
            </a:pPr>
            <a:r>
              <a:rPr lang="en-US" dirty="0" smtClean="0"/>
              <a:t>		</a:t>
            </a:r>
            <a:r>
              <a:rPr lang="en-US" dirty="0" smtClean="0">
                <a:solidFill>
                  <a:srgbClr val="FF0000"/>
                </a:solidFill>
              </a:rPr>
              <a:t>(a) </a:t>
            </a:r>
            <a:r>
              <a:rPr lang="en-US" dirty="0" smtClean="0"/>
              <a:t>Repeatedly pop from STACK and add to P each operator (on the top of STACK) which has precedence as or higher precedence than    .</a:t>
            </a:r>
          </a:p>
          <a:p>
            <a:pPr>
              <a:buNone/>
            </a:pPr>
            <a:r>
              <a:rPr lang="en-US" dirty="0" smtClean="0"/>
              <a:t>       </a:t>
            </a:r>
            <a:r>
              <a:rPr lang="en-US" dirty="0" smtClean="0">
                <a:solidFill>
                  <a:srgbClr val="FF0000"/>
                </a:solidFill>
              </a:rPr>
              <a:t>(</a:t>
            </a:r>
            <a:r>
              <a:rPr lang="en-US" dirty="0">
                <a:solidFill>
                  <a:srgbClr val="FF0000"/>
                </a:solidFill>
              </a:rPr>
              <a:t>b)  </a:t>
            </a:r>
            <a:r>
              <a:rPr lang="en-US" dirty="0"/>
              <a:t>Add     to STACK</a:t>
            </a:r>
            <a:endParaRPr lang="en-US" dirty="0" smtClean="0"/>
          </a:p>
          <a:p>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33</a:t>
            </a:fld>
            <a:endParaRPr lang="en-US"/>
          </a:p>
        </p:txBody>
      </p:sp>
      <p:grpSp>
        <p:nvGrpSpPr>
          <p:cNvPr id="10" name="Group 9"/>
          <p:cNvGrpSpPr/>
          <p:nvPr/>
        </p:nvGrpSpPr>
        <p:grpSpPr>
          <a:xfrm>
            <a:off x="4038600" y="3276600"/>
            <a:ext cx="228600" cy="228600"/>
            <a:chOff x="4114800" y="3505200"/>
            <a:chExt cx="228600" cy="228600"/>
          </a:xfrm>
        </p:grpSpPr>
        <p:grpSp>
          <p:nvGrpSpPr>
            <p:cNvPr id="5" name="Group 4"/>
            <p:cNvGrpSpPr/>
            <p:nvPr/>
          </p:nvGrpSpPr>
          <p:grpSpPr>
            <a:xfrm>
              <a:off x="4114800" y="3505200"/>
              <a:ext cx="228600" cy="228600"/>
              <a:chOff x="3505200" y="3733800"/>
              <a:chExt cx="228600" cy="228600"/>
            </a:xfrm>
          </p:grpSpPr>
          <p:sp>
            <p:nvSpPr>
              <p:cNvPr id="6" name="Oval 5"/>
              <p:cNvSpPr/>
              <p:nvPr/>
            </p:nvSpPr>
            <p:spPr>
              <a:xfrm>
                <a:off x="3505200" y="3733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6" idx="7"/>
                <a:endCxn id="6" idx="3"/>
              </p:cNvCxnSpPr>
              <p:nvPr/>
            </p:nvCxnSpPr>
            <p:spPr>
              <a:xfrm rot="16200000" flipH="1" flipV="1">
                <a:off x="3538678" y="37672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a:stCxn id="6" idx="1"/>
              <a:endCxn id="6" idx="5"/>
            </p:cNvCxnSpPr>
            <p:nvPr/>
          </p:nvCxnSpPr>
          <p:spPr>
            <a:xfrm rot="16200000" flipH="1">
              <a:off x="4148278" y="35386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5562600" y="5105400"/>
            <a:ext cx="228600" cy="228600"/>
            <a:chOff x="4114800" y="3505200"/>
            <a:chExt cx="228600" cy="228600"/>
          </a:xfrm>
        </p:grpSpPr>
        <p:grpSp>
          <p:nvGrpSpPr>
            <p:cNvPr id="15" name="Group 4"/>
            <p:cNvGrpSpPr/>
            <p:nvPr/>
          </p:nvGrpSpPr>
          <p:grpSpPr>
            <a:xfrm>
              <a:off x="4114800" y="3505200"/>
              <a:ext cx="228600" cy="228600"/>
              <a:chOff x="3505200" y="3733800"/>
              <a:chExt cx="228600" cy="228600"/>
            </a:xfrm>
          </p:grpSpPr>
          <p:sp>
            <p:nvSpPr>
              <p:cNvPr id="17" name="Oval 16"/>
              <p:cNvSpPr/>
              <p:nvPr/>
            </p:nvSpPr>
            <p:spPr>
              <a:xfrm>
                <a:off x="3505200" y="3733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7" idx="7"/>
                <a:endCxn id="17" idx="3"/>
              </p:cNvCxnSpPr>
              <p:nvPr/>
            </p:nvCxnSpPr>
            <p:spPr>
              <a:xfrm rot="16200000" flipH="1" flipV="1">
                <a:off x="3538678" y="37672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a:stCxn id="17" idx="1"/>
              <a:endCxn id="17" idx="5"/>
            </p:cNvCxnSpPr>
            <p:nvPr/>
          </p:nvCxnSpPr>
          <p:spPr>
            <a:xfrm rot="16200000" flipH="1">
              <a:off x="4148278" y="35386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124200" y="5616457"/>
            <a:ext cx="228600" cy="228600"/>
            <a:chOff x="4114800" y="3505200"/>
            <a:chExt cx="228600" cy="228600"/>
          </a:xfrm>
        </p:grpSpPr>
        <p:grpSp>
          <p:nvGrpSpPr>
            <p:cNvPr id="20" name="Group 4"/>
            <p:cNvGrpSpPr/>
            <p:nvPr/>
          </p:nvGrpSpPr>
          <p:grpSpPr>
            <a:xfrm>
              <a:off x="4114800" y="3505200"/>
              <a:ext cx="228600" cy="228600"/>
              <a:chOff x="3505200" y="3733800"/>
              <a:chExt cx="228600" cy="228600"/>
            </a:xfrm>
          </p:grpSpPr>
          <p:sp>
            <p:nvSpPr>
              <p:cNvPr id="22" name="Oval 21"/>
              <p:cNvSpPr/>
              <p:nvPr/>
            </p:nvSpPr>
            <p:spPr>
              <a:xfrm>
                <a:off x="3505200" y="3733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22" idx="7"/>
                <a:endCxn id="22" idx="3"/>
              </p:cNvCxnSpPr>
              <p:nvPr/>
            </p:nvCxnSpPr>
            <p:spPr>
              <a:xfrm rot="16200000" flipH="1" flipV="1">
                <a:off x="3538678" y="37672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a:stCxn id="22" idx="1"/>
              <a:endCxn id="22" idx="5"/>
            </p:cNvCxnSpPr>
            <p:nvPr/>
          </p:nvCxnSpPr>
          <p:spPr>
            <a:xfrm rot="16200000" flipH="1">
              <a:off x="4148278" y="35386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a:buNone/>
            </a:pPr>
            <a:r>
              <a:rPr lang="en-US" dirty="0" smtClean="0"/>
              <a:t>  		</a:t>
            </a:r>
          </a:p>
          <a:p>
            <a:pPr>
              <a:buNone/>
            </a:pPr>
            <a:r>
              <a:rPr lang="en-US" dirty="0" smtClean="0"/>
              <a:t>[6] If  a right parenthesis is encountered, then </a:t>
            </a:r>
          </a:p>
          <a:p>
            <a:pPr>
              <a:buNone/>
            </a:pPr>
            <a:r>
              <a:rPr lang="en-US" dirty="0" smtClean="0"/>
              <a:t>		</a:t>
            </a:r>
            <a:r>
              <a:rPr lang="en-US" dirty="0" smtClean="0">
                <a:solidFill>
                  <a:srgbClr val="FF0000"/>
                </a:solidFill>
              </a:rPr>
              <a:t>(a) </a:t>
            </a:r>
            <a:r>
              <a:rPr lang="en-US" dirty="0" smtClean="0"/>
              <a:t>Repeatedly pop from the STACK and add to P each operator (on top of STACK) until a left parenthesis is encountered.</a:t>
            </a:r>
          </a:p>
          <a:p>
            <a:pPr>
              <a:buNone/>
            </a:pPr>
            <a:r>
              <a:rPr lang="en-US" dirty="0" smtClean="0"/>
              <a:t>		</a:t>
            </a:r>
            <a:r>
              <a:rPr lang="en-US" dirty="0" smtClean="0">
                <a:solidFill>
                  <a:srgbClr val="FF0000"/>
                </a:solidFill>
              </a:rPr>
              <a:t>(b)  </a:t>
            </a:r>
            <a:r>
              <a:rPr lang="en-US" dirty="0" smtClean="0"/>
              <a:t>Remove the left parenthesis. [Do not add it to P]</a:t>
            </a:r>
          </a:p>
          <a:p>
            <a:pPr>
              <a:buNone/>
            </a:pPr>
            <a:r>
              <a:rPr lang="en-US" dirty="0" smtClean="0"/>
              <a:t>[7] Exit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Example </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Q : A + ( B * C – ( D / E  î F ) * G ) * H</a:t>
            </a:r>
          </a:p>
          <a:p>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35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02155271"/>
              </p:ext>
            </p:extLst>
          </p:nvPr>
        </p:nvGraphicFramePr>
        <p:xfrm>
          <a:off x="228600" y="2514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solidFill>
                            <a:srgbClr val="FFFF00"/>
                          </a:solidFill>
                        </a:rPr>
                        <a:t>)</a:t>
                      </a:r>
                      <a:endParaRPr lang="en-US" sz="2800" dirty="0">
                        <a:solidFill>
                          <a:srgbClr val="FFFF00"/>
                        </a:solidFill>
                      </a:endParaRPr>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F3FC11-115B-46F2-B6DF-320CF7B918D5}" type="slidenum">
              <a:rPr lang="en-US" smtClean="0"/>
              <a:pPr/>
              <a:t>36</a:t>
            </a:fld>
            <a:endParaRPr lang="en-US"/>
          </a:p>
        </p:txBody>
      </p:sp>
      <p:graphicFrame>
        <p:nvGraphicFramePr>
          <p:cNvPr id="5" name="Table 4"/>
          <p:cNvGraphicFramePr>
            <a:graphicFrameLocks noGrp="1"/>
          </p:cNvGraphicFramePr>
          <p:nvPr/>
        </p:nvGraphicFramePr>
        <p:xfrm>
          <a:off x="381000" y="228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
        <p:nvSpPr>
          <p:cNvPr id="7" name="TextBox 6"/>
          <p:cNvSpPr txBox="1"/>
          <p:nvPr/>
        </p:nvSpPr>
        <p:spPr>
          <a:xfrm>
            <a:off x="533400" y="1600200"/>
            <a:ext cx="8001000" cy="4832092"/>
          </a:xfrm>
          <a:prstGeom prst="rect">
            <a:avLst/>
          </a:prstGeom>
          <a:noFill/>
        </p:spPr>
        <p:txBody>
          <a:bodyPr wrap="square" rtlCol="0">
            <a:spAutoFit/>
          </a:bodyPr>
          <a:lstStyle/>
          <a:p>
            <a:r>
              <a:rPr lang="en-US" sz="2800" b="1" dirty="0" smtClean="0">
                <a:solidFill>
                  <a:srgbClr val="FF0000"/>
                </a:solidFill>
              </a:rPr>
              <a:t>Symbol 	STACK      Expression P</a:t>
            </a:r>
          </a:p>
          <a:p>
            <a:r>
              <a:rPr lang="en-US" sz="2800" b="1" dirty="0" smtClean="0">
                <a:solidFill>
                  <a:srgbClr val="FF0000"/>
                </a:solidFill>
              </a:rPr>
              <a:t>Scanned</a:t>
            </a:r>
          </a:p>
          <a:p>
            <a:endParaRPr lang="en-US" sz="2800" b="1" dirty="0" smtClean="0">
              <a:solidFill>
                <a:srgbClr val="FF0000"/>
              </a:solidFill>
            </a:endParaRPr>
          </a:p>
          <a:p>
            <a:r>
              <a:rPr lang="en-US" sz="2800" dirty="0" smtClean="0"/>
              <a:t>1	A	(		   A</a:t>
            </a:r>
          </a:p>
          <a:p>
            <a:r>
              <a:rPr lang="en-US" sz="2800" dirty="0" smtClean="0"/>
              <a:t>2	+	( +		   A </a:t>
            </a:r>
          </a:p>
          <a:p>
            <a:r>
              <a:rPr lang="en-US" sz="2800" dirty="0" smtClean="0"/>
              <a:t>3	(	( + (		   A</a:t>
            </a:r>
          </a:p>
          <a:p>
            <a:pPr marL="514350" indent="-514350">
              <a:buAutoNum type="arabicPlain" startAt="4"/>
            </a:pPr>
            <a:r>
              <a:rPr lang="en-US" sz="2800" dirty="0" smtClean="0"/>
              <a:t>    B	( + ( 		   A B </a:t>
            </a:r>
          </a:p>
          <a:p>
            <a:pPr marL="514350" indent="-514350">
              <a:buAutoNum type="arabicPlain" startAt="4"/>
            </a:pPr>
            <a:r>
              <a:rPr lang="en-US" sz="2800" dirty="0" smtClean="0"/>
              <a:t>    *	( + ( *	   A B</a:t>
            </a:r>
          </a:p>
          <a:p>
            <a:pPr marL="514350" indent="-514350">
              <a:buAutoNum type="arabicPlain" startAt="4"/>
            </a:pPr>
            <a:r>
              <a:rPr lang="en-US" sz="2800" dirty="0" smtClean="0"/>
              <a:t>    C	( + ( *	   A B C</a:t>
            </a:r>
          </a:p>
          <a:p>
            <a:pPr marL="514350" indent="-514350">
              <a:buAutoNum type="arabicPlain" startAt="4"/>
            </a:pPr>
            <a:r>
              <a:rPr lang="en-US" sz="2800" dirty="0" smtClean="0"/>
              <a:t>    -	( + ( -		   A B C *</a:t>
            </a:r>
          </a:p>
          <a:p>
            <a:pPr marL="514350" indent="-514350">
              <a:buAutoNum type="arabicPlain" startAt="4"/>
            </a:pPr>
            <a:r>
              <a:rPr lang="en-US" sz="2800" dirty="0" smtClean="0"/>
              <a:t>    ( 	( + ( - ( 	   A B C *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F3FC11-115B-46F2-B6DF-320CF7B918D5}" type="slidenum">
              <a:rPr lang="en-US" smtClean="0"/>
              <a:pPr/>
              <a:t>37</a:t>
            </a:fld>
            <a:endParaRPr lang="en-US"/>
          </a:p>
        </p:txBody>
      </p:sp>
      <p:graphicFrame>
        <p:nvGraphicFramePr>
          <p:cNvPr id="5" name="Table 4"/>
          <p:cNvGraphicFramePr>
            <a:graphicFrameLocks noGrp="1"/>
          </p:cNvGraphicFramePr>
          <p:nvPr/>
        </p:nvGraphicFramePr>
        <p:xfrm>
          <a:off x="381000" y="228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
        <p:nvSpPr>
          <p:cNvPr id="7" name="TextBox 6"/>
          <p:cNvSpPr txBox="1"/>
          <p:nvPr/>
        </p:nvSpPr>
        <p:spPr>
          <a:xfrm>
            <a:off x="533400" y="1600200"/>
            <a:ext cx="8001000" cy="4832092"/>
          </a:xfrm>
          <a:prstGeom prst="rect">
            <a:avLst/>
          </a:prstGeom>
          <a:noFill/>
        </p:spPr>
        <p:txBody>
          <a:bodyPr wrap="square" rtlCol="0">
            <a:spAutoFit/>
          </a:bodyPr>
          <a:lstStyle/>
          <a:p>
            <a:r>
              <a:rPr lang="en-US" sz="2800" b="1" dirty="0" smtClean="0">
                <a:solidFill>
                  <a:srgbClr val="FF0000"/>
                </a:solidFill>
              </a:rPr>
              <a:t>Symbol 	STACK      Expression P</a:t>
            </a:r>
          </a:p>
          <a:p>
            <a:r>
              <a:rPr lang="en-US" sz="2800" b="1" dirty="0" smtClean="0">
                <a:solidFill>
                  <a:srgbClr val="FF0000"/>
                </a:solidFill>
              </a:rPr>
              <a:t>Scanned</a:t>
            </a:r>
          </a:p>
          <a:p>
            <a:endParaRPr lang="en-US" sz="2800" b="1" dirty="0" smtClean="0">
              <a:solidFill>
                <a:srgbClr val="FF0000"/>
              </a:solidFill>
            </a:endParaRPr>
          </a:p>
          <a:p>
            <a:pPr marL="514350" indent="-514350">
              <a:buAutoNum type="arabicPlain" startAt="8"/>
            </a:pPr>
            <a:r>
              <a:rPr lang="en-US" sz="2800" dirty="0" smtClean="0"/>
              <a:t>( 		( + ( - ( 	   A B C *</a:t>
            </a:r>
          </a:p>
          <a:p>
            <a:pPr marL="514350" indent="-514350">
              <a:buAutoNum type="arabicPlain" startAt="8"/>
            </a:pPr>
            <a:r>
              <a:rPr lang="en-US" sz="2800" dirty="0" smtClean="0"/>
              <a:t>D		( + ( - (	   A B C * D</a:t>
            </a:r>
          </a:p>
          <a:p>
            <a:pPr marL="514350" indent="-514350">
              <a:buAutoNum type="arabicPlain" startAt="8"/>
            </a:pPr>
            <a:r>
              <a:rPr lang="en-US" sz="2800" dirty="0" smtClean="0"/>
              <a:t>/		( + ( - ( /	   A B C * D</a:t>
            </a:r>
          </a:p>
          <a:p>
            <a:pPr marL="514350" indent="-514350">
              <a:buAutoNum type="arabicPlain" startAt="8"/>
            </a:pPr>
            <a:r>
              <a:rPr lang="en-US" sz="2800" dirty="0" smtClean="0"/>
              <a:t>E		( + ( - ( /	   A B C * D E</a:t>
            </a:r>
          </a:p>
          <a:p>
            <a:pPr marL="514350" indent="-514350">
              <a:buAutoNum type="arabicPlain" startAt="8"/>
            </a:pPr>
            <a:r>
              <a:rPr lang="en-US" sz="2800" dirty="0" smtClean="0"/>
              <a:t>î		( + ( - ( / î	   A B C * D E </a:t>
            </a:r>
          </a:p>
          <a:p>
            <a:pPr marL="514350" indent="-514350">
              <a:buAutoNum type="arabicPlain" startAt="8"/>
            </a:pPr>
            <a:r>
              <a:rPr lang="en-US" sz="2800" dirty="0" smtClean="0"/>
              <a:t>F		( + ( - ( / î	   A B C * D E F</a:t>
            </a:r>
          </a:p>
          <a:p>
            <a:pPr marL="514350" indent="-514350">
              <a:buAutoNum type="arabicPlain" startAt="8"/>
            </a:pPr>
            <a:r>
              <a:rPr lang="en-US" sz="2800" dirty="0" smtClean="0"/>
              <a:t>)		( + ( - 	   A B C * D E F î /</a:t>
            </a:r>
          </a:p>
          <a:p>
            <a:pPr marL="514350" indent="-514350">
              <a:buAutoNum type="arabicPlain" startAt="8"/>
            </a:pPr>
            <a:r>
              <a:rPr lang="en-US" sz="2800" dirty="0" smtClean="0"/>
              <a:t>*		( + ( - *	   A B C * D E F î /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F3FC11-115B-46F2-B6DF-320CF7B918D5}" type="slidenum">
              <a:rPr lang="en-US" smtClean="0"/>
              <a:pPr/>
              <a:t>38</a:t>
            </a:fld>
            <a:endParaRPr lang="en-US"/>
          </a:p>
        </p:txBody>
      </p:sp>
      <p:graphicFrame>
        <p:nvGraphicFramePr>
          <p:cNvPr id="5" name="Table 4"/>
          <p:cNvGraphicFramePr>
            <a:graphicFrameLocks noGrp="1"/>
          </p:cNvGraphicFramePr>
          <p:nvPr/>
        </p:nvGraphicFramePr>
        <p:xfrm>
          <a:off x="381000" y="228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
        <p:nvSpPr>
          <p:cNvPr id="7" name="TextBox 6"/>
          <p:cNvSpPr txBox="1"/>
          <p:nvPr/>
        </p:nvSpPr>
        <p:spPr>
          <a:xfrm>
            <a:off x="533400" y="1600200"/>
            <a:ext cx="8382000" cy="3970318"/>
          </a:xfrm>
          <a:prstGeom prst="rect">
            <a:avLst/>
          </a:prstGeom>
          <a:noFill/>
        </p:spPr>
        <p:txBody>
          <a:bodyPr wrap="square" rtlCol="0">
            <a:spAutoFit/>
          </a:bodyPr>
          <a:lstStyle/>
          <a:p>
            <a:r>
              <a:rPr lang="en-US" sz="2800" b="1" dirty="0" smtClean="0">
                <a:solidFill>
                  <a:srgbClr val="FF0000"/>
                </a:solidFill>
              </a:rPr>
              <a:t>Symbol 	STACK      Expression P</a:t>
            </a:r>
          </a:p>
          <a:p>
            <a:r>
              <a:rPr lang="en-US" sz="2800" b="1" dirty="0" smtClean="0">
                <a:solidFill>
                  <a:srgbClr val="FF0000"/>
                </a:solidFill>
              </a:rPr>
              <a:t>Scanned</a:t>
            </a:r>
          </a:p>
          <a:p>
            <a:endParaRPr lang="en-US" sz="2800" b="1" dirty="0" smtClean="0">
              <a:solidFill>
                <a:srgbClr val="FF0000"/>
              </a:solidFill>
            </a:endParaRPr>
          </a:p>
          <a:p>
            <a:pPr marL="514350" indent="-514350">
              <a:buAutoNum type="arabicPlain" startAt="15"/>
            </a:pPr>
            <a:r>
              <a:rPr lang="en-US" sz="2800" dirty="0" smtClean="0"/>
              <a:t>*		( + ( - *	   A B C * D E F î /</a:t>
            </a:r>
          </a:p>
          <a:p>
            <a:pPr marL="514350" indent="-514350">
              <a:buAutoNum type="arabicPlain" startAt="15"/>
            </a:pPr>
            <a:r>
              <a:rPr lang="en-US" sz="2800" dirty="0" smtClean="0"/>
              <a:t>G		( + ( - * 	   A B C * D E F î /G</a:t>
            </a:r>
          </a:p>
          <a:p>
            <a:pPr marL="514350" indent="-514350">
              <a:buAutoNum type="arabicPlain" startAt="15"/>
            </a:pPr>
            <a:r>
              <a:rPr lang="en-US" sz="2800" dirty="0" smtClean="0"/>
              <a:t>)		( +		   A B C * D E F î / G * - </a:t>
            </a:r>
          </a:p>
          <a:p>
            <a:pPr marL="514350" indent="-514350">
              <a:buAutoNum type="arabicPlain" startAt="15"/>
            </a:pPr>
            <a:r>
              <a:rPr lang="en-US" sz="2800" dirty="0" smtClean="0"/>
              <a:t>*		( + * 		   A B C * D E F î / G * -</a:t>
            </a:r>
          </a:p>
          <a:p>
            <a:pPr marL="514350" indent="-514350">
              <a:buAutoNum type="arabicPlain" startAt="15"/>
            </a:pPr>
            <a:r>
              <a:rPr lang="en-US" sz="2800" dirty="0" smtClean="0"/>
              <a:t>H		( + * 		  A B C * D E F î / G * - H</a:t>
            </a:r>
          </a:p>
          <a:p>
            <a:pPr marL="514350" indent="-514350">
              <a:buAutoNum type="arabicPlain" startAt="15"/>
            </a:pPr>
            <a:r>
              <a:rPr lang="en-US" sz="2800" dirty="0" smtClean="0"/>
              <a:t>)		 	</a:t>
            </a:r>
            <a:r>
              <a:rPr lang="en-US" sz="2800" b="1" dirty="0" smtClean="0">
                <a:solidFill>
                  <a:srgbClr val="FF0000"/>
                </a:solidFill>
              </a:rPr>
              <a:t>A B C * D E F î / G * - H *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629400" y="6340475"/>
            <a:ext cx="2133600" cy="365125"/>
          </a:xfrm>
        </p:spPr>
        <p:txBody>
          <a:bodyPr/>
          <a:lstStyle/>
          <a:p>
            <a:fld id="{26F3FC11-115B-46F2-B6DF-320CF7B918D5}" type="slidenum">
              <a:rPr lang="en-US" smtClean="0"/>
              <a:pPr/>
              <a:t>39</a:t>
            </a:fld>
            <a:endParaRPr lang="en-US" dirty="0"/>
          </a:p>
        </p:txBody>
      </p:sp>
      <p:graphicFrame>
        <p:nvGraphicFramePr>
          <p:cNvPr id="5" name="Table 4"/>
          <p:cNvGraphicFramePr>
            <a:graphicFrameLocks noGrp="1"/>
          </p:cNvGraphicFramePr>
          <p:nvPr/>
        </p:nvGraphicFramePr>
        <p:xfrm>
          <a:off x="381000" y="228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
        <p:nvSpPr>
          <p:cNvPr id="7" name="TextBox 6"/>
          <p:cNvSpPr txBox="1"/>
          <p:nvPr/>
        </p:nvSpPr>
        <p:spPr>
          <a:xfrm>
            <a:off x="533400" y="1600200"/>
            <a:ext cx="8001000" cy="954107"/>
          </a:xfrm>
          <a:prstGeom prst="rect">
            <a:avLst/>
          </a:prstGeom>
          <a:noFill/>
        </p:spPr>
        <p:txBody>
          <a:bodyPr wrap="square" rtlCol="0">
            <a:spAutoFit/>
          </a:bodyPr>
          <a:lstStyle/>
          <a:p>
            <a:r>
              <a:rPr lang="en-US" sz="2800" b="1" dirty="0" smtClean="0">
                <a:solidFill>
                  <a:srgbClr val="FF0000"/>
                </a:solidFill>
              </a:rPr>
              <a:t>Symbol 		STACK      Expression P</a:t>
            </a:r>
          </a:p>
          <a:p>
            <a:r>
              <a:rPr lang="en-US" sz="2800" b="1" dirty="0" smtClean="0">
                <a:solidFill>
                  <a:srgbClr val="FF0000"/>
                </a:solidFill>
              </a:rPr>
              <a:t>Scanned</a:t>
            </a:r>
          </a:p>
        </p:txBody>
      </p:sp>
      <p:sp>
        <p:nvSpPr>
          <p:cNvPr id="2" name="TextBox 1"/>
          <p:cNvSpPr txBox="1"/>
          <p:nvPr/>
        </p:nvSpPr>
        <p:spPr>
          <a:xfrm>
            <a:off x="685800" y="2677180"/>
            <a:ext cx="6324600" cy="523220"/>
          </a:xfrm>
          <a:prstGeom prst="rect">
            <a:avLst/>
          </a:prstGeom>
          <a:noFill/>
        </p:spPr>
        <p:txBody>
          <a:bodyPr wrap="square" rtlCol="0">
            <a:spAutoFit/>
          </a:bodyPr>
          <a:lstStyle/>
          <a:p>
            <a:pPr lvl="0"/>
            <a:r>
              <a:rPr lang="en-US" sz="2800" dirty="0">
                <a:solidFill>
                  <a:prstClr val="black"/>
                </a:solidFill>
              </a:rPr>
              <a:t>1	A	</a:t>
            </a:r>
            <a:r>
              <a:rPr lang="en-US" sz="2800" dirty="0" smtClean="0">
                <a:solidFill>
                  <a:prstClr val="black"/>
                </a:solidFill>
              </a:rPr>
              <a:t>	(</a:t>
            </a:r>
            <a:r>
              <a:rPr lang="en-US" sz="2800" dirty="0">
                <a:solidFill>
                  <a:prstClr val="black"/>
                </a:solidFill>
              </a:rPr>
              <a:t>		   </a:t>
            </a:r>
            <a:r>
              <a:rPr lang="en-US" sz="2800" dirty="0" smtClean="0">
                <a:solidFill>
                  <a:prstClr val="black"/>
                </a:solidFill>
              </a:rPr>
              <a:t>A</a:t>
            </a:r>
            <a:endParaRPr lang="en-US" sz="2800" dirty="0">
              <a:solidFill>
                <a:prstClr val="black"/>
              </a:solidFill>
            </a:endParaRPr>
          </a:p>
        </p:txBody>
      </p:sp>
      <p:sp>
        <p:nvSpPr>
          <p:cNvPr id="6" name="TextBox 5"/>
          <p:cNvSpPr txBox="1"/>
          <p:nvPr/>
        </p:nvSpPr>
        <p:spPr>
          <a:xfrm>
            <a:off x="685800" y="2209800"/>
            <a:ext cx="6324600" cy="523220"/>
          </a:xfrm>
          <a:prstGeom prst="rect">
            <a:avLst/>
          </a:prstGeom>
          <a:noFill/>
        </p:spPr>
        <p:txBody>
          <a:bodyPr wrap="square" rtlCol="0">
            <a:spAutoFit/>
          </a:bodyPr>
          <a:lstStyle/>
          <a:p>
            <a:pPr lvl="0"/>
            <a:r>
              <a:rPr lang="en-US" sz="2800" dirty="0">
                <a:solidFill>
                  <a:prstClr val="black"/>
                </a:solidFill>
              </a:rPr>
              <a:t>		</a:t>
            </a:r>
            <a:r>
              <a:rPr lang="en-US" sz="2800" dirty="0" smtClean="0">
                <a:solidFill>
                  <a:prstClr val="black"/>
                </a:solidFill>
              </a:rPr>
              <a:t>	(</a:t>
            </a:r>
            <a:r>
              <a:rPr lang="en-US" sz="2800" dirty="0">
                <a:solidFill>
                  <a:prstClr val="black"/>
                </a:solidFill>
              </a:rPr>
              <a:t>		   </a:t>
            </a:r>
          </a:p>
        </p:txBody>
      </p:sp>
      <p:sp>
        <p:nvSpPr>
          <p:cNvPr id="8" name="TextBox 7"/>
          <p:cNvSpPr txBox="1"/>
          <p:nvPr/>
        </p:nvSpPr>
        <p:spPr>
          <a:xfrm>
            <a:off x="685800" y="3134380"/>
            <a:ext cx="6324600" cy="523220"/>
          </a:xfrm>
          <a:prstGeom prst="rect">
            <a:avLst/>
          </a:prstGeom>
          <a:noFill/>
        </p:spPr>
        <p:txBody>
          <a:bodyPr wrap="square" rtlCol="0">
            <a:spAutoFit/>
          </a:bodyPr>
          <a:lstStyle/>
          <a:p>
            <a:r>
              <a:rPr lang="en-US" sz="2800" dirty="0"/>
              <a:t>2	+	</a:t>
            </a:r>
            <a:r>
              <a:rPr lang="en-US" sz="2800" dirty="0" smtClean="0"/>
              <a:t>	( </a:t>
            </a:r>
            <a:r>
              <a:rPr lang="en-US" sz="2800" dirty="0"/>
              <a:t>+		   A </a:t>
            </a:r>
          </a:p>
        </p:txBody>
      </p:sp>
      <p:sp>
        <p:nvSpPr>
          <p:cNvPr id="9" name="TextBox 8"/>
          <p:cNvSpPr txBox="1"/>
          <p:nvPr/>
        </p:nvSpPr>
        <p:spPr>
          <a:xfrm>
            <a:off x="685800" y="3591580"/>
            <a:ext cx="6324600" cy="523220"/>
          </a:xfrm>
          <a:prstGeom prst="rect">
            <a:avLst/>
          </a:prstGeom>
          <a:noFill/>
        </p:spPr>
        <p:txBody>
          <a:bodyPr wrap="square" rtlCol="0">
            <a:spAutoFit/>
          </a:bodyPr>
          <a:lstStyle/>
          <a:p>
            <a:r>
              <a:rPr lang="en-US" sz="2800" dirty="0"/>
              <a:t>3	(	</a:t>
            </a:r>
            <a:r>
              <a:rPr lang="en-US" sz="2800" dirty="0" smtClean="0"/>
              <a:t>	( </a:t>
            </a:r>
            <a:r>
              <a:rPr lang="en-US" sz="2800" dirty="0"/>
              <a:t>+ (		   A</a:t>
            </a:r>
          </a:p>
        </p:txBody>
      </p:sp>
      <p:sp>
        <p:nvSpPr>
          <p:cNvPr id="10" name="TextBox 9"/>
          <p:cNvSpPr txBox="1"/>
          <p:nvPr/>
        </p:nvSpPr>
        <p:spPr>
          <a:xfrm>
            <a:off x="685800" y="4048780"/>
            <a:ext cx="6324600" cy="523220"/>
          </a:xfrm>
          <a:prstGeom prst="rect">
            <a:avLst/>
          </a:prstGeom>
          <a:noFill/>
        </p:spPr>
        <p:txBody>
          <a:bodyPr wrap="square" rtlCol="0">
            <a:spAutoFit/>
          </a:bodyPr>
          <a:lstStyle/>
          <a:p>
            <a:pPr marL="514350" indent="-514350">
              <a:buAutoNum type="arabicPlain" startAt="4"/>
            </a:pPr>
            <a:r>
              <a:rPr lang="en-US" sz="2800" dirty="0" smtClean="0"/>
              <a:t>    </a:t>
            </a:r>
            <a:r>
              <a:rPr lang="en-US" sz="2800" dirty="0"/>
              <a:t>B	</a:t>
            </a:r>
            <a:r>
              <a:rPr lang="en-US" sz="2800" dirty="0" smtClean="0"/>
              <a:t>	( </a:t>
            </a:r>
            <a:r>
              <a:rPr lang="en-US" sz="2800" dirty="0"/>
              <a:t>+ ( 		   A B</a:t>
            </a:r>
          </a:p>
        </p:txBody>
      </p:sp>
      <p:sp>
        <p:nvSpPr>
          <p:cNvPr id="11" name="TextBox 10"/>
          <p:cNvSpPr txBox="1"/>
          <p:nvPr/>
        </p:nvSpPr>
        <p:spPr>
          <a:xfrm>
            <a:off x="685800" y="4582180"/>
            <a:ext cx="6324600" cy="523220"/>
          </a:xfrm>
          <a:prstGeom prst="rect">
            <a:avLst/>
          </a:prstGeom>
          <a:noFill/>
        </p:spPr>
        <p:txBody>
          <a:bodyPr wrap="square" rtlCol="0">
            <a:spAutoFit/>
          </a:bodyPr>
          <a:lstStyle/>
          <a:p>
            <a:r>
              <a:rPr lang="en-US" sz="2800" dirty="0" smtClean="0"/>
              <a:t>5       *</a:t>
            </a:r>
            <a:r>
              <a:rPr lang="en-US" sz="2800" dirty="0"/>
              <a:t>	</a:t>
            </a:r>
            <a:r>
              <a:rPr lang="en-US" sz="2800" dirty="0" smtClean="0"/>
              <a:t>	( </a:t>
            </a:r>
            <a:r>
              <a:rPr lang="en-US" sz="2800" dirty="0"/>
              <a:t>+ ( *	   A B</a:t>
            </a:r>
          </a:p>
        </p:txBody>
      </p:sp>
      <p:sp>
        <p:nvSpPr>
          <p:cNvPr id="12" name="TextBox 11"/>
          <p:cNvSpPr txBox="1"/>
          <p:nvPr/>
        </p:nvSpPr>
        <p:spPr>
          <a:xfrm>
            <a:off x="685800" y="5115580"/>
            <a:ext cx="6324600" cy="523220"/>
          </a:xfrm>
          <a:prstGeom prst="rect">
            <a:avLst/>
          </a:prstGeom>
          <a:noFill/>
        </p:spPr>
        <p:txBody>
          <a:bodyPr wrap="square" rtlCol="0">
            <a:spAutoFit/>
          </a:bodyPr>
          <a:lstStyle/>
          <a:p>
            <a:r>
              <a:rPr lang="en-US" sz="2800" dirty="0"/>
              <a:t>6</a:t>
            </a:r>
            <a:r>
              <a:rPr lang="en-US" sz="2800" dirty="0" smtClean="0"/>
              <a:t>       </a:t>
            </a:r>
            <a:r>
              <a:rPr lang="en-US" sz="2800" dirty="0"/>
              <a:t>C	</a:t>
            </a:r>
            <a:r>
              <a:rPr lang="en-US" sz="2800" dirty="0" smtClean="0"/>
              <a:t>	( </a:t>
            </a:r>
            <a:r>
              <a:rPr lang="en-US" sz="2800" dirty="0"/>
              <a:t>+ ( *	   A </a:t>
            </a:r>
            <a:r>
              <a:rPr lang="en-US" sz="2800" dirty="0" smtClean="0"/>
              <a:t>B C</a:t>
            </a:r>
            <a:endParaRPr lang="en-US" sz="2800" dirty="0"/>
          </a:p>
        </p:txBody>
      </p:sp>
      <p:sp>
        <p:nvSpPr>
          <p:cNvPr id="13" name="TextBox 12"/>
          <p:cNvSpPr txBox="1"/>
          <p:nvPr/>
        </p:nvSpPr>
        <p:spPr>
          <a:xfrm>
            <a:off x="685800" y="5648980"/>
            <a:ext cx="6324600" cy="523220"/>
          </a:xfrm>
          <a:prstGeom prst="rect">
            <a:avLst/>
          </a:prstGeom>
          <a:noFill/>
        </p:spPr>
        <p:txBody>
          <a:bodyPr wrap="square" rtlCol="0">
            <a:spAutoFit/>
          </a:bodyPr>
          <a:lstStyle/>
          <a:p>
            <a:r>
              <a:rPr lang="en-US" sz="2800" dirty="0" smtClean="0"/>
              <a:t>7       -</a:t>
            </a:r>
            <a:r>
              <a:rPr lang="en-US" sz="2800" dirty="0"/>
              <a:t>	</a:t>
            </a:r>
            <a:r>
              <a:rPr lang="en-US" sz="2800" dirty="0" smtClean="0"/>
              <a:t>	( </a:t>
            </a:r>
            <a:r>
              <a:rPr lang="en-US" sz="2800" dirty="0"/>
              <a:t>+ ( </a:t>
            </a:r>
            <a:r>
              <a:rPr lang="en-US" sz="2800" dirty="0" smtClean="0"/>
              <a:t>-	</a:t>
            </a:r>
            <a:r>
              <a:rPr lang="en-US" sz="2800" dirty="0"/>
              <a:t>	   A </a:t>
            </a:r>
            <a:r>
              <a:rPr lang="en-US" sz="2800" dirty="0" smtClean="0"/>
              <a:t>B C *</a:t>
            </a:r>
            <a:endParaRPr lang="en-US" sz="2800" dirty="0"/>
          </a:p>
        </p:txBody>
      </p:sp>
      <p:sp>
        <p:nvSpPr>
          <p:cNvPr id="14" name="TextBox 13"/>
          <p:cNvSpPr txBox="1"/>
          <p:nvPr/>
        </p:nvSpPr>
        <p:spPr>
          <a:xfrm>
            <a:off x="685800" y="6172200"/>
            <a:ext cx="6324600" cy="523220"/>
          </a:xfrm>
          <a:prstGeom prst="rect">
            <a:avLst/>
          </a:prstGeom>
          <a:noFill/>
        </p:spPr>
        <p:txBody>
          <a:bodyPr wrap="square" rtlCol="0">
            <a:spAutoFit/>
          </a:bodyPr>
          <a:lstStyle/>
          <a:p>
            <a:r>
              <a:rPr lang="en-US" sz="2800" dirty="0"/>
              <a:t>8</a:t>
            </a:r>
            <a:r>
              <a:rPr lang="en-US" sz="2800" dirty="0" smtClean="0"/>
              <a:t>       </a:t>
            </a:r>
            <a:r>
              <a:rPr lang="en-US" sz="2800" dirty="0"/>
              <a:t>(	</a:t>
            </a:r>
            <a:r>
              <a:rPr lang="en-US" sz="2800" dirty="0" smtClean="0"/>
              <a:t>	( </a:t>
            </a:r>
            <a:r>
              <a:rPr lang="en-US" sz="2800" dirty="0"/>
              <a:t>+ ( </a:t>
            </a:r>
            <a:r>
              <a:rPr lang="en-US" sz="2800" dirty="0" smtClean="0"/>
              <a:t>- (	   </a:t>
            </a:r>
            <a:r>
              <a:rPr lang="en-US" sz="2800" dirty="0"/>
              <a:t>A </a:t>
            </a:r>
            <a:r>
              <a:rPr lang="en-US" sz="2800" dirty="0" smtClean="0"/>
              <a:t>B C *</a:t>
            </a:r>
            <a:endParaRPr lang="en-US" sz="2800" dirty="0"/>
          </a:p>
        </p:txBody>
      </p:sp>
    </p:spTree>
    <p:extLst>
      <p:ext uri="{BB962C8B-B14F-4D97-AF65-F5344CB8AC3E}">
        <p14:creationId xmlns:p14="http://schemas.microsoft.com/office/powerpoint/2010/main" val="214608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Stack </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A Stack is a list of elements in which an element may be inserted or deleted only at one end, call top of the Stack </a:t>
            </a:r>
          </a:p>
          <a:p>
            <a:endParaRPr lang="en-US" dirty="0"/>
          </a:p>
          <a:p>
            <a:r>
              <a:rPr lang="en-US" dirty="0" smtClean="0"/>
              <a:t>Two basic operations are associated with Stack</a:t>
            </a:r>
          </a:p>
          <a:p>
            <a:pPr lvl="1"/>
            <a:r>
              <a:rPr lang="en-US" dirty="0" smtClean="0"/>
              <a:t>Push : Insert an element into a stack</a:t>
            </a:r>
          </a:p>
          <a:p>
            <a:pPr lvl="1"/>
            <a:r>
              <a:rPr lang="en-US" dirty="0" smtClean="0"/>
              <a:t>Pop : Delete an element from a stack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F3FC11-115B-46F2-B6DF-320CF7B918D5}" type="slidenum">
              <a:rPr lang="en-US" smtClean="0"/>
              <a:pPr/>
              <a:t>40</a:t>
            </a:fld>
            <a:endParaRPr lang="en-US"/>
          </a:p>
        </p:txBody>
      </p:sp>
      <p:graphicFrame>
        <p:nvGraphicFramePr>
          <p:cNvPr id="5" name="Table 4"/>
          <p:cNvGraphicFramePr>
            <a:graphicFrameLocks noGrp="1"/>
          </p:cNvGraphicFramePr>
          <p:nvPr/>
        </p:nvGraphicFramePr>
        <p:xfrm>
          <a:off x="381000" y="228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
        <p:nvSpPr>
          <p:cNvPr id="7" name="TextBox 6"/>
          <p:cNvSpPr txBox="1"/>
          <p:nvPr/>
        </p:nvSpPr>
        <p:spPr>
          <a:xfrm>
            <a:off x="533400" y="1600200"/>
            <a:ext cx="8001000" cy="954107"/>
          </a:xfrm>
          <a:prstGeom prst="rect">
            <a:avLst/>
          </a:prstGeom>
          <a:noFill/>
        </p:spPr>
        <p:txBody>
          <a:bodyPr wrap="square" rtlCol="0">
            <a:spAutoFit/>
          </a:bodyPr>
          <a:lstStyle/>
          <a:p>
            <a:r>
              <a:rPr lang="en-US" sz="2800" b="1" dirty="0" smtClean="0">
                <a:solidFill>
                  <a:srgbClr val="FF0000"/>
                </a:solidFill>
              </a:rPr>
              <a:t>Symbol 		STACK      	Expression P</a:t>
            </a:r>
          </a:p>
          <a:p>
            <a:r>
              <a:rPr lang="en-US" sz="2800" b="1" dirty="0" smtClean="0">
                <a:solidFill>
                  <a:srgbClr val="FF0000"/>
                </a:solidFill>
              </a:rPr>
              <a:t>Scanned</a:t>
            </a:r>
          </a:p>
        </p:txBody>
      </p:sp>
      <p:sp>
        <p:nvSpPr>
          <p:cNvPr id="6" name="TextBox 5"/>
          <p:cNvSpPr txBox="1"/>
          <p:nvPr/>
        </p:nvSpPr>
        <p:spPr>
          <a:xfrm>
            <a:off x="609600" y="3439180"/>
            <a:ext cx="8229600" cy="523220"/>
          </a:xfrm>
          <a:prstGeom prst="rect">
            <a:avLst/>
          </a:prstGeom>
          <a:noFill/>
        </p:spPr>
        <p:txBody>
          <a:bodyPr wrap="square" rtlCol="0">
            <a:spAutoFit/>
          </a:bodyPr>
          <a:lstStyle/>
          <a:p>
            <a:r>
              <a:rPr lang="en-US" sz="2800" dirty="0" smtClean="0"/>
              <a:t>10      /</a:t>
            </a:r>
            <a:r>
              <a:rPr lang="en-US" sz="2800" dirty="0"/>
              <a:t>	</a:t>
            </a:r>
            <a:r>
              <a:rPr lang="en-US" sz="2800" dirty="0" smtClean="0"/>
              <a:t>	( </a:t>
            </a:r>
            <a:r>
              <a:rPr lang="en-US" sz="2800" dirty="0"/>
              <a:t>+ ( </a:t>
            </a:r>
            <a:r>
              <a:rPr lang="en-US" sz="2800" dirty="0" smtClean="0"/>
              <a:t>- ( /	  	A B C * D</a:t>
            </a:r>
            <a:endParaRPr lang="en-US" sz="2800" dirty="0"/>
          </a:p>
        </p:txBody>
      </p:sp>
      <p:sp>
        <p:nvSpPr>
          <p:cNvPr id="8" name="TextBox 7"/>
          <p:cNvSpPr txBox="1"/>
          <p:nvPr/>
        </p:nvSpPr>
        <p:spPr>
          <a:xfrm>
            <a:off x="609600" y="2458760"/>
            <a:ext cx="8077200" cy="523220"/>
          </a:xfrm>
          <a:prstGeom prst="rect">
            <a:avLst/>
          </a:prstGeom>
          <a:noFill/>
        </p:spPr>
        <p:txBody>
          <a:bodyPr wrap="square" rtlCol="0">
            <a:spAutoFit/>
          </a:bodyPr>
          <a:lstStyle/>
          <a:p>
            <a:r>
              <a:rPr lang="en-US" sz="2800" dirty="0"/>
              <a:t>8</a:t>
            </a:r>
            <a:r>
              <a:rPr lang="en-US" sz="2800" dirty="0" smtClean="0"/>
              <a:t>       </a:t>
            </a:r>
            <a:r>
              <a:rPr lang="en-US" sz="2800" dirty="0"/>
              <a:t>(	</a:t>
            </a:r>
            <a:r>
              <a:rPr lang="en-US" sz="2800" dirty="0" smtClean="0"/>
              <a:t>	( </a:t>
            </a:r>
            <a:r>
              <a:rPr lang="en-US" sz="2800" dirty="0"/>
              <a:t>+ ( </a:t>
            </a:r>
            <a:r>
              <a:rPr lang="en-US" sz="2800" dirty="0" smtClean="0"/>
              <a:t>- (	   	A B C *</a:t>
            </a:r>
            <a:endParaRPr lang="en-US" sz="2800" dirty="0"/>
          </a:p>
        </p:txBody>
      </p:sp>
      <p:sp>
        <p:nvSpPr>
          <p:cNvPr id="9" name="TextBox 8"/>
          <p:cNvSpPr txBox="1"/>
          <p:nvPr/>
        </p:nvSpPr>
        <p:spPr>
          <a:xfrm>
            <a:off x="609600" y="2981980"/>
            <a:ext cx="8534400" cy="523220"/>
          </a:xfrm>
          <a:prstGeom prst="rect">
            <a:avLst/>
          </a:prstGeom>
          <a:noFill/>
        </p:spPr>
        <p:txBody>
          <a:bodyPr wrap="square" rtlCol="0">
            <a:spAutoFit/>
          </a:bodyPr>
          <a:lstStyle/>
          <a:p>
            <a:r>
              <a:rPr lang="en-US" sz="2800" dirty="0" smtClean="0"/>
              <a:t>9       </a:t>
            </a:r>
            <a:r>
              <a:rPr lang="en-US" sz="2800" dirty="0"/>
              <a:t>D	</a:t>
            </a:r>
            <a:r>
              <a:rPr lang="en-US" sz="2800" dirty="0" smtClean="0"/>
              <a:t>	( </a:t>
            </a:r>
            <a:r>
              <a:rPr lang="en-US" sz="2800" dirty="0"/>
              <a:t>+ ( </a:t>
            </a:r>
            <a:r>
              <a:rPr lang="en-US" sz="2800" dirty="0" smtClean="0"/>
              <a:t>- (	   	A B C * D</a:t>
            </a:r>
            <a:endParaRPr lang="en-US" sz="2800" dirty="0"/>
          </a:p>
        </p:txBody>
      </p:sp>
      <p:sp>
        <p:nvSpPr>
          <p:cNvPr id="10" name="TextBox 9"/>
          <p:cNvSpPr txBox="1"/>
          <p:nvPr/>
        </p:nvSpPr>
        <p:spPr>
          <a:xfrm>
            <a:off x="609600" y="3896380"/>
            <a:ext cx="8229600" cy="523220"/>
          </a:xfrm>
          <a:prstGeom prst="rect">
            <a:avLst/>
          </a:prstGeom>
          <a:noFill/>
        </p:spPr>
        <p:txBody>
          <a:bodyPr wrap="square" rtlCol="0">
            <a:spAutoFit/>
          </a:bodyPr>
          <a:lstStyle/>
          <a:p>
            <a:r>
              <a:rPr lang="en-US" sz="2800" dirty="0" smtClean="0"/>
              <a:t>11      </a:t>
            </a:r>
            <a:r>
              <a:rPr lang="en-US" sz="2800" dirty="0"/>
              <a:t>E	</a:t>
            </a:r>
            <a:r>
              <a:rPr lang="en-US" sz="2800" dirty="0" smtClean="0"/>
              <a:t>	( </a:t>
            </a:r>
            <a:r>
              <a:rPr lang="en-US" sz="2800" dirty="0"/>
              <a:t>+ ( </a:t>
            </a:r>
            <a:r>
              <a:rPr lang="en-US" sz="2800" dirty="0" smtClean="0"/>
              <a:t>- ( /	  	A B C * D E</a:t>
            </a:r>
            <a:endParaRPr lang="en-US" sz="2800" dirty="0"/>
          </a:p>
        </p:txBody>
      </p:sp>
      <p:sp>
        <p:nvSpPr>
          <p:cNvPr id="11" name="TextBox 10"/>
          <p:cNvSpPr txBox="1"/>
          <p:nvPr/>
        </p:nvSpPr>
        <p:spPr>
          <a:xfrm>
            <a:off x="609600" y="4353580"/>
            <a:ext cx="8534400" cy="523220"/>
          </a:xfrm>
          <a:prstGeom prst="rect">
            <a:avLst/>
          </a:prstGeom>
          <a:noFill/>
        </p:spPr>
        <p:txBody>
          <a:bodyPr wrap="square" rtlCol="0">
            <a:spAutoFit/>
          </a:bodyPr>
          <a:lstStyle/>
          <a:p>
            <a:r>
              <a:rPr lang="en-US" sz="2800" dirty="0" smtClean="0"/>
              <a:t>12	 î </a:t>
            </a:r>
            <a:r>
              <a:rPr lang="en-US" sz="2800" dirty="0"/>
              <a:t>	</a:t>
            </a:r>
            <a:r>
              <a:rPr lang="en-US" sz="2800" dirty="0" smtClean="0"/>
              <a:t>	( </a:t>
            </a:r>
            <a:r>
              <a:rPr lang="en-US" sz="2800" dirty="0"/>
              <a:t>+ ( </a:t>
            </a:r>
            <a:r>
              <a:rPr lang="en-US" sz="2800" dirty="0" smtClean="0"/>
              <a:t>- ( /</a:t>
            </a:r>
            <a:r>
              <a:rPr lang="en-US" sz="2800" dirty="0"/>
              <a:t> î </a:t>
            </a:r>
            <a:r>
              <a:rPr lang="en-US" sz="2800" dirty="0" smtClean="0"/>
              <a:t>	   	A B C * D E</a:t>
            </a:r>
            <a:endParaRPr lang="en-US" sz="2800" dirty="0"/>
          </a:p>
        </p:txBody>
      </p:sp>
      <p:sp>
        <p:nvSpPr>
          <p:cNvPr id="12" name="TextBox 11"/>
          <p:cNvSpPr txBox="1"/>
          <p:nvPr/>
        </p:nvSpPr>
        <p:spPr>
          <a:xfrm>
            <a:off x="609600" y="4886980"/>
            <a:ext cx="8839200" cy="523220"/>
          </a:xfrm>
          <a:prstGeom prst="rect">
            <a:avLst/>
          </a:prstGeom>
          <a:noFill/>
        </p:spPr>
        <p:txBody>
          <a:bodyPr wrap="square" rtlCol="0">
            <a:spAutoFit/>
          </a:bodyPr>
          <a:lstStyle/>
          <a:p>
            <a:r>
              <a:rPr lang="en-US" sz="2800" dirty="0" smtClean="0"/>
              <a:t>13	 F</a:t>
            </a:r>
            <a:r>
              <a:rPr lang="en-US" sz="2800" dirty="0"/>
              <a:t>	</a:t>
            </a:r>
            <a:r>
              <a:rPr lang="en-US" sz="2800" dirty="0" smtClean="0"/>
              <a:t>	( </a:t>
            </a:r>
            <a:r>
              <a:rPr lang="en-US" sz="2800" dirty="0"/>
              <a:t>+ ( </a:t>
            </a:r>
            <a:r>
              <a:rPr lang="en-US" sz="2800" dirty="0" smtClean="0"/>
              <a:t>- ( /</a:t>
            </a:r>
            <a:r>
              <a:rPr lang="en-US" sz="2800" dirty="0"/>
              <a:t> î </a:t>
            </a:r>
            <a:r>
              <a:rPr lang="en-US" sz="2800" dirty="0" smtClean="0"/>
              <a:t>	   	A B C * D E F</a:t>
            </a:r>
            <a:endParaRPr lang="en-US" sz="2800" dirty="0"/>
          </a:p>
        </p:txBody>
      </p:sp>
      <p:sp>
        <p:nvSpPr>
          <p:cNvPr id="13" name="TextBox 12"/>
          <p:cNvSpPr txBox="1"/>
          <p:nvPr/>
        </p:nvSpPr>
        <p:spPr>
          <a:xfrm>
            <a:off x="609600" y="5344180"/>
            <a:ext cx="9067800" cy="523220"/>
          </a:xfrm>
          <a:prstGeom prst="rect">
            <a:avLst/>
          </a:prstGeom>
          <a:noFill/>
        </p:spPr>
        <p:txBody>
          <a:bodyPr wrap="square" rtlCol="0">
            <a:spAutoFit/>
          </a:bodyPr>
          <a:lstStyle/>
          <a:p>
            <a:r>
              <a:rPr lang="en-US" sz="2800" dirty="0" smtClean="0"/>
              <a:t>14	 )</a:t>
            </a:r>
            <a:r>
              <a:rPr lang="en-US" sz="2800" dirty="0"/>
              <a:t>	</a:t>
            </a:r>
            <a:r>
              <a:rPr lang="en-US" sz="2800" dirty="0" smtClean="0"/>
              <a:t>	( </a:t>
            </a:r>
            <a:r>
              <a:rPr lang="en-US" sz="2800" dirty="0"/>
              <a:t>+ ( </a:t>
            </a:r>
            <a:r>
              <a:rPr lang="en-US" sz="2800" dirty="0" smtClean="0"/>
              <a:t>-  	   	A B C * D E F î /</a:t>
            </a:r>
            <a:endParaRPr lang="en-US" sz="2800" dirty="0"/>
          </a:p>
        </p:txBody>
      </p:sp>
      <p:sp>
        <p:nvSpPr>
          <p:cNvPr id="14" name="TextBox 13"/>
          <p:cNvSpPr txBox="1"/>
          <p:nvPr/>
        </p:nvSpPr>
        <p:spPr>
          <a:xfrm>
            <a:off x="609600" y="5877580"/>
            <a:ext cx="9067800" cy="523220"/>
          </a:xfrm>
          <a:prstGeom prst="rect">
            <a:avLst/>
          </a:prstGeom>
          <a:noFill/>
        </p:spPr>
        <p:txBody>
          <a:bodyPr wrap="square" rtlCol="0">
            <a:spAutoFit/>
          </a:bodyPr>
          <a:lstStyle/>
          <a:p>
            <a:r>
              <a:rPr lang="en-US" sz="2800" dirty="0" smtClean="0"/>
              <a:t>15	 *</a:t>
            </a:r>
            <a:r>
              <a:rPr lang="en-US" sz="2800" dirty="0"/>
              <a:t>	</a:t>
            </a:r>
            <a:r>
              <a:rPr lang="en-US" sz="2800" dirty="0" smtClean="0"/>
              <a:t>	( </a:t>
            </a:r>
            <a:r>
              <a:rPr lang="en-US" sz="2800" dirty="0"/>
              <a:t>+ ( </a:t>
            </a:r>
            <a:r>
              <a:rPr lang="en-US" sz="2800" dirty="0" smtClean="0"/>
              <a:t>- * 	   	A B C * D E F î /</a:t>
            </a:r>
            <a:endParaRPr lang="en-US" sz="2800" dirty="0"/>
          </a:p>
        </p:txBody>
      </p:sp>
    </p:spTree>
    <p:extLst>
      <p:ext uri="{BB962C8B-B14F-4D97-AF65-F5344CB8AC3E}">
        <p14:creationId xmlns:p14="http://schemas.microsoft.com/office/powerpoint/2010/main" val="315769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F3FC11-115B-46F2-B6DF-320CF7B918D5}" type="slidenum">
              <a:rPr lang="en-US" smtClean="0"/>
              <a:pPr/>
              <a:t>41</a:t>
            </a:fld>
            <a:endParaRPr lang="en-US"/>
          </a:p>
        </p:txBody>
      </p:sp>
      <p:graphicFrame>
        <p:nvGraphicFramePr>
          <p:cNvPr id="5" name="Table 4"/>
          <p:cNvGraphicFramePr>
            <a:graphicFrameLocks noGrp="1"/>
          </p:cNvGraphicFramePr>
          <p:nvPr/>
        </p:nvGraphicFramePr>
        <p:xfrm>
          <a:off x="381000" y="228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
        <p:nvSpPr>
          <p:cNvPr id="7" name="TextBox 6"/>
          <p:cNvSpPr txBox="1"/>
          <p:nvPr/>
        </p:nvSpPr>
        <p:spPr>
          <a:xfrm>
            <a:off x="228600" y="1600200"/>
            <a:ext cx="8686800" cy="1169551"/>
          </a:xfrm>
          <a:prstGeom prst="rect">
            <a:avLst/>
          </a:prstGeom>
          <a:noFill/>
        </p:spPr>
        <p:txBody>
          <a:bodyPr wrap="square" rtlCol="0">
            <a:spAutoFit/>
          </a:bodyPr>
          <a:lstStyle/>
          <a:p>
            <a:r>
              <a:rPr lang="en-US" sz="2800" b="1" dirty="0" smtClean="0">
                <a:solidFill>
                  <a:srgbClr val="FF0000"/>
                </a:solidFill>
              </a:rPr>
              <a:t>Symbol 		STACK      Expression P</a:t>
            </a:r>
          </a:p>
          <a:p>
            <a:r>
              <a:rPr lang="en-US" sz="2800" b="1" dirty="0" smtClean="0">
                <a:solidFill>
                  <a:srgbClr val="FF0000"/>
                </a:solidFill>
              </a:rPr>
              <a:t>Scanned</a:t>
            </a:r>
          </a:p>
          <a:p>
            <a:endParaRPr lang="en-US" sz="1400" b="1" dirty="0" smtClean="0">
              <a:solidFill>
                <a:srgbClr val="FF0000"/>
              </a:solidFill>
            </a:endParaRPr>
          </a:p>
        </p:txBody>
      </p:sp>
      <p:sp>
        <p:nvSpPr>
          <p:cNvPr id="6" name="TextBox 5"/>
          <p:cNvSpPr txBox="1"/>
          <p:nvPr/>
        </p:nvSpPr>
        <p:spPr>
          <a:xfrm>
            <a:off x="228600" y="2667000"/>
            <a:ext cx="9067800" cy="461665"/>
          </a:xfrm>
          <a:prstGeom prst="rect">
            <a:avLst/>
          </a:prstGeom>
          <a:noFill/>
        </p:spPr>
        <p:txBody>
          <a:bodyPr wrap="square" rtlCol="0">
            <a:spAutoFit/>
          </a:bodyPr>
          <a:lstStyle/>
          <a:p>
            <a:r>
              <a:rPr lang="en-US" sz="2400" dirty="0" smtClean="0"/>
              <a:t>15	 *</a:t>
            </a:r>
            <a:r>
              <a:rPr lang="en-US" sz="2400" dirty="0"/>
              <a:t>	</a:t>
            </a:r>
            <a:r>
              <a:rPr lang="en-US" sz="2400" dirty="0" smtClean="0"/>
              <a:t>	( </a:t>
            </a:r>
            <a:r>
              <a:rPr lang="en-US" sz="2400" dirty="0"/>
              <a:t>+ ( </a:t>
            </a:r>
            <a:r>
              <a:rPr lang="en-US" sz="2400" dirty="0" smtClean="0"/>
              <a:t>- * 	   A B C * D E F î /</a:t>
            </a:r>
            <a:endParaRPr lang="en-US" sz="2400" dirty="0"/>
          </a:p>
        </p:txBody>
      </p:sp>
      <p:sp>
        <p:nvSpPr>
          <p:cNvPr id="8" name="TextBox 7"/>
          <p:cNvSpPr txBox="1"/>
          <p:nvPr/>
        </p:nvSpPr>
        <p:spPr>
          <a:xfrm>
            <a:off x="228600" y="3195935"/>
            <a:ext cx="9067800" cy="461665"/>
          </a:xfrm>
          <a:prstGeom prst="rect">
            <a:avLst/>
          </a:prstGeom>
          <a:noFill/>
        </p:spPr>
        <p:txBody>
          <a:bodyPr wrap="square" rtlCol="0">
            <a:spAutoFit/>
          </a:bodyPr>
          <a:lstStyle/>
          <a:p>
            <a:r>
              <a:rPr lang="en-US" sz="2400" dirty="0" smtClean="0"/>
              <a:t>16	 G</a:t>
            </a:r>
            <a:r>
              <a:rPr lang="en-US" sz="2400" dirty="0"/>
              <a:t>	</a:t>
            </a:r>
            <a:r>
              <a:rPr lang="en-US" sz="2400" dirty="0" smtClean="0"/>
              <a:t>	( </a:t>
            </a:r>
            <a:r>
              <a:rPr lang="en-US" sz="2400" dirty="0"/>
              <a:t>+ ( </a:t>
            </a:r>
            <a:r>
              <a:rPr lang="en-US" sz="2400" dirty="0" smtClean="0"/>
              <a:t>- * 	   A B C * D E F î / G</a:t>
            </a:r>
            <a:endParaRPr lang="en-US" sz="2400" dirty="0"/>
          </a:p>
        </p:txBody>
      </p:sp>
      <p:sp>
        <p:nvSpPr>
          <p:cNvPr id="9" name="TextBox 8"/>
          <p:cNvSpPr txBox="1"/>
          <p:nvPr/>
        </p:nvSpPr>
        <p:spPr>
          <a:xfrm>
            <a:off x="228600" y="3729335"/>
            <a:ext cx="9448800" cy="461665"/>
          </a:xfrm>
          <a:prstGeom prst="rect">
            <a:avLst/>
          </a:prstGeom>
          <a:noFill/>
        </p:spPr>
        <p:txBody>
          <a:bodyPr wrap="square" rtlCol="0">
            <a:spAutoFit/>
          </a:bodyPr>
          <a:lstStyle/>
          <a:p>
            <a:r>
              <a:rPr lang="en-US" sz="2400" dirty="0" smtClean="0"/>
              <a:t>17	 )</a:t>
            </a:r>
            <a:r>
              <a:rPr lang="en-US" sz="2400" dirty="0"/>
              <a:t>	</a:t>
            </a:r>
            <a:r>
              <a:rPr lang="en-US" sz="2400" dirty="0" smtClean="0"/>
              <a:t>	( +	   	A B C * D E F î / G * -</a:t>
            </a:r>
            <a:endParaRPr lang="en-US" sz="2400" dirty="0"/>
          </a:p>
        </p:txBody>
      </p:sp>
      <p:sp>
        <p:nvSpPr>
          <p:cNvPr id="10" name="TextBox 9"/>
          <p:cNvSpPr txBox="1"/>
          <p:nvPr/>
        </p:nvSpPr>
        <p:spPr>
          <a:xfrm>
            <a:off x="228600" y="4338935"/>
            <a:ext cx="9448800" cy="461665"/>
          </a:xfrm>
          <a:prstGeom prst="rect">
            <a:avLst/>
          </a:prstGeom>
          <a:noFill/>
        </p:spPr>
        <p:txBody>
          <a:bodyPr wrap="square" rtlCol="0">
            <a:spAutoFit/>
          </a:bodyPr>
          <a:lstStyle/>
          <a:p>
            <a:r>
              <a:rPr lang="en-US" sz="2400" dirty="0" smtClean="0"/>
              <a:t>18	 *</a:t>
            </a:r>
            <a:r>
              <a:rPr lang="en-US" sz="2400" dirty="0"/>
              <a:t>	</a:t>
            </a:r>
            <a:r>
              <a:rPr lang="en-US" sz="2400" dirty="0" smtClean="0"/>
              <a:t>	( </a:t>
            </a:r>
            <a:r>
              <a:rPr lang="en-US" sz="2400" dirty="0"/>
              <a:t>+ </a:t>
            </a:r>
            <a:r>
              <a:rPr lang="en-US" sz="2400" dirty="0" smtClean="0"/>
              <a:t>* 	   	A B C * D E F î / G * -</a:t>
            </a:r>
            <a:endParaRPr lang="en-US" sz="2400" dirty="0"/>
          </a:p>
        </p:txBody>
      </p:sp>
      <p:sp>
        <p:nvSpPr>
          <p:cNvPr id="11" name="TextBox 10"/>
          <p:cNvSpPr txBox="1"/>
          <p:nvPr/>
        </p:nvSpPr>
        <p:spPr>
          <a:xfrm>
            <a:off x="228600" y="4948535"/>
            <a:ext cx="9448800" cy="461665"/>
          </a:xfrm>
          <a:prstGeom prst="rect">
            <a:avLst/>
          </a:prstGeom>
          <a:noFill/>
        </p:spPr>
        <p:txBody>
          <a:bodyPr wrap="square" rtlCol="0">
            <a:spAutoFit/>
          </a:bodyPr>
          <a:lstStyle/>
          <a:p>
            <a:r>
              <a:rPr lang="en-US" sz="2400" dirty="0" smtClean="0"/>
              <a:t>19	 H</a:t>
            </a:r>
            <a:r>
              <a:rPr lang="en-US" sz="2400" dirty="0"/>
              <a:t>	</a:t>
            </a:r>
            <a:r>
              <a:rPr lang="en-US" sz="2400" dirty="0" smtClean="0"/>
              <a:t>	( </a:t>
            </a:r>
            <a:r>
              <a:rPr lang="en-US" sz="2400" dirty="0"/>
              <a:t>+ </a:t>
            </a:r>
            <a:r>
              <a:rPr lang="en-US" sz="2400" dirty="0" smtClean="0"/>
              <a:t>* 	   	A B C * D E F î / G * - H</a:t>
            </a:r>
            <a:endParaRPr lang="en-US" sz="2400" dirty="0"/>
          </a:p>
        </p:txBody>
      </p:sp>
      <p:sp>
        <p:nvSpPr>
          <p:cNvPr id="12" name="TextBox 11"/>
          <p:cNvSpPr txBox="1"/>
          <p:nvPr/>
        </p:nvSpPr>
        <p:spPr>
          <a:xfrm>
            <a:off x="228600" y="5481935"/>
            <a:ext cx="9448800" cy="461665"/>
          </a:xfrm>
          <a:prstGeom prst="rect">
            <a:avLst/>
          </a:prstGeom>
          <a:noFill/>
        </p:spPr>
        <p:txBody>
          <a:bodyPr wrap="square" rtlCol="0">
            <a:spAutoFit/>
          </a:bodyPr>
          <a:lstStyle/>
          <a:p>
            <a:r>
              <a:rPr lang="en-US" sz="2400" dirty="0" smtClean="0"/>
              <a:t>20	 </a:t>
            </a:r>
            <a:r>
              <a:rPr lang="en-US" sz="2400" dirty="0" smtClean="0"/>
              <a:t>)</a:t>
            </a:r>
            <a:r>
              <a:rPr lang="en-US" sz="2400" dirty="0"/>
              <a:t>	</a:t>
            </a:r>
            <a:r>
              <a:rPr lang="en-US" sz="2400" dirty="0" smtClean="0"/>
              <a:t>		   	</a:t>
            </a:r>
            <a:r>
              <a:rPr lang="en-US" sz="2400" dirty="0" smtClean="0">
                <a:solidFill>
                  <a:srgbClr val="FF0000"/>
                </a:solidFill>
              </a:rPr>
              <a:t>A B C * D E F î / G * - H * +</a:t>
            </a:r>
            <a:endParaRPr lang="en-US" sz="2400" dirty="0">
              <a:solidFill>
                <a:srgbClr val="FF0000"/>
              </a:solidFill>
            </a:endParaRPr>
          </a:p>
        </p:txBody>
      </p:sp>
    </p:spTree>
    <p:extLst>
      <p:ext uri="{BB962C8B-B14F-4D97-AF65-F5344CB8AC3E}">
        <p14:creationId xmlns:p14="http://schemas.microsoft.com/office/powerpoint/2010/main" val="156610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0"/>
            <a:ext cx="8229600" cy="868362"/>
          </a:xfrm>
        </p:spPr>
        <p:txBody>
          <a:bodyPr/>
          <a:lstStyle/>
          <a:p>
            <a:r>
              <a:rPr lang="en-US" dirty="0" smtClean="0"/>
              <a:t>Stack</a:t>
            </a:r>
            <a:endParaRPr lang="en-US" dirty="0"/>
          </a:p>
        </p:txBody>
      </p:sp>
      <p:sp>
        <p:nvSpPr>
          <p:cNvPr id="129027" name="Rectangle 3"/>
          <p:cNvSpPr>
            <a:spLocks noGrp="1" noChangeArrowheads="1"/>
          </p:cNvSpPr>
          <p:nvPr>
            <p:ph type="body" idx="1"/>
          </p:nvPr>
        </p:nvSpPr>
        <p:spPr>
          <a:xfrm>
            <a:off x="609600" y="838200"/>
            <a:ext cx="8001000" cy="5327650"/>
          </a:xfrm>
        </p:spPr>
        <p:txBody>
          <a:bodyPr>
            <a:normAutofit fontScale="32500" lnSpcReduction="20000"/>
          </a:bodyPr>
          <a:lstStyle/>
          <a:p>
            <a:pPr>
              <a:lnSpc>
                <a:spcPct val="90000"/>
              </a:lnSpc>
            </a:pPr>
            <a:endParaRPr lang="en-US" sz="9800" dirty="0" smtClean="0"/>
          </a:p>
          <a:p>
            <a:pPr>
              <a:lnSpc>
                <a:spcPct val="90000"/>
              </a:lnSpc>
            </a:pPr>
            <a:r>
              <a:rPr lang="en-US" sz="9800" dirty="0" smtClean="0"/>
              <a:t>Stores </a:t>
            </a:r>
            <a:r>
              <a:rPr lang="en-US" sz="9800" dirty="0"/>
              <a:t>a set of elements in </a:t>
            </a:r>
            <a:r>
              <a:rPr lang="en-US" sz="9800" dirty="0" smtClean="0"/>
              <a:t>a particular order</a:t>
            </a:r>
          </a:p>
          <a:p>
            <a:pPr>
              <a:lnSpc>
                <a:spcPct val="90000"/>
              </a:lnSpc>
            </a:pPr>
            <a:endParaRPr lang="en-US" sz="9800" dirty="0"/>
          </a:p>
          <a:p>
            <a:pPr>
              <a:lnSpc>
                <a:spcPct val="90000"/>
              </a:lnSpc>
            </a:pPr>
            <a:r>
              <a:rPr lang="en-US" sz="9800" dirty="0"/>
              <a:t>Stack principle: </a:t>
            </a:r>
            <a:r>
              <a:rPr lang="en-US" sz="9800" dirty="0">
                <a:solidFill>
                  <a:srgbClr val="FF3300"/>
                </a:solidFill>
              </a:rPr>
              <a:t>LAST  IN  FIRST  </a:t>
            </a:r>
            <a:r>
              <a:rPr lang="en-US" sz="9800" dirty="0" smtClean="0">
                <a:solidFill>
                  <a:srgbClr val="FF3300"/>
                </a:solidFill>
              </a:rPr>
              <a:t>OUT</a:t>
            </a:r>
            <a:r>
              <a:rPr lang="en-US" sz="9800" dirty="0" smtClean="0"/>
              <a:t>= </a:t>
            </a:r>
            <a:r>
              <a:rPr lang="en-US" sz="9800" dirty="0" smtClean="0">
                <a:solidFill>
                  <a:srgbClr val="006600"/>
                </a:solidFill>
              </a:rPr>
              <a:t>LIFO</a:t>
            </a:r>
          </a:p>
          <a:p>
            <a:pPr>
              <a:lnSpc>
                <a:spcPct val="90000"/>
              </a:lnSpc>
            </a:pPr>
            <a:endParaRPr lang="en-US" sz="9800" dirty="0">
              <a:solidFill>
                <a:srgbClr val="006600"/>
              </a:solidFill>
            </a:endParaRPr>
          </a:p>
          <a:p>
            <a:pPr>
              <a:lnSpc>
                <a:spcPct val="90000"/>
              </a:lnSpc>
            </a:pPr>
            <a:r>
              <a:rPr lang="en-US" sz="9800" dirty="0"/>
              <a:t>It means: the last element inserted is the first one to be </a:t>
            </a:r>
            <a:r>
              <a:rPr lang="en-US" sz="9800" dirty="0" smtClean="0"/>
              <a:t>removed</a:t>
            </a:r>
          </a:p>
          <a:p>
            <a:pPr>
              <a:lnSpc>
                <a:spcPct val="90000"/>
              </a:lnSpc>
            </a:pPr>
            <a:endParaRPr lang="en-US" sz="9800" dirty="0"/>
          </a:p>
          <a:p>
            <a:pPr>
              <a:lnSpc>
                <a:spcPct val="90000"/>
              </a:lnSpc>
            </a:pPr>
            <a:r>
              <a:rPr lang="en-US" sz="9800" dirty="0"/>
              <a:t>Which is the first element to pick up?</a:t>
            </a:r>
          </a:p>
          <a:p>
            <a:pPr>
              <a:lnSpc>
                <a:spcPct val="90000"/>
              </a:lnSpc>
              <a:buFontTx/>
              <a:buNone/>
            </a:pPr>
            <a:endParaRPr lang="en-US" sz="2000" dirty="0"/>
          </a:p>
          <a:p>
            <a:pPr>
              <a:lnSpc>
                <a:spcPct val="90000"/>
              </a:lnSpc>
              <a:buFontTx/>
              <a:buNone/>
            </a:pPr>
            <a:r>
              <a:rPr lang="en-US" sz="1800" dirty="0"/>
              <a:t>    </a:t>
            </a:r>
          </a:p>
        </p:txBody>
      </p:sp>
      <p:sp>
        <p:nvSpPr>
          <p:cNvPr id="4" name="Slide Number Placeholder 3"/>
          <p:cNvSpPr>
            <a:spLocks noGrp="1"/>
          </p:cNvSpPr>
          <p:nvPr>
            <p:ph type="sldNum" sz="quarter" idx="12"/>
          </p:nvPr>
        </p:nvSpPr>
        <p:spPr/>
        <p:txBody>
          <a:bodyPr/>
          <a:lstStyle/>
          <a:p>
            <a:fld id="{26F3FC11-115B-46F2-B6DF-320CF7B918D5}"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Last In First Out</a:t>
            </a:r>
          </a:p>
        </p:txBody>
      </p:sp>
      <p:sp>
        <p:nvSpPr>
          <p:cNvPr id="132100" name="Text Box 4"/>
          <p:cNvSpPr txBox="1">
            <a:spLocks noChangeArrowheads="1"/>
          </p:cNvSpPr>
          <p:nvPr/>
        </p:nvSpPr>
        <p:spPr bwMode="auto">
          <a:xfrm>
            <a:off x="1050925" y="4841875"/>
            <a:ext cx="946150" cy="457200"/>
          </a:xfrm>
          <a:prstGeom prst="rect">
            <a:avLst/>
          </a:prstGeom>
          <a:noFill/>
          <a:ln w="9525">
            <a:noFill/>
            <a:miter lim="800000"/>
            <a:headEnd/>
            <a:tailEnd/>
          </a:ln>
          <a:effectLst/>
        </p:spPr>
        <p:txBody>
          <a:bodyPr wrap="none">
            <a:spAutoFit/>
          </a:bodyPr>
          <a:lstStyle/>
          <a:p>
            <a:r>
              <a:rPr kumimoji="1" lang="zh-TW" altLang="zh-TW">
                <a:ea typeface="新細明體" pitchFamily="18" charset="-120"/>
              </a:rPr>
              <a:t>          </a:t>
            </a:r>
          </a:p>
        </p:txBody>
      </p:sp>
      <p:sp>
        <p:nvSpPr>
          <p:cNvPr id="132101" name="Rectangle 5"/>
          <p:cNvSpPr>
            <a:spLocks noChangeArrowheads="1"/>
          </p:cNvSpPr>
          <p:nvPr/>
        </p:nvSpPr>
        <p:spPr bwMode="auto">
          <a:xfrm>
            <a:off x="1371600" y="3733800"/>
            <a:ext cx="457200" cy="1905000"/>
          </a:xfrm>
          <a:prstGeom prst="rect">
            <a:avLst/>
          </a:prstGeom>
          <a:noFill/>
          <a:ln w="25400">
            <a:solidFill>
              <a:schemeClr val="tx1"/>
            </a:solidFill>
            <a:miter lim="800000"/>
            <a:headEnd/>
            <a:tailEnd/>
          </a:ln>
          <a:effectLst/>
        </p:spPr>
        <p:txBody>
          <a:bodyPr wrap="none" anchor="ctr"/>
          <a:lstStyle/>
          <a:p>
            <a:endParaRPr lang="en-US"/>
          </a:p>
        </p:txBody>
      </p:sp>
      <p:sp>
        <p:nvSpPr>
          <p:cNvPr id="132102" name="Rectangle 6"/>
          <p:cNvSpPr>
            <a:spLocks noChangeArrowheads="1"/>
          </p:cNvSpPr>
          <p:nvPr/>
        </p:nvSpPr>
        <p:spPr bwMode="auto">
          <a:xfrm>
            <a:off x="2743200" y="3733800"/>
            <a:ext cx="4572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endParaRPr kumimoji="1" lang="zh-TW" altLang="zh-TW" dirty="0">
              <a:ea typeface="新細明體" pitchFamily="18" charset="-120"/>
            </a:endParaRPr>
          </a:p>
          <a:p>
            <a:pPr algn="ctr"/>
            <a:endParaRPr kumimoji="1" lang="zh-TW" altLang="zh-TW" dirty="0">
              <a:ea typeface="新細明體" pitchFamily="18" charset="-120"/>
            </a:endParaRP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3" name="Rectangle 7"/>
          <p:cNvSpPr>
            <a:spLocks noChangeArrowheads="1"/>
          </p:cNvSpPr>
          <p:nvPr/>
        </p:nvSpPr>
        <p:spPr bwMode="auto">
          <a:xfrm>
            <a:off x="5257800" y="3733800"/>
            <a:ext cx="4572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r>
              <a:rPr kumimoji="1" lang="en-US" altLang="zh-TW" sz="3200" dirty="0">
                <a:ea typeface="新細明體" pitchFamily="18" charset="-120"/>
              </a:rPr>
              <a:t>D</a:t>
            </a:r>
          </a:p>
          <a:p>
            <a:pPr algn="ctr"/>
            <a:r>
              <a:rPr kumimoji="1" lang="en-US" altLang="zh-TW" sz="3200" dirty="0">
                <a:ea typeface="新細明體" pitchFamily="18" charset="-120"/>
              </a:rPr>
              <a:t>C</a:t>
            </a: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4" name="Rectangle 8"/>
          <p:cNvSpPr>
            <a:spLocks noChangeArrowheads="1"/>
          </p:cNvSpPr>
          <p:nvPr/>
        </p:nvSpPr>
        <p:spPr bwMode="auto">
          <a:xfrm>
            <a:off x="4038600" y="3733800"/>
            <a:ext cx="5334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endParaRPr kumimoji="1" lang="zh-TW" altLang="zh-TW" sz="3200" dirty="0">
              <a:ea typeface="新細明體" pitchFamily="18" charset="-120"/>
            </a:endParaRPr>
          </a:p>
          <a:p>
            <a:pPr algn="ctr"/>
            <a:r>
              <a:rPr kumimoji="1" lang="en-US" altLang="zh-TW" sz="3200" dirty="0">
                <a:ea typeface="新細明體" pitchFamily="18" charset="-120"/>
              </a:rPr>
              <a:t>C</a:t>
            </a: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5" name="Rectangle 9"/>
          <p:cNvSpPr>
            <a:spLocks noChangeArrowheads="1"/>
          </p:cNvSpPr>
          <p:nvPr/>
        </p:nvSpPr>
        <p:spPr bwMode="auto">
          <a:xfrm>
            <a:off x="7010400" y="3733800"/>
            <a:ext cx="4572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r>
              <a:rPr kumimoji="1" lang="en-US" altLang="zh-TW" sz="3200" dirty="0" smtClean="0">
                <a:ea typeface="新細明體" pitchFamily="18" charset="-120"/>
              </a:rPr>
              <a:t>C</a:t>
            </a:r>
            <a:endParaRPr kumimoji="1" lang="en-US" altLang="zh-TW" sz="3200" dirty="0">
              <a:ea typeface="新細明體" pitchFamily="18" charset="-120"/>
            </a:endParaRP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7" name="Line 11"/>
          <p:cNvSpPr>
            <a:spLocks noChangeShapeType="1"/>
          </p:cNvSpPr>
          <p:nvPr/>
        </p:nvSpPr>
        <p:spPr bwMode="auto">
          <a:xfrm flipH="1">
            <a:off x="1905000" y="54102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08" name="Text Box 12"/>
          <p:cNvSpPr txBox="1">
            <a:spLocks noChangeArrowheads="1"/>
          </p:cNvSpPr>
          <p:nvPr/>
        </p:nvSpPr>
        <p:spPr bwMode="auto">
          <a:xfrm>
            <a:off x="1905000" y="49530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14" name="Line 18"/>
          <p:cNvSpPr>
            <a:spLocks noChangeShapeType="1"/>
          </p:cNvSpPr>
          <p:nvPr/>
        </p:nvSpPr>
        <p:spPr bwMode="auto">
          <a:xfrm>
            <a:off x="7010400" y="3733800"/>
            <a:ext cx="457200" cy="0"/>
          </a:xfrm>
          <a:prstGeom prst="line">
            <a:avLst/>
          </a:prstGeom>
          <a:noFill/>
          <a:ln w="25400">
            <a:solidFill>
              <a:schemeClr val="bg1">
                <a:lumMod val="95000"/>
              </a:schemeClr>
            </a:solidFill>
            <a:round/>
            <a:headEnd/>
            <a:tailEnd/>
          </a:ln>
          <a:effectLst/>
        </p:spPr>
        <p:txBody>
          <a:bodyPr wrap="none" anchor="ctr"/>
          <a:lstStyle/>
          <a:p>
            <a:endParaRPr lang="en-US"/>
          </a:p>
        </p:txBody>
      </p:sp>
      <p:sp>
        <p:nvSpPr>
          <p:cNvPr id="132115" name="Line 19"/>
          <p:cNvSpPr>
            <a:spLocks noChangeShapeType="1"/>
          </p:cNvSpPr>
          <p:nvPr/>
        </p:nvSpPr>
        <p:spPr bwMode="auto">
          <a:xfrm flipH="1">
            <a:off x="3200400" y="48006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16" name="Line 20"/>
          <p:cNvSpPr>
            <a:spLocks noChangeShapeType="1"/>
          </p:cNvSpPr>
          <p:nvPr/>
        </p:nvSpPr>
        <p:spPr bwMode="auto">
          <a:xfrm flipH="1">
            <a:off x="4572000" y="44958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17" name="Line 21"/>
          <p:cNvSpPr>
            <a:spLocks noChangeShapeType="1"/>
          </p:cNvSpPr>
          <p:nvPr/>
        </p:nvSpPr>
        <p:spPr bwMode="auto">
          <a:xfrm flipH="1">
            <a:off x="5715000" y="41148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19" name="Line 23"/>
          <p:cNvSpPr>
            <a:spLocks noChangeShapeType="1"/>
          </p:cNvSpPr>
          <p:nvPr/>
        </p:nvSpPr>
        <p:spPr bwMode="auto">
          <a:xfrm flipH="1">
            <a:off x="7467600" y="42672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20" name="Text Box 24"/>
          <p:cNvSpPr txBox="1">
            <a:spLocks noChangeArrowheads="1"/>
          </p:cNvSpPr>
          <p:nvPr/>
        </p:nvSpPr>
        <p:spPr bwMode="auto">
          <a:xfrm>
            <a:off x="3124200" y="42672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21" name="Text Box 25"/>
          <p:cNvSpPr txBox="1">
            <a:spLocks noChangeArrowheads="1"/>
          </p:cNvSpPr>
          <p:nvPr/>
        </p:nvSpPr>
        <p:spPr bwMode="auto">
          <a:xfrm>
            <a:off x="4495800" y="39624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22" name="Text Box 26"/>
          <p:cNvSpPr txBox="1">
            <a:spLocks noChangeArrowheads="1"/>
          </p:cNvSpPr>
          <p:nvPr/>
        </p:nvSpPr>
        <p:spPr bwMode="auto">
          <a:xfrm>
            <a:off x="5791200" y="36576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25" name="Text Box 29"/>
          <p:cNvSpPr txBox="1">
            <a:spLocks noChangeArrowheads="1"/>
          </p:cNvSpPr>
          <p:nvPr/>
        </p:nvSpPr>
        <p:spPr bwMode="auto">
          <a:xfrm>
            <a:off x="1371600" y="5181600"/>
            <a:ext cx="484428" cy="584775"/>
          </a:xfrm>
          <a:prstGeom prst="rect">
            <a:avLst/>
          </a:prstGeom>
          <a:noFill/>
          <a:ln w="9525">
            <a:noFill/>
            <a:miter lim="800000"/>
            <a:headEnd/>
            <a:tailEnd/>
          </a:ln>
          <a:effectLst/>
        </p:spPr>
        <p:txBody>
          <a:bodyPr wrap="none">
            <a:spAutoFit/>
          </a:bodyPr>
          <a:lstStyle/>
          <a:p>
            <a:r>
              <a:rPr lang="en-US" sz="3200" dirty="0"/>
              <a:t>A</a:t>
            </a:r>
          </a:p>
        </p:txBody>
      </p:sp>
      <p:sp>
        <p:nvSpPr>
          <p:cNvPr id="29" name="Line 18"/>
          <p:cNvSpPr>
            <a:spLocks noChangeShapeType="1"/>
          </p:cNvSpPr>
          <p:nvPr/>
        </p:nvSpPr>
        <p:spPr bwMode="auto">
          <a:xfrm>
            <a:off x="5257800" y="3733800"/>
            <a:ext cx="457200" cy="0"/>
          </a:xfrm>
          <a:prstGeom prst="line">
            <a:avLst/>
          </a:prstGeom>
          <a:noFill/>
          <a:ln w="25400">
            <a:solidFill>
              <a:schemeClr val="bg1">
                <a:lumMod val="95000"/>
              </a:schemeClr>
            </a:solidFill>
            <a:round/>
            <a:headEnd/>
            <a:tailEnd/>
          </a:ln>
          <a:effectLst/>
        </p:spPr>
        <p:txBody>
          <a:bodyPr wrap="none" anchor="ctr"/>
          <a:lstStyle/>
          <a:p>
            <a:endParaRPr lang="en-US"/>
          </a:p>
        </p:txBody>
      </p:sp>
      <p:sp>
        <p:nvSpPr>
          <p:cNvPr id="30" name="Line 18"/>
          <p:cNvSpPr>
            <a:spLocks noChangeShapeType="1"/>
          </p:cNvSpPr>
          <p:nvPr/>
        </p:nvSpPr>
        <p:spPr bwMode="auto">
          <a:xfrm>
            <a:off x="41148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1" name="Line 18"/>
          <p:cNvSpPr>
            <a:spLocks noChangeShapeType="1"/>
          </p:cNvSpPr>
          <p:nvPr/>
        </p:nvSpPr>
        <p:spPr bwMode="auto">
          <a:xfrm>
            <a:off x="27432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2" name="Line 18"/>
          <p:cNvSpPr>
            <a:spLocks noChangeShapeType="1"/>
          </p:cNvSpPr>
          <p:nvPr/>
        </p:nvSpPr>
        <p:spPr bwMode="auto">
          <a:xfrm>
            <a:off x="13716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3" name="Slide Number Placeholder 32"/>
          <p:cNvSpPr>
            <a:spLocks noGrp="1"/>
          </p:cNvSpPr>
          <p:nvPr>
            <p:ph type="sldNum" sz="quarter" idx="12"/>
          </p:nvPr>
        </p:nvSpPr>
        <p:spPr/>
        <p:txBody>
          <a:bodyPr/>
          <a:lstStyle/>
          <a:p>
            <a:fld id="{26F3FC11-115B-46F2-B6DF-320CF7B918D5}" type="slidenum">
              <a:rPr lang="en-US" smtClean="0"/>
              <a:pPr/>
              <a:t>6</a:t>
            </a:fld>
            <a:endParaRPr lang="en-US"/>
          </a:p>
        </p:txBody>
      </p:sp>
      <p:sp>
        <p:nvSpPr>
          <p:cNvPr id="25" name="TextBox 24"/>
          <p:cNvSpPr txBox="1"/>
          <p:nvPr/>
        </p:nvSpPr>
        <p:spPr>
          <a:xfrm>
            <a:off x="1371600" y="5867400"/>
            <a:ext cx="533400" cy="584775"/>
          </a:xfrm>
          <a:prstGeom prst="rect">
            <a:avLst/>
          </a:prstGeom>
          <a:noFill/>
        </p:spPr>
        <p:txBody>
          <a:bodyPr wrap="square" rtlCol="0">
            <a:spAutoFit/>
          </a:bodyPr>
          <a:lstStyle/>
          <a:p>
            <a:r>
              <a:rPr lang="en-US" sz="3200" dirty="0" smtClean="0"/>
              <a:t>1</a:t>
            </a:r>
            <a:endParaRPr lang="en-US" sz="3200" dirty="0"/>
          </a:p>
        </p:txBody>
      </p:sp>
      <p:sp>
        <p:nvSpPr>
          <p:cNvPr id="26" name="TextBox 25"/>
          <p:cNvSpPr txBox="1"/>
          <p:nvPr/>
        </p:nvSpPr>
        <p:spPr>
          <a:xfrm>
            <a:off x="4038600" y="5867400"/>
            <a:ext cx="533400" cy="584775"/>
          </a:xfrm>
          <a:prstGeom prst="rect">
            <a:avLst/>
          </a:prstGeom>
          <a:noFill/>
        </p:spPr>
        <p:txBody>
          <a:bodyPr wrap="square" rtlCol="0">
            <a:spAutoFit/>
          </a:bodyPr>
          <a:lstStyle/>
          <a:p>
            <a:r>
              <a:rPr lang="en-US" sz="3200" dirty="0" smtClean="0"/>
              <a:t>3</a:t>
            </a:r>
            <a:endParaRPr lang="en-US" sz="3200" dirty="0"/>
          </a:p>
        </p:txBody>
      </p:sp>
      <p:sp>
        <p:nvSpPr>
          <p:cNvPr id="27" name="TextBox 26"/>
          <p:cNvSpPr txBox="1"/>
          <p:nvPr/>
        </p:nvSpPr>
        <p:spPr>
          <a:xfrm>
            <a:off x="5257800" y="5867400"/>
            <a:ext cx="533400" cy="584775"/>
          </a:xfrm>
          <a:prstGeom prst="rect">
            <a:avLst/>
          </a:prstGeom>
          <a:noFill/>
        </p:spPr>
        <p:txBody>
          <a:bodyPr wrap="square" rtlCol="0">
            <a:spAutoFit/>
          </a:bodyPr>
          <a:lstStyle/>
          <a:p>
            <a:r>
              <a:rPr lang="en-US" sz="3200" dirty="0" smtClean="0"/>
              <a:t>4</a:t>
            </a:r>
            <a:endParaRPr lang="en-US" sz="3200" dirty="0"/>
          </a:p>
        </p:txBody>
      </p:sp>
      <p:sp>
        <p:nvSpPr>
          <p:cNvPr id="28" name="TextBox 27"/>
          <p:cNvSpPr txBox="1"/>
          <p:nvPr/>
        </p:nvSpPr>
        <p:spPr>
          <a:xfrm>
            <a:off x="6934200" y="5791200"/>
            <a:ext cx="533400" cy="584775"/>
          </a:xfrm>
          <a:prstGeom prst="rect">
            <a:avLst/>
          </a:prstGeom>
          <a:noFill/>
        </p:spPr>
        <p:txBody>
          <a:bodyPr wrap="square" rtlCol="0">
            <a:spAutoFit/>
          </a:bodyPr>
          <a:lstStyle/>
          <a:p>
            <a:r>
              <a:rPr lang="en-US" sz="3200" dirty="0" smtClean="0"/>
              <a:t>5</a:t>
            </a:r>
            <a:endParaRPr lang="en-US" sz="3200" dirty="0"/>
          </a:p>
        </p:txBody>
      </p:sp>
      <p:sp>
        <p:nvSpPr>
          <p:cNvPr id="34" name="TextBox 33"/>
          <p:cNvSpPr txBox="1"/>
          <p:nvPr/>
        </p:nvSpPr>
        <p:spPr>
          <a:xfrm>
            <a:off x="2743200" y="5867400"/>
            <a:ext cx="533400" cy="584775"/>
          </a:xfrm>
          <a:prstGeom prst="rect">
            <a:avLst/>
          </a:prstGeom>
          <a:noFill/>
        </p:spPr>
        <p:txBody>
          <a:bodyPr wrap="square" rtlCol="0">
            <a:spAutoFit/>
          </a:bodyPr>
          <a:lstStyle/>
          <a:p>
            <a:r>
              <a:rPr lang="en-US" sz="3200" dirty="0" smtClean="0"/>
              <a:t>2</a:t>
            </a:r>
            <a:endParaRPr lang="en-US" sz="3200" dirty="0"/>
          </a:p>
        </p:txBody>
      </p:sp>
      <p:sp>
        <p:nvSpPr>
          <p:cNvPr id="35" name="Rectangle 5"/>
          <p:cNvSpPr>
            <a:spLocks noChangeArrowheads="1"/>
          </p:cNvSpPr>
          <p:nvPr/>
        </p:nvSpPr>
        <p:spPr bwMode="auto">
          <a:xfrm>
            <a:off x="533400" y="3810000"/>
            <a:ext cx="457200" cy="1905000"/>
          </a:xfrm>
          <a:prstGeom prst="rect">
            <a:avLst/>
          </a:prstGeom>
          <a:noFill/>
          <a:ln w="25400">
            <a:solidFill>
              <a:schemeClr val="tx1"/>
            </a:solidFill>
            <a:miter lim="800000"/>
            <a:headEnd/>
            <a:tailEnd/>
          </a:ln>
          <a:effectLst/>
        </p:spPr>
        <p:txBody>
          <a:bodyPr wrap="none" anchor="ctr"/>
          <a:lstStyle/>
          <a:p>
            <a:endParaRPr lang="en-US"/>
          </a:p>
        </p:txBody>
      </p:sp>
      <p:sp>
        <p:nvSpPr>
          <p:cNvPr id="36" name="Line 18"/>
          <p:cNvSpPr>
            <a:spLocks noChangeShapeType="1"/>
          </p:cNvSpPr>
          <p:nvPr/>
        </p:nvSpPr>
        <p:spPr bwMode="auto">
          <a:xfrm>
            <a:off x="533400" y="38100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7" name="TextBox 36"/>
          <p:cNvSpPr txBox="1"/>
          <p:nvPr/>
        </p:nvSpPr>
        <p:spPr>
          <a:xfrm>
            <a:off x="0" y="5867400"/>
            <a:ext cx="1524000" cy="523220"/>
          </a:xfrm>
          <a:prstGeom prst="rect">
            <a:avLst/>
          </a:prstGeom>
          <a:noFill/>
        </p:spPr>
        <p:txBody>
          <a:bodyPr wrap="square" rtlCol="0">
            <a:spAutoFit/>
          </a:bodyPr>
          <a:lstStyle/>
          <a:p>
            <a:r>
              <a:rPr lang="en-US" sz="2800" dirty="0" smtClean="0"/>
              <a:t>Initial</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Last In First Out</a:t>
            </a:r>
          </a:p>
        </p:txBody>
      </p:sp>
      <p:sp>
        <p:nvSpPr>
          <p:cNvPr id="132100" name="Text Box 4"/>
          <p:cNvSpPr txBox="1">
            <a:spLocks noChangeArrowheads="1"/>
          </p:cNvSpPr>
          <p:nvPr/>
        </p:nvSpPr>
        <p:spPr bwMode="auto">
          <a:xfrm>
            <a:off x="1050925" y="4841875"/>
            <a:ext cx="946150" cy="457200"/>
          </a:xfrm>
          <a:prstGeom prst="rect">
            <a:avLst/>
          </a:prstGeom>
          <a:noFill/>
          <a:ln w="9525">
            <a:noFill/>
            <a:miter lim="800000"/>
            <a:headEnd/>
            <a:tailEnd/>
          </a:ln>
          <a:effectLst/>
        </p:spPr>
        <p:txBody>
          <a:bodyPr wrap="none">
            <a:spAutoFit/>
          </a:bodyPr>
          <a:lstStyle/>
          <a:p>
            <a:r>
              <a:rPr kumimoji="1" lang="zh-TW" altLang="zh-TW">
                <a:ea typeface="新細明體" pitchFamily="18" charset="-120"/>
              </a:rPr>
              <a:t>          </a:t>
            </a:r>
          </a:p>
        </p:txBody>
      </p:sp>
      <p:sp>
        <p:nvSpPr>
          <p:cNvPr id="132101" name="Rectangle 5"/>
          <p:cNvSpPr>
            <a:spLocks noChangeArrowheads="1"/>
          </p:cNvSpPr>
          <p:nvPr/>
        </p:nvSpPr>
        <p:spPr bwMode="auto">
          <a:xfrm>
            <a:off x="1371600" y="3733800"/>
            <a:ext cx="457200" cy="1905000"/>
          </a:xfrm>
          <a:prstGeom prst="rect">
            <a:avLst/>
          </a:prstGeom>
          <a:noFill/>
          <a:ln w="25400">
            <a:solidFill>
              <a:schemeClr val="tx1"/>
            </a:solidFill>
            <a:miter lim="800000"/>
            <a:headEnd/>
            <a:tailEnd/>
          </a:ln>
          <a:effectLst/>
        </p:spPr>
        <p:txBody>
          <a:bodyPr wrap="none" anchor="ctr"/>
          <a:lstStyle/>
          <a:p>
            <a:endParaRPr lang="en-US"/>
          </a:p>
        </p:txBody>
      </p:sp>
      <p:sp>
        <p:nvSpPr>
          <p:cNvPr id="132102" name="Rectangle 6"/>
          <p:cNvSpPr>
            <a:spLocks noChangeArrowheads="1"/>
          </p:cNvSpPr>
          <p:nvPr/>
        </p:nvSpPr>
        <p:spPr bwMode="auto">
          <a:xfrm>
            <a:off x="2743200" y="3733800"/>
            <a:ext cx="4572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endParaRPr kumimoji="1" lang="zh-TW" altLang="zh-TW" dirty="0">
              <a:ea typeface="新細明體" pitchFamily="18" charset="-120"/>
            </a:endParaRPr>
          </a:p>
          <a:p>
            <a:pPr algn="ctr"/>
            <a:endParaRPr kumimoji="1" lang="zh-TW" altLang="zh-TW" dirty="0">
              <a:ea typeface="新細明體" pitchFamily="18" charset="-120"/>
            </a:endParaRP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4" name="Rectangle 8"/>
          <p:cNvSpPr>
            <a:spLocks noChangeArrowheads="1"/>
          </p:cNvSpPr>
          <p:nvPr/>
        </p:nvSpPr>
        <p:spPr bwMode="auto">
          <a:xfrm>
            <a:off x="4038600" y="3733800"/>
            <a:ext cx="5334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endParaRPr kumimoji="1" lang="zh-TW" altLang="zh-TW" sz="3200" dirty="0">
              <a:ea typeface="新細明體" pitchFamily="18" charset="-120"/>
            </a:endParaRPr>
          </a:p>
          <a:p>
            <a:pPr algn="ctr"/>
            <a:r>
              <a:rPr kumimoji="1" lang="en-US" altLang="zh-TW" sz="3200" dirty="0">
                <a:ea typeface="新細明體" pitchFamily="18" charset="-120"/>
              </a:rPr>
              <a:t>C</a:t>
            </a: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7" name="Line 11"/>
          <p:cNvSpPr>
            <a:spLocks noChangeShapeType="1"/>
          </p:cNvSpPr>
          <p:nvPr/>
        </p:nvSpPr>
        <p:spPr bwMode="auto">
          <a:xfrm flipH="1">
            <a:off x="1905000" y="54102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08" name="Text Box 12"/>
          <p:cNvSpPr txBox="1">
            <a:spLocks noChangeArrowheads="1"/>
          </p:cNvSpPr>
          <p:nvPr/>
        </p:nvSpPr>
        <p:spPr bwMode="auto">
          <a:xfrm>
            <a:off x="1905000" y="49530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15" name="Line 19"/>
          <p:cNvSpPr>
            <a:spLocks noChangeShapeType="1"/>
          </p:cNvSpPr>
          <p:nvPr/>
        </p:nvSpPr>
        <p:spPr bwMode="auto">
          <a:xfrm flipH="1">
            <a:off x="3200400" y="48006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16" name="Line 20"/>
          <p:cNvSpPr>
            <a:spLocks noChangeShapeType="1"/>
          </p:cNvSpPr>
          <p:nvPr/>
        </p:nvSpPr>
        <p:spPr bwMode="auto">
          <a:xfrm flipH="1">
            <a:off x="4572000" y="44958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20" name="Text Box 24"/>
          <p:cNvSpPr txBox="1">
            <a:spLocks noChangeArrowheads="1"/>
          </p:cNvSpPr>
          <p:nvPr/>
        </p:nvSpPr>
        <p:spPr bwMode="auto">
          <a:xfrm>
            <a:off x="3124200" y="43434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21" name="Text Box 25"/>
          <p:cNvSpPr txBox="1">
            <a:spLocks noChangeArrowheads="1"/>
          </p:cNvSpPr>
          <p:nvPr/>
        </p:nvSpPr>
        <p:spPr bwMode="auto">
          <a:xfrm>
            <a:off x="4495800" y="39624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25" name="Text Box 29"/>
          <p:cNvSpPr txBox="1">
            <a:spLocks noChangeArrowheads="1"/>
          </p:cNvSpPr>
          <p:nvPr/>
        </p:nvSpPr>
        <p:spPr bwMode="auto">
          <a:xfrm>
            <a:off x="1371600" y="5181600"/>
            <a:ext cx="484428" cy="584775"/>
          </a:xfrm>
          <a:prstGeom prst="rect">
            <a:avLst/>
          </a:prstGeom>
          <a:noFill/>
          <a:ln w="9525">
            <a:noFill/>
            <a:miter lim="800000"/>
            <a:headEnd/>
            <a:tailEnd/>
          </a:ln>
          <a:effectLst/>
        </p:spPr>
        <p:txBody>
          <a:bodyPr wrap="none">
            <a:spAutoFit/>
          </a:bodyPr>
          <a:lstStyle/>
          <a:p>
            <a:r>
              <a:rPr lang="en-US" sz="3200" dirty="0"/>
              <a:t>A</a:t>
            </a:r>
          </a:p>
        </p:txBody>
      </p:sp>
      <p:sp>
        <p:nvSpPr>
          <p:cNvPr id="30" name="Line 18"/>
          <p:cNvSpPr>
            <a:spLocks noChangeShapeType="1"/>
          </p:cNvSpPr>
          <p:nvPr/>
        </p:nvSpPr>
        <p:spPr bwMode="auto">
          <a:xfrm>
            <a:off x="41148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1" name="Line 18"/>
          <p:cNvSpPr>
            <a:spLocks noChangeShapeType="1"/>
          </p:cNvSpPr>
          <p:nvPr/>
        </p:nvSpPr>
        <p:spPr bwMode="auto">
          <a:xfrm>
            <a:off x="27432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2" name="Line 18"/>
          <p:cNvSpPr>
            <a:spLocks noChangeShapeType="1"/>
          </p:cNvSpPr>
          <p:nvPr/>
        </p:nvSpPr>
        <p:spPr bwMode="auto">
          <a:xfrm>
            <a:off x="13716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24" name="Slide Number Placeholder 23"/>
          <p:cNvSpPr>
            <a:spLocks noGrp="1"/>
          </p:cNvSpPr>
          <p:nvPr>
            <p:ph type="sldNum" sz="quarter" idx="12"/>
          </p:nvPr>
        </p:nvSpPr>
        <p:spPr/>
        <p:txBody>
          <a:bodyPr/>
          <a:lstStyle/>
          <a:p>
            <a:fld id="{26F3FC11-115B-46F2-B6DF-320CF7B918D5}" type="slidenum">
              <a:rPr lang="en-US" smtClean="0"/>
              <a:pPr/>
              <a:t>7</a:t>
            </a:fld>
            <a:endParaRPr lang="en-US"/>
          </a:p>
        </p:txBody>
      </p:sp>
      <p:sp>
        <p:nvSpPr>
          <p:cNvPr id="18" name="TextBox 17"/>
          <p:cNvSpPr txBox="1"/>
          <p:nvPr/>
        </p:nvSpPr>
        <p:spPr>
          <a:xfrm>
            <a:off x="4114800" y="5867400"/>
            <a:ext cx="533400" cy="584775"/>
          </a:xfrm>
          <a:prstGeom prst="rect">
            <a:avLst/>
          </a:prstGeom>
          <a:noFill/>
        </p:spPr>
        <p:txBody>
          <a:bodyPr wrap="square" rtlCol="0">
            <a:spAutoFit/>
          </a:bodyPr>
          <a:lstStyle/>
          <a:p>
            <a:r>
              <a:rPr lang="en-US" sz="3200" dirty="0" smtClean="0"/>
              <a:t>5</a:t>
            </a:r>
            <a:endParaRPr lang="en-US" sz="3200" dirty="0"/>
          </a:p>
        </p:txBody>
      </p:sp>
      <p:sp>
        <p:nvSpPr>
          <p:cNvPr id="19" name="TextBox 18"/>
          <p:cNvSpPr txBox="1"/>
          <p:nvPr/>
        </p:nvSpPr>
        <p:spPr>
          <a:xfrm>
            <a:off x="2743200" y="5791200"/>
            <a:ext cx="533400" cy="584775"/>
          </a:xfrm>
          <a:prstGeom prst="rect">
            <a:avLst/>
          </a:prstGeom>
          <a:noFill/>
        </p:spPr>
        <p:txBody>
          <a:bodyPr wrap="square" rtlCol="0">
            <a:spAutoFit/>
          </a:bodyPr>
          <a:lstStyle/>
          <a:p>
            <a:r>
              <a:rPr lang="en-US" sz="3200" dirty="0" smtClean="0"/>
              <a:t>6</a:t>
            </a:r>
            <a:endParaRPr lang="en-US" sz="3200" dirty="0"/>
          </a:p>
        </p:txBody>
      </p:sp>
      <p:sp>
        <p:nvSpPr>
          <p:cNvPr id="20" name="TextBox 19"/>
          <p:cNvSpPr txBox="1"/>
          <p:nvPr/>
        </p:nvSpPr>
        <p:spPr>
          <a:xfrm>
            <a:off x="1371600" y="5791200"/>
            <a:ext cx="533400" cy="584775"/>
          </a:xfrm>
          <a:prstGeom prst="rect">
            <a:avLst/>
          </a:prstGeom>
          <a:noFill/>
        </p:spPr>
        <p:txBody>
          <a:bodyPr wrap="square" rtlCol="0">
            <a:spAutoFit/>
          </a:bodyPr>
          <a:lstStyle/>
          <a:p>
            <a:r>
              <a:rPr lang="en-US" sz="3200" dirty="0" smtClean="0"/>
              <a:t>7</a:t>
            </a:r>
            <a:endParaRPr lang="en-US" sz="3200" dirty="0"/>
          </a:p>
        </p:txBody>
      </p:sp>
      <p:sp>
        <p:nvSpPr>
          <p:cNvPr id="21" name="Rectangle 5"/>
          <p:cNvSpPr>
            <a:spLocks noChangeArrowheads="1"/>
          </p:cNvSpPr>
          <p:nvPr/>
        </p:nvSpPr>
        <p:spPr bwMode="auto">
          <a:xfrm>
            <a:off x="457200" y="3810000"/>
            <a:ext cx="457200" cy="1905000"/>
          </a:xfrm>
          <a:prstGeom prst="rect">
            <a:avLst/>
          </a:prstGeom>
          <a:noFill/>
          <a:ln w="25400">
            <a:solidFill>
              <a:schemeClr val="tx1"/>
            </a:solidFill>
            <a:miter lim="800000"/>
            <a:headEnd/>
            <a:tailEnd/>
          </a:ln>
          <a:effectLst/>
        </p:spPr>
        <p:txBody>
          <a:bodyPr wrap="none" anchor="ctr"/>
          <a:lstStyle/>
          <a:p>
            <a:endParaRPr lang="en-US"/>
          </a:p>
        </p:txBody>
      </p:sp>
      <p:sp>
        <p:nvSpPr>
          <p:cNvPr id="22" name="Line 18"/>
          <p:cNvSpPr>
            <a:spLocks noChangeShapeType="1"/>
          </p:cNvSpPr>
          <p:nvPr/>
        </p:nvSpPr>
        <p:spPr bwMode="auto">
          <a:xfrm>
            <a:off x="457200" y="38100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23" name="TextBox 22"/>
          <p:cNvSpPr txBox="1"/>
          <p:nvPr/>
        </p:nvSpPr>
        <p:spPr>
          <a:xfrm>
            <a:off x="457200" y="5943600"/>
            <a:ext cx="533400" cy="584775"/>
          </a:xfrm>
          <a:prstGeom prst="rect">
            <a:avLst/>
          </a:prstGeom>
          <a:noFill/>
        </p:spPr>
        <p:txBody>
          <a:bodyPr wrap="square" rtlCol="0">
            <a:spAutoFit/>
          </a:bodyPr>
          <a:lstStyle/>
          <a:p>
            <a:r>
              <a:rPr lang="en-US" sz="3200" dirty="0" smtClean="0"/>
              <a:t>8</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noFill/>
        </p:spPr>
        <p:txBody>
          <a:bodyPr/>
          <a:lstStyle/>
          <a:p>
            <a:fld id="{AC35468D-685D-4212-8BC4-BB83FA278CA5}" type="slidenum">
              <a:rPr lang="en-US" smtClean="0">
                <a:latin typeface="Arial" charset="0"/>
              </a:rPr>
              <a:pPr/>
              <a:t>8</a:t>
            </a:fld>
            <a:endParaRPr lang="en-US" smtClean="0">
              <a:latin typeface="Arial" charset="0"/>
            </a:endParaRPr>
          </a:p>
        </p:txBody>
      </p:sp>
      <p:sp>
        <p:nvSpPr>
          <p:cNvPr id="4099" name="Rectangle 2"/>
          <p:cNvSpPr>
            <a:spLocks noGrp="1" noChangeArrowheads="1"/>
          </p:cNvSpPr>
          <p:nvPr>
            <p:ph type="title" idx="4294967295"/>
          </p:nvPr>
        </p:nvSpPr>
        <p:spPr/>
        <p:txBody>
          <a:bodyPr>
            <a:normAutofit fontScale="90000"/>
          </a:bodyPr>
          <a:lstStyle/>
          <a:p>
            <a:r>
              <a:rPr lang="en-US" sz="5400" dirty="0" smtClean="0">
                <a:solidFill>
                  <a:srgbClr val="CC0000"/>
                </a:solidFill>
              </a:rPr>
              <a:t>Representation of  Stack</a:t>
            </a:r>
          </a:p>
        </p:txBody>
      </p:sp>
      <p:sp>
        <p:nvSpPr>
          <p:cNvPr id="4100" name="Rectangle 3"/>
          <p:cNvSpPr>
            <a:spLocks noGrp="1" noChangeArrowheads="1"/>
          </p:cNvSpPr>
          <p:nvPr>
            <p:ph type="body" idx="4294967295"/>
          </p:nvPr>
        </p:nvSpPr>
        <p:spPr>
          <a:xfrm>
            <a:off x="533400" y="1905000"/>
            <a:ext cx="8229600" cy="3886200"/>
          </a:xfrm>
        </p:spPr>
        <p:txBody>
          <a:bodyPr>
            <a:normAutofit/>
          </a:bodyPr>
          <a:lstStyle/>
          <a:p>
            <a:pPr>
              <a:lnSpc>
                <a:spcPct val="90000"/>
              </a:lnSpc>
              <a:buNone/>
            </a:pPr>
            <a:r>
              <a:rPr lang="en-US" sz="3600" dirty="0" smtClean="0">
                <a:solidFill>
                  <a:srgbClr val="FF0000"/>
                </a:solidFill>
              </a:rPr>
              <a:t>Stack</a:t>
            </a:r>
            <a:r>
              <a:rPr lang="en-US" sz="3600" dirty="0" smtClean="0"/>
              <a:t> can be represented in two different ways :</a:t>
            </a:r>
          </a:p>
          <a:p>
            <a:pPr>
              <a:lnSpc>
                <a:spcPct val="90000"/>
              </a:lnSpc>
            </a:pPr>
            <a:endParaRPr lang="en-US" sz="3600" dirty="0" smtClean="0"/>
          </a:p>
          <a:p>
            <a:pPr>
              <a:lnSpc>
                <a:spcPct val="90000"/>
              </a:lnSpc>
              <a:buNone/>
            </a:pPr>
            <a:r>
              <a:rPr lang="en-US" sz="3600" dirty="0" smtClean="0"/>
              <a:t>	[1] Linear </a:t>
            </a:r>
            <a:r>
              <a:rPr lang="en-US" dirty="0" smtClean="0"/>
              <a:t>ARRAY</a:t>
            </a:r>
          </a:p>
          <a:p>
            <a:pPr>
              <a:lnSpc>
                <a:spcPct val="90000"/>
              </a:lnSpc>
            </a:pPr>
            <a:endParaRPr lang="en-US" dirty="0" smtClean="0"/>
          </a:p>
          <a:p>
            <a:pPr>
              <a:lnSpc>
                <a:spcPct val="90000"/>
              </a:lnSpc>
              <a:buNone/>
            </a:pPr>
            <a:r>
              <a:rPr lang="en-US" sz="3600" dirty="0" smtClean="0"/>
              <a:t>   [2] One-way Linked list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 Representation of Stack</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9</a:t>
            </a:fld>
            <a:endParaRPr lang="en-US"/>
          </a:p>
        </p:txBody>
      </p:sp>
      <p:graphicFrame>
        <p:nvGraphicFramePr>
          <p:cNvPr id="29" name="Content Placeholder 28"/>
          <p:cNvGraphicFramePr>
            <a:graphicFrameLocks noGrp="1"/>
          </p:cNvGraphicFramePr>
          <p:nvPr>
            <p:ph idx="1"/>
          </p:nvPr>
        </p:nvGraphicFramePr>
        <p:xfrm>
          <a:off x="457200" y="2971800"/>
          <a:ext cx="8229600" cy="115824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121920">
                <a:tc>
                  <a:txBody>
                    <a:bodyPr/>
                    <a:lstStyle/>
                    <a:p>
                      <a:r>
                        <a:rPr lang="en-US" sz="3200" dirty="0" smtClean="0">
                          <a:solidFill>
                            <a:schemeClr val="tx1"/>
                          </a:solidFill>
                        </a:rPr>
                        <a:t>A</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B</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C</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1920">
                <a:tc>
                  <a:txBody>
                    <a:bodyPr/>
                    <a:lstStyle/>
                    <a:p>
                      <a:r>
                        <a:rPr lang="en-US" sz="3200" dirty="0" smtClean="0">
                          <a:solidFill>
                            <a:schemeClr val="tx1"/>
                          </a:solidFill>
                        </a:rPr>
                        <a:t>1</a:t>
                      </a:r>
                      <a:endParaRPr lang="en-US" sz="3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solidFill>
                            <a:schemeClr val="tx1"/>
                          </a:solidFill>
                        </a:rPr>
                        <a:t>2</a:t>
                      </a:r>
                      <a:endParaRPr lang="en-US" sz="3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solidFill>
                            <a:schemeClr val="tx1"/>
                          </a:solidFill>
                        </a:rPr>
                        <a:t>3</a:t>
                      </a:r>
                      <a:endParaRPr lang="en-US" sz="3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t>4</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t>5</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t>6</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t>7</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t>8</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30" name="TextBox 29"/>
          <p:cNvSpPr txBox="1"/>
          <p:nvPr/>
        </p:nvSpPr>
        <p:spPr>
          <a:xfrm>
            <a:off x="3276600" y="2209800"/>
            <a:ext cx="1676400" cy="584775"/>
          </a:xfrm>
          <a:prstGeom prst="rect">
            <a:avLst/>
          </a:prstGeom>
          <a:noFill/>
        </p:spPr>
        <p:txBody>
          <a:bodyPr wrap="square" rtlCol="0">
            <a:spAutoFit/>
          </a:bodyPr>
          <a:lstStyle/>
          <a:p>
            <a:r>
              <a:rPr lang="en-US" sz="3200" dirty="0" smtClean="0"/>
              <a:t>STACK </a:t>
            </a:r>
            <a:endParaRPr lang="en-US" sz="3200" dirty="0"/>
          </a:p>
        </p:txBody>
      </p:sp>
      <p:sp>
        <p:nvSpPr>
          <p:cNvPr id="31" name="TextBox 30"/>
          <p:cNvSpPr txBox="1"/>
          <p:nvPr/>
        </p:nvSpPr>
        <p:spPr>
          <a:xfrm>
            <a:off x="685800" y="4648200"/>
            <a:ext cx="1066800" cy="584775"/>
          </a:xfrm>
          <a:prstGeom prst="rect">
            <a:avLst/>
          </a:prstGeom>
          <a:noFill/>
        </p:spPr>
        <p:txBody>
          <a:bodyPr wrap="square" rtlCol="0">
            <a:spAutoFit/>
          </a:bodyPr>
          <a:lstStyle/>
          <a:p>
            <a:r>
              <a:rPr lang="en-US" sz="3200" dirty="0" smtClean="0"/>
              <a:t>TOP</a:t>
            </a:r>
            <a:endParaRPr lang="en-US" sz="3200" dirty="0"/>
          </a:p>
        </p:txBody>
      </p:sp>
      <p:sp>
        <p:nvSpPr>
          <p:cNvPr id="32" name="TextBox 31"/>
          <p:cNvSpPr txBox="1"/>
          <p:nvPr/>
        </p:nvSpPr>
        <p:spPr>
          <a:xfrm>
            <a:off x="1828800" y="4648200"/>
            <a:ext cx="533400" cy="584775"/>
          </a:xfrm>
          <a:prstGeom prst="rect">
            <a:avLst/>
          </a:prstGeom>
          <a:noFill/>
          <a:ln>
            <a:solidFill>
              <a:schemeClr val="tx1"/>
            </a:solidFill>
          </a:ln>
        </p:spPr>
        <p:txBody>
          <a:bodyPr wrap="square" rtlCol="0">
            <a:spAutoFit/>
          </a:bodyPr>
          <a:lstStyle/>
          <a:p>
            <a:r>
              <a:rPr lang="en-US" sz="3200" dirty="0" smtClean="0"/>
              <a:t>3</a:t>
            </a:r>
            <a:endParaRPr lang="en-US" sz="3200" dirty="0"/>
          </a:p>
        </p:txBody>
      </p:sp>
      <p:cxnSp>
        <p:nvCxnSpPr>
          <p:cNvPr id="34" name="Straight Connector 33"/>
          <p:cNvCxnSpPr>
            <a:stCxn id="32" idx="3"/>
          </p:cNvCxnSpPr>
          <p:nvPr/>
        </p:nvCxnSpPr>
        <p:spPr>
          <a:xfrm>
            <a:off x="2362200" y="4940588"/>
            <a:ext cx="609600" cy="124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flipH="1" flipV="1">
            <a:off x="2438400" y="4419600"/>
            <a:ext cx="1066800" cy="1588"/>
          </a:xfrm>
          <a:prstGeom prst="straightConnector1">
            <a:avLst/>
          </a:prstGeom>
          <a:ln w="38100" cap="rnd">
            <a:solidFill>
              <a:srgbClr val="FF0000"/>
            </a:solidFill>
            <a:beve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62600" y="4648200"/>
            <a:ext cx="1981200" cy="584775"/>
          </a:xfrm>
          <a:prstGeom prst="rect">
            <a:avLst/>
          </a:prstGeom>
          <a:noFill/>
        </p:spPr>
        <p:txBody>
          <a:bodyPr wrap="square" rtlCol="0">
            <a:spAutoFit/>
          </a:bodyPr>
          <a:lstStyle/>
          <a:p>
            <a:r>
              <a:rPr lang="en-US" sz="3200" dirty="0" smtClean="0"/>
              <a:t>MAXSTK</a:t>
            </a:r>
            <a:endParaRPr lang="en-US" sz="3200" dirty="0"/>
          </a:p>
        </p:txBody>
      </p:sp>
      <p:sp>
        <p:nvSpPr>
          <p:cNvPr id="38" name="TextBox 37"/>
          <p:cNvSpPr txBox="1"/>
          <p:nvPr/>
        </p:nvSpPr>
        <p:spPr>
          <a:xfrm>
            <a:off x="7696200" y="4648200"/>
            <a:ext cx="533400" cy="584775"/>
          </a:xfrm>
          <a:prstGeom prst="rect">
            <a:avLst/>
          </a:prstGeom>
          <a:noFill/>
          <a:ln>
            <a:solidFill>
              <a:schemeClr val="tx1"/>
            </a:solidFill>
          </a:ln>
        </p:spPr>
        <p:txBody>
          <a:bodyPr wrap="square" rtlCol="0">
            <a:spAutoFit/>
          </a:bodyPr>
          <a:lstStyle/>
          <a:p>
            <a:r>
              <a:rPr lang="en-US" sz="3200" dirty="0" smtClean="0"/>
              <a:t>8</a:t>
            </a:r>
            <a:endParaRPr lang="en-US" sz="3200" dirty="0"/>
          </a:p>
        </p:txBody>
      </p:sp>
      <p:cxnSp>
        <p:nvCxnSpPr>
          <p:cNvPr id="40" name="Straight Arrow Connector 39"/>
          <p:cNvCxnSpPr>
            <a:stCxn id="38" idx="0"/>
          </p:cNvCxnSpPr>
          <p:nvPr/>
        </p:nvCxnSpPr>
        <p:spPr>
          <a:xfrm rot="16200000" flipV="1">
            <a:off x="7639050" y="4324350"/>
            <a:ext cx="609600" cy="381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81000" y="5410200"/>
            <a:ext cx="7924800" cy="1077218"/>
          </a:xfrm>
          <a:prstGeom prst="rect">
            <a:avLst/>
          </a:prstGeom>
          <a:noFill/>
          <a:ln>
            <a:solidFill>
              <a:schemeClr val="tx1"/>
            </a:solidFill>
          </a:ln>
        </p:spPr>
        <p:txBody>
          <a:bodyPr wrap="square" rtlCol="0">
            <a:spAutoFit/>
          </a:bodyPr>
          <a:lstStyle/>
          <a:p>
            <a:r>
              <a:rPr lang="en-US" sz="3200" dirty="0" smtClean="0"/>
              <a:t>TOP = 0 or TOP = NULL will indicates that the stack is empty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TotalTime>
  <Words>1447</Words>
  <Application>Microsoft Office PowerPoint</Application>
  <PresentationFormat>On-screen Show (4:3)</PresentationFormat>
  <Paragraphs>643</Paragraphs>
  <Slides>41</Slides>
  <Notes>0</Notes>
  <HiddenSlides>3</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41</vt:i4>
      </vt:variant>
    </vt:vector>
  </HeadingPairs>
  <TitlesOfParts>
    <vt:vector size="42" baseType="lpstr">
      <vt:lpstr>Office Theme</vt:lpstr>
      <vt:lpstr>Data Structure &amp; Algorithm CS-102 </vt:lpstr>
      <vt:lpstr>Linear Data Structures</vt:lpstr>
      <vt:lpstr>Stack </vt:lpstr>
      <vt:lpstr>Stack </vt:lpstr>
      <vt:lpstr>Stack</vt:lpstr>
      <vt:lpstr>Last In First Out</vt:lpstr>
      <vt:lpstr>Last In First Out</vt:lpstr>
      <vt:lpstr>Representation of  Stack</vt:lpstr>
      <vt:lpstr>Array Representation of Stack</vt:lpstr>
      <vt:lpstr>PUSH Operation </vt:lpstr>
      <vt:lpstr>POP Operation </vt:lpstr>
      <vt:lpstr>Linked List Representation of Stack </vt:lpstr>
      <vt:lpstr>PUSH Operation </vt:lpstr>
      <vt:lpstr>PUSH Operation </vt:lpstr>
      <vt:lpstr>PUSH Operation </vt:lpstr>
      <vt:lpstr>POP Operation </vt:lpstr>
      <vt:lpstr>POP Operation </vt:lpstr>
      <vt:lpstr>POP Operation </vt:lpstr>
      <vt:lpstr>Arithmetic Expression; Polish Notation </vt:lpstr>
      <vt:lpstr>Polish Notation </vt:lpstr>
      <vt:lpstr>Polish Notation </vt:lpstr>
      <vt:lpstr>Polish Notation</vt:lpstr>
      <vt:lpstr>Polish Notation</vt:lpstr>
      <vt:lpstr>Reverse Polish Notation </vt:lpstr>
      <vt:lpstr>PowerPoint Presentation</vt:lpstr>
      <vt:lpstr>Evaluation of Postfix Expression</vt:lpstr>
      <vt:lpstr>Evaluation of Postfix Expression</vt:lpstr>
      <vt:lpstr>Evaluation of Postfix Expression</vt:lpstr>
      <vt:lpstr>Example </vt:lpstr>
      <vt:lpstr>PowerPoint Presentation</vt:lpstr>
      <vt:lpstr>Infix to Postfix </vt:lpstr>
      <vt:lpstr>Infix to Postfix </vt:lpstr>
      <vt:lpstr>PowerPoint Presentation</vt:lpstr>
      <vt:lpstr>PowerPoint Presentation</vt:lpstr>
      <vt:lpstr>Example </vt:lpstr>
      <vt:lpstr>PowerPoint Presentation</vt:lpstr>
      <vt:lpstr>PowerPoint Presentation</vt:lpstr>
      <vt:lpstr>PowerPoint Presentation</vt:lpstr>
      <vt:lpstr>PowerPoint Presentation</vt:lpstr>
      <vt:lpstr>PowerPoint Presentation</vt:lpstr>
      <vt:lpstr>PowerPoint Presentation</vt:lpstr>
    </vt:vector>
  </TitlesOfParts>
  <Company>NIT Rourkela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 CS-102 </dc:title>
  <dc:creator>Mr. R K Mohapatra</dc:creator>
  <cp:lastModifiedBy>manmath</cp:lastModifiedBy>
  <cp:revision>49</cp:revision>
  <dcterms:created xsi:type="dcterms:W3CDTF">2011-02-02T02:50:46Z</dcterms:created>
  <dcterms:modified xsi:type="dcterms:W3CDTF">2014-01-30T06:30:15Z</dcterms:modified>
</cp:coreProperties>
</file>