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5225BD1-1C18-4690-8119-EB21C5AC6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260D7-F472-480E-AC2B-A1E67F6EA770}" type="datetimeFigureOut">
              <a:rPr lang="en-US" smtClean="0"/>
              <a:pPr/>
              <a:t>24-Mar-14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239D-928B-4D82-B9F0-B032EC31B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 and Algorithm (CS-102)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Ashok K </a:t>
            </a:r>
            <a:r>
              <a:rPr lang="en-US" dirty="0" err="1" smtClean="0"/>
              <a:t>Turuk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40, 60, 50, 33, 55, 11 into an empty BST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2057400"/>
            <a:ext cx="609600" cy="533400"/>
            <a:chOff x="2133600" y="1905000"/>
            <a:chExt cx="609600" cy="533400"/>
          </a:xfrm>
        </p:grpSpPr>
        <p:sp>
          <p:nvSpPr>
            <p:cNvPr id="4" name="Oval 3"/>
            <p:cNvSpPr/>
            <p:nvPr/>
          </p:nvSpPr>
          <p:spPr>
            <a:xfrm>
              <a:off x="2133600" y="19050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3600" y="19050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40</a:t>
              </a:r>
              <a:endParaRPr lang="en-US" sz="24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457200" y="1905000"/>
            <a:ext cx="12954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0" y="3581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r>
              <a:rPr lang="en-US" dirty="0" smtClean="0"/>
              <a:t>. </a:t>
            </a:r>
            <a:r>
              <a:rPr lang="en-US" sz="2400" dirty="0" smtClean="0"/>
              <a:t>ITEM = 40</a:t>
            </a:r>
            <a:endParaRPr lang="en-US" sz="2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1905000" y="1828800"/>
            <a:ext cx="2057400" cy="2290465"/>
            <a:chOff x="1905000" y="1828800"/>
            <a:chExt cx="2057400" cy="2290465"/>
          </a:xfrm>
        </p:grpSpPr>
        <p:grpSp>
          <p:nvGrpSpPr>
            <p:cNvPr id="14" name="Group 13"/>
            <p:cNvGrpSpPr/>
            <p:nvPr/>
          </p:nvGrpSpPr>
          <p:grpSpPr>
            <a:xfrm>
              <a:off x="2286000" y="2133600"/>
              <a:ext cx="1447800" cy="1295400"/>
              <a:chOff x="2286000" y="2133600"/>
              <a:chExt cx="1447800" cy="1295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86000" y="2133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40</a:t>
                  </a:r>
                  <a:endParaRPr lang="en-US" sz="2400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124200" y="2895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6</a:t>
                  </a:r>
                  <a:r>
                    <a:rPr lang="en-US" sz="2400" dirty="0" smtClean="0"/>
                    <a:t>0</a:t>
                  </a:r>
                  <a:endParaRPr lang="en-US" sz="2400" dirty="0"/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>
            <a:xfrm>
              <a:off x="2057400" y="1828800"/>
              <a:ext cx="18288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05000" y="3657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dirty="0" smtClean="0"/>
                <a:t>. </a:t>
              </a:r>
              <a:r>
                <a:rPr lang="en-US" sz="2400" dirty="0" smtClean="0"/>
                <a:t>ITEM = 60</a:t>
              </a:r>
              <a:endParaRPr lang="en-US" sz="24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6200000" flipH="1">
              <a:off x="2743200" y="25908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114800" y="1752600"/>
            <a:ext cx="2286000" cy="2900065"/>
            <a:chOff x="4114800" y="1752600"/>
            <a:chExt cx="2286000" cy="2900065"/>
          </a:xfrm>
        </p:grpSpPr>
        <p:grpSp>
          <p:nvGrpSpPr>
            <p:cNvPr id="25" name="Group 24"/>
            <p:cNvGrpSpPr/>
            <p:nvPr/>
          </p:nvGrpSpPr>
          <p:grpSpPr>
            <a:xfrm>
              <a:off x="4648200" y="1905000"/>
              <a:ext cx="1600200" cy="2133600"/>
              <a:chOff x="4724400" y="2057400"/>
              <a:chExt cx="1600200" cy="2133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876800" y="2057400"/>
                <a:ext cx="1447800" cy="1295400"/>
                <a:chOff x="2286000" y="2133600"/>
                <a:chExt cx="1447800" cy="1295400"/>
              </a:xfrm>
            </p:grpSpPr>
            <p:grpSp>
              <p:nvGrpSpPr>
                <p:cNvPr id="16" name="Group 7"/>
                <p:cNvGrpSpPr/>
                <p:nvPr/>
              </p:nvGrpSpPr>
              <p:grpSpPr>
                <a:xfrm>
                  <a:off x="2286000" y="2133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40</a:t>
                    </a:r>
                    <a:endParaRPr lang="en-US" sz="2400" dirty="0"/>
                  </a:p>
                </p:txBody>
              </p:sp>
            </p:grpSp>
            <p:grpSp>
              <p:nvGrpSpPr>
                <p:cNvPr id="17" name="Group 10"/>
                <p:cNvGrpSpPr/>
                <p:nvPr/>
              </p:nvGrpSpPr>
              <p:grpSpPr>
                <a:xfrm>
                  <a:off x="3124200" y="2895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6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22" name="Group 21"/>
              <p:cNvGrpSpPr/>
              <p:nvPr/>
            </p:nvGrpSpPr>
            <p:grpSpPr>
              <a:xfrm>
                <a:off x="4724400" y="3657600"/>
                <a:ext cx="609600" cy="533400"/>
                <a:chOff x="2133600" y="1905000"/>
                <a:chExt cx="609600" cy="5334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r>
                    <a:rPr lang="en-US" sz="2400" dirty="0" smtClean="0"/>
                    <a:t>0</a:t>
                  </a:r>
                  <a:endParaRPr lang="en-US" sz="2400" dirty="0"/>
                </a:p>
              </p:txBody>
            </p:sp>
          </p:grpSp>
        </p:grpSp>
        <p:sp>
          <p:nvSpPr>
            <p:cNvPr id="42" name="Rectangle 41"/>
            <p:cNvSpPr/>
            <p:nvPr/>
          </p:nvSpPr>
          <p:spPr>
            <a:xfrm>
              <a:off x="4114800" y="1752600"/>
              <a:ext cx="2286000" cy="2362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14800" y="41910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r>
                <a:rPr lang="en-US" dirty="0" smtClean="0"/>
                <a:t>. </a:t>
              </a:r>
              <a:r>
                <a:rPr lang="en-US" sz="2400" dirty="0" smtClean="0"/>
                <a:t>ITEM = 50</a:t>
              </a:r>
              <a:endParaRPr lang="en-US" sz="2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5257800" y="2362200"/>
              <a:ext cx="4572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31242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553200" y="1752600"/>
            <a:ext cx="2362200" cy="3128665"/>
            <a:chOff x="6553200" y="1752600"/>
            <a:chExt cx="2362200" cy="3128665"/>
          </a:xfrm>
        </p:grpSpPr>
        <p:grpSp>
          <p:nvGrpSpPr>
            <p:cNvPr id="55" name="Group 54"/>
            <p:cNvGrpSpPr/>
            <p:nvPr/>
          </p:nvGrpSpPr>
          <p:grpSpPr>
            <a:xfrm>
              <a:off x="6629400" y="1981200"/>
              <a:ext cx="1981200" cy="2133600"/>
              <a:chOff x="6629400" y="1981200"/>
              <a:chExt cx="1981200" cy="21336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10400" y="1981200"/>
                <a:ext cx="1600200" cy="2133600"/>
                <a:chOff x="4724400" y="2057400"/>
                <a:chExt cx="1600200" cy="2133600"/>
              </a:xfrm>
            </p:grpSpPr>
            <p:grpSp>
              <p:nvGrpSpPr>
                <p:cNvPr id="27" name="Group 14"/>
                <p:cNvGrpSpPr/>
                <p:nvPr/>
              </p:nvGrpSpPr>
              <p:grpSpPr>
                <a:xfrm>
                  <a:off x="4876800" y="2057400"/>
                  <a:ext cx="1447800" cy="1295400"/>
                  <a:chOff x="2286000" y="2133600"/>
                  <a:chExt cx="1447800" cy="1295400"/>
                </a:xfrm>
              </p:grpSpPr>
              <p:grpSp>
                <p:nvGrpSpPr>
                  <p:cNvPr id="31" name="Group 7"/>
                  <p:cNvGrpSpPr/>
                  <p:nvPr/>
                </p:nvGrpSpPr>
                <p:grpSpPr>
                  <a:xfrm>
                    <a:off x="2286000" y="2133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32" name="Group 10"/>
                  <p:cNvGrpSpPr/>
                  <p:nvPr/>
                </p:nvGrpSpPr>
                <p:grpSpPr>
                  <a:xfrm>
                    <a:off x="3124200" y="2895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6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8" name="Group 21"/>
                <p:cNvGrpSpPr/>
                <p:nvPr/>
              </p:nvGrpSpPr>
              <p:grpSpPr>
                <a:xfrm>
                  <a:off x="4724400" y="3657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5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6629400" y="2819400"/>
                <a:ext cx="609600" cy="533400"/>
                <a:chOff x="2133600" y="1905000"/>
                <a:chExt cx="609600" cy="533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</p:grpSp>
        <p:sp>
          <p:nvSpPr>
            <p:cNvPr id="43" name="Rectangle 42"/>
            <p:cNvSpPr/>
            <p:nvPr/>
          </p:nvSpPr>
          <p:spPr>
            <a:xfrm>
              <a:off x="6553200" y="1752600"/>
              <a:ext cx="2362200" cy="25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629400" y="44196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  <a:r>
                <a:rPr lang="en-US" dirty="0" smtClean="0"/>
                <a:t>. </a:t>
              </a:r>
              <a:r>
                <a:rPr lang="en-US" sz="2400" dirty="0" smtClean="0"/>
                <a:t>ITEM = 33</a:t>
              </a:r>
              <a:endParaRPr lang="en-US" sz="24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16200000" flipH="1">
              <a:off x="7620000" y="2438400"/>
              <a:ext cx="381000" cy="381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7467600" y="3200400"/>
              <a:ext cx="53340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39" idx="0"/>
              <a:endCxn id="35" idx="3"/>
            </p:cNvCxnSpPr>
            <p:nvPr/>
          </p:nvCxnSpPr>
          <p:spPr>
            <a:xfrm rot="5400000" flipH="1" flipV="1">
              <a:off x="6896100" y="2474586"/>
              <a:ext cx="382915" cy="3067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943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Insert 40, 60, 50, 33, 55, 11 into an empty BST </a:t>
            </a:r>
            <a:endParaRPr lang="en-US" dirty="0"/>
          </a:p>
        </p:txBody>
      </p:sp>
      <p:grpSp>
        <p:nvGrpSpPr>
          <p:cNvPr id="37" name="Group 73"/>
          <p:cNvGrpSpPr/>
          <p:nvPr/>
        </p:nvGrpSpPr>
        <p:grpSpPr>
          <a:xfrm>
            <a:off x="533400" y="2209800"/>
            <a:ext cx="1981200" cy="2743200"/>
            <a:chOff x="457200" y="4114800"/>
            <a:chExt cx="1981200" cy="2743200"/>
          </a:xfrm>
        </p:grpSpPr>
        <p:grpSp>
          <p:nvGrpSpPr>
            <p:cNvPr id="44" name="Group 55"/>
            <p:cNvGrpSpPr/>
            <p:nvPr/>
          </p:nvGrpSpPr>
          <p:grpSpPr>
            <a:xfrm>
              <a:off x="457200" y="4114800"/>
              <a:ext cx="1981200" cy="2133600"/>
              <a:chOff x="6629400" y="1981200"/>
              <a:chExt cx="1981200" cy="2133600"/>
            </a:xfrm>
          </p:grpSpPr>
          <p:grpSp>
            <p:nvGrpSpPr>
              <p:cNvPr id="45" name="Group 25"/>
              <p:cNvGrpSpPr/>
              <p:nvPr/>
            </p:nvGrpSpPr>
            <p:grpSpPr>
              <a:xfrm>
                <a:off x="7010400" y="1981200"/>
                <a:ext cx="1600200" cy="2133600"/>
                <a:chOff x="4724400" y="2057400"/>
                <a:chExt cx="1600200" cy="2133600"/>
              </a:xfrm>
            </p:grpSpPr>
            <p:grpSp>
              <p:nvGrpSpPr>
                <p:cNvPr id="46" name="Group 14"/>
                <p:cNvGrpSpPr/>
                <p:nvPr/>
              </p:nvGrpSpPr>
              <p:grpSpPr>
                <a:xfrm>
                  <a:off x="4876800" y="2057400"/>
                  <a:ext cx="1447800" cy="1295400"/>
                  <a:chOff x="2286000" y="2133600"/>
                  <a:chExt cx="1447800" cy="1295400"/>
                </a:xfrm>
              </p:grpSpPr>
              <p:grpSp>
                <p:nvGrpSpPr>
                  <p:cNvPr id="47" name="Group 7"/>
                  <p:cNvGrpSpPr/>
                  <p:nvPr/>
                </p:nvGrpSpPr>
                <p:grpSpPr>
                  <a:xfrm>
                    <a:off x="2286000" y="2133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p:txBody>
                </p:sp>
              </p:grpSp>
              <p:grpSp>
                <p:nvGrpSpPr>
                  <p:cNvPr id="48" name="Group 10"/>
                  <p:cNvGrpSpPr/>
                  <p:nvPr/>
                </p:nvGrpSpPr>
                <p:grpSpPr>
                  <a:xfrm>
                    <a:off x="3124200" y="2895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6</a:t>
                      </a:r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49" name="Group 21"/>
                <p:cNvGrpSpPr/>
                <p:nvPr/>
              </p:nvGrpSpPr>
              <p:grpSpPr>
                <a:xfrm>
                  <a:off x="4724400" y="3657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5</a:t>
                    </a:r>
                    <a:r>
                      <a:rPr lang="en-US" sz="2400" dirty="0" smtClean="0"/>
                      <a:t>0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50" name="Group 36"/>
              <p:cNvGrpSpPr/>
              <p:nvPr/>
            </p:nvGrpSpPr>
            <p:grpSpPr>
              <a:xfrm>
                <a:off x="6629400" y="2819400"/>
                <a:ext cx="609600" cy="533400"/>
                <a:chOff x="2133600" y="1905000"/>
                <a:chExt cx="609600" cy="5334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33</a:t>
                  </a:r>
                  <a:endParaRPr lang="en-US" sz="2400" dirty="0"/>
                </a:p>
              </p:txBody>
            </p:sp>
          </p:grpSp>
        </p:grpSp>
        <p:grpSp>
          <p:nvGrpSpPr>
            <p:cNvPr id="51" name="Group 70"/>
            <p:cNvGrpSpPr/>
            <p:nvPr/>
          </p:nvGrpSpPr>
          <p:grpSpPr>
            <a:xfrm>
              <a:off x="1524000" y="6324600"/>
              <a:ext cx="609600" cy="533400"/>
              <a:chOff x="2133600" y="1905000"/>
              <a:chExt cx="609600" cy="5334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133600" y="19050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133600" y="1905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55</a:t>
                </a:r>
                <a:endParaRPr lang="en-US" sz="2400" dirty="0"/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457200" y="1981200"/>
            <a:ext cx="29718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69" idx="3"/>
            <a:endCxn id="60" idx="0"/>
          </p:cNvCxnSpPr>
          <p:nvPr/>
        </p:nvCxnSpPr>
        <p:spPr>
          <a:xfrm rot="5400000">
            <a:off x="800101" y="2703185"/>
            <a:ext cx="382915" cy="3067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524000" y="2667000"/>
            <a:ext cx="4572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64" idx="0"/>
          </p:cNvCxnSpPr>
          <p:nvPr/>
        </p:nvCxnSpPr>
        <p:spPr>
          <a:xfrm rot="10800000" flipV="1">
            <a:off x="1219200" y="3429000"/>
            <a:ext cx="68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3" idx="5"/>
          </p:cNvCxnSpPr>
          <p:nvPr/>
        </p:nvCxnSpPr>
        <p:spPr>
          <a:xfrm rot="16200000" flipH="1">
            <a:off x="1369685" y="4265284"/>
            <a:ext cx="230515" cy="230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3400" y="5486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r>
              <a:rPr lang="en-US" dirty="0" smtClean="0"/>
              <a:t>. </a:t>
            </a:r>
            <a:r>
              <a:rPr lang="en-US" sz="2400" dirty="0" smtClean="0"/>
              <a:t>ITEM = 55</a:t>
            </a:r>
            <a:endParaRPr lang="en-US" sz="24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191000" y="1905000"/>
            <a:ext cx="3657600" cy="4271665"/>
            <a:chOff x="4191000" y="1905000"/>
            <a:chExt cx="3657600" cy="4271665"/>
          </a:xfrm>
        </p:grpSpPr>
        <p:sp>
          <p:nvSpPr>
            <p:cNvPr id="93" name="Rectangle 92"/>
            <p:cNvSpPr/>
            <p:nvPr/>
          </p:nvSpPr>
          <p:spPr>
            <a:xfrm>
              <a:off x="4191000" y="1905000"/>
              <a:ext cx="3657600" cy="365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572000" y="2133600"/>
              <a:ext cx="2819400" cy="4043065"/>
              <a:chOff x="4572000" y="2133600"/>
              <a:chExt cx="2819400" cy="4043065"/>
            </a:xfrm>
          </p:grpSpPr>
          <p:grpSp>
            <p:nvGrpSpPr>
              <p:cNvPr id="62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65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75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79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83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TextBox 87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84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TextBox 85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80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1" name="Oval 80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7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66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9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103" name="Straight Connector 102"/>
              <p:cNvCxnSpPr>
                <a:endCxn id="78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endCxn id="91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800600" y="5715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6</a:t>
                </a:r>
                <a:r>
                  <a:rPr lang="en-US" dirty="0" smtClean="0"/>
                  <a:t>. </a:t>
                </a:r>
                <a:r>
                  <a:rPr lang="en-US" sz="2400" dirty="0" smtClean="0"/>
                  <a:t>ITEM = 11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binary search tree T is in memory and an ITEM of information is given. This procedure finds the location LOC of ITEM in T and also the location of the parent PAR of ITEM.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Three special cases:</a:t>
            </a:r>
          </a:p>
          <a:p>
            <a:pPr>
              <a:buNone/>
            </a:pPr>
            <a:r>
              <a:rPr lang="en-US" dirty="0" smtClean="0"/>
              <a:t>[1] LOC == NULL and PAR == NULL, tree is empty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LOC </a:t>
            </a:r>
            <a:r>
              <a:rPr lang="en-US" dirty="0" smtClean="0">
                <a:sym typeface="Symbol" pitchFamily="18" charset="2"/>
              </a:rPr>
              <a:t> </a:t>
            </a:r>
            <a:r>
              <a:rPr lang="en-US" dirty="0" smtClean="0">
                <a:sym typeface="Symbol" pitchFamily="18" charset="2"/>
              </a:rPr>
              <a:t>NULL </a:t>
            </a:r>
            <a:r>
              <a:rPr lang="en-US" dirty="0" smtClean="0">
                <a:sym typeface="Symbol" pitchFamily="18" charset="2"/>
              </a:rPr>
              <a:t>and </a:t>
            </a:r>
            <a:r>
              <a:rPr lang="en-US" dirty="0" smtClean="0">
                <a:sym typeface="Symbol" pitchFamily="18" charset="2"/>
              </a:rPr>
              <a:t>PAR == NULL, ITEM is the root of T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LOC == NULL and PAR  NULL, ITEM is not in T and can be added to T as child of the node N with location PAR.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[1] [Tree empty ?] </a:t>
            </a:r>
          </a:p>
          <a:p>
            <a:pPr>
              <a:buNone/>
            </a:pPr>
            <a:r>
              <a:rPr lang="en-US" dirty="0" smtClean="0"/>
              <a:t>		If ROOT == NULL, then </a:t>
            </a:r>
          </a:p>
          <a:p>
            <a:pPr>
              <a:buNone/>
            </a:pPr>
            <a:r>
              <a:rPr lang="en-US" dirty="0" smtClean="0"/>
              <a:t>			Set LOC = NULL, PAR = NULL, 		Exit </a:t>
            </a:r>
          </a:p>
          <a:p>
            <a:pPr>
              <a:buNone/>
            </a:pPr>
            <a:r>
              <a:rPr lang="en-US" dirty="0" smtClean="0"/>
              <a:t>[2] [ITEM at root ?] </a:t>
            </a:r>
          </a:p>
          <a:p>
            <a:pPr>
              <a:buNone/>
            </a:pPr>
            <a:r>
              <a:rPr lang="en-US" dirty="0" smtClean="0"/>
              <a:t>		If ROOT-&gt;INFO == ITEM, then</a:t>
            </a:r>
          </a:p>
          <a:p>
            <a:pPr>
              <a:buNone/>
            </a:pPr>
            <a:r>
              <a:rPr lang="en-US" dirty="0" smtClean="0"/>
              <a:t>		Set LOC = ROOT, PAR = NULL, Exit</a:t>
            </a:r>
          </a:p>
          <a:p>
            <a:pPr>
              <a:buNone/>
            </a:pPr>
            <a:r>
              <a:rPr lang="en-US" dirty="0" smtClean="0"/>
              <a:t>[3] [Initialize pointer PTR and SAVE]</a:t>
            </a:r>
          </a:p>
          <a:p>
            <a:pPr>
              <a:buNone/>
            </a:pPr>
            <a:r>
              <a:rPr lang="en-US" dirty="0" smtClean="0"/>
              <a:t>		If ITEM &lt; ROOT-&gt;INFO then </a:t>
            </a:r>
          </a:p>
          <a:p>
            <a:pPr>
              <a:buNone/>
            </a:pPr>
            <a:r>
              <a:rPr lang="en-US" dirty="0" smtClean="0"/>
              <a:t>			Set PTR = ROOT-&gt;LEFT, SAVE = ROOT</a:t>
            </a:r>
          </a:p>
          <a:p>
            <a:pPr>
              <a:buNone/>
            </a:pPr>
            <a:r>
              <a:rPr lang="en-US" dirty="0" smtClean="0"/>
              <a:t>		Else</a:t>
            </a:r>
          </a:p>
          <a:p>
            <a:pPr>
              <a:buNone/>
            </a:pPr>
            <a:r>
              <a:rPr lang="en-US" dirty="0" smtClean="0"/>
              <a:t>			Set PTR = ROOT-&gt;RIGHT, SAVE =ROOT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FIND(INFO,LEFT,RIGHT,ROOT,ITEM,LOC,PAR)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7400" dirty="0" smtClean="0"/>
              <a:t>[4] Repeat Step 5 and 6 while PTR </a:t>
            </a:r>
            <a:r>
              <a:rPr lang="en-US" sz="7400" dirty="0" smtClean="0">
                <a:sym typeface="Symbol" pitchFamily="18" charset="2"/>
              </a:rPr>
              <a:t> NULL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[5] [ITEM Found ?]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If ITEM == PTR-&gt;INFO, then 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LOC = PTR, PAR = SAVE, Exit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[6] 	If ITEM &lt; PTR-&gt;INFO, then 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SAVE = PTR, PTR = PTR-&gt;LEFT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Else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SAVE = PTR, PTR = PTR-&gt;RIGHT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[7] [Search Unsuccessful]</a:t>
            </a: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		Set LOC = NULL, PAR = SAVE</a:t>
            </a:r>
          </a:p>
          <a:p>
            <a:pPr>
              <a:buNone/>
            </a:pPr>
            <a:endParaRPr lang="en-US" sz="74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7400" dirty="0" smtClean="0">
                <a:sym typeface="Symbol" pitchFamily="18" charset="2"/>
              </a:rPr>
              <a:t>[8] Exit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binary search Tree T is in memory and an ITEM of information is given. Algorithm to find the location LOC of ITEM in T or adds ITEM as a new node in T at location LOC.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[1] Call FIND(INFO, LEFT,RIGHT,ROOT,ITEM,LOC,PAR)</a:t>
            </a:r>
          </a:p>
          <a:p>
            <a:pPr>
              <a:buNone/>
            </a:pPr>
            <a:r>
              <a:rPr lang="en-US" dirty="0" smtClean="0"/>
              <a:t>[2] If LOC </a:t>
            </a:r>
            <a:r>
              <a:rPr lang="en-US" dirty="0" smtClean="0">
                <a:sym typeface="Symbol" pitchFamily="18" charset="2"/>
              </a:rPr>
              <a:t> NULL, then Exit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[3] [Copy the ITEM into the node NEW]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(a) Create a node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(b) NEW-&gt;INFO = ITEM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( c) Set LOC = NEW, NEW-&gt;LEFT = NULL, NEW-&gt;RIGHT = NULL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ym typeface="Symbol" pitchFamily="18" charset="2"/>
              </a:rPr>
              <a:t>[4] [Add ITEM to tree]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If PAR = NULL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Set ROOT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Else 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If ITEM &lt; PAR-&gt;INFO, then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Set PAR-&gt;LEFT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Else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				Set PAR-&gt;RIGHT = NEW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[5] Exit </a:t>
            </a:r>
          </a:p>
          <a:p>
            <a:pPr>
              <a:buNone/>
            </a:pPr>
            <a:endParaRPr lang="en-US" dirty="0" smtClean="0">
              <a:sym typeface="Symbol" pitchFamily="18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None/>
            </a:pPr>
            <a:r>
              <a:rPr lang="en-CA" b="1">
                <a:solidFill>
                  <a:schemeClr val="accent2"/>
                </a:solidFill>
              </a:rPr>
              <a:t>Insert Algorithm</a:t>
            </a:r>
            <a:endParaRPr lang="en-US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endParaRPr lang="en-CA" sz="1000"/>
          </a:p>
          <a:p>
            <a:pPr marL="609600" indent="-609600"/>
            <a:r>
              <a:rPr lang="en-CA"/>
              <a:t>If value we want to insert &lt; key of current node, we have to go to the left subtree</a:t>
            </a:r>
            <a:endParaRPr lang="en-US"/>
          </a:p>
          <a:p>
            <a:pPr marL="609600" indent="-609600"/>
            <a:r>
              <a:rPr lang="en-CA"/>
              <a:t>Otherwise we have to go to the right subtree</a:t>
            </a:r>
            <a:endParaRPr lang="en-US"/>
          </a:p>
          <a:p>
            <a:pPr marL="609600" indent="-609600"/>
            <a:r>
              <a:rPr lang="en-CA"/>
              <a:t>If the current node is empty (not existing) create a node with the value we are inserting and place it here</a:t>
            </a:r>
            <a:r>
              <a:rPr lang="en-US"/>
              <a:t>.</a:t>
            </a:r>
            <a:endParaRPr 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Suppose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is a binary tree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Then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is called binary search tree if each node </a:t>
            </a:r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 has the following property </a:t>
            </a:r>
          </a:p>
          <a:p>
            <a:pPr>
              <a:buNone/>
            </a:pPr>
            <a:r>
              <a:rPr lang="en-US" dirty="0" smtClean="0"/>
              <a:t>The value at N is </a:t>
            </a:r>
            <a:r>
              <a:rPr lang="en-US" b="1" dirty="0" smtClean="0">
                <a:solidFill>
                  <a:srgbClr val="FF0000"/>
                </a:solidFill>
              </a:rPr>
              <a:t>greater</a:t>
            </a:r>
            <a:r>
              <a:rPr lang="en-US" dirty="0" smtClean="0"/>
              <a:t> than every value in the left sub-tree of N and is </a:t>
            </a:r>
            <a:r>
              <a:rPr lang="en-US" b="1" dirty="0" smtClean="0">
                <a:solidFill>
                  <a:srgbClr val="FF0000"/>
                </a:solidFill>
              </a:rPr>
              <a:t>less </a:t>
            </a:r>
            <a:r>
              <a:rPr lang="en-US" dirty="0" smtClean="0"/>
              <a:t>than every value in the right sub-tree of 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CA" sz="2800" b="1" dirty="0">
                <a:solidFill>
                  <a:srgbClr val="FF0000"/>
                </a:solidFill>
              </a:rPr>
              <a:t>For example, inserting ’15’ into the BST?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362200"/>
            <a:ext cx="5486400" cy="37258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from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 is a binary tree. Delete an ITEM from the tree 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Deleting a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from tree depends primarily on the number of children of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There are three cases in deletion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1</a:t>
            </a:r>
            <a:r>
              <a:rPr lang="en-US" sz="2800" dirty="0" smtClean="0"/>
              <a:t>. N has no children. N is deleted from the T by replacing the location of N in  the parent node of N by null pointer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17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21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25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9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30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6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2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18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8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11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2</a:t>
            </a:r>
            <a:r>
              <a:rPr lang="en-US" sz="2800" dirty="0" smtClean="0"/>
              <a:t>. N has exactly one children. N is deleted from the T by simply replacing the location of N in  the parent node of N by the location of the only child of N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18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1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22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5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9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50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2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16764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8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17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18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21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40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22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5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6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50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3</a:t>
            </a:r>
            <a:r>
              <a:rPr lang="en-US" sz="2800" dirty="0" smtClean="0"/>
              <a:t>. N has two children. Let S(N) denote the  in-order successor of N. Then N is  deleted from the T by first deleting S(N) from T and then replacing node N in T by the node S(N) 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400" y="2971800"/>
            <a:ext cx="3657600" cy="3429000"/>
            <a:chOff x="4191000" y="1905000"/>
            <a:chExt cx="3657600" cy="3429000"/>
          </a:xfrm>
        </p:grpSpPr>
        <p:sp>
          <p:nvSpPr>
            <p:cNvPr id="5" name="Rectangle 4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7" name="Group 73"/>
              <p:cNvGrpSpPr/>
              <p:nvPr/>
            </p:nvGrpSpPr>
            <p:grpSpPr>
              <a:xfrm>
                <a:off x="5410200" y="2133600"/>
                <a:ext cx="1981200" cy="2743200"/>
                <a:chOff x="457200" y="4114800"/>
                <a:chExt cx="1981200" cy="2743200"/>
              </a:xfrm>
            </p:grpSpPr>
            <p:grpSp>
              <p:nvGrpSpPr>
                <p:cNvPr id="8" name="Group 55"/>
                <p:cNvGrpSpPr/>
                <p:nvPr/>
              </p:nvGrpSpPr>
              <p:grpSpPr>
                <a:xfrm>
                  <a:off x="457200" y="4114800"/>
                  <a:ext cx="1981200" cy="2133600"/>
                  <a:chOff x="6629400" y="1981200"/>
                  <a:chExt cx="1981200" cy="2133600"/>
                </a:xfrm>
              </p:grpSpPr>
              <p:grpSp>
                <p:nvGrpSpPr>
                  <p:cNvPr id="17" name="Group 25"/>
                  <p:cNvGrpSpPr/>
                  <p:nvPr/>
                </p:nvGrpSpPr>
                <p:grpSpPr>
                  <a:xfrm>
                    <a:off x="7010400" y="1981200"/>
                    <a:ext cx="1600200" cy="2133600"/>
                    <a:chOff x="4724400" y="2057400"/>
                    <a:chExt cx="1600200" cy="2133600"/>
                  </a:xfrm>
                </p:grpSpPr>
                <p:grpSp>
                  <p:nvGrpSpPr>
                    <p:cNvPr id="18" name="Group 14"/>
                    <p:cNvGrpSpPr/>
                    <p:nvPr/>
                  </p:nvGrpSpPr>
                  <p:grpSpPr>
                    <a:xfrm>
                      <a:off x="4876800" y="2057400"/>
                      <a:ext cx="1447800" cy="1295400"/>
                      <a:chOff x="2286000" y="2133600"/>
                      <a:chExt cx="1447800" cy="1295400"/>
                    </a:xfrm>
                  </p:grpSpPr>
                  <p:grpSp>
                    <p:nvGrpSpPr>
                      <p:cNvPr id="21" name="Group 7"/>
                      <p:cNvGrpSpPr/>
                      <p:nvPr/>
                    </p:nvGrpSpPr>
                    <p:grpSpPr>
                      <a:xfrm>
                        <a:off x="2286000" y="2133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smtClean="0"/>
                            <a:t>40</a:t>
                          </a:r>
                          <a:endParaRPr lang="en-US" sz="2400" dirty="0"/>
                        </a:p>
                      </p:txBody>
                    </p:sp>
                  </p:grpSp>
                  <p:grpSp>
                    <p:nvGrpSpPr>
                      <p:cNvPr id="22" name="Group 10"/>
                      <p:cNvGrpSpPr/>
                      <p:nvPr/>
                    </p:nvGrpSpPr>
                    <p:grpSpPr>
                      <a:xfrm>
                        <a:off x="3124200" y="2895600"/>
                        <a:ext cx="609600" cy="533400"/>
                        <a:chOff x="2133600" y="1905000"/>
                        <a:chExt cx="609600" cy="533400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2133600" y="1905000"/>
                          <a:ext cx="533400" cy="53340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2133600" y="1905000"/>
                          <a:ext cx="609600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6</a:t>
                          </a:r>
                          <a:r>
                            <a:rPr lang="en-US" sz="2400" dirty="0" smtClean="0"/>
                            <a:t>0</a:t>
                          </a:r>
                          <a:endParaRPr lang="en-US" sz="2400" dirty="0"/>
                        </a:p>
                      </p:txBody>
                    </p:sp>
                  </p:grpSp>
                </p:grpSp>
                <p:grpSp>
                  <p:nvGrpSpPr>
                    <p:cNvPr id="25" name="Group 21"/>
                    <p:cNvGrpSpPr/>
                    <p:nvPr/>
                  </p:nvGrpSpPr>
                  <p:grpSpPr>
                    <a:xfrm>
                      <a:off x="4724400" y="3657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5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26" name="Group 36"/>
                  <p:cNvGrpSpPr/>
                  <p:nvPr/>
                </p:nvGrpSpPr>
                <p:grpSpPr>
                  <a:xfrm>
                    <a:off x="6629400" y="28194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29" name="Group 70"/>
                <p:cNvGrpSpPr/>
                <p:nvPr/>
              </p:nvGrpSpPr>
              <p:grpSpPr>
                <a:xfrm>
                  <a:off x="1524000" y="63246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55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0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9" name="Straight Connector 8"/>
              <p:cNvCxnSpPr>
                <a:endCxn id="24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6248400" y="4191000"/>
                <a:ext cx="3048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ITEM = 40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Case 3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3400" y="1905000"/>
            <a:ext cx="3657600" cy="3429000"/>
            <a:chOff x="4191000" y="1905000"/>
            <a:chExt cx="3657600" cy="3429000"/>
          </a:xfrm>
        </p:grpSpPr>
        <p:sp>
          <p:nvSpPr>
            <p:cNvPr id="36" name="Rectangle 35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113"/>
            <p:cNvGrpSpPr/>
            <p:nvPr/>
          </p:nvGrpSpPr>
          <p:grpSpPr>
            <a:xfrm>
              <a:off x="4267200" y="2133600"/>
              <a:ext cx="3124200" cy="2900065"/>
              <a:chOff x="4267200" y="2133600"/>
              <a:chExt cx="3124200" cy="2900065"/>
            </a:xfrm>
          </p:grpSpPr>
          <p:grpSp>
            <p:nvGrpSpPr>
              <p:cNvPr id="38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47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51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55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59" name="Oval 58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40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56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57" name="Oval 56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52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48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39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40" name="Straight Connector 39"/>
              <p:cNvCxnSpPr>
                <a:endCxn id="50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46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4267200" y="457200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Delete 50</a:t>
                </a:r>
                <a:endParaRPr lang="en-US" sz="2400" dirty="0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4648200" y="1905000"/>
            <a:ext cx="3657600" cy="3429000"/>
            <a:chOff x="4191000" y="1905000"/>
            <a:chExt cx="3657600" cy="3429000"/>
          </a:xfrm>
        </p:grpSpPr>
        <p:sp>
          <p:nvSpPr>
            <p:cNvPr id="62" name="Rectangle 61"/>
            <p:cNvSpPr/>
            <p:nvPr/>
          </p:nvSpPr>
          <p:spPr>
            <a:xfrm>
              <a:off x="4191000" y="1905000"/>
              <a:ext cx="3657600" cy="3429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113"/>
            <p:cNvGrpSpPr/>
            <p:nvPr/>
          </p:nvGrpSpPr>
          <p:grpSpPr>
            <a:xfrm>
              <a:off x="4267200" y="2133600"/>
              <a:ext cx="3124200" cy="3052465"/>
              <a:chOff x="4267200" y="2133600"/>
              <a:chExt cx="3124200" cy="3052465"/>
            </a:xfrm>
          </p:grpSpPr>
          <p:grpSp>
            <p:nvGrpSpPr>
              <p:cNvPr id="64" name="Group 55"/>
              <p:cNvGrpSpPr/>
              <p:nvPr/>
            </p:nvGrpSpPr>
            <p:grpSpPr>
              <a:xfrm>
                <a:off x="5410200" y="2133600"/>
                <a:ext cx="1981200" cy="2133600"/>
                <a:chOff x="6629400" y="1981200"/>
                <a:chExt cx="1981200" cy="2133600"/>
              </a:xfrm>
            </p:grpSpPr>
            <p:grpSp>
              <p:nvGrpSpPr>
                <p:cNvPr id="73" name="Group 25"/>
                <p:cNvGrpSpPr/>
                <p:nvPr/>
              </p:nvGrpSpPr>
              <p:grpSpPr>
                <a:xfrm>
                  <a:off x="7010400" y="1981200"/>
                  <a:ext cx="1600200" cy="2133600"/>
                  <a:chOff x="4724400" y="2057400"/>
                  <a:chExt cx="1600200" cy="2133600"/>
                </a:xfrm>
              </p:grpSpPr>
              <p:grpSp>
                <p:nvGrpSpPr>
                  <p:cNvPr id="77" name="Group 14"/>
                  <p:cNvGrpSpPr/>
                  <p:nvPr/>
                </p:nvGrpSpPr>
                <p:grpSpPr>
                  <a:xfrm>
                    <a:off x="4876800" y="2057400"/>
                    <a:ext cx="1447800" cy="1295400"/>
                    <a:chOff x="2286000" y="2133600"/>
                    <a:chExt cx="1447800" cy="1295400"/>
                  </a:xfrm>
                </p:grpSpPr>
                <p:grpSp>
                  <p:nvGrpSpPr>
                    <p:cNvPr id="81" name="Group 7"/>
                    <p:cNvGrpSpPr/>
                    <p:nvPr/>
                  </p:nvGrpSpPr>
                  <p:grpSpPr>
                    <a:xfrm>
                      <a:off x="2286000" y="2133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 smtClean="0"/>
                          <a:t>50</a:t>
                        </a:r>
                        <a:endParaRPr lang="en-US" sz="2400" dirty="0"/>
                      </a:p>
                    </p:txBody>
                  </p:sp>
                </p:grpSp>
                <p:grpSp>
                  <p:nvGrpSpPr>
                    <p:cNvPr id="82" name="Group 10"/>
                    <p:cNvGrpSpPr/>
                    <p:nvPr/>
                  </p:nvGrpSpPr>
                  <p:grpSpPr>
                    <a:xfrm>
                      <a:off x="3124200" y="2895600"/>
                      <a:ext cx="609600" cy="533400"/>
                      <a:chOff x="2133600" y="1905000"/>
                      <a:chExt cx="609600" cy="533400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2133600" y="1905000"/>
                        <a:ext cx="533400" cy="533400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2133600" y="1905000"/>
                        <a:ext cx="6096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6</a:t>
                        </a:r>
                        <a:r>
                          <a:rPr lang="en-US" sz="2400" dirty="0" smtClean="0"/>
                          <a:t>0</a:t>
                        </a:r>
                        <a:endParaRPr lang="en-US" sz="2400" dirty="0"/>
                      </a:p>
                    </p:txBody>
                  </p:sp>
                </p:grpSp>
              </p:grpSp>
              <p:grpSp>
                <p:nvGrpSpPr>
                  <p:cNvPr id="78" name="Group 21"/>
                  <p:cNvGrpSpPr/>
                  <p:nvPr/>
                </p:nvGrpSpPr>
                <p:grpSpPr>
                  <a:xfrm>
                    <a:off x="4724400" y="3657600"/>
                    <a:ext cx="609600" cy="533400"/>
                    <a:chOff x="2133600" y="1905000"/>
                    <a:chExt cx="609600" cy="533400"/>
                  </a:xfrm>
                </p:grpSpPr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2133600" y="1905000"/>
                      <a:ext cx="5334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133600" y="1905000"/>
                      <a:ext cx="609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p:txBody>
                </p:sp>
              </p:grpSp>
            </p:grpSp>
            <p:grpSp>
              <p:nvGrpSpPr>
                <p:cNvPr id="74" name="Group 36"/>
                <p:cNvGrpSpPr/>
                <p:nvPr/>
              </p:nvGrpSpPr>
              <p:grpSpPr>
                <a:xfrm>
                  <a:off x="6629400" y="2819400"/>
                  <a:ext cx="609600" cy="533400"/>
                  <a:chOff x="2133600" y="1905000"/>
                  <a:chExt cx="609600" cy="53340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2133600" y="1905000"/>
                    <a:ext cx="5334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133600" y="1905000"/>
                    <a:ext cx="609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33</a:t>
                    </a:r>
                    <a:endParaRPr lang="en-US" sz="2400" dirty="0"/>
                  </a:p>
                </p:txBody>
              </p:sp>
            </p:grpSp>
          </p:grpSp>
          <p:grpSp>
            <p:nvGrpSpPr>
              <p:cNvPr id="65" name="Group 88"/>
              <p:cNvGrpSpPr/>
              <p:nvPr/>
            </p:nvGrpSpPr>
            <p:grpSpPr>
              <a:xfrm>
                <a:off x="4572000" y="3733800"/>
                <a:ext cx="609600" cy="533400"/>
                <a:chOff x="2133600" y="1905000"/>
                <a:chExt cx="609600" cy="5334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133600" y="1905000"/>
                  <a:ext cx="53340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133600" y="1905000"/>
                  <a:ext cx="609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11</a:t>
                  </a:r>
                  <a:endParaRPr lang="en-US" sz="2400" dirty="0"/>
                </a:p>
              </p:txBody>
            </p:sp>
          </p:grpSp>
          <p:cxnSp>
            <p:nvCxnSpPr>
              <p:cNvPr id="66" name="Straight Connector 65"/>
              <p:cNvCxnSpPr>
                <a:endCxn id="76" idx="0"/>
              </p:cNvCxnSpPr>
              <p:nvPr/>
            </p:nvCxnSpPr>
            <p:spPr>
              <a:xfrm rot="5400000">
                <a:off x="5676900" y="2628900"/>
                <a:ext cx="381000" cy="304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72" idx="0"/>
              </p:cNvCxnSpPr>
              <p:nvPr/>
            </p:nvCxnSpPr>
            <p:spPr>
              <a:xfrm rot="10800000" flipV="1">
                <a:off x="4876800" y="3352800"/>
                <a:ext cx="5334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6438900" y="2552700"/>
                <a:ext cx="45720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V="1">
                <a:off x="6248400" y="3352800"/>
                <a:ext cx="53340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267200" y="4724400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Replace 40 by 50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Degenerate – only one child</a:t>
            </a:r>
          </a:p>
          <a:p>
            <a:r>
              <a:rPr lang="en-US" dirty="0"/>
              <a:t>Balanced – mostly two children</a:t>
            </a:r>
          </a:p>
          <a:p>
            <a:r>
              <a:rPr lang="en-US" dirty="0"/>
              <a:t>Complete – always two children</a:t>
            </a:r>
          </a:p>
        </p:txBody>
      </p:sp>
      <p:sp>
        <p:nvSpPr>
          <p:cNvPr id="1242116" name="Oval 4"/>
          <p:cNvSpPr>
            <a:spLocks noChangeArrowheads="1"/>
          </p:cNvSpPr>
          <p:nvPr/>
        </p:nvSpPr>
        <p:spPr bwMode="auto">
          <a:xfrm>
            <a:off x="6858000" y="3505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7" name="Oval 5"/>
          <p:cNvSpPr>
            <a:spLocks noChangeArrowheads="1"/>
          </p:cNvSpPr>
          <p:nvPr/>
        </p:nvSpPr>
        <p:spPr bwMode="auto">
          <a:xfrm>
            <a:off x="59436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8" name="Oval 6"/>
          <p:cNvSpPr>
            <a:spLocks noChangeArrowheads="1"/>
          </p:cNvSpPr>
          <p:nvPr/>
        </p:nvSpPr>
        <p:spPr bwMode="auto">
          <a:xfrm>
            <a:off x="7772400" y="4343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19" name="Oval 7"/>
          <p:cNvSpPr>
            <a:spLocks noChangeArrowheads="1"/>
          </p:cNvSpPr>
          <p:nvPr/>
        </p:nvSpPr>
        <p:spPr bwMode="auto">
          <a:xfrm>
            <a:off x="54864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0" name="Oval 8"/>
          <p:cNvSpPr>
            <a:spLocks noChangeArrowheads="1"/>
          </p:cNvSpPr>
          <p:nvPr/>
        </p:nvSpPr>
        <p:spPr bwMode="auto">
          <a:xfrm>
            <a:off x="640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1" name="Oval 9"/>
          <p:cNvSpPr>
            <a:spLocks noChangeArrowheads="1"/>
          </p:cNvSpPr>
          <p:nvPr/>
        </p:nvSpPr>
        <p:spPr bwMode="auto">
          <a:xfrm>
            <a:off x="731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22" name="Oval 10"/>
          <p:cNvSpPr>
            <a:spLocks noChangeArrowheads="1"/>
          </p:cNvSpPr>
          <p:nvPr/>
        </p:nvSpPr>
        <p:spPr bwMode="auto">
          <a:xfrm>
            <a:off x="822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23" name="AutoShape 11"/>
          <p:cNvCxnSpPr>
            <a:cxnSpLocks noChangeShapeType="1"/>
            <a:stCxn id="1242117" idx="4"/>
            <a:endCxn id="1242119" idx="0"/>
          </p:cNvCxnSpPr>
          <p:nvPr/>
        </p:nvCxnSpPr>
        <p:spPr bwMode="auto">
          <a:xfrm flipH="1">
            <a:off x="5867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4" name="AutoShape 12"/>
          <p:cNvCxnSpPr>
            <a:cxnSpLocks noChangeShapeType="1"/>
            <a:stCxn id="1242117" idx="4"/>
            <a:endCxn id="1242120" idx="0"/>
          </p:cNvCxnSpPr>
          <p:nvPr/>
        </p:nvCxnSpPr>
        <p:spPr bwMode="auto">
          <a:xfrm>
            <a:off x="63246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5" name="AutoShape 13"/>
          <p:cNvCxnSpPr>
            <a:cxnSpLocks noChangeShapeType="1"/>
            <a:stCxn id="1242118" idx="4"/>
            <a:endCxn id="1242121" idx="0"/>
          </p:cNvCxnSpPr>
          <p:nvPr/>
        </p:nvCxnSpPr>
        <p:spPr bwMode="auto">
          <a:xfrm flipH="1">
            <a:off x="76962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6" name="AutoShape 14"/>
          <p:cNvCxnSpPr>
            <a:cxnSpLocks noChangeShapeType="1"/>
            <a:stCxn id="1242118" idx="4"/>
            <a:endCxn id="1242122" idx="0"/>
          </p:cNvCxnSpPr>
          <p:nvPr/>
        </p:nvCxnSpPr>
        <p:spPr bwMode="auto">
          <a:xfrm>
            <a:off x="8153400" y="4752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7" name="AutoShape 15"/>
          <p:cNvCxnSpPr>
            <a:cxnSpLocks noChangeShapeType="1"/>
            <a:stCxn id="1242116" idx="4"/>
            <a:endCxn id="1242118" idx="0"/>
          </p:cNvCxnSpPr>
          <p:nvPr/>
        </p:nvCxnSpPr>
        <p:spPr bwMode="auto">
          <a:xfrm>
            <a:off x="72390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28" name="AutoShape 16"/>
          <p:cNvCxnSpPr>
            <a:cxnSpLocks noChangeShapeType="1"/>
            <a:stCxn id="1242116" idx="4"/>
            <a:endCxn id="1242117" idx="0"/>
          </p:cNvCxnSpPr>
          <p:nvPr/>
        </p:nvCxnSpPr>
        <p:spPr bwMode="auto">
          <a:xfrm flipH="1">
            <a:off x="6324600" y="3914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29" name="Oval 17"/>
          <p:cNvSpPr>
            <a:spLocks noChangeArrowheads="1"/>
          </p:cNvSpPr>
          <p:nvPr/>
        </p:nvSpPr>
        <p:spPr bwMode="auto">
          <a:xfrm>
            <a:off x="762000" y="3352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0" name="Oval 18"/>
          <p:cNvSpPr>
            <a:spLocks noChangeArrowheads="1"/>
          </p:cNvSpPr>
          <p:nvPr/>
        </p:nvSpPr>
        <p:spPr bwMode="auto">
          <a:xfrm>
            <a:off x="1219200" y="3962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1" name="Oval 19"/>
          <p:cNvSpPr>
            <a:spLocks noChangeArrowheads="1"/>
          </p:cNvSpPr>
          <p:nvPr/>
        </p:nvSpPr>
        <p:spPr bwMode="auto">
          <a:xfrm>
            <a:off x="685800" y="4572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32" name="AutoShape 20"/>
          <p:cNvCxnSpPr>
            <a:cxnSpLocks noChangeShapeType="1"/>
            <a:stCxn id="1242130" idx="3"/>
            <a:endCxn id="1242131" idx="0"/>
          </p:cNvCxnSpPr>
          <p:nvPr/>
        </p:nvCxnSpPr>
        <p:spPr bwMode="auto">
          <a:xfrm flipH="1">
            <a:off x="1066800" y="43164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33" name="AutoShape 21"/>
          <p:cNvCxnSpPr>
            <a:cxnSpLocks noChangeShapeType="1"/>
            <a:stCxn id="1242129" idx="5"/>
            <a:endCxn id="1242130" idx="0"/>
          </p:cNvCxnSpPr>
          <p:nvPr/>
        </p:nvCxnSpPr>
        <p:spPr bwMode="auto">
          <a:xfrm>
            <a:off x="1412875" y="37068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34" name="Text Box 22"/>
          <p:cNvSpPr txBox="1">
            <a:spLocks noChangeArrowheads="1"/>
          </p:cNvSpPr>
          <p:nvPr/>
        </p:nvSpPr>
        <p:spPr bwMode="auto">
          <a:xfrm>
            <a:off x="4572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Degenerate binary tree</a:t>
            </a:r>
          </a:p>
        </p:txBody>
      </p:sp>
      <p:sp>
        <p:nvSpPr>
          <p:cNvPr id="1242135" name="Oval 23"/>
          <p:cNvSpPr>
            <a:spLocks noChangeArrowheads="1"/>
          </p:cNvSpPr>
          <p:nvPr/>
        </p:nvSpPr>
        <p:spPr bwMode="auto">
          <a:xfrm>
            <a:off x="3429000" y="34004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6" name="Oval 24"/>
          <p:cNvSpPr>
            <a:spLocks noChangeArrowheads="1"/>
          </p:cNvSpPr>
          <p:nvPr/>
        </p:nvSpPr>
        <p:spPr bwMode="auto">
          <a:xfrm>
            <a:off x="28956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7" name="Oval 25"/>
          <p:cNvSpPr>
            <a:spLocks noChangeArrowheads="1"/>
          </p:cNvSpPr>
          <p:nvPr/>
        </p:nvSpPr>
        <p:spPr bwMode="auto">
          <a:xfrm>
            <a:off x="3886200" y="4191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8" name="Oval 26"/>
          <p:cNvSpPr>
            <a:spLocks noChangeArrowheads="1"/>
          </p:cNvSpPr>
          <p:nvPr/>
        </p:nvSpPr>
        <p:spPr bwMode="auto">
          <a:xfrm>
            <a:off x="25908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39" name="Oval 27"/>
          <p:cNvSpPr>
            <a:spLocks noChangeArrowheads="1"/>
          </p:cNvSpPr>
          <p:nvPr/>
        </p:nvSpPr>
        <p:spPr bwMode="auto">
          <a:xfrm>
            <a:off x="35052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40" name="AutoShape 28"/>
          <p:cNvCxnSpPr>
            <a:cxnSpLocks noChangeShapeType="1"/>
            <a:stCxn id="1242136" idx="4"/>
            <a:endCxn id="1242138" idx="0"/>
          </p:cNvCxnSpPr>
          <p:nvPr/>
        </p:nvCxnSpPr>
        <p:spPr bwMode="auto">
          <a:xfrm flipH="1">
            <a:off x="2971800" y="46005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1" name="AutoShape 29"/>
          <p:cNvCxnSpPr>
            <a:cxnSpLocks noChangeShapeType="1"/>
            <a:stCxn id="1242137" idx="4"/>
            <a:endCxn id="1242139" idx="0"/>
          </p:cNvCxnSpPr>
          <p:nvPr/>
        </p:nvCxnSpPr>
        <p:spPr bwMode="auto">
          <a:xfrm flipH="1">
            <a:off x="3886200" y="46005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2" name="AutoShape 30"/>
          <p:cNvCxnSpPr>
            <a:cxnSpLocks noChangeShapeType="1"/>
            <a:stCxn id="1242135" idx="4"/>
            <a:endCxn id="1242137" idx="0"/>
          </p:cNvCxnSpPr>
          <p:nvPr/>
        </p:nvCxnSpPr>
        <p:spPr bwMode="auto">
          <a:xfrm>
            <a:off x="3810000" y="38100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3" name="AutoShape 31"/>
          <p:cNvCxnSpPr>
            <a:cxnSpLocks noChangeShapeType="1"/>
            <a:stCxn id="1242135" idx="4"/>
            <a:endCxn id="1242136" idx="0"/>
          </p:cNvCxnSpPr>
          <p:nvPr/>
        </p:nvCxnSpPr>
        <p:spPr bwMode="auto">
          <a:xfrm flipH="1">
            <a:off x="3276600" y="38100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44" name="Oval 32"/>
          <p:cNvSpPr>
            <a:spLocks noChangeArrowheads="1"/>
          </p:cNvSpPr>
          <p:nvPr/>
        </p:nvSpPr>
        <p:spPr bwMode="auto">
          <a:xfrm>
            <a:off x="533400" y="5257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2145" name="AutoShape 33"/>
          <p:cNvCxnSpPr>
            <a:cxnSpLocks noChangeShapeType="1"/>
            <a:stCxn id="1242131" idx="4"/>
            <a:endCxn id="1242144" idx="0"/>
          </p:cNvCxnSpPr>
          <p:nvPr/>
        </p:nvCxnSpPr>
        <p:spPr bwMode="auto">
          <a:xfrm flipH="1">
            <a:off x="914400" y="49815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2146" name="AutoShape 34"/>
          <p:cNvCxnSpPr>
            <a:cxnSpLocks noChangeShapeType="1"/>
            <a:stCxn id="1242137" idx="4"/>
          </p:cNvCxnSpPr>
          <p:nvPr/>
        </p:nvCxnSpPr>
        <p:spPr bwMode="auto">
          <a:xfrm>
            <a:off x="4267200" y="46005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2147" name="Oval 35"/>
          <p:cNvSpPr>
            <a:spLocks noChangeArrowheads="1"/>
          </p:cNvSpPr>
          <p:nvPr/>
        </p:nvSpPr>
        <p:spPr bwMode="auto">
          <a:xfrm>
            <a:off x="4419600" y="5029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2148" name="Text Box 36"/>
          <p:cNvSpPr txBox="1">
            <a:spLocks noChangeArrowheads="1"/>
          </p:cNvSpPr>
          <p:nvPr/>
        </p:nvSpPr>
        <p:spPr bwMode="auto">
          <a:xfrm>
            <a:off x="29718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Balanced binary tree</a:t>
            </a:r>
          </a:p>
        </p:txBody>
      </p:sp>
      <p:sp>
        <p:nvSpPr>
          <p:cNvPr id="1242149" name="Text Box 37"/>
          <p:cNvSpPr txBox="1">
            <a:spLocks noChangeArrowheads="1"/>
          </p:cNvSpPr>
          <p:nvPr/>
        </p:nvSpPr>
        <p:spPr bwMode="auto">
          <a:xfrm>
            <a:off x="6324600" y="57912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Complete 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Properties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191000" cy="5334000"/>
          </a:xfrm>
        </p:spPr>
        <p:txBody>
          <a:bodyPr/>
          <a:lstStyle/>
          <a:p>
            <a:r>
              <a:rPr lang="en-US"/>
              <a:t>Degenerate</a:t>
            </a:r>
          </a:p>
          <a:p>
            <a:pPr lvl="1"/>
            <a:r>
              <a:rPr lang="en-US"/>
              <a:t>Height = O(n) for n nodes</a:t>
            </a:r>
          </a:p>
          <a:p>
            <a:pPr lvl="1"/>
            <a:r>
              <a:rPr lang="en-US"/>
              <a:t>Similar to linear list</a:t>
            </a:r>
          </a:p>
        </p:txBody>
      </p:sp>
      <p:sp>
        <p:nvSpPr>
          <p:cNvPr id="1241126" name="Rectangle 38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143000"/>
            <a:ext cx="4000500" cy="5334000"/>
          </a:xfrm>
        </p:spPr>
        <p:txBody>
          <a:bodyPr/>
          <a:lstStyle/>
          <a:p>
            <a:r>
              <a:rPr lang="en-US"/>
              <a:t>Balanced</a:t>
            </a:r>
          </a:p>
          <a:p>
            <a:pPr lvl="1"/>
            <a:r>
              <a:rPr lang="en-US"/>
              <a:t>Height = O( log(n) ) for n nodes</a:t>
            </a:r>
          </a:p>
          <a:p>
            <a:pPr lvl="1"/>
            <a:r>
              <a:rPr lang="en-US"/>
              <a:t>Useful for searches</a:t>
            </a:r>
          </a:p>
        </p:txBody>
      </p:sp>
      <p:sp>
        <p:nvSpPr>
          <p:cNvPr id="1241105" name="Oval 17"/>
          <p:cNvSpPr>
            <a:spLocks noChangeArrowheads="1"/>
          </p:cNvSpPr>
          <p:nvPr/>
        </p:nvSpPr>
        <p:spPr bwMode="auto">
          <a:xfrm>
            <a:off x="1828800" y="3276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6" name="Oval 18"/>
          <p:cNvSpPr>
            <a:spLocks noChangeArrowheads="1"/>
          </p:cNvSpPr>
          <p:nvPr/>
        </p:nvSpPr>
        <p:spPr bwMode="auto">
          <a:xfrm>
            <a:off x="2286000" y="3886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07" name="Oval 19"/>
          <p:cNvSpPr>
            <a:spLocks noChangeArrowheads="1"/>
          </p:cNvSpPr>
          <p:nvPr/>
        </p:nvSpPr>
        <p:spPr bwMode="auto">
          <a:xfrm>
            <a:off x="1752600" y="4495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08" name="AutoShape 20"/>
          <p:cNvCxnSpPr>
            <a:cxnSpLocks noChangeShapeType="1"/>
            <a:stCxn id="1241106" idx="3"/>
            <a:endCxn id="1241107" idx="0"/>
          </p:cNvCxnSpPr>
          <p:nvPr/>
        </p:nvCxnSpPr>
        <p:spPr bwMode="auto">
          <a:xfrm flipH="1">
            <a:off x="2133600" y="4240213"/>
            <a:ext cx="2635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09" name="AutoShape 21"/>
          <p:cNvCxnSpPr>
            <a:cxnSpLocks noChangeShapeType="1"/>
            <a:stCxn id="1241105" idx="5"/>
            <a:endCxn id="1241106" idx="0"/>
          </p:cNvCxnSpPr>
          <p:nvPr/>
        </p:nvCxnSpPr>
        <p:spPr bwMode="auto">
          <a:xfrm>
            <a:off x="2479675" y="3630613"/>
            <a:ext cx="187325" cy="2270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10" name="Text Box 22"/>
          <p:cNvSpPr txBox="1">
            <a:spLocks noChangeArrowheads="1"/>
          </p:cNvSpPr>
          <p:nvPr/>
        </p:nvSpPr>
        <p:spPr bwMode="auto">
          <a:xfrm>
            <a:off x="15240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Degenerate binary tree</a:t>
            </a:r>
          </a:p>
        </p:txBody>
      </p:sp>
      <p:sp>
        <p:nvSpPr>
          <p:cNvPr id="1241120" name="Oval 32"/>
          <p:cNvSpPr>
            <a:spLocks noChangeArrowheads="1"/>
          </p:cNvSpPr>
          <p:nvPr/>
        </p:nvSpPr>
        <p:spPr bwMode="auto">
          <a:xfrm>
            <a:off x="1600200" y="51816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21" name="AutoShape 33"/>
          <p:cNvCxnSpPr>
            <a:cxnSpLocks noChangeShapeType="1"/>
            <a:stCxn id="1241107" idx="4"/>
            <a:endCxn id="1241120" idx="0"/>
          </p:cNvCxnSpPr>
          <p:nvPr/>
        </p:nvCxnSpPr>
        <p:spPr bwMode="auto">
          <a:xfrm flipH="1">
            <a:off x="1981200" y="4905375"/>
            <a:ext cx="1524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27" name="Oval 39"/>
          <p:cNvSpPr>
            <a:spLocks noChangeArrowheads="1"/>
          </p:cNvSpPr>
          <p:nvPr/>
        </p:nvSpPr>
        <p:spPr bwMode="auto">
          <a:xfrm>
            <a:off x="6248400" y="3324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8" name="Oval 40"/>
          <p:cNvSpPr>
            <a:spLocks noChangeArrowheads="1"/>
          </p:cNvSpPr>
          <p:nvPr/>
        </p:nvSpPr>
        <p:spPr bwMode="auto">
          <a:xfrm>
            <a:off x="57150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29" name="Oval 41"/>
          <p:cNvSpPr>
            <a:spLocks noChangeArrowheads="1"/>
          </p:cNvSpPr>
          <p:nvPr/>
        </p:nvSpPr>
        <p:spPr bwMode="auto">
          <a:xfrm>
            <a:off x="6705600" y="41148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0" name="Oval 42"/>
          <p:cNvSpPr>
            <a:spLocks noChangeArrowheads="1"/>
          </p:cNvSpPr>
          <p:nvPr/>
        </p:nvSpPr>
        <p:spPr bwMode="auto">
          <a:xfrm>
            <a:off x="54102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1" name="Oval 43"/>
          <p:cNvSpPr>
            <a:spLocks noChangeArrowheads="1"/>
          </p:cNvSpPr>
          <p:nvPr/>
        </p:nvSpPr>
        <p:spPr bwMode="auto">
          <a:xfrm>
            <a:off x="63246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1132" name="AutoShape 44"/>
          <p:cNvCxnSpPr>
            <a:cxnSpLocks noChangeShapeType="1"/>
            <a:stCxn id="1241128" idx="4"/>
            <a:endCxn id="1241130" idx="0"/>
          </p:cNvCxnSpPr>
          <p:nvPr/>
        </p:nvCxnSpPr>
        <p:spPr bwMode="auto">
          <a:xfrm flipH="1">
            <a:off x="5791200" y="4524375"/>
            <a:ext cx="304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3" name="AutoShape 45"/>
          <p:cNvCxnSpPr>
            <a:cxnSpLocks noChangeShapeType="1"/>
            <a:stCxn id="1241129" idx="4"/>
            <a:endCxn id="1241131" idx="0"/>
          </p:cNvCxnSpPr>
          <p:nvPr/>
        </p:nvCxnSpPr>
        <p:spPr bwMode="auto">
          <a:xfrm flipH="1">
            <a:off x="6705600" y="4524375"/>
            <a:ext cx="381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4" name="AutoShape 46"/>
          <p:cNvCxnSpPr>
            <a:cxnSpLocks noChangeShapeType="1"/>
            <a:stCxn id="1241127" idx="4"/>
            <a:endCxn id="1241129" idx="0"/>
          </p:cNvCxnSpPr>
          <p:nvPr/>
        </p:nvCxnSpPr>
        <p:spPr bwMode="auto">
          <a:xfrm>
            <a:off x="6629400" y="3733800"/>
            <a:ext cx="4572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5" name="AutoShape 47"/>
          <p:cNvCxnSpPr>
            <a:cxnSpLocks noChangeShapeType="1"/>
            <a:stCxn id="1241127" idx="4"/>
            <a:endCxn id="1241128" idx="0"/>
          </p:cNvCxnSpPr>
          <p:nvPr/>
        </p:nvCxnSpPr>
        <p:spPr bwMode="auto">
          <a:xfrm flipH="1">
            <a:off x="6096000" y="3733800"/>
            <a:ext cx="533400" cy="352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1136" name="AutoShape 48"/>
          <p:cNvCxnSpPr>
            <a:cxnSpLocks noChangeShapeType="1"/>
            <a:stCxn id="1241129" idx="4"/>
          </p:cNvCxnSpPr>
          <p:nvPr/>
        </p:nvCxnSpPr>
        <p:spPr bwMode="auto">
          <a:xfrm>
            <a:off x="7086600" y="4524375"/>
            <a:ext cx="6858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1137" name="Oval 49"/>
          <p:cNvSpPr>
            <a:spLocks noChangeArrowheads="1"/>
          </p:cNvSpPr>
          <p:nvPr/>
        </p:nvSpPr>
        <p:spPr bwMode="auto">
          <a:xfrm>
            <a:off x="7239000" y="49530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1138" name="Text Box 50"/>
          <p:cNvSpPr txBox="1">
            <a:spLocks noChangeArrowheads="1"/>
          </p:cNvSpPr>
          <p:nvPr/>
        </p:nvSpPr>
        <p:spPr bwMode="auto">
          <a:xfrm>
            <a:off x="5791200" y="5715000"/>
            <a:ext cx="19050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610600" cy="5562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" y="31242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any node </a:t>
            </a:r>
            <a:r>
              <a:rPr lang="en-US" sz="2800" b="1" dirty="0" smtClean="0">
                <a:solidFill>
                  <a:srgbClr val="FF0000"/>
                </a:solidFill>
              </a:rPr>
              <a:t>y </a:t>
            </a:r>
            <a:r>
              <a:rPr lang="en-US" sz="2800" dirty="0" smtClean="0"/>
              <a:t>in this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key(y) &lt; key(x)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7800" y="914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2514600"/>
            <a:ext cx="281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any node </a:t>
            </a:r>
            <a:r>
              <a:rPr lang="en-US" sz="2800" b="1" dirty="0" smtClean="0">
                <a:solidFill>
                  <a:srgbClr val="FF0000"/>
                </a:solidFill>
              </a:rPr>
              <a:t>z </a:t>
            </a:r>
            <a:r>
              <a:rPr lang="en-US" sz="2800" dirty="0" smtClean="0"/>
              <a:t>in this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key(z) </a:t>
            </a:r>
            <a:r>
              <a:rPr lang="en-US" sz="2800" b="1" dirty="0">
                <a:solidFill>
                  <a:srgbClr val="FF0000"/>
                </a:solidFill>
              </a:rPr>
              <a:t>&gt;</a:t>
            </a:r>
            <a:r>
              <a:rPr lang="en-US" sz="2800" b="1" dirty="0" smtClean="0">
                <a:solidFill>
                  <a:srgbClr val="FF0000"/>
                </a:solidFill>
              </a:rPr>
              <a:t> key(x)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Key property</a:t>
            </a:r>
          </a:p>
          <a:p>
            <a:pPr lvl="1"/>
            <a:r>
              <a:rPr lang="en-US" dirty="0"/>
              <a:t>Value at node</a:t>
            </a:r>
          </a:p>
          <a:p>
            <a:pPr lvl="2"/>
            <a:r>
              <a:rPr lang="en-US" dirty="0"/>
              <a:t>Smaller values in left </a:t>
            </a:r>
            <a:r>
              <a:rPr lang="en-US" dirty="0" err="1"/>
              <a:t>subtree</a:t>
            </a:r>
            <a:endParaRPr lang="en-US" dirty="0"/>
          </a:p>
          <a:p>
            <a:pPr lvl="2"/>
            <a:r>
              <a:rPr lang="en-US" dirty="0"/>
              <a:t>Larger values in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X </a:t>
            </a: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en-US" dirty="0">
                <a:solidFill>
                  <a:srgbClr val="FF3300"/>
                </a:solidFill>
              </a:rPr>
              <a:t> Y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X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>
                <a:solidFill>
                  <a:srgbClr val="FF3300"/>
                </a:solidFill>
              </a:rPr>
              <a:t> Z</a:t>
            </a:r>
          </a:p>
        </p:txBody>
      </p:sp>
      <p:sp>
        <p:nvSpPr>
          <p:cNvPr id="1245188" name="Oval 4"/>
          <p:cNvSpPr>
            <a:spLocks noChangeArrowheads="1"/>
          </p:cNvSpPr>
          <p:nvPr/>
        </p:nvSpPr>
        <p:spPr bwMode="auto">
          <a:xfrm>
            <a:off x="3810000" y="350520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189" name="Oval 5"/>
          <p:cNvSpPr>
            <a:spLocks noChangeArrowheads="1"/>
          </p:cNvSpPr>
          <p:nvPr/>
        </p:nvSpPr>
        <p:spPr bwMode="auto">
          <a:xfrm>
            <a:off x="2971800" y="50577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5190" name="Oval 6"/>
          <p:cNvSpPr>
            <a:spLocks noChangeArrowheads="1"/>
          </p:cNvSpPr>
          <p:nvPr/>
        </p:nvSpPr>
        <p:spPr bwMode="auto">
          <a:xfrm>
            <a:off x="4953000" y="513397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5195" name="AutoShape 11"/>
          <p:cNvCxnSpPr>
            <a:cxnSpLocks noChangeShapeType="1"/>
            <a:stCxn id="1245188" idx="4"/>
            <a:endCxn id="1245190" idx="0"/>
          </p:cNvCxnSpPr>
          <p:nvPr/>
        </p:nvCxnSpPr>
        <p:spPr bwMode="auto">
          <a:xfrm>
            <a:off x="4429125" y="4422775"/>
            <a:ext cx="1143000" cy="6826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5196" name="AutoShape 12"/>
          <p:cNvCxnSpPr>
            <a:cxnSpLocks noChangeShapeType="1"/>
            <a:stCxn id="1245188" idx="4"/>
            <a:endCxn id="1245189" idx="0"/>
          </p:cNvCxnSpPr>
          <p:nvPr/>
        </p:nvCxnSpPr>
        <p:spPr bwMode="auto">
          <a:xfrm flipH="1">
            <a:off x="3590925" y="442277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5212" name="Text Box 28"/>
          <p:cNvSpPr txBox="1">
            <a:spLocks noChangeArrowheads="1"/>
          </p:cNvSpPr>
          <p:nvPr/>
        </p:nvSpPr>
        <p:spPr bwMode="auto">
          <a:xfrm>
            <a:off x="3200400" y="5286375"/>
            <a:ext cx="619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Y</a:t>
            </a:r>
          </a:p>
        </p:txBody>
      </p:sp>
      <p:sp>
        <p:nvSpPr>
          <p:cNvPr id="1245213" name="Text Box 29"/>
          <p:cNvSpPr txBox="1">
            <a:spLocks noChangeArrowheads="1"/>
          </p:cNvSpPr>
          <p:nvPr/>
        </p:nvSpPr>
        <p:spPr bwMode="auto">
          <a:xfrm>
            <a:off x="3962400" y="3686175"/>
            <a:ext cx="8667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X</a:t>
            </a:r>
          </a:p>
        </p:txBody>
      </p:sp>
      <p:sp>
        <p:nvSpPr>
          <p:cNvPr id="1245214" name="Text Box 30"/>
          <p:cNvSpPr txBox="1">
            <a:spLocks noChangeArrowheads="1"/>
          </p:cNvSpPr>
          <p:nvPr/>
        </p:nvSpPr>
        <p:spPr bwMode="auto">
          <a:xfrm>
            <a:off x="5105400" y="536257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541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1215542" name="Rectangle 54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endParaRPr lang="en-US" dirty="0"/>
          </a:p>
        </p:txBody>
      </p:sp>
      <p:sp>
        <p:nvSpPr>
          <p:cNvPr id="1215526" name="Oval 38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27" name="Oval 39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28" name="Oval 40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29" name="Oval 41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31" name="Oval 43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533" name="AutoShape 45"/>
          <p:cNvCxnSpPr>
            <a:cxnSpLocks noChangeShapeType="1"/>
            <a:stCxn id="1215527" idx="4"/>
            <a:endCxn id="121552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35" name="AutoShape 47"/>
          <p:cNvCxnSpPr>
            <a:cxnSpLocks noChangeShapeType="1"/>
            <a:stCxn id="1215528" idx="4"/>
            <a:endCxn id="1215531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37" name="AutoShape 49"/>
          <p:cNvCxnSpPr>
            <a:cxnSpLocks noChangeShapeType="1"/>
            <a:stCxn id="1215526" idx="4"/>
            <a:endCxn id="121552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38" name="AutoShape 50"/>
          <p:cNvCxnSpPr>
            <a:cxnSpLocks noChangeShapeType="1"/>
            <a:stCxn id="1215526" idx="4"/>
            <a:endCxn id="121552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43" name="AutoShape 55"/>
          <p:cNvCxnSpPr>
            <a:cxnSpLocks noChangeShapeType="1"/>
            <a:stCxn id="1215528" idx="4"/>
            <a:endCxn id="1215544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544" name="Oval 56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45" name="Text Box 57"/>
          <p:cNvSpPr txBox="1">
            <a:spLocks noChangeArrowheads="1"/>
          </p:cNvSpPr>
          <p:nvPr/>
        </p:nvSpPr>
        <p:spPr bwMode="auto">
          <a:xfrm>
            <a:off x="1524000" y="5562600"/>
            <a:ext cx="2133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Binary search trees</a:t>
            </a:r>
          </a:p>
        </p:txBody>
      </p:sp>
      <p:sp>
        <p:nvSpPr>
          <p:cNvPr id="1215558" name="Text Box 70"/>
          <p:cNvSpPr txBox="1">
            <a:spLocks noChangeArrowheads="1"/>
          </p:cNvSpPr>
          <p:nvPr/>
        </p:nvSpPr>
        <p:spPr bwMode="auto">
          <a:xfrm>
            <a:off x="6019800" y="5562600"/>
            <a:ext cx="2362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Non-binary search tree</a:t>
            </a:r>
          </a:p>
        </p:txBody>
      </p:sp>
      <p:sp>
        <p:nvSpPr>
          <p:cNvPr id="1215559" name="Text Box 71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15560" name="Text Box 72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15561" name="Text Box 73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15564" name="Text Box 76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15565" name="Text Box 77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15566" name="Text Box 78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15567" name="Oval 79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68" name="Oval 80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69" name="Oval 81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70" name="Oval 82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71" name="Oval 83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572" name="AutoShape 84"/>
          <p:cNvCxnSpPr>
            <a:cxnSpLocks noChangeShapeType="1"/>
            <a:stCxn id="1215568" idx="4"/>
            <a:endCxn id="1215570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3" name="AutoShape 85"/>
          <p:cNvCxnSpPr>
            <a:cxnSpLocks noChangeShapeType="1"/>
            <a:stCxn id="1215568" idx="4"/>
            <a:endCxn id="1215571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4" name="AutoShape 86"/>
          <p:cNvCxnSpPr>
            <a:cxnSpLocks noChangeShapeType="1"/>
            <a:stCxn id="1215567" idx="4"/>
            <a:endCxn id="1215569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5" name="AutoShape 87"/>
          <p:cNvCxnSpPr>
            <a:cxnSpLocks noChangeShapeType="1"/>
            <a:stCxn id="1215567" idx="4"/>
            <a:endCxn id="1215568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76" name="AutoShape 88"/>
          <p:cNvCxnSpPr>
            <a:cxnSpLocks noChangeShapeType="1"/>
            <a:stCxn id="1215569" idx="4"/>
            <a:endCxn id="1215577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577" name="Oval 89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78" name="Text Box 90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15579" name="Text Box 91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15580" name="Text Box 92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15581" name="Text Box 93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15582" name="Text Box 94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15583" name="Text Box 95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15584" name="Oval 96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85" name="Oval 97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86" name="Oval 98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88" name="Oval 100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590" name="AutoShape 102"/>
          <p:cNvCxnSpPr>
            <a:cxnSpLocks noChangeShapeType="1"/>
            <a:stCxn id="1215586" idx="4"/>
            <a:endCxn id="1215588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91" name="AutoShape 103"/>
          <p:cNvCxnSpPr>
            <a:cxnSpLocks noChangeShapeType="1"/>
            <a:stCxn id="1215584" idx="4"/>
            <a:endCxn id="1215586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92" name="AutoShape 104"/>
          <p:cNvCxnSpPr>
            <a:cxnSpLocks noChangeShapeType="1"/>
            <a:stCxn id="1215584" idx="4"/>
            <a:endCxn id="1215585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15593" name="AutoShape 105"/>
          <p:cNvCxnSpPr>
            <a:cxnSpLocks noChangeShapeType="1"/>
            <a:stCxn id="1215588" idx="4"/>
            <a:endCxn id="1215594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594" name="Oval 106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5595" name="Text Box 107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15596" name="Text Box 108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15597" name="Text Box 109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15598" name="Text Box 110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15599" name="Text Box 111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15600" name="Text Box 112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15601" name="Oval 113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5602" name="AutoShape 114"/>
          <p:cNvCxnSpPr>
            <a:cxnSpLocks noChangeShapeType="1"/>
            <a:stCxn id="1215594" idx="4"/>
            <a:endCxn id="1215601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15603" name="Line 115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Binary Searches</a:t>
            </a: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r>
              <a:rPr lang="en-US" dirty="0"/>
              <a:t>Find ( 2 )</a:t>
            </a:r>
          </a:p>
          <a:p>
            <a:pPr lvl="1"/>
            <a:endParaRPr lang="en-US" dirty="0"/>
          </a:p>
        </p:txBody>
      </p:sp>
      <p:sp>
        <p:nvSpPr>
          <p:cNvPr id="1249284" name="Oval 4"/>
          <p:cNvSpPr>
            <a:spLocks noChangeArrowheads="1"/>
          </p:cNvSpPr>
          <p:nvPr/>
        </p:nvSpPr>
        <p:spPr bwMode="auto">
          <a:xfrm>
            <a:off x="10668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5" name="Oval 5"/>
          <p:cNvSpPr>
            <a:spLocks noChangeArrowheads="1"/>
          </p:cNvSpPr>
          <p:nvPr/>
        </p:nvSpPr>
        <p:spPr bwMode="auto">
          <a:xfrm>
            <a:off x="5334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6" name="Oval 6"/>
          <p:cNvSpPr>
            <a:spLocks noChangeArrowheads="1"/>
          </p:cNvSpPr>
          <p:nvPr/>
        </p:nvSpPr>
        <p:spPr bwMode="auto">
          <a:xfrm>
            <a:off x="15240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7" name="Oval 7"/>
          <p:cNvSpPr>
            <a:spLocks noChangeArrowheads="1"/>
          </p:cNvSpPr>
          <p:nvPr/>
        </p:nvSpPr>
        <p:spPr bwMode="auto">
          <a:xfrm>
            <a:off x="2286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88" name="Oval 8"/>
          <p:cNvSpPr>
            <a:spLocks noChangeArrowheads="1"/>
          </p:cNvSpPr>
          <p:nvPr/>
        </p:nvSpPr>
        <p:spPr bwMode="auto">
          <a:xfrm>
            <a:off x="11430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289" name="AutoShape 9"/>
          <p:cNvCxnSpPr>
            <a:cxnSpLocks noChangeShapeType="1"/>
            <a:stCxn id="1249285" idx="4"/>
            <a:endCxn id="1249287" idx="0"/>
          </p:cNvCxnSpPr>
          <p:nvPr/>
        </p:nvCxnSpPr>
        <p:spPr bwMode="auto">
          <a:xfrm flipH="1">
            <a:off x="6096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0" name="AutoShape 10"/>
          <p:cNvCxnSpPr>
            <a:cxnSpLocks noChangeShapeType="1"/>
            <a:stCxn id="1249286" idx="4"/>
            <a:endCxn id="1249288" idx="0"/>
          </p:cNvCxnSpPr>
          <p:nvPr/>
        </p:nvCxnSpPr>
        <p:spPr bwMode="auto">
          <a:xfrm flipH="1">
            <a:off x="15240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1" name="AutoShape 11"/>
          <p:cNvCxnSpPr>
            <a:cxnSpLocks noChangeShapeType="1"/>
            <a:stCxn id="1249284" idx="4"/>
            <a:endCxn id="1249286" idx="0"/>
          </p:cNvCxnSpPr>
          <p:nvPr/>
        </p:nvCxnSpPr>
        <p:spPr bwMode="auto">
          <a:xfrm>
            <a:off x="14478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2" name="AutoShape 12"/>
          <p:cNvCxnSpPr>
            <a:cxnSpLocks noChangeShapeType="1"/>
            <a:stCxn id="1249284" idx="4"/>
            <a:endCxn id="1249285" idx="0"/>
          </p:cNvCxnSpPr>
          <p:nvPr/>
        </p:nvCxnSpPr>
        <p:spPr bwMode="auto">
          <a:xfrm flipH="1">
            <a:off x="9144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293" name="AutoShape 13"/>
          <p:cNvCxnSpPr>
            <a:cxnSpLocks noChangeShapeType="1"/>
            <a:stCxn id="1249286" idx="4"/>
            <a:endCxn id="1249294" idx="0"/>
          </p:cNvCxnSpPr>
          <p:nvPr/>
        </p:nvCxnSpPr>
        <p:spPr bwMode="auto">
          <a:xfrm>
            <a:off x="19050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9294" name="Oval 14"/>
          <p:cNvSpPr>
            <a:spLocks noChangeArrowheads="1"/>
          </p:cNvSpPr>
          <p:nvPr/>
        </p:nvSpPr>
        <p:spPr bwMode="auto">
          <a:xfrm>
            <a:off x="2057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297" name="Text Box 17"/>
          <p:cNvSpPr txBox="1">
            <a:spLocks noChangeArrowheads="1"/>
          </p:cNvSpPr>
          <p:nvPr/>
        </p:nvSpPr>
        <p:spPr bwMode="auto">
          <a:xfrm>
            <a:off x="6858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49298" name="Text Box 18"/>
          <p:cNvSpPr txBox="1">
            <a:spLocks noChangeArrowheads="1"/>
          </p:cNvSpPr>
          <p:nvPr/>
        </p:nvSpPr>
        <p:spPr bwMode="auto">
          <a:xfrm>
            <a:off x="1143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49299" name="Text Box 19"/>
          <p:cNvSpPr txBox="1">
            <a:spLocks noChangeArrowheads="1"/>
          </p:cNvSpPr>
          <p:nvPr/>
        </p:nvSpPr>
        <p:spPr bwMode="auto">
          <a:xfrm>
            <a:off x="16002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30</a:t>
            </a:r>
          </a:p>
        </p:txBody>
      </p:sp>
      <p:sp>
        <p:nvSpPr>
          <p:cNvPr id="1249300" name="Text Box 20"/>
          <p:cNvSpPr txBox="1">
            <a:spLocks noChangeArrowheads="1"/>
          </p:cNvSpPr>
          <p:nvPr/>
        </p:nvSpPr>
        <p:spPr bwMode="auto">
          <a:xfrm>
            <a:off x="3810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49301" name="Text Box 21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25</a:t>
            </a:r>
          </a:p>
        </p:txBody>
      </p:sp>
      <p:sp>
        <p:nvSpPr>
          <p:cNvPr id="1249302" name="Text Box 22"/>
          <p:cNvSpPr txBox="1">
            <a:spLocks noChangeArrowheads="1"/>
          </p:cNvSpPr>
          <p:nvPr/>
        </p:nvSpPr>
        <p:spPr bwMode="auto">
          <a:xfrm>
            <a:off x="22098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49320" name="Oval 40"/>
          <p:cNvSpPr>
            <a:spLocks noChangeArrowheads="1"/>
          </p:cNvSpPr>
          <p:nvPr/>
        </p:nvSpPr>
        <p:spPr bwMode="auto">
          <a:xfrm>
            <a:off x="5410200" y="1981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1" name="Oval 41"/>
          <p:cNvSpPr>
            <a:spLocks noChangeArrowheads="1"/>
          </p:cNvSpPr>
          <p:nvPr/>
        </p:nvSpPr>
        <p:spPr bwMode="auto">
          <a:xfrm>
            <a:off x="48768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2" name="Oval 42"/>
          <p:cNvSpPr>
            <a:spLocks noChangeArrowheads="1"/>
          </p:cNvSpPr>
          <p:nvPr/>
        </p:nvSpPr>
        <p:spPr bwMode="auto">
          <a:xfrm>
            <a:off x="58674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3" name="Oval 43"/>
          <p:cNvSpPr>
            <a:spLocks noChangeArrowheads="1"/>
          </p:cNvSpPr>
          <p:nvPr/>
        </p:nvSpPr>
        <p:spPr bwMode="auto">
          <a:xfrm>
            <a:off x="5486400" y="36099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324" name="AutoShape 44"/>
          <p:cNvCxnSpPr>
            <a:cxnSpLocks noChangeShapeType="1"/>
            <a:stCxn id="1249322" idx="4"/>
            <a:endCxn id="1249323" idx="0"/>
          </p:cNvCxnSpPr>
          <p:nvPr/>
        </p:nvCxnSpPr>
        <p:spPr bwMode="auto">
          <a:xfrm flipH="1">
            <a:off x="5867400" y="33718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25" name="AutoShape 45"/>
          <p:cNvCxnSpPr>
            <a:cxnSpLocks noChangeShapeType="1"/>
            <a:stCxn id="1249320" idx="4"/>
            <a:endCxn id="1249322" idx="0"/>
          </p:cNvCxnSpPr>
          <p:nvPr/>
        </p:nvCxnSpPr>
        <p:spPr bwMode="auto">
          <a:xfrm>
            <a:off x="5791200" y="25812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26" name="AutoShape 46"/>
          <p:cNvCxnSpPr>
            <a:cxnSpLocks noChangeShapeType="1"/>
            <a:stCxn id="1249320" idx="4"/>
            <a:endCxn id="1249321" idx="0"/>
          </p:cNvCxnSpPr>
          <p:nvPr/>
        </p:nvCxnSpPr>
        <p:spPr bwMode="auto">
          <a:xfrm flipH="1">
            <a:off x="5257800" y="25812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49327" name="AutoShape 47"/>
          <p:cNvCxnSpPr>
            <a:cxnSpLocks noChangeShapeType="1"/>
            <a:stCxn id="1249323" idx="4"/>
            <a:endCxn id="1249328" idx="0"/>
          </p:cNvCxnSpPr>
          <p:nvPr/>
        </p:nvCxnSpPr>
        <p:spPr bwMode="auto">
          <a:xfrm flipH="1">
            <a:off x="5181600" y="4210050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9328" name="Oval 48"/>
          <p:cNvSpPr>
            <a:spLocks noChangeArrowheads="1"/>
          </p:cNvSpPr>
          <p:nvPr/>
        </p:nvSpPr>
        <p:spPr bwMode="auto">
          <a:xfrm>
            <a:off x="4800600" y="4448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329" name="Text Box 49"/>
          <p:cNvSpPr txBox="1">
            <a:spLocks noChangeArrowheads="1"/>
          </p:cNvSpPr>
          <p:nvPr/>
        </p:nvSpPr>
        <p:spPr bwMode="auto">
          <a:xfrm>
            <a:off x="5562600" y="2009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49330" name="Text Box 50"/>
          <p:cNvSpPr txBox="1">
            <a:spLocks noChangeArrowheads="1"/>
          </p:cNvSpPr>
          <p:nvPr/>
        </p:nvSpPr>
        <p:spPr bwMode="auto">
          <a:xfrm>
            <a:off x="4876800" y="4448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10</a:t>
            </a:r>
          </a:p>
        </p:txBody>
      </p:sp>
      <p:sp>
        <p:nvSpPr>
          <p:cNvPr id="1249331" name="Text Box 51"/>
          <p:cNvSpPr txBox="1">
            <a:spLocks noChangeArrowheads="1"/>
          </p:cNvSpPr>
          <p:nvPr/>
        </p:nvSpPr>
        <p:spPr bwMode="auto">
          <a:xfrm>
            <a:off x="5562600" y="3686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30</a:t>
            </a:r>
          </a:p>
        </p:txBody>
      </p:sp>
      <p:sp>
        <p:nvSpPr>
          <p:cNvPr id="1249332" name="Text Box 52"/>
          <p:cNvSpPr txBox="1">
            <a:spLocks noChangeArrowheads="1"/>
          </p:cNvSpPr>
          <p:nvPr/>
        </p:nvSpPr>
        <p:spPr bwMode="auto">
          <a:xfrm>
            <a:off x="5029200" y="2771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</a:t>
            </a:r>
          </a:p>
        </p:txBody>
      </p:sp>
      <p:sp>
        <p:nvSpPr>
          <p:cNvPr id="1249333" name="Text Box 53"/>
          <p:cNvSpPr txBox="1">
            <a:spLocks noChangeArrowheads="1"/>
          </p:cNvSpPr>
          <p:nvPr/>
        </p:nvSpPr>
        <p:spPr bwMode="auto">
          <a:xfrm>
            <a:off x="5486400" y="5286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25</a:t>
            </a:r>
          </a:p>
        </p:txBody>
      </p:sp>
      <p:sp>
        <p:nvSpPr>
          <p:cNvPr id="1249334" name="Text Box 54"/>
          <p:cNvSpPr txBox="1">
            <a:spLocks noChangeArrowheads="1"/>
          </p:cNvSpPr>
          <p:nvPr/>
        </p:nvSpPr>
        <p:spPr bwMode="auto">
          <a:xfrm>
            <a:off x="5943600" y="2771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49335" name="Oval 55"/>
          <p:cNvSpPr>
            <a:spLocks noChangeArrowheads="1"/>
          </p:cNvSpPr>
          <p:nvPr/>
        </p:nvSpPr>
        <p:spPr bwMode="auto">
          <a:xfrm>
            <a:off x="5410200" y="5286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49336" name="AutoShape 56"/>
          <p:cNvCxnSpPr>
            <a:cxnSpLocks noChangeShapeType="1"/>
            <a:stCxn id="1249328" idx="4"/>
            <a:endCxn id="1249335" idx="0"/>
          </p:cNvCxnSpPr>
          <p:nvPr/>
        </p:nvCxnSpPr>
        <p:spPr bwMode="auto">
          <a:xfrm>
            <a:off x="5181600" y="5048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49338" name="Text Box 58"/>
          <p:cNvSpPr txBox="1">
            <a:spLocks noChangeArrowheads="1"/>
          </p:cNvSpPr>
          <p:nvPr/>
        </p:nvSpPr>
        <p:spPr bwMode="auto">
          <a:xfrm>
            <a:off x="2819400" y="2286000"/>
            <a:ext cx="2286000" cy="18158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10 &gt; 2,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5 &gt; 2,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2 = 2, found</a:t>
            </a:r>
          </a:p>
        </p:txBody>
      </p:sp>
      <p:sp>
        <p:nvSpPr>
          <p:cNvPr id="1249339" name="Text Box 59"/>
          <p:cNvSpPr txBox="1">
            <a:spLocks noChangeArrowheads="1"/>
          </p:cNvSpPr>
          <p:nvPr/>
        </p:nvSpPr>
        <p:spPr bwMode="auto">
          <a:xfrm>
            <a:off x="6705600" y="2286000"/>
            <a:ext cx="2286000" cy="11695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5 &gt; 2,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2 = 2,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Binary Searches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/>
              <a:t>Find ( 25 )</a:t>
            </a:r>
          </a:p>
          <a:p>
            <a:pPr lvl="1"/>
            <a:endParaRPr lang="en-US" dirty="0"/>
          </a:p>
        </p:txBody>
      </p:sp>
      <p:sp>
        <p:nvSpPr>
          <p:cNvPr id="1250308" name="Oval 4"/>
          <p:cNvSpPr>
            <a:spLocks noChangeArrowheads="1"/>
          </p:cNvSpPr>
          <p:nvPr/>
        </p:nvSpPr>
        <p:spPr bwMode="auto">
          <a:xfrm>
            <a:off x="10668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09" name="Oval 5"/>
          <p:cNvSpPr>
            <a:spLocks noChangeArrowheads="1"/>
          </p:cNvSpPr>
          <p:nvPr/>
        </p:nvSpPr>
        <p:spPr bwMode="auto">
          <a:xfrm>
            <a:off x="5334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0" name="Oval 6"/>
          <p:cNvSpPr>
            <a:spLocks noChangeArrowheads="1"/>
          </p:cNvSpPr>
          <p:nvPr/>
        </p:nvSpPr>
        <p:spPr bwMode="auto">
          <a:xfrm>
            <a:off x="15240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1" name="Oval 7"/>
          <p:cNvSpPr>
            <a:spLocks noChangeArrowheads="1"/>
          </p:cNvSpPr>
          <p:nvPr/>
        </p:nvSpPr>
        <p:spPr bwMode="auto">
          <a:xfrm>
            <a:off x="2286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2" name="Oval 8"/>
          <p:cNvSpPr>
            <a:spLocks noChangeArrowheads="1"/>
          </p:cNvSpPr>
          <p:nvPr/>
        </p:nvSpPr>
        <p:spPr bwMode="auto">
          <a:xfrm>
            <a:off x="11430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0313" name="AutoShape 9"/>
          <p:cNvCxnSpPr>
            <a:cxnSpLocks noChangeShapeType="1"/>
            <a:stCxn id="1250309" idx="4"/>
            <a:endCxn id="1250311" idx="0"/>
          </p:cNvCxnSpPr>
          <p:nvPr/>
        </p:nvCxnSpPr>
        <p:spPr bwMode="auto">
          <a:xfrm flipH="1">
            <a:off x="6096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4" name="AutoShape 10"/>
          <p:cNvCxnSpPr>
            <a:cxnSpLocks noChangeShapeType="1"/>
            <a:stCxn id="1250310" idx="4"/>
            <a:endCxn id="1250312" idx="0"/>
          </p:cNvCxnSpPr>
          <p:nvPr/>
        </p:nvCxnSpPr>
        <p:spPr bwMode="auto">
          <a:xfrm flipH="1">
            <a:off x="15240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5" name="AutoShape 11"/>
          <p:cNvCxnSpPr>
            <a:cxnSpLocks noChangeShapeType="1"/>
            <a:stCxn id="1250308" idx="4"/>
            <a:endCxn id="1250310" idx="0"/>
          </p:cNvCxnSpPr>
          <p:nvPr/>
        </p:nvCxnSpPr>
        <p:spPr bwMode="auto">
          <a:xfrm>
            <a:off x="14478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6" name="AutoShape 12"/>
          <p:cNvCxnSpPr>
            <a:cxnSpLocks noChangeShapeType="1"/>
            <a:stCxn id="1250308" idx="4"/>
            <a:endCxn id="1250309" idx="0"/>
          </p:cNvCxnSpPr>
          <p:nvPr/>
        </p:nvCxnSpPr>
        <p:spPr bwMode="auto">
          <a:xfrm flipH="1">
            <a:off x="9144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17" name="AutoShape 13"/>
          <p:cNvCxnSpPr>
            <a:cxnSpLocks noChangeShapeType="1"/>
            <a:stCxn id="1250310" idx="4"/>
            <a:endCxn id="1250318" idx="0"/>
          </p:cNvCxnSpPr>
          <p:nvPr/>
        </p:nvCxnSpPr>
        <p:spPr bwMode="auto">
          <a:xfrm>
            <a:off x="19050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0318" name="Oval 14"/>
          <p:cNvSpPr>
            <a:spLocks noChangeArrowheads="1"/>
          </p:cNvSpPr>
          <p:nvPr/>
        </p:nvSpPr>
        <p:spPr bwMode="auto">
          <a:xfrm>
            <a:off x="2057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19" name="Text Box 15"/>
          <p:cNvSpPr txBox="1">
            <a:spLocks noChangeArrowheads="1"/>
          </p:cNvSpPr>
          <p:nvPr/>
        </p:nvSpPr>
        <p:spPr bwMode="auto">
          <a:xfrm>
            <a:off x="685800" y="28194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0320" name="Text Box 16"/>
          <p:cNvSpPr txBox="1">
            <a:spLocks noChangeArrowheads="1"/>
          </p:cNvSpPr>
          <p:nvPr/>
        </p:nvSpPr>
        <p:spPr bwMode="auto">
          <a:xfrm>
            <a:off x="1143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0321" name="Text Box 17"/>
          <p:cNvSpPr txBox="1">
            <a:spLocks noChangeArrowheads="1"/>
          </p:cNvSpPr>
          <p:nvPr/>
        </p:nvSpPr>
        <p:spPr bwMode="auto">
          <a:xfrm>
            <a:off x="16002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0322" name="Text Box 18"/>
          <p:cNvSpPr txBox="1">
            <a:spLocks noChangeArrowheads="1"/>
          </p:cNvSpPr>
          <p:nvPr/>
        </p:nvSpPr>
        <p:spPr bwMode="auto">
          <a:xfrm>
            <a:off x="381000" y="3733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0323" name="Text Box 19"/>
          <p:cNvSpPr txBox="1">
            <a:spLocks noChangeArrowheads="1"/>
          </p:cNvSpPr>
          <p:nvPr/>
        </p:nvSpPr>
        <p:spPr bwMode="auto">
          <a:xfrm>
            <a:off x="1219200" y="3733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0324" name="Text Box 20"/>
          <p:cNvSpPr txBox="1">
            <a:spLocks noChangeArrowheads="1"/>
          </p:cNvSpPr>
          <p:nvPr/>
        </p:nvSpPr>
        <p:spPr bwMode="auto">
          <a:xfrm>
            <a:off x="2209800" y="3733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0325" name="Oval 21"/>
          <p:cNvSpPr>
            <a:spLocks noChangeArrowheads="1"/>
          </p:cNvSpPr>
          <p:nvPr/>
        </p:nvSpPr>
        <p:spPr bwMode="auto">
          <a:xfrm>
            <a:off x="5410200" y="1981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26" name="Oval 22"/>
          <p:cNvSpPr>
            <a:spLocks noChangeArrowheads="1"/>
          </p:cNvSpPr>
          <p:nvPr/>
        </p:nvSpPr>
        <p:spPr bwMode="auto">
          <a:xfrm>
            <a:off x="48768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27" name="Oval 23"/>
          <p:cNvSpPr>
            <a:spLocks noChangeArrowheads="1"/>
          </p:cNvSpPr>
          <p:nvPr/>
        </p:nvSpPr>
        <p:spPr bwMode="auto">
          <a:xfrm>
            <a:off x="5867400" y="27717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28" name="Oval 24"/>
          <p:cNvSpPr>
            <a:spLocks noChangeArrowheads="1"/>
          </p:cNvSpPr>
          <p:nvPr/>
        </p:nvSpPr>
        <p:spPr bwMode="auto">
          <a:xfrm>
            <a:off x="5486400" y="36099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0329" name="AutoShape 25"/>
          <p:cNvCxnSpPr>
            <a:cxnSpLocks noChangeShapeType="1"/>
            <a:stCxn id="1250327" idx="4"/>
            <a:endCxn id="1250328" idx="0"/>
          </p:cNvCxnSpPr>
          <p:nvPr/>
        </p:nvCxnSpPr>
        <p:spPr bwMode="auto">
          <a:xfrm flipH="1">
            <a:off x="5867400" y="33718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30" name="AutoShape 26"/>
          <p:cNvCxnSpPr>
            <a:cxnSpLocks noChangeShapeType="1"/>
            <a:stCxn id="1250325" idx="4"/>
            <a:endCxn id="1250327" idx="0"/>
          </p:cNvCxnSpPr>
          <p:nvPr/>
        </p:nvCxnSpPr>
        <p:spPr bwMode="auto">
          <a:xfrm>
            <a:off x="5791200" y="25812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31" name="AutoShape 27"/>
          <p:cNvCxnSpPr>
            <a:cxnSpLocks noChangeShapeType="1"/>
            <a:stCxn id="1250325" idx="4"/>
            <a:endCxn id="1250326" idx="0"/>
          </p:cNvCxnSpPr>
          <p:nvPr/>
        </p:nvCxnSpPr>
        <p:spPr bwMode="auto">
          <a:xfrm flipH="1">
            <a:off x="5257800" y="25812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0332" name="AutoShape 28"/>
          <p:cNvCxnSpPr>
            <a:cxnSpLocks noChangeShapeType="1"/>
            <a:stCxn id="1250328" idx="4"/>
            <a:endCxn id="1250333" idx="0"/>
          </p:cNvCxnSpPr>
          <p:nvPr/>
        </p:nvCxnSpPr>
        <p:spPr bwMode="auto">
          <a:xfrm flipH="1">
            <a:off x="5181600" y="4210050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0333" name="Oval 29"/>
          <p:cNvSpPr>
            <a:spLocks noChangeArrowheads="1"/>
          </p:cNvSpPr>
          <p:nvPr/>
        </p:nvSpPr>
        <p:spPr bwMode="auto">
          <a:xfrm>
            <a:off x="4800600" y="4448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0334" name="Text Box 30"/>
          <p:cNvSpPr txBox="1">
            <a:spLocks noChangeArrowheads="1"/>
          </p:cNvSpPr>
          <p:nvPr/>
        </p:nvSpPr>
        <p:spPr bwMode="auto">
          <a:xfrm>
            <a:off x="5562600" y="2009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5</a:t>
            </a:r>
          </a:p>
        </p:txBody>
      </p:sp>
      <p:sp>
        <p:nvSpPr>
          <p:cNvPr id="1250335" name="Text Box 31"/>
          <p:cNvSpPr txBox="1">
            <a:spLocks noChangeArrowheads="1"/>
          </p:cNvSpPr>
          <p:nvPr/>
        </p:nvSpPr>
        <p:spPr bwMode="auto">
          <a:xfrm>
            <a:off x="4876800" y="44481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0336" name="Text Box 32"/>
          <p:cNvSpPr txBox="1">
            <a:spLocks noChangeArrowheads="1"/>
          </p:cNvSpPr>
          <p:nvPr/>
        </p:nvSpPr>
        <p:spPr bwMode="auto">
          <a:xfrm>
            <a:off x="5562600" y="36861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0337" name="Text Box 33"/>
          <p:cNvSpPr txBox="1">
            <a:spLocks noChangeArrowheads="1"/>
          </p:cNvSpPr>
          <p:nvPr/>
        </p:nvSpPr>
        <p:spPr bwMode="auto">
          <a:xfrm>
            <a:off x="5029200" y="2771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0338" name="Text Box 34"/>
          <p:cNvSpPr txBox="1">
            <a:spLocks noChangeArrowheads="1"/>
          </p:cNvSpPr>
          <p:nvPr/>
        </p:nvSpPr>
        <p:spPr bwMode="auto">
          <a:xfrm>
            <a:off x="5486400" y="5286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0339" name="Text Box 35"/>
          <p:cNvSpPr txBox="1">
            <a:spLocks noChangeArrowheads="1"/>
          </p:cNvSpPr>
          <p:nvPr/>
        </p:nvSpPr>
        <p:spPr bwMode="auto">
          <a:xfrm>
            <a:off x="5943600" y="2771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45</a:t>
            </a:r>
          </a:p>
        </p:txBody>
      </p:sp>
      <p:sp>
        <p:nvSpPr>
          <p:cNvPr id="1250340" name="Oval 36"/>
          <p:cNvSpPr>
            <a:spLocks noChangeArrowheads="1"/>
          </p:cNvSpPr>
          <p:nvPr/>
        </p:nvSpPr>
        <p:spPr bwMode="auto">
          <a:xfrm>
            <a:off x="5410200" y="5286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0341" name="AutoShape 37"/>
          <p:cNvCxnSpPr>
            <a:cxnSpLocks noChangeShapeType="1"/>
            <a:stCxn id="1250333" idx="4"/>
            <a:endCxn id="1250340" idx="0"/>
          </p:cNvCxnSpPr>
          <p:nvPr/>
        </p:nvCxnSpPr>
        <p:spPr bwMode="auto">
          <a:xfrm>
            <a:off x="5181600" y="5048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0342" name="Text Box 38"/>
          <p:cNvSpPr txBox="1">
            <a:spLocks noChangeArrowheads="1"/>
          </p:cNvSpPr>
          <p:nvPr/>
        </p:nvSpPr>
        <p:spPr bwMode="auto">
          <a:xfrm>
            <a:off x="2819400" y="2286000"/>
            <a:ext cx="22860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10 &lt; 25, right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30 &gt; 25, left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25 = 25, found</a:t>
            </a:r>
          </a:p>
        </p:txBody>
      </p:sp>
      <p:sp>
        <p:nvSpPr>
          <p:cNvPr id="1250343" name="Text Box 39"/>
          <p:cNvSpPr txBox="1">
            <a:spLocks noChangeArrowheads="1"/>
          </p:cNvSpPr>
          <p:nvPr/>
        </p:nvSpPr>
        <p:spPr bwMode="auto">
          <a:xfrm>
            <a:off x="6705600" y="2286000"/>
            <a:ext cx="2286000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5 &lt; 25, right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45 &gt; 25, left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30 &gt; 25, left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10 &lt; 25, right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" charset="0"/>
              </a:rPr>
              <a:t>25 = 25, found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Properties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Time of search</a:t>
            </a:r>
          </a:p>
          <a:p>
            <a:pPr lvl="1"/>
            <a:r>
              <a:rPr lang="en-US"/>
              <a:t>Proportional to height of tree</a:t>
            </a:r>
          </a:p>
          <a:p>
            <a:pPr lvl="1"/>
            <a:r>
              <a:rPr lang="en-US"/>
              <a:t>Balanced binary tree</a:t>
            </a:r>
          </a:p>
          <a:p>
            <a:pPr lvl="2"/>
            <a:r>
              <a:rPr lang="en-US"/>
              <a:t>O( log(n) ) time</a:t>
            </a:r>
          </a:p>
          <a:p>
            <a:pPr lvl="1"/>
            <a:r>
              <a:rPr lang="en-US"/>
              <a:t>Degenerate tree</a:t>
            </a:r>
          </a:p>
          <a:p>
            <a:pPr lvl="2"/>
            <a:r>
              <a:rPr lang="en-US"/>
              <a:t>O( n ) time</a:t>
            </a:r>
          </a:p>
          <a:p>
            <a:pPr lvl="2"/>
            <a:r>
              <a:rPr lang="en-US"/>
              <a:t>Like searching linked list / unsorted array</a:t>
            </a:r>
          </a:p>
          <a:p>
            <a:r>
              <a:rPr lang="en-US"/>
              <a:t>Requires</a:t>
            </a:r>
          </a:p>
          <a:p>
            <a:pPr lvl="1"/>
            <a:r>
              <a:rPr lang="en-US"/>
              <a:t>Ability to </a:t>
            </a:r>
            <a:r>
              <a:rPr lang="en-US">
                <a:solidFill>
                  <a:srgbClr val="FF3300"/>
                </a:solidFill>
              </a:rPr>
              <a:t>compare</a:t>
            </a:r>
            <a:r>
              <a:rPr lang="en-US"/>
              <a:t> key 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Construction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build &amp; maintain binary trees?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r>
              <a:rPr lang="en-US"/>
              <a:t>Maintain key property (invariant)</a:t>
            </a:r>
          </a:p>
          <a:p>
            <a:pPr lvl="1"/>
            <a:r>
              <a:rPr lang="en-US"/>
              <a:t>Smaller values in left subtree</a:t>
            </a:r>
          </a:p>
          <a:p>
            <a:pPr lvl="1"/>
            <a:r>
              <a:rPr lang="en-US"/>
              <a:t>Larger values in right subtree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– Insertion</a:t>
            </a:r>
          </a:p>
        </p:txBody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/>
            <a:r>
              <a:rPr lang="en-US"/>
              <a:t>Algorithm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Perform search for value X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Search will end at node Y (if X not in tree)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X &lt; Y, insert new leaf X as new left subtree for Y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X &gt; Y, insert new leaf X as new right subtree for Y</a:t>
            </a:r>
          </a:p>
          <a:p>
            <a:pPr marL="533400" indent="-533400"/>
            <a:r>
              <a:rPr lang="en-US"/>
              <a:t>Observations</a:t>
            </a:r>
          </a:p>
          <a:p>
            <a:pPr marL="914400" lvl="1" indent="-457200"/>
            <a:r>
              <a:rPr lang="en-US"/>
              <a:t>O( log(n) ) operation for balanced tree</a:t>
            </a:r>
          </a:p>
          <a:p>
            <a:pPr marL="914400" lvl="1" indent="-457200"/>
            <a:r>
              <a:rPr lang="en-US"/>
              <a:t>Insertions may unbalance tree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Insertion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Insert ( 20 )</a:t>
            </a:r>
          </a:p>
          <a:p>
            <a:pPr lvl="1"/>
            <a:endParaRPr lang="en-US" dirty="0"/>
          </a:p>
        </p:txBody>
      </p:sp>
      <p:sp>
        <p:nvSpPr>
          <p:cNvPr id="1255428" name="Oval 4"/>
          <p:cNvSpPr>
            <a:spLocks noChangeArrowheads="1"/>
          </p:cNvSpPr>
          <p:nvPr/>
        </p:nvSpPr>
        <p:spPr bwMode="auto">
          <a:xfrm>
            <a:off x="2209800" y="2209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29" name="Oval 5"/>
          <p:cNvSpPr>
            <a:spLocks noChangeArrowheads="1"/>
          </p:cNvSpPr>
          <p:nvPr/>
        </p:nvSpPr>
        <p:spPr bwMode="auto">
          <a:xfrm>
            <a:off x="1676400" y="3000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0" name="Oval 6"/>
          <p:cNvSpPr>
            <a:spLocks noChangeArrowheads="1"/>
          </p:cNvSpPr>
          <p:nvPr/>
        </p:nvSpPr>
        <p:spPr bwMode="auto">
          <a:xfrm>
            <a:off x="2667000" y="3000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1" name="Oval 7"/>
          <p:cNvSpPr>
            <a:spLocks noChangeArrowheads="1"/>
          </p:cNvSpPr>
          <p:nvPr/>
        </p:nvSpPr>
        <p:spPr bwMode="auto">
          <a:xfrm>
            <a:off x="13716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2" name="Oval 8"/>
          <p:cNvSpPr>
            <a:spLocks noChangeArrowheads="1"/>
          </p:cNvSpPr>
          <p:nvPr/>
        </p:nvSpPr>
        <p:spPr bwMode="auto">
          <a:xfrm>
            <a:off x="22860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5433" name="AutoShape 9"/>
          <p:cNvCxnSpPr>
            <a:cxnSpLocks noChangeShapeType="1"/>
            <a:stCxn id="1255429" idx="4"/>
            <a:endCxn id="1255431" idx="0"/>
          </p:cNvCxnSpPr>
          <p:nvPr/>
        </p:nvCxnSpPr>
        <p:spPr bwMode="auto">
          <a:xfrm flipH="1">
            <a:off x="1752600" y="36004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4" name="AutoShape 10"/>
          <p:cNvCxnSpPr>
            <a:cxnSpLocks noChangeShapeType="1"/>
            <a:stCxn id="1255430" idx="4"/>
            <a:endCxn id="1255432" idx="0"/>
          </p:cNvCxnSpPr>
          <p:nvPr/>
        </p:nvCxnSpPr>
        <p:spPr bwMode="auto">
          <a:xfrm flipH="1">
            <a:off x="2667000" y="3600450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5" name="AutoShape 11"/>
          <p:cNvCxnSpPr>
            <a:cxnSpLocks noChangeShapeType="1"/>
            <a:stCxn id="1255428" idx="4"/>
            <a:endCxn id="1255430" idx="0"/>
          </p:cNvCxnSpPr>
          <p:nvPr/>
        </p:nvCxnSpPr>
        <p:spPr bwMode="auto">
          <a:xfrm>
            <a:off x="2590800" y="28098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6" name="AutoShape 12"/>
          <p:cNvCxnSpPr>
            <a:cxnSpLocks noChangeShapeType="1"/>
            <a:stCxn id="1255428" idx="4"/>
            <a:endCxn id="1255429" idx="0"/>
          </p:cNvCxnSpPr>
          <p:nvPr/>
        </p:nvCxnSpPr>
        <p:spPr bwMode="auto">
          <a:xfrm flipH="1">
            <a:off x="2057400" y="28098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5437" name="AutoShape 13"/>
          <p:cNvCxnSpPr>
            <a:cxnSpLocks noChangeShapeType="1"/>
            <a:stCxn id="1255430" idx="4"/>
            <a:endCxn id="1255438" idx="0"/>
          </p:cNvCxnSpPr>
          <p:nvPr/>
        </p:nvCxnSpPr>
        <p:spPr bwMode="auto">
          <a:xfrm>
            <a:off x="3048000" y="36004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5438" name="Oval 14"/>
          <p:cNvSpPr>
            <a:spLocks noChangeArrowheads="1"/>
          </p:cNvSpPr>
          <p:nvPr/>
        </p:nvSpPr>
        <p:spPr bwMode="auto">
          <a:xfrm>
            <a:off x="3200400" y="38385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39" name="Text Box 15"/>
          <p:cNvSpPr txBox="1">
            <a:spLocks noChangeArrowheads="1"/>
          </p:cNvSpPr>
          <p:nvPr/>
        </p:nvSpPr>
        <p:spPr bwMode="auto">
          <a:xfrm>
            <a:off x="1828800" y="30003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5440" name="Text Box 16"/>
          <p:cNvSpPr txBox="1">
            <a:spLocks noChangeArrowheads="1"/>
          </p:cNvSpPr>
          <p:nvPr/>
        </p:nvSpPr>
        <p:spPr bwMode="auto">
          <a:xfrm>
            <a:off x="2286000" y="22383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5441" name="Text Box 17"/>
          <p:cNvSpPr txBox="1">
            <a:spLocks noChangeArrowheads="1"/>
          </p:cNvSpPr>
          <p:nvPr/>
        </p:nvSpPr>
        <p:spPr bwMode="auto">
          <a:xfrm>
            <a:off x="2743200" y="30003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5442" name="Text Box 18"/>
          <p:cNvSpPr txBox="1">
            <a:spLocks noChangeArrowheads="1"/>
          </p:cNvSpPr>
          <p:nvPr/>
        </p:nvSpPr>
        <p:spPr bwMode="auto">
          <a:xfrm>
            <a:off x="1524000" y="3914775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5443" name="Text Box 19"/>
          <p:cNvSpPr txBox="1">
            <a:spLocks noChangeArrowheads="1"/>
          </p:cNvSpPr>
          <p:nvPr/>
        </p:nvSpPr>
        <p:spPr bwMode="auto">
          <a:xfrm>
            <a:off x="2362200" y="3914775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5444" name="Text Box 20"/>
          <p:cNvSpPr txBox="1">
            <a:spLocks noChangeArrowheads="1"/>
          </p:cNvSpPr>
          <p:nvPr/>
        </p:nvSpPr>
        <p:spPr bwMode="auto">
          <a:xfrm>
            <a:off x="3352800" y="39147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5462" name="Text Box 38"/>
          <p:cNvSpPr txBox="1">
            <a:spLocks noChangeArrowheads="1"/>
          </p:cNvSpPr>
          <p:nvPr/>
        </p:nvSpPr>
        <p:spPr bwMode="auto">
          <a:xfrm>
            <a:off x="4495800" y="2238375"/>
            <a:ext cx="3429000" cy="2462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10 &lt; 20, right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30 &gt; 20,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25 &gt; 20,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Insert 20 on left</a:t>
            </a:r>
          </a:p>
        </p:txBody>
      </p:sp>
      <p:sp>
        <p:nvSpPr>
          <p:cNvPr id="1255464" name="Oval 40"/>
          <p:cNvSpPr>
            <a:spLocks noChangeArrowheads="1"/>
          </p:cNvSpPr>
          <p:nvPr/>
        </p:nvSpPr>
        <p:spPr bwMode="auto">
          <a:xfrm>
            <a:off x="1676400" y="5562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5465" name="Text Box 41"/>
          <p:cNvSpPr txBox="1">
            <a:spLocks noChangeArrowheads="1"/>
          </p:cNvSpPr>
          <p:nvPr/>
        </p:nvSpPr>
        <p:spPr bwMode="auto">
          <a:xfrm>
            <a:off x="1752600" y="5638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20</a:t>
            </a:r>
          </a:p>
        </p:txBody>
      </p:sp>
      <p:cxnSp>
        <p:nvCxnSpPr>
          <p:cNvPr id="1255466" name="AutoShape 42"/>
          <p:cNvCxnSpPr>
            <a:cxnSpLocks noChangeShapeType="1"/>
            <a:stCxn id="1255432" idx="4"/>
            <a:endCxn id="1255464" idx="0"/>
          </p:cNvCxnSpPr>
          <p:nvPr/>
        </p:nvCxnSpPr>
        <p:spPr bwMode="auto">
          <a:xfrm flipH="1">
            <a:off x="2057400" y="4438650"/>
            <a:ext cx="609600" cy="1095375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 – Deletion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/>
            <a:r>
              <a:rPr lang="en-US"/>
              <a:t>Algorithm 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Perform search for value X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If X is a leaf, delete X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en-US"/>
              <a:t>Else 	</a:t>
            </a:r>
            <a:r>
              <a:rPr lang="en-US">
                <a:solidFill>
                  <a:schemeClr val="tx2"/>
                </a:solidFill>
              </a:rPr>
              <a:t>// must delete internal node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a) Replace with largest value Y on left subtree</a:t>
            </a:r>
            <a:endParaRPr lang="en-US">
              <a:solidFill>
                <a:srgbClr val="FF3300"/>
              </a:solidFill>
            </a:endParaRP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                  </a:t>
            </a:r>
            <a:r>
              <a:rPr lang="en-US">
                <a:solidFill>
                  <a:srgbClr val="FF3300"/>
                </a:solidFill>
              </a:rPr>
              <a:t>OR</a:t>
            </a:r>
            <a:r>
              <a:rPr lang="en-US"/>
              <a:t> smallest value Z on right subtree</a:t>
            </a:r>
          </a:p>
          <a:p>
            <a:pPr marL="1371600" lvl="2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b) </a:t>
            </a:r>
            <a:r>
              <a:rPr lang="en-US">
                <a:solidFill>
                  <a:srgbClr val="FF3300"/>
                </a:solidFill>
              </a:rPr>
              <a:t>Delete</a:t>
            </a:r>
            <a:r>
              <a:rPr lang="en-US"/>
              <a:t> replacement value (Y or Z) from subtree</a:t>
            </a:r>
          </a:p>
          <a:p>
            <a:pPr marL="533400" indent="-533400">
              <a:buFont typeface="Wingdings" pitchFamily="2" charset="2"/>
              <a:buBlip>
                <a:blip r:embed="rId2"/>
              </a:buBlip>
            </a:pPr>
            <a:r>
              <a:rPr lang="en-US"/>
              <a:t>Observation</a:t>
            </a:r>
          </a:p>
          <a:p>
            <a:pPr marL="914400" lvl="1" indent="-457200"/>
            <a:r>
              <a:rPr lang="en-US"/>
              <a:t>O( log(n) ) operation for balanced tree</a:t>
            </a:r>
          </a:p>
          <a:p>
            <a:pPr marL="914400" lvl="1" indent="-457200"/>
            <a:r>
              <a:rPr lang="en-US"/>
              <a:t>Deletions may unbalance tree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Deletion (Leaf)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525963"/>
          </a:xfrm>
        </p:spPr>
        <p:txBody>
          <a:bodyPr/>
          <a:lstStyle/>
          <a:p>
            <a:r>
              <a:rPr lang="en-US" dirty="0"/>
              <a:t>Delete ( 25 )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256452" name="Oval 4"/>
          <p:cNvSpPr>
            <a:spLocks noChangeArrowheads="1"/>
          </p:cNvSpPr>
          <p:nvPr/>
        </p:nvSpPr>
        <p:spPr bwMode="auto">
          <a:xfrm>
            <a:off x="11430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3" name="Oval 5"/>
          <p:cNvSpPr>
            <a:spLocks noChangeArrowheads="1"/>
          </p:cNvSpPr>
          <p:nvPr/>
        </p:nvSpPr>
        <p:spPr bwMode="auto">
          <a:xfrm>
            <a:off x="6096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4" name="Oval 6"/>
          <p:cNvSpPr>
            <a:spLocks noChangeArrowheads="1"/>
          </p:cNvSpPr>
          <p:nvPr/>
        </p:nvSpPr>
        <p:spPr bwMode="auto">
          <a:xfrm>
            <a:off x="16002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5" name="Oval 7"/>
          <p:cNvSpPr>
            <a:spLocks noChangeArrowheads="1"/>
          </p:cNvSpPr>
          <p:nvPr/>
        </p:nvSpPr>
        <p:spPr bwMode="auto">
          <a:xfrm>
            <a:off x="3048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56" name="Oval 8"/>
          <p:cNvSpPr>
            <a:spLocks noChangeArrowheads="1"/>
          </p:cNvSpPr>
          <p:nvPr/>
        </p:nvSpPr>
        <p:spPr bwMode="auto">
          <a:xfrm>
            <a:off x="12192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6457" name="AutoShape 9"/>
          <p:cNvCxnSpPr>
            <a:cxnSpLocks noChangeShapeType="1"/>
            <a:stCxn id="1256453" idx="4"/>
            <a:endCxn id="1256455" idx="0"/>
          </p:cNvCxnSpPr>
          <p:nvPr/>
        </p:nvCxnSpPr>
        <p:spPr bwMode="auto">
          <a:xfrm flipH="1">
            <a:off x="6858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58" name="AutoShape 10"/>
          <p:cNvCxnSpPr>
            <a:cxnSpLocks noChangeShapeType="1"/>
            <a:stCxn id="1256454" idx="4"/>
            <a:endCxn id="1256456" idx="0"/>
          </p:cNvCxnSpPr>
          <p:nvPr/>
        </p:nvCxnSpPr>
        <p:spPr bwMode="auto">
          <a:xfrm flipH="1">
            <a:off x="1600200" y="35718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59" name="AutoShape 11"/>
          <p:cNvCxnSpPr>
            <a:cxnSpLocks noChangeShapeType="1"/>
            <a:stCxn id="1256452" idx="4"/>
            <a:endCxn id="1256454" idx="0"/>
          </p:cNvCxnSpPr>
          <p:nvPr/>
        </p:nvCxnSpPr>
        <p:spPr bwMode="auto">
          <a:xfrm>
            <a:off x="15240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60" name="AutoShape 12"/>
          <p:cNvCxnSpPr>
            <a:cxnSpLocks noChangeShapeType="1"/>
            <a:stCxn id="1256452" idx="4"/>
            <a:endCxn id="1256453" idx="0"/>
          </p:cNvCxnSpPr>
          <p:nvPr/>
        </p:nvCxnSpPr>
        <p:spPr bwMode="auto">
          <a:xfrm flipH="1">
            <a:off x="9906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61" name="AutoShape 13"/>
          <p:cNvCxnSpPr>
            <a:cxnSpLocks noChangeShapeType="1"/>
            <a:stCxn id="1256454" idx="4"/>
            <a:endCxn id="1256462" idx="0"/>
          </p:cNvCxnSpPr>
          <p:nvPr/>
        </p:nvCxnSpPr>
        <p:spPr bwMode="auto">
          <a:xfrm>
            <a:off x="19812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6462" name="Oval 14"/>
          <p:cNvSpPr>
            <a:spLocks noChangeArrowheads="1"/>
          </p:cNvSpPr>
          <p:nvPr/>
        </p:nvSpPr>
        <p:spPr bwMode="auto">
          <a:xfrm>
            <a:off x="213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63" name="Text Box 15"/>
          <p:cNvSpPr txBox="1">
            <a:spLocks noChangeArrowheads="1"/>
          </p:cNvSpPr>
          <p:nvPr/>
        </p:nvSpPr>
        <p:spPr bwMode="auto">
          <a:xfrm>
            <a:off x="7620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6464" name="Text Box 16"/>
          <p:cNvSpPr txBox="1">
            <a:spLocks noChangeArrowheads="1"/>
          </p:cNvSpPr>
          <p:nvPr/>
        </p:nvSpPr>
        <p:spPr bwMode="auto">
          <a:xfrm>
            <a:off x="12192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6465" name="Text Box 17"/>
          <p:cNvSpPr txBox="1">
            <a:spLocks noChangeArrowheads="1"/>
          </p:cNvSpPr>
          <p:nvPr/>
        </p:nvSpPr>
        <p:spPr bwMode="auto">
          <a:xfrm>
            <a:off x="16764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6466" name="Text Box 18"/>
          <p:cNvSpPr txBox="1">
            <a:spLocks noChangeArrowheads="1"/>
          </p:cNvSpPr>
          <p:nvPr/>
        </p:nvSpPr>
        <p:spPr bwMode="auto">
          <a:xfrm>
            <a:off x="4572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6467" name="Text Box 19"/>
          <p:cNvSpPr txBox="1">
            <a:spLocks noChangeArrowheads="1"/>
          </p:cNvSpPr>
          <p:nvPr/>
        </p:nvSpPr>
        <p:spPr bwMode="auto">
          <a:xfrm>
            <a:off x="1295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25</a:t>
            </a:r>
          </a:p>
        </p:txBody>
      </p:sp>
      <p:sp>
        <p:nvSpPr>
          <p:cNvPr id="1256468" name="Text Box 20"/>
          <p:cNvSpPr txBox="1">
            <a:spLocks noChangeArrowheads="1"/>
          </p:cNvSpPr>
          <p:nvPr/>
        </p:nvSpPr>
        <p:spPr bwMode="auto">
          <a:xfrm>
            <a:off x="22860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6486" name="Text Box 38"/>
          <p:cNvSpPr txBox="1">
            <a:spLocks noChangeArrowheads="1"/>
          </p:cNvSpPr>
          <p:nvPr/>
        </p:nvSpPr>
        <p:spPr bwMode="auto">
          <a:xfrm>
            <a:off x="2895600" y="2438400"/>
            <a:ext cx="2286000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10 &lt; 25, right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30 &gt; 25, left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25 = 25, delete</a:t>
            </a:r>
          </a:p>
        </p:txBody>
      </p:sp>
      <p:sp>
        <p:nvSpPr>
          <p:cNvPr id="1256488" name="Oval 40"/>
          <p:cNvSpPr>
            <a:spLocks noChangeArrowheads="1"/>
          </p:cNvSpPr>
          <p:nvPr/>
        </p:nvSpPr>
        <p:spPr bwMode="auto">
          <a:xfrm>
            <a:off x="6781800" y="21812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89" name="Oval 41"/>
          <p:cNvSpPr>
            <a:spLocks noChangeArrowheads="1"/>
          </p:cNvSpPr>
          <p:nvPr/>
        </p:nvSpPr>
        <p:spPr bwMode="auto">
          <a:xfrm>
            <a:off x="62484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90" name="Oval 42"/>
          <p:cNvSpPr>
            <a:spLocks noChangeArrowheads="1"/>
          </p:cNvSpPr>
          <p:nvPr/>
        </p:nvSpPr>
        <p:spPr bwMode="auto">
          <a:xfrm>
            <a:off x="7239000" y="2971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91" name="Oval 43"/>
          <p:cNvSpPr>
            <a:spLocks noChangeArrowheads="1"/>
          </p:cNvSpPr>
          <p:nvPr/>
        </p:nvSpPr>
        <p:spPr bwMode="auto">
          <a:xfrm>
            <a:off x="59436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56493" name="AutoShape 45"/>
          <p:cNvCxnSpPr>
            <a:cxnSpLocks noChangeShapeType="1"/>
            <a:stCxn id="1256489" idx="4"/>
            <a:endCxn id="1256491" idx="0"/>
          </p:cNvCxnSpPr>
          <p:nvPr/>
        </p:nvCxnSpPr>
        <p:spPr bwMode="auto">
          <a:xfrm flipH="1">
            <a:off x="6324600" y="35718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95" name="AutoShape 47"/>
          <p:cNvCxnSpPr>
            <a:cxnSpLocks noChangeShapeType="1"/>
            <a:stCxn id="1256488" idx="4"/>
            <a:endCxn id="1256490" idx="0"/>
          </p:cNvCxnSpPr>
          <p:nvPr/>
        </p:nvCxnSpPr>
        <p:spPr bwMode="auto">
          <a:xfrm>
            <a:off x="7162800" y="27813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96" name="AutoShape 48"/>
          <p:cNvCxnSpPr>
            <a:cxnSpLocks noChangeShapeType="1"/>
            <a:stCxn id="1256488" idx="4"/>
            <a:endCxn id="1256489" idx="0"/>
          </p:cNvCxnSpPr>
          <p:nvPr/>
        </p:nvCxnSpPr>
        <p:spPr bwMode="auto">
          <a:xfrm flipH="1">
            <a:off x="6629400" y="27813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256497" name="AutoShape 49"/>
          <p:cNvCxnSpPr>
            <a:cxnSpLocks noChangeShapeType="1"/>
            <a:stCxn id="1256490" idx="4"/>
            <a:endCxn id="1256498" idx="0"/>
          </p:cNvCxnSpPr>
          <p:nvPr/>
        </p:nvCxnSpPr>
        <p:spPr bwMode="auto">
          <a:xfrm>
            <a:off x="7620000" y="35718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256498" name="Oval 50"/>
          <p:cNvSpPr>
            <a:spLocks noChangeArrowheads="1"/>
          </p:cNvSpPr>
          <p:nvPr/>
        </p:nvSpPr>
        <p:spPr bwMode="auto">
          <a:xfrm>
            <a:off x="7772400" y="38100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6499" name="Text Box 51"/>
          <p:cNvSpPr txBox="1">
            <a:spLocks noChangeArrowheads="1"/>
          </p:cNvSpPr>
          <p:nvPr/>
        </p:nvSpPr>
        <p:spPr bwMode="auto">
          <a:xfrm>
            <a:off x="6400800" y="29718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1256500" name="Text Box 52"/>
          <p:cNvSpPr txBox="1">
            <a:spLocks noChangeArrowheads="1"/>
          </p:cNvSpPr>
          <p:nvPr/>
        </p:nvSpPr>
        <p:spPr bwMode="auto">
          <a:xfrm>
            <a:off x="6858000" y="22098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10</a:t>
            </a:r>
          </a:p>
        </p:txBody>
      </p:sp>
      <p:sp>
        <p:nvSpPr>
          <p:cNvPr id="1256501" name="Text Box 53"/>
          <p:cNvSpPr txBox="1">
            <a:spLocks noChangeArrowheads="1"/>
          </p:cNvSpPr>
          <p:nvPr/>
        </p:nvSpPr>
        <p:spPr bwMode="auto">
          <a:xfrm>
            <a:off x="7315200" y="2971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  <a:latin typeface="Arial" charset="0"/>
              </a:rPr>
              <a:t>30</a:t>
            </a:r>
          </a:p>
        </p:txBody>
      </p:sp>
      <p:sp>
        <p:nvSpPr>
          <p:cNvPr id="1256502" name="Text Box 54"/>
          <p:cNvSpPr txBox="1">
            <a:spLocks noChangeArrowheads="1"/>
          </p:cNvSpPr>
          <p:nvPr/>
        </p:nvSpPr>
        <p:spPr bwMode="auto">
          <a:xfrm>
            <a:off x="6096000" y="3886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1256504" name="Text Box 56"/>
          <p:cNvSpPr txBox="1">
            <a:spLocks noChangeArrowheads="1"/>
          </p:cNvSpPr>
          <p:nvPr/>
        </p:nvSpPr>
        <p:spPr bwMode="auto">
          <a:xfrm>
            <a:off x="7924800" y="3886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latin typeface="Arial" charset="0"/>
              </a:rPr>
              <a:t>45</a:t>
            </a:r>
          </a:p>
        </p:txBody>
      </p:sp>
      <p:sp>
        <p:nvSpPr>
          <p:cNvPr id="1256505" name="Line 57"/>
          <p:cNvSpPr>
            <a:spLocks noChangeShapeType="1"/>
          </p:cNvSpPr>
          <p:nvPr/>
        </p:nvSpPr>
        <p:spPr bwMode="auto">
          <a:xfrm>
            <a:off x="5105400" y="3276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Binary Search Trees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>
                <a:cs typeface="Times New Roman" charset="0"/>
              </a:rPr>
              <a:t> </a:t>
            </a: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pPr lvl="1"/>
            <a:endParaRPr lang="en-US">
              <a:cs typeface="Times New Roman" charset="0"/>
            </a:endParaRPr>
          </a:p>
          <a:p>
            <a:endParaRPr lang="en-US" sz="2400">
              <a:cs typeface="Times New Roman" charset="0"/>
            </a:endParaRPr>
          </a:p>
          <a:p>
            <a:endParaRPr lang="en-US" sz="2400">
              <a:cs typeface="Times New Roman" charset="0"/>
            </a:endParaRPr>
          </a:p>
        </p:txBody>
      </p:sp>
      <p:pic>
        <p:nvPicPr>
          <p:cNvPr id="209924" name="Picture 4" descr="fig4_15"/>
          <p:cNvPicPr>
            <a:picLocks noChangeAspect="1" noChangeArrowheads="1"/>
          </p:cNvPicPr>
          <p:nvPr/>
        </p:nvPicPr>
        <p:blipFill>
          <a:blip r:embed="rId2" cstate="print">
            <a:lum bright="-20000" contrast="60000"/>
          </a:blip>
          <a:srcRect b="7988"/>
          <a:stretch>
            <a:fillRect/>
          </a:stretch>
        </p:blipFill>
        <p:spPr bwMode="auto">
          <a:xfrm>
            <a:off x="304800" y="16002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262413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A binary search tree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5105400" y="5638800"/>
            <a:ext cx="3074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Not a binary search tree</a:t>
            </a:r>
          </a:p>
        </p:txBody>
      </p:sp>
      <p:sp>
        <p:nvSpPr>
          <p:cNvPr id="209927" name="Oval 7"/>
          <p:cNvSpPr>
            <a:spLocks noChangeArrowheads="1"/>
          </p:cNvSpPr>
          <p:nvPr/>
        </p:nvSpPr>
        <p:spPr bwMode="auto">
          <a:xfrm>
            <a:off x="7543800" y="4724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</a:pPr>
            <a:endParaRPr lang="en-US" dirty="0"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Times New Roman" charset="0"/>
              </a:rPr>
              <a:t>Average depth of a node is O(log N); maximum depth of a node is O(N)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9286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990600"/>
          <a:ext cx="7696200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3809524" imgH="2429214" progId="PBrush">
                  <p:embed/>
                </p:oleObj>
              </mc:Choice>
              <mc:Fallback>
                <p:oleObj name="Bitmap Image" r:id="rId3" imgW="3809524" imgH="242921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96200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7772400" cy="95410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2800" dirty="0">
                <a:solidFill>
                  <a:srgbClr val="FF0000"/>
                </a:solidFill>
              </a:rPr>
              <a:t>Two binary search trees </a:t>
            </a:r>
            <a:r>
              <a:rPr lang="en-US" sz="2800" dirty="0" smtClean="0">
                <a:solidFill>
                  <a:srgbClr val="FF0000"/>
                </a:solidFill>
              </a:rPr>
              <a:t>representing   the </a:t>
            </a:r>
            <a:r>
              <a:rPr lang="en-US" sz="2800" dirty="0">
                <a:solidFill>
                  <a:srgbClr val="FF0000"/>
                </a:solidFill>
              </a:rPr>
              <a:t>same set: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Searching and Inserting in 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Algorithm to find the location of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in the BST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or insert </a:t>
            </a:r>
            <a:r>
              <a:rPr lang="en-US" b="1" dirty="0" smtClean="0">
                <a:solidFill>
                  <a:srgbClr val="FF0000"/>
                </a:solidFill>
              </a:rPr>
              <a:t>ITEM </a:t>
            </a:r>
            <a:r>
              <a:rPr lang="en-US" dirty="0" smtClean="0"/>
              <a:t>as a new node in its appropriate place in the tree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[a] Compare ITEM with the  root node N of the tree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If ITEM &lt; N, proceed to the left child of 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(ii) If ITEM &gt; N, proceed to the right child of 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Searching and Inserting in BST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Algorithm to find the location of </a:t>
            </a:r>
            <a:r>
              <a:rPr lang="en-US" b="1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 in the BST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dirty="0" smtClean="0"/>
              <a:t>or insert </a:t>
            </a:r>
            <a:r>
              <a:rPr lang="en-US" b="1" dirty="0" smtClean="0">
                <a:solidFill>
                  <a:srgbClr val="FF0000"/>
                </a:solidFill>
              </a:rPr>
              <a:t>ITEM </a:t>
            </a:r>
            <a:r>
              <a:rPr lang="en-US" dirty="0" smtClean="0"/>
              <a:t>as a new node in its appropriate place in the tree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[b] Repeat Step (a) until one of the following occurs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We meet a node N such that ITEM = N. In this case search is successful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(ii) We meet an empty sub-tree, which indicates that search is unsuccessful and we insert ITEM in place of empty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Searching BST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If we are searching for 15, then we are done.</a:t>
            </a:r>
          </a:p>
          <a:p>
            <a:r>
              <a:rPr lang="en-US" sz="2800" dirty="0"/>
              <a:t>If we are searching for a key &lt; 15, then we should search in the left </a:t>
            </a:r>
            <a:r>
              <a:rPr lang="en-US" sz="2800" dirty="0" err="1"/>
              <a:t>subtree</a:t>
            </a:r>
            <a:r>
              <a:rPr lang="en-US" sz="2800" dirty="0"/>
              <a:t>.</a:t>
            </a:r>
          </a:p>
          <a:p>
            <a:r>
              <a:rPr lang="en-US" sz="2800" dirty="0"/>
              <a:t>If we are searching for a key &gt; 15, then we should search in the right </a:t>
            </a:r>
            <a:r>
              <a:rPr lang="en-US" sz="2800" dirty="0" err="1"/>
              <a:t>subtree</a:t>
            </a:r>
            <a:r>
              <a:rPr lang="en-US" sz="2800" dirty="0"/>
              <a:t>.</a:t>
            </a:r>
          </a:p>
        </p:txBody>
      </p:sp>
      <p:graphicFrame>
        <p:nvGraphicFramePr>
          <p:cNvPr id="28672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3581400"/>
          <a:ext cx="5410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1609524" imgH="1419048" progId="PBrush">
                  <p:embed/>
                </p:oleObj>
              </mc:Choice>
              <mc:Fallback>
                <p:oleObj name="Bitmap Image" r:id="rId3" imgW="1609524" imgH="141904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5410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533400" y="0"/>
          <a:ext cx="784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3" imgW="3780952" imgH="2905531" progId="PBrush">
                  <p:embed/>
                </p:oleObj>
              </mc:Choice>
              <mc:Fallback>
                <p:oleObj name="Bitmap Image" r:id="rId3" imgW="3780952" imgH="290553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7848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1905000" y="4343400"/>
          <a:ext cx="5410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Bitmap Image" r:id="rId5" imgW="3696216" imgH="1647619" progId="PBrush">
                  <p:embed/>
                </p:oleObj>
              </mc:Choice>
              <mc:Fallback>
                <p:oleObj name="Bitmap Image" r:id="rId5" imgW="3696216" imgH="164761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54102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1299</Words>
  <Application>Microsoft Office PowerPoint</Application>
  <PresentationFormat>On-screen Show (4:3)</PresentationFormat>
  <Paragraphs>349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Bitmap Image</vt:lpstr>
      <vt:lpstr>Data Structure and Algorithm (CS-102)</vt:lpstr>
      <vt:lpstr>Binary Search Tree (BST)</vt:lpstr>
      <vt:lpstr>PowerPoint Presentation</vt:lpstr>
      <vt:lpstr>Binary Search Trees</vt:lpstr>
      <vt:lpstr>Binary search trees</vt:lpstr>
      <vt:lpstr>Searching and Inserting in BST </vt:lpstr>
      <vt:lpstr>Searching and Inserting in BST </vt:lpstr>
      <vt:lpstr>Searching BST</vt:lpstr>
      <vt:lpstr>PowerPoint Presentation</vt:lpstr>
      <vt:lpstr>PowerPoint Presentation</vt:lpstr>
      <vt:lpstr>PowerPoint Presentation</vt:lpstr>
      <vt:lpstr>Locating an ITEM </vt:lpstr>
      <vt:lpstr>Locating an ITEM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</vt:lpstr>
      <vt:lpstr>Binary Search Tree</vt:lpstr>
      <vt:lpstr>PowerPoint Presentation</vt:lpstr>
      <vt:lpstr>Deletion from BST</vt:lpstr>
      <vt:lpstr>Deletion</vt:lpstr>
      <vt:lpstr>Deletion</vt:lpstr>
      <vt:lpstr>Deletion</vt:lpstr>
      <vt:lpstr>Deletion</vt:lpstr>
      <vt:lpstr>Deletion</vt:lpstr>
      <vt:lpstr>Types of Binary Trees</vt:lpstr>
      <vt:lpstr>Binary Trees Properties</vt:lpstr>
      <vt:lpstr>Binary Search Trees</vt:lpstr>
      <vt:lpstr>Binary Search Trees</vt:lpstr>
      <vt:lpstr>Example Binary Searches</vt:lpstr>
      <vt:lpstr>Example Binary Searches</vt:lpstr>
      <vt:lpstr>Binary Search Properties</vt:lpstr>
      <vt:lpstr>Binary Search Tree Construction</vt:lpstr>
      <vt:lpstr>Binary Search Tree – Insertion</vt:lpstr>
      <vt:lpstr>Example Insertion</vt:lpstr>
      <vt:lpstr>Binary Search Tree – Deletion</vt:lpstr>
      <vt:lpstr>Example Deletion (Leaf)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A K Turuk</dc:creator>
  <cp:lastModifiedBy>prakash</cp:lastModifiedBy>
  <cp:revision>24</cp:revision>
  <dcterms:created xsi:type="dcterms:W3CDTF">2011-03-08T09:14:57Z</dcterms:created>
  <dcterms:modified xsi:type="dcterms:W3CDTF">2014-03-24T17:50:14Z</dcterms:modified>
</cp:coreProperties>
</file>