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27A8E3-10C8-4754-87B6-962E3C4610FC}"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27A8E3-10C8-4754-87B6-962E3C4610FC}"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27A8E3-10C8-4754-87B6-962E3C4610FC}" type="datetimeFigureOut">
              <a:rPr lang="en-US" smtClean="0"/>
              <a:pPr/>
              <a:t>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27A8E3-10C8-4754-87B6-962E3C4610FC}" type="datetimeFigureOut">
              <a:rPr lang="en-US" smtClean="0"/>
              <a:pPr/>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7A8E3-10C8-4754-87B6-962E3C4610FC}" type="datetimeFigureOut">
              <a:rPr lang="en-US" smtClean="0"/>
              <a:pPr/>
              <a:t>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27A8E3-10C8-4754-87B6-962E3C4610FC}" type="datetimeFigureOut">
              <a:rPr lang="en-US" smtClean="0"/>
              <a:pPr/>
              <a:t>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7A8E3-10C8-4754-87B6-962E3C4610FC}" type="datetimeFigureOut">
              <a:rPr lang="en-US" smtClean="0"/>
              <a:pPr/>
              <a:t>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7A8E3-10C8-4754-87B6-962E3C4610FC}" type="datetimeFigureOut">
              <a:rPr lang="en-US" smtClean="0"/>
              <a:pPr/>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27A8E3-10C8-4754-87B6-962E3C4610FC}" type="datetimeFigureOut">
              <a:rPr lang="en-US" smtClean="0"/>
              <a:pPr/>
              <a:t>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C052-3BAB-4856-A68C-7F9ED0B8E0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7A8E3-10C8-4754-87B6-962E3C4610FC}" type="datetimeFigureOut">
              <a:rPr lang="en-US" smtClean="0"/>
              <a:pPr/>
              <a:t>2/13/2014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4C052-3BAB-4856-A68C-7F9ED0B8E0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C00000"/>
          </a:solidFill>
        </p:spPr>
        <p:txBody>
          <a:bodyPr/>
          <a:lstStyle/>
          <a:p>
            <a:r>
              <a:rPr lang="en-US" dirty="0" smtClean="0">
                <a:solidFill>
                  <a:schemeClr val="bg1">
                    <a:lumMod val="95000"/>
                  </a:schemeClr>
                </a:solidFill>
              </a:rPr>
              <a:t>Searching Algorithms</a:t>
            </a:r>
            <a:endParaRPr lang="en-US" dirty="0">
              <a:solidFill>
                <a:schemeClr val="bg1">
                  <a:lumMod val="95000"/>
                </a:schemeClr>
              </a:solidFill>
            </a:endParaRPr>
          </a:p>
        </p:txBody>
      </p:sp>
      <p:sp>
        <p:nvSpPr>
          <p:cNvPr id="3" name="Subtitle 2"/>
          <p:cNvSpPr>
            <a:spLocks noGrp="1"/>
          </p:cNvSpPr>
          <p:nvPr>
            <p:ph type="subTitle" idx="1"/>
          </p:nvPr>
        </p:nvSpPr>
        <p:spPr>
          <a:xfrm>
            <a:off x="3352800" y="5105400"/>
            <a:ext cx="5715000" cy="609600"/>
          </a:xfrm>
        </p:spPr>
        <p:txBody>
          <a:bodyPr/>
          <a:lstStyle/>
          <a:p>
            <a:pPr algn="r"/>
            <a:r>
              <a:rPr lang="en-US" b="1" dirty="0" smtClean="0">
                <a:latin typeface="Courier New" panose="02070309020205020404" pitchFamily="49" charset="0"/>
                <a:cs typeface="Courier New" panose="02070309020205020404" pitchFamily="49" charset="0"/>
              </a:rPr>
              <a:t>Manmath Narayan Sahoo</a:t>
            </a:r>
            <a:endParaRPr lang="en-US" b="1" dirty="0">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1676400" y="5029200"/>
            <a:ext cx="72390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C00000"/>
                </a:solidFill>
              </a:rPr>
              <a:t>Binary Search </a:t>
            </a:r>
            <a:endParaRPr lang="en-US" sz="3600" dirty="0">
              <a:solidFill>
                <a:srgbClr val="C00000"/>
              </a:solidFill>
            </a:endParaRPr>
          </a:p>
        </p:txBody>
      </p:sp>
      <p:graphicFrame>
        <p:nvGraphicFramePr>
          <p:cNvPr id="4" name="Table 3"/>
          <p:cNvGraphicFramePr>
            <a:graphicFrameLocks noGrp="1"/>
          </p:cNvGraphicFramePr>
          <p:nvPr/>
        </p:nvGraphicFramePr>
        <p:xfrm>
          <a:off x="990600" y="13970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l</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6" name="TextBox 5"/>
          <p:cNvSpPr txBox="1"/>
          <p:nvPr/>
        </p:nvSpPr>
        <p:spPr>
          <a:xfrm>
            <a:off x="2438400" y="2281535"/>
            <a:ext cx="2743200" cy="461665"/>
          </a:xfrm>
          <a:prstGeom prst="rect">
            <a:avLst/>
          </a:prstGeom>
          <a:noFill/>
        </p:spPr>
        <p:txBody>
          <a:bodyPr wrap="square" rtlCol="0">
            <a:spAutoFit/>
          </a:bodyPr>
          <a:lstStyle/>
          <a:p>
            <a:r>
              <a:rPr lang="en-US" sz="2400" b="1" dirty="0"/>
              <a:t>m</a:t>
            </a:r>
            <a:r>
              <a:rPr lang="en-US" sz="2400" b="1" dirty="0" smtClean="0"/>
              <a:t>id = (l + u) /2 </a:t>
            </a:r>
            <a:endParaRPr lang="en-US" sz="2400" b="1" dirty="0"/>
          </a:p>
        </p:txBody>
      </p:sp>
      <p:sp>
        <p:nvSpPr>
          <p:cNvPr id="7" name="TextBox 6"/>
          <p:cNvSpPr txBox="1"/>
          <p:nvPr/>
        </p:nvSpPr>
        <p:spPr>
          <a:xfrm>
            <a:off x="5181600" y="2286000"/>
            <a:ext cx="3810000" cy="461665"/>
          </a:xfrm>
          <a:prstGeom prst="rect">
            <a:avLst/>
          </a:prstGeom>
          <a:noFill/>
        </p:spPr>
        <p:txBody>
          <a:bodyPr wrap="square" rtlCol="0">
            <a:spAutoFit/>
          </a:bodyPr>
          <a:lstStyle/>
          <a:p>
            <a:r>
              <a:rPr lang="en-US" sz="2400" b="1" dirty="0" smtClean="0">
                <a:solidFill>
                  <a:srgbClr val="00B0F0"/>
                </a:solidFill>
              </a:rPr>
              <a:t>If K = A[mid] then done </a:t>
            </a:r>
            <a:endParaRPr lang="en-US" sz="2400" b="1" dirty="0">
              <a:solidFill>
                <a:srgbClr val="00B0F0"/>
              </a:solidFill>
            </a:endParaRPr>
          </a:p>
        </p:txBody>
      </p:sp>
      <p:graphicFrame>
        <p:nvGraphicFramePr>
          <p:cNvPr id="8" name="Table 7"/>
          <p:cNvGraphicFramePr>
            <a:graphicFrameLocks noGrp="1"/>
          </p:cNvGraphicFramePr>
          <p:nvPr/>
        </p:nvGraphicFramePr>
        <p:xfrm>
          <a:off x="990600" y="29718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l</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mid</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nvGraphicFramePr>
        <p:xfrm>
          <a:off x="762000" y="5105400"/>
          <a:ext cx="7086600" cy="828040"/>
        </p:xfrm>
        <a:graphic>
          <a:graphicData uri="http://schemas.openxmlformats.org/drawingml/2006/table">
            <a:tbl>
              <a:tblPr firstRow="1" bandRow="1">
                <a:tableStyleId>{5C22544A-7EE6-4342-B048-85BDC9FD1C3A}</a:tableStyleId>
              </a:tblPr>
              <a:tblGrid>
                <a:gridCol w="708660"/>
                <a:gridCol w="708660"/>
                <a:gridCol w="708660"/>
                <a:gridCol w="708660"/>
                <a:gridCol w="708660"/>
                <a:gridCol w="708660"/>
                <a:gridCol w="708660"/>
                <a:gridCol w="708660"/>
                <a:gridCol w="708660"/>
                <a:gridCol w="708660"/>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mid</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l</a:t>
                      </a: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b="1" dirty="0" smtClean="0">
                          <a:solidFill>
                            <a:schemeClr val="tx1"/>
                          </a:solidFill>
                        </a:rPr>
                        <a:t>u</a:t>
                      </a:r>
                      <a:endParaRPr lang="en-US" sz="2400" b="1"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0" name="TextBox 9"/>
          <p:cNvSpPr txBox="1"/>
          <p:nvPr/>
        </p:nvSpPr>
        <p:spPr>
          <a:xfrm>
            <a:off x="381000" y="3886200"/>
            <a:ext cx="2743200" cy="461665"/>
          </a:xfrm>
          <a:prstGeom prst="rect">
            <a:avLst/>
          </a:prstGeom>
          <a:noFill/>
        </p:spPr>
        <p:txBody>
          <a:bodyPr wrap="square" rtlCol="0">
            <a:spAutoFit/>
          </a:bodyPr>
          <a:lstStyle/>
          <a:p>
            <a:r>
              <a:rPr lang="en-US" sz="2400" b="1" dirty="0" smtClean="0">
                <a:solidFill>
                  <a:srgbClr val="00B0F0"/>
                </a:solidFill>
              </a:rPr>
              <a:t>If K &lt; A[mid] </a:t>
            </a:r>
            <a:endParaRPr lang="en-US" sz="2400" b="1" dirty="0">
              <a:solidFill>
                <a:srgbClr val="00B0F0"/>
              </a:solidFill>
            </a:endParaRPr>
          </a:p>
        </p:txBody>
      </p:sp>
      <p:sp>
        <p:nvSpPr>
          <p:cNvPr id="11" name="TextBox 10"/>
          <p:cNvSpPr txBox="1"/>
          <p:nvPr/>
        </p:nvSpPr>
        <p:spPr>
          <a:xfrm>
            <a:off x="3352800" y="6248400"/>
            <a:ext cx="2286000" cy="461665"/>
          </a:xfrm>
          <a:prstGeom prst="rect">
            <a:avLst/>
          </a:prstGeom>
          <a:noFill/>
        </p:spPr>
        <p:txBody>
          <a:bodyPr wrap="square" rtlCol="0">
            <a:spAutoFit/>
          </a:bodyPr>
          <a:lstStyle/>
          <a:p>
            <a:r>
              <a:rPr lang="en-US" sz="2400" b="1" dirty="0" smtClean="0">
                <a:solidFill>
                  <a:srgbClr val="00B0F0"/>
                </a:solidFill>
              </a:rPr>
              <a:t>If K &gt; A[mid] </a:t>
            </a:r>
            <a:endParaRPr lang="en-US" sz="2400" b="1" dirty="0">
              <a:solidFill>
                <a:srgbClr val="00B0F0"/>
              </a:solidFill>
            </a:endParaRPr>
          </a:p>
        </p:txBody>
      </p:sp>
      <p:sp>
        <p:nvSpPr>
          <p:cNvPr id="12" name="Rectangle 11"/>
          <p:cNvSpPr/>
          <p:nvPr/>
        </p:nvSpPr>
        <p:spPr>
          <a:xfrm>
            <a:off x="1219200" y="2819400"/>
            <a:ext cx="22860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71800" y="3886200"/>
            <a:ext cx="1828800" cy="461665"/>
          </a:xfrm>
          <a:prstGeom prst="rect">
            <a:avLst/>
          </a:prstGeom>
          <a:noFill/>
        </p:spPr>
        <p:txBody>
          <a:bodyPr wrap="square" rtlCol="0">
            <a:spAutoFit/>
          </a:bodyPr>
          <a:lstStyle/>
          <a:p>
            <a:r>
              <a:rPr lang="en-US" sz="2400" b="1" dirty="0" smtClean="0"/>
              <a:t>u = mid -1 </a:t>
            </a:r>
            <a:endParaRPr lang="en-US" sz="2400" b="1" dirty="0"/>
          </a:p>
        </p:txBody>
      </p:sp>
      <p:sp>
        <p:nvSpPr>
          <p:cNvPr id="14" name="TextBox 13"/>
          <p:cNvSpPr txBox="1"/>
          <p:nvPr/>
        </p:nvSpPr>
        <p:spPr>
          <a:xfrm>
            <a:off x="3886200" y="1828800"/>
            <a:ext cx="762000" cy="461665"/>
          </a:xfrm>
          <a:prstGeom prst="rect">
            <a:avLst/>
          </a:prstGeom>
          <a:noFill/>
        </p:spPr>
        <p:txBody>
          <a:bodyPr wrap="square" rtlCol="0">
            <a:spAutoFit/>
          </a:bodyPr>
          <a:lstStyle/>
          <a:p>
            <a:r>
              <a:rPr lang="en-US" sz="2400" b="1" dirty="0" smtClean="0"/>
              <a:t>mid</a:t>
            </a:r>
            <a:endParaRPr lang="en-US" sz="2400" b="1" dirty="0"/>
          </a:p>
        </p:txBody>
      </p:sp>
      <p:sp>
        <p:nvSpPr>
          <p:cNvPr id="15" name="Rectangle 14"/>
          <p:cNvSpPr/>
          <p:nvPr/>
        </p:nvSpPr>
        <p:spPr>
          <a:xfrm>
            <a:off x="4495800" y="4876800"/>
            <a:ext cx="3276600" cy="83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43600" y="6243935"/>
            <a:ext cx="1828800" cy="461665"/>
          </a:xfrm>
          <a:prstGeom prst="rect">
            <a:avLst/>
          </a:prstGeom>
          <a:noFill/>
        </p:spPr>
        <p:txBody>
          <a:bodyPr wrap="square" rtlCol="0">
            <a:spAutoFit/>
          </a:bodyPr>
          <a:lstStyle/>
          <a:p>
            <a:r>
              <a:rPr lang="en-US" sz="2400" b="1" dirty="0"/>
              <a:t>l</a:t>
            </a:r>
            <a:r>
              <a:rPr lang="en-US" sz="2400" b="1" dirty="0" smtClean="0"/>
              <a:t> = mid +1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heckerboard(across)">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heckerboard(across)">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heckerboard(across)">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checkerboard(across)">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heckerboard(across)">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2" grpId="0" animBg="1"/>
      <p:bldP spid="13" grpId="0"/>
      <p:bldP spid="14" grpId="0"/>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Algorithm</a:t>
            </a:r>
            <a:endParaRPr lang="en-US" sz="3600"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dirty="0" smtClean="0"/>
              <a:t>[1] l =1, u =n</a:t>
            </a:r>
          </a:p>
          <a:p>
            <a:pPr>
              <a:buNone/>
            </a:pPr>
            <a:r>
              <a:rPr lang="en-US" dirty="0" smtClean="0"/>
              <a:t>[2] while (l &lt;= u) repeat steps  3 to 7</a:t>
            </a:r>
          </a:p>
          <a:p>
            <a:pPr>
              <a:buNone/>
            </a:pPr>
            <a:r>
              <a:rPr lang="en-US" dirty="0" smtClean="0"/>
              <a:t>[3] mid = (l + u) / 2</a:t>
            </a:r>
          </a:p>
          <a:p>
            <a:pPr>
              <a:buNone/>
            </a:pPr>
            <a:r>
              <a:rPr lang="en-US" dirty="0" smtClean="0"/>
              <a:t>[4] if K = A[mid] then print Successful and Stop </a:t>
            </a:r>
          </a:p>
          <a:p>
            <a:pPr>
              <a:buNone/>
            </a:pPr>
            <a:r>
              <a:rPr lang="en-US" dirty="0" smtClean="0"/>
              <a:t>[5] if K &lt; A[mid] then </a:t>
            </a:r>
          </a:p>
          <a:p>
            <a:pPr>
              <a:buNone/>
            </a:pPr>
            <a:r>
              <a:rPr lang="en-US" dirty="0" smtClean="0"/>
              <a:t>[6] 	u = mid -1</a:t>
            </a:r>
          </a:p>
          <a:p>
            <a:pPr>
              <a:buNone/>
            </a:pPr>
            <a:r>
              <a:rPr lang="en-US" dirty="0" smtClean="0"/>
              <a:t>[7] else l = mid + 1</a:t>
            </a:r>
          </a:p>
          <a:p>
            <a:pPr>
              <a:buNone/>
            </a:pPr>
            <a:r>
              <a:rPr lang="en-US" dirty="0" smtClean="0"/>
              <a:t>[8] Print Unsuccessful and Exit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Example </a:t>
            </a:r>
            <a:endParaRPr lang="en-US" dirty="0">
              <a:solidFill>
                <a:srgbClr val="C00000"/>
              </a:solidFill>
            </a:endParaRPr>
          </a:p>
        </p:txBody>
      </p:sp>
      <p:graphicFrame>
        <p:nvGraphicFramePr>
          <p:cNvPr id="4" name="Table 3"/>
          <p:cNvGraphicFramePr>
            <a:graphicFrameLocks noGrp="1"/>
          </p:cNvGraphicFramePr>
          <p:nvPr/>
        </p:nvGraphicFramePr>
        <p:xfrm>
          <a:off x="304800" y="14478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553200" y="1295400"/>
            <a:ext cx="2057400" cy="1200329"/>
          </a:xfrm>
          <a:prstGeom prst="rect">
            <a:avLst/>
          </a:prstGeom>
          <a:noFill/>
        </p:spPr>
        <p:txBody>
          <a:bodyPr wrap="square" rtlCol="0">
            <a:spAutoFit/>
          </a:bodyPr>
          <a:lstStyle/>
          <a:p>
            <a:r>
              <a:rPr lang="en-US" sz="2400" dirty="0" smtClean="0"/>
              <a:t>K = 75</a:t>
            </a:r>
          </a:p>
          <a:p>
            <a:r>
              <a:rPr lang="en-US" sz="2400" dirty="0"/>
              <a:t>l</a:t>
            </a:r>
            <a:r>
              <a:rPr lang="en-US" sz="2400" dirty="0" smtClean="0"/>
              <a:t> = 1</a:t>
            </a:r>
          </a:p>
          <a:p>
            <a:r>
              <a:rPr lang="en-US" sz="2400" dirty="0" smtClean="0"/>
              <a:t>u =8</a:t>
            </a:r>
            <a:endParaRPr lang="en-US" sz="2400" dirty="0"/>
          </a:p>
        </p:txBody>
      </p:sp>
      <p:graphicFrame>
        <p:nvGraphicFramePr>
          <p:cNvPr id="6" name="Table 5"/>
          <p:cNvGraphicFramePr>
            <a:graphicFrameLocks noGrp="1"/>
          </p:cNvGraphicFramePr>
          <p:nvPr/>
        </p:nvGraphicFramePr>
        <p:xfrm>
          <a:off x="381000" y="28956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629400" y="2895600"/>
            <a:ext cx="2057400" cy="1938992"/>
          </a:xfrm>
          <a:prstGeom prst="rect">
            <a:avLst/>
          </a:prstGeom>
          <a:noFill/>
        </p:spPr>
        <p:txBody>
          <a:bodyPr wrap="square" rtlCol="0">
            <a:spAutoFit/>
          </a:bodyPr>
          <a:lstStyle/>
          <a:p>
            <a:r>
              <a:rPr lang="en-US" sz="2400" dirty="0" smtClean="0"/>
              <a:t>l = 1</a:t>
            </a:r>
          </a:p>
          <a:p>
            <a:r>
              <a:rPr lang="en-US" sz="2400" dirty="0" smtClean="0"/>
              <a:t>u =8</a:t>
            </a:r>
          </a:p>
          <a:p>
            <a:r>
              <a:rPr lang="en-US" sz="2400" dirty="0"/>
              <a:t>m</a:t>
            </a:r>
            <a:r>
              <a:rPr lang="en-US" sz="2400" dirty="0" smtClean="0"/>
              <a:t>id = 4</a:t>
            </a:r>
          </a:p>
          <a:p>
            <a:r>
              <a:rPr lang="en-US" sz="2400" dirty="0" smtClean="0"/>
              <a:t>K = 75 &gt; A[4]</a:t>
            </a:r>
          </a:p>
          <a:p>
            <a:endParaRPr lang="en-US" sz="2400" dirty="0"/>
          </a:p>
        </p:txBody>
      </p:sp>
      <p:sp>
        <p:nvSpPr>
          <p:cNvPr id="8" name="TextBox 7"/>
          <p:cNvSpPr txBox="1"/>
          <p:nvPr/>
        </p:nvSpPr>
        <p:spPr>
          <a:xfrm>
            <a:off x="304800" y="2514600"/>
            <a:ext cx="762000" cy="461665"/>
          </a:xfrm>
          <a:prstGeom prst="rect">
            <a:avLst/>
          </a:prstGeom>
          <a:noFill/>
        </p:spPr>
        <p:txBody>
          <a:bodyPr wrap="square" rtlCol="0">
            <a:spAutoFit/>
          </a:bodyPr>
          <a:lstStyle/>
          <a:p>
            <a:r>
              <a:rPr lang="en-US" sz="2400" dirty="0" smtClean="0"/>
              <a:t>l</a:t>
            </a:r>
            <a:endParaRPr lang="en-US" sz="2400" dirty="0"/>
          </a:p>
        </p:txBody>
      </p:sp>
      <p:sp>
        <p:nvSpPr>
          <p:cNvPr id="9" name="TextBox 8"/>
          <p:cNvSpPr txBox="1"/>
          <p:nvPr/>
        </p:nvSpPr>
        <p:spPr>
          <a:xfrm>
            <a:off x="5791200" y="2514600"/>
            <a:ext cx="609600" cy="461665"/>
          </a:xfrm>
          <a:prstGeom prst="rect">
            <a:avLst/>
          </a:prstGeom>
          <a:noFill/>
        </p:spPr>
        <p:txBody>
          <a:bodyPr wrap="square" rtlCol="0">
            <a:spAutoFit/>
          </a:bodyPr>
          <a:lstStyle/>
          <a:p>
            <a:r>
              <a:rPr lang="en-US" sz="2400" b="1" dirty="0" smtClean="0"/>
              <a:t>u</a:t>
            </a:r>
            <a:endParaRPr lang="en-US" sz="2400" b="1" dirty="0"/>
          </a:p>
        </p:txBody>
      </p:sp>
      <p:sp>
        <p:nvSpPr>
          <p:cNvPr id="10" name="TextBox 9"/>
          <p:cNvSpPr txBox="1"/>
          <p:nvPr/>
        </p:nvSpPr>
        <p:spPr>
          <a:xfrm>
            <a:off x="3505200" y="3886200"/>
            <a:ext cx="1524000" cy="461665"/>
          </a:xfrm>
          <a:prstGeom prst="rect">
            <a:avLst/>
          </a:prstGeom>
          <a:noFill/>
        </p:spPr>
        <p:txBody>
          <a:bodyPr wrap="square" rtlCol="0">
            <a:spAutoFit/>
          </a:bodyPr>
          <a:lstStyle/>
          <a:p>
            <a:r>
              <a:rPr lang="en-US" sz="2400" dirty="0" smtClean="0"/>
              <a:t>l = 4 + 1</a:t>
            </a:r>
            <a:endParaRPr lang="en-US" sz="2400" dirty="0"/>
          </a:p>
        </p:txBody>
      </p:sp>
      <p:sp>
        <p:nvSpPr>
          <p:cNvPr id="11" name="TextBox 10"/>
          <p:cNvSpPr txBox="1"/>
          <p:nvPr/>
        </p:nvSpPr>
        <p:spPr>
          <a:xfrm>
            <a:off x="5791200" y="3886200"/>
            <a:ext cx="609600" cy="461665"/>
          </a:xfrm>
          <a:prstGeom prst="rect">
            <a:avLst/>
          </a:prstGeom>
          <a:noFill/>
        </p:spPr>
        <p:txBody>
          <a:bodyPr wrap="square" rtlCol="0">
            <a:spAutoFit/>
          </a:bodyPr>
          <a:lstStyle/>
          <a:p>
            <a:r>
              <a:rPr lang="en-US" sz="2400" b="1" dirty="0" smtClean="0"/>
              <a:t>u</a:t>
            </a:r>
            <a:endParaRPr lang="en-US" sz="2400" b="1" dirty="0"/>
          </a:p>
        </p:txBody>
      </p:sp>
      <p:graphicFrame>
        <p:nvGraphicFramePr>
          <p:cNvPr id="12" name="Table 11"/>
          <p:cNvGraphicFramePr>
            <a:graphicFrameLocks noGrp="1"/>
          </p:cNvGraphicFramePr>
          <p:nvPr/>
        </p:nvGraphicFramePr>
        <p:xfrm>
          <a:off x="381000" y="47244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3429000" y="5715000"/>
            <a:ext cx="1524000" cy="461665"/>
          </a:xfrm>
          <a:prstGeom prst="rect">
            <a:avLst/>
          </a:prstGeom>
          <a:noFill/>
        </p:spPr>
        <p:txBody>
          <a:bodyPr wrap="square" rtlCol="0">
            <a:spAutoFit/>
          </a:bodyPr>
          <a:lstStyle/>
          <a:p>
            <a:r>
              <a:rPr lang="en-US" sz="2400" dirty="0" smtClean="0"/>
              <a:t>l = 4 + 1</a:t>
            </a:r>
            <a:endParaRPr lang="en-US" sz="2400" dirty="0"/>
          </a:p>
        </p:txBody>
      </p:sp>
      <p:sp>
        <p:nvSpPr>
          <p:cNvPr id="14" name="TextBox 13"/>
          <p:cNvSpPr txBox="1"/>
          <p:nvPr/>
        </p:nvSpPr>
        <p:spPr>
          <a:xfrm>
            <a:off x="5791200" y="5715000"/>
            <a:ext cx="609600" cy="461665"/>
          </a:xfrm>
          <a:prstGeom prst="rect">
            <a:avLst/>
          </a:prstGeom>
          <a:noFill/>
        </p:spPr>
        <p:txBody>
          <a:bodyPr wrap="square" rtlCol="0">
            <a:spAutoFit/>
          </a:bodyPr>
          <a:lstStyle/>
          <a:p>
            <a:r>
              <a:rPr lang="en-US" sz="2400" b="1" dirty="0" smtClean="0"/>
              <a:t>u</a:t>
            </a:r>
            <a:endParaRPr lang="en-US" sz="2400" b="1" dirty="0"/>
          </a:p>
        </p:txBody>
      </p:sp>
      <p:sp>
        <p:nvSpPr>
          <p:cNvPr id="15" name="TextBox 14"/>
          <p:cNvSpPr txBox="1"/>
          <p:nvPr/>
        </p:nvSpPr>
        <p:spPr>
          <a:xfrm>
            <a:off x="6705600" y="4648200"/>
            <a:ext cx="2057400" cy="1938992"/>
          </a:xfrm>
          <a:prstGeom prst="rect">
            <a:avLst/>
          </a:prstGeom>
          <a:noFill/>
        </p:spPr>
        <p:txBody>
          <a:bodyPr wrap="square" rtlCol="0">
            <a:spAutoFit/>
          </a:bodyPr>
          <a:lstStyle/>
          <a:p>
            <a:r>
              <a:rPr lang="en-US" sz="2400" dirty="0" smtClean="0"/>
              <a:t>l = 5</a:t>
            </a:r>
          </a:p>
          <a:p>
            <a:r>
              <a:rPr lang="en-US" sz="2400" dirty="0" smtClean="0"/>
              <a:t>u =8</a:t>
            </a:r>
          </a:p>
          <a:p>
            <a:r>
              <a:rPr lang="en-US" sz="2400" dirty="0"/>
              <a:t>m</a:t>
            </a:r>
            <a:r>
              <a:rPr lang="en-US" sz="2400" dirty="0" smtClean="0"/>
              <a:t>id = 6</a:t>
            </a:r>
          </a:p>
          <a:p>
            <a:r>
              <a:rPr lang="en-US" sz="2400" dirty="0" smtClean="0"/>
              <a:t>K = 75 = A[6]</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heckerboard(across)">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heckerboard(across)">
                                      <p:cBhvr>
                                        <p:cTn id="49" dur="500"/>
                                        <p:tgtEl>
                                          <p:spTgt spid="1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heckerboard(across)">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Example </a:t>
            </a:r>
            <a:endParaRPr lang="en-US" dirty="0">
              <a:solidFill>
                <a:srgbClr val="C00000"/>
              </a:solidFill>
            </a:endParaRPr>
          </a:p>
        </p:txBody>
      </p:sp>
      <p:graphicFrame>
        <p:nvGraphicFramePr>
          <p:cNvPr id="4" name="Table 3"/>
          <p:cNvGraphicFramePr>
            <a:graphicFrameLocks noGrp="1"/>
          </p:cNvGraphicFramePr>
          <p:nvPr/>
        </p:nvGraphicFramePr>
        <p:xfrm>
          <a:off x="304800" y="14478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553200" y="1295400"/>
            <a:ext cx="2057400" cy="1200329"/>
          </a:xfrm>
          <a:prstGeom prst="rect">
            <a:avLst/>
          </a:prstGeom>
          <a:noFill/>
        </p:spPr>
        <p:txBody>
          <a:bodyPr wrap="square" rtlCol="0">
            <a:spAutoFit/>
          </a:bodyPr>
          <a:lstStyle/>
          <a:p>
            <a:r>
              <a:rPr lang="en-US" sz="2400" dirty="0" smtClean="0"/>
              <a:t>K = 55</a:t>
            </a:r>
          </a:p>
          <a:p>
            <a:r>
              <a:rPr lang="en-US" sz="2400" dirty="0"/>
              <a:t>l</a:t>
            </a:r>
            <a:r>
              <a:rPr lang="en-US" sz="2400" dirty="0" smtClean="0"/>
              <a:t> = 1</a:t>
            </a:r>
          </a:p>
          <a:p>
            <a:r>
              <a:rPr lang="en-US" sz="2400" dirty="0" smtClean="0"/>
              <a:t>u =8</a:t>
            </a:r>
            <a:endParaRPr lang="en-US" sz="2400" dirty="0"/>
          </a:p>
        </p:txBody>
      </p:sp>
      <p:graphicFrame>
        <p:nvGraphicFramePr>
          <p:cNvPr id="6" name="Table 5"/>
          <p:cNvGraphicFramePr>
            <a:graphicFrameLocks noGrp="1"/>
          </p:cNvGraphicFramePr>
          <p:nvPr/>
        </p:nvGraphicFramePr>
        <p:xfrm>
          <a:off x="381000" y="28956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629400" y="2895600"/>
            <a:ext cx="2057400" cy="1938992"/>
          </a:xfrm>
          <a:prstGeom prst="rect">
            <a:avLst/>
          </a:prstGeom>
          <a:noFill/>
        </p:spPr>
        <p:txBody>
          <a:bodyPr wrap="square" rtlCol="0">
            <a:spAutoFit/>
          </a:bodyPr>
          <a:lstStyle/>
          <a:p>
            <a:r>
              <a:rPr lang="en-US" sz="2400" dirty="0" smtClean="0"/>
              <a:t>l = 1</a:t>
            </a:r>
          </a:p>
          <a:p>
            <a:r>
              <a:rPr lang="en-US" sz="2400" dirty="0" smtClean="0"/>
              <a:t>u =8</a:t>
            </a:r>
          </a:p>
          <a:p>
            <a:r>
              <a:rPr lang="en-US" sz="2400" dirty="0"/>
              <a:t>m</a:t>
            </a:r>
            <a:r>
              <a:rPr lang="en-US" sz="2400" dirty="0" smtClean="0"/>
              <a:t>id = 4</a:t>
            </a:r>
          </a:p>
          <a:p>
            <a:r>
              <a:rPr lang="en-US" sz="2400" dirty="0" smtClean="0"/>
              <a:t>K = 55 &gt; A[4]</a:t>
            </a:r>
          </a:p>
          <a:p>
            <a:endParaRPr lang="en-US" sz="2400" dirty="0"/>
          </a:p>
        </p:txBody>
      </p:sp>
      <p:sp>
        <p:nvSpPr>
          <p:cNvPr id="8" name="TextBox 7"/>
          <p:cNvSpPr txBox="1"/>
          <p:nvPr/>
        </p:nvSpPr>
        <p:spPr>
          <a:xfrm>
            <a:off x="304800" y="2514600"/>
            <a:ext cx="762000" cy="461665"/>
          </a:xfrm>
          <a:prstGeom prst="rect">
            <a:avLst/>
          </a:prstGeom>
          <a:noFill/>
        </p:spPr>
        <p:txBody>
          <a:bodyPr wrap="square" rtlCol="0">
            <a:spAutoFit/>
          </a:bodyPr>
          <a:lstStyle/>
          <a:p>
            <a:r>
              <a:rPr lang="en-US" sz="2400" dirty="0" smtClean="0"/>
              <a:t>l</a:t>
            </a:r>
            <a:endParaRPr lang="en-US" sz="2400" dirty="0"/>
          </a:p>
        </p:txBody>
      </p:sp>
      <p:sp>
        <p:nvSpPr>
          <p:cNvPr id="9" name="TextBox 8"/>
          <p:cNvSpPr txBox="1"/>
          <p:nvPr/>
        </p:nvSpPr>
        <p:spPr>
          <a:xfrm>
            <a:off x="5791200" y="2514600"/>
            <a:ext cx="609600" cy="461665"/>
          </a:xfrm>
          <a:prstGeom prst="rect">
            <a:avLst/>
          </a:prstGeom>
          <a:noFill/>
        </p:spPr>
        <p:txBody>
          <a:bodyPr wrap="square" rtlCol="0">
            <a:spAutoFit/>
          </a:bodyPr>
          <a:lstStyle/>
          <a:p>
            <a:r>
              <a:rPr lang="en-US" sz="2400" b="1" dirty="0" smtClean="0"/>
              <a:t>u</a:t>
            </a:r>
            <a:endParaRPr lang="en-US" sz="2400" b="1" dirty="0"/>
          </a:p>
        </p:txBody>
      </p:sp>
      <p:sp>
        <p:nvSpPr>
          <p:cNvPr id="10" name="TextBox 9"/>
          <p:cNvSpPr txBox="1"/>
          <p:nvPr/>
        </p:nvSpPr>
        <p:spPr>
          <a:xfrm>
            <a:off x="3505200" y="3886200"/>
            <a:ext cx="1524000" cy="461665"/>
          </a:xfrm>
          <a:prstGeom prst="rect">
            <a:avLst/>
          </a:prstGeom>
          <a:noFill/>
        </p:spPr>
        <p:txBody>
          <a:bodyPr wrap="square" rtlCol="0">
            <a:spAutoFit/>
          </a:bodyPr>
          <a:lstStyle/>
          <a:p>
            <a:r>
              <a:rPr lang="en-US" sz="2400" dirty="0" smtClean="0"/>
              <a:t>l = 4 + 1</a:t>
            </a:r>
            <a:endParaRPr lang="en-US" sz="2400" dirty="0"/>
          </a:p>
        </p:txBody>
      </p:sp>
      <p:sp>
        <p:nvSpPr>
          <p:cNvPr id="11" name="TextBox 10"/>
          <p:cNvSpPr txBox="1"/>
          <p:nvPr/>
        </p:nvSpPr>
        <p:spPr>
          <a:xfrm>
            <a:off x="5791200" y="3886200"/>
            <a:ext cx="609600" cy="461665"/>
          </a:xfrm>
          <a:prstGeom prst="rect">
            <a:avLst/>
          </a:prstGeom>
          <a:noFill/>
        </p:spPr>
        <p:txBody>
          <a:bodyPr wrap="square" rtlCol="0">
            <a:spAutoFit/>
          </a:bodyPr>
          <a:lstStyle/>
          <a:p>
            <a:r>
              <a:rPr lang="en-US" sz="2400" b="1" dirty="0" smtClean="0"/>
              <a:t>u</a:t>
            </a:r>
            <a:endParaRPr lang="en-US" sz="2400" b="1" dirty="0"/>
          </a:p>
        </p:txBody>
      </p:sp>
      <p:graphicFrame>
        <p:nvGraphicFramePr>
          <p:cNvPr id="12" name="Table 11"/>
          <p:cNvGraphicFramePr>
            <a:graphicFrameLocks noGrp="1"/>
          </p:cNvGraphicFramePr>
          <p:nvPr/>
        </p:nvGraphicFramePr>
        <p:xfrm>
          <a:off x="381000" y="47244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3429000" y="5715000"/>
            <a:ext cx="1524000" cy="461665"/>
          </a:xfrm>
          <a:prstGeom prst="rect">
            <a:avLst/>
          </a:prstGeom>
          <a:noFill/>
        </p:spPr>
        <p:txBody>
          <a:bodyPr wrap="square" rtlCol="0">
            <a:spAutoFit/>
          </a:bodyPr>
          <a:lstStyle/>
          <a:p>
            <a:r>
              <a:rPr lang="en-US" sz="2400" dirty="0" smtClean="0"/>
              <a:t>l = 4 + 1</a:t>
            </a:r>
            <a:endParaRPr lang="en-US" sz="2400" dirty="0"/>
          </a:p>
        </p:txBody>
      </p:sp>
      <p:sp>
        <p:nvSpPr>
          <p:cNvPr id="14" name="TextBox 13"/>
          <p:cNvSpPr txBox="1"/>
          <p:nvPr/>
        </p:nvSpPr>
        <p:spPr>
          <a:xfrm>
            <a:off x="3505200" y="6172200"/>
            <a:ext cx="1524000" cy="461665"/>
          </a:xfrm>
          <a:prstGeom prst="rect">
            <a:avLst/>
          </a:prstGeom>
          <a:noFill/>
        </p:spPr>
        <p:txBody>
          <a:bodyPr wrap="square" rtlCol="0">
            <a:spAutoFit/>
          </a:bodyPr>
          <a:lstStyle/>
          <a:p>
            <a:r>
              <a:rPr lang="en-US" sz="2400" b="1" dirty="0"/>
              <a:t>u</a:t>
            </a:r>
            <a:r>
              <a:rPr lang="en-US" sz="2400" b="1" dirty="0" smtClean="0"/>
              <a:t>= 6-1</a:t>
            </a:r>
            <a:endParaRPr lang="en-US" sz="2400" b="1" dirty="0"/>
          </a:p>
        </p:txBody>
      </p:sp>
      <p:sp>
        <p:nvSpPr>
          <p:cNvPr id="15" name="TextBox 14"/>
          <p:cNvSpPr txBox="1"/>
          <p:nvPr/>
        </p:nvSpPr>
        <p:spPr>
          <a:xfrm>
            <a:off x="6705600" y="4648200"/>
            <a:ext cx="2057400" cy="1938992"/>
          </a:xfrm>
          <a:prstGeom prst="rect">
            <a:avLst/>
          </a:prstGeom>
          <a:noFill/>
        </p:spPr>
        <p:txBody>
          <a:bodyPr wrap="square" rtlCol="0">
            <a:spAutoFit/>
          </a:bodyPr>
          <a:lstStyle/>
          <a:p>
            <a:r>
              <a:rPr lang="en-US" sz="2400" dirty="0" smtClean="0"/>
              <a:t>l = 5</a:t>
            </a:r>
          </a:p>
          <a:p>
            <a:r>
              <a:rPr lang="en-US" sz="2400" dirty="0" smtClean="0"/>
              <a:t>u =8</a:t>
            </a:r>
          </a:p>
          <a:p>
            <a:r>
              <a:rPr lang="en-US" sz="2400" dirty="0"/>
              <a:t>m</a:t>
            </a:r>
            <a:r>
              <a:rPr lang="en-US" sz="2400" dirty="0" smtClean="0"/>
              <a:t>id = 6</a:t>
            </a:r>
          </a:p>
          <a:p>
            <a:r>
              <a:rPr lang="en-US" sz="2400" dirty="0" smtClean="0"/>
              <a:t>K = 55 </a:t>
            </a:r>
            <a:r>
              <a:rPr lang="en-US" sz="2400" dirty="0"/>
              <a:t>&lt;</a:t>
            </a:r>
            <a:r>
              <a:rPr lang="en-US" sz="2400" dirty="0" smtClean="0"/>
              <a:t> A[6]</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heckerboard(across)">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heckerboard(across)">
                                      <p:cBhvr>
                                        <p:cTn id="49" dur="500"/>
                                        <p:tgtEl>
                                          <p:spTgt spid="1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checkerboard(across)">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Table 3"/>
          <p:cNvGraphicFramePr>
            <a:graphicFrameLocks noGrp="1"/>
          </p:cNvGraphicFramePr>
          <p:nvPr/>
        </p:nvGraphicFramePr>
        <p:xfrm>
          <a:off x="228600" y="1905000"/>
          <a:ext cx="6096000" cy="9144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sz="2400" dirty="0" smtClean="0">
                          <a:solidFill>
                            <a:schemeClr val="tx1"/>
                          </a:solidFill>
                        </a:rPr>
                        <a:t>1</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2</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3</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4</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5</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6</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7</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rPr>
                        <a:t>8</a:t>
                      </a:r>
                      <a:endParaRPr lang="en-US" sz="240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chemeClr val="tx1"/>
                          </a:solidFill>
                        </a:rPr>
                        <a:t>15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25 </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35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45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65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75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85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chemeClr val="tx1"/>
                          </a:solidFill>
                        </a:rPr>
                        <a:t>95</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705600" y="1828800"/>
            <a:ext cx="2057400" cy="1938992"/>
          </a:xfrm>
          <a:prstGeom prst="rect">
            <a:avLst/>
          </a:prstGeom>
          <a:noFill/>
        </p:spPr>
        <p:txBody>
          <a:bodyPr wrap="square" rtlCol="0">
            <a:spAutoFit/>
          </a:bodyPr>
          <a:lstStyle/>
          <a:p>
            <a:r>
              <a:rPr lang="en-US" sz="2400" dirty="0" smtClean="0"/>
              <a:t>l = 5</a:t>
            </a:r>
          </a:p>
          <a:p>
            <a:r>
              <a:rPr lang="en-US" sz="2400" dirty="0" smtClean="0"/>
              <a:t>u =5</a:t>
            </a:r>
          </a:p>
          <a:p>
            <a:r>
              <a:rPr lang="en-US" sz="2400" dirty="0"/>
              <a:t>m</a:t>
            </a:r>
            <a:r>
              <a:rPr lang="en-US" sz="2400" dirty="0" smtClean="0"/>
              <a:t>id = 5</a:t>
            </a:r>
          </a:p>
          <a:p>
            <a:r>
              <a:rPr lang="en-US" sz="2400" dirty="0" smtClean="0"/>
              <a:t>K = 55 </a:t>
            </a:r>
            <a:r>
              <a:rPr lang="en-US" sz="2400" dirty="0"/>
              <a:t>&lt;</a:t>
            </a:r>
            <a:r>
              <a:rPr lang="en-US" sz="2400" dirty="0" smtClean="0"/>
              <a:t> A[5]</a:t>
            </a:r>
          </a:p>
          <a:p>
            <a:endParaRPr lang="en-US" sz="2400" dirty="0"/>
          </a:p>
        </p:txBody>
      </p:sp>
      <p:sp>
        <p:nvSpPr>
          <p:cNvPr id="6" name="TextBox 5"/>
          <p:cNvSpPr txBox="1"/>
          <p:nvPr/>
        </p:nvSpPr>
        <p:spPr>
          <a:xfrm>
            <a:off x="3352800" y="2895600"/>
            <a:ext cx="1524000" cy="461665"/>
          </a:xfrm>
          <a:prstGeom prst="rect">
            <a:avLst/>
          </a:prstGeom>
          <a:noFill/>
        </p:spPr>
        <p:txBody>
          <a:bodyPr wrap="square" rtlCol="0">
            <a:spAutoFit/>
          </a:bodyPr>
          <a:lstStyle/>
          <a:p>
            <a:r>
              <a:rPr lang="en-US" sz="2400" dirty="0" smtClean="0"/>
              <a:t>l = 5</a:t>
            </a:r>
            <a:endParaRPr lang="en-US" sz="2400" dirty="0"/>
          </a:p>
        </p:txBody>
      </p:sp>
      <p:sp>
        <p:nvSpPr>
          <p:cNvPr id="7" name="TextBox 6"/>
          <p:cNvSpPr txBox="1"/>
          <p:nvPr/>
        </p:nvSpPr>
        <p:spPr>
          <a:xfrm>
            <a:off x="2286000" y="3200400"/>
            <a:ext cx="1524000" cy="461665"/>
          </a:xfrm>
          <a:prstGeom prst="rect">
            <a:avLst/>
          </a:prstGeom>
          <a:noFill/>
        </p:spPr>
        <p:txBody>
          <a:bodyPr wrap="square" rtlCol="0">
            <a:spAutoFit/>
          </a:bodyPr>
          <a:lstStyle/>
          <a:p>
            <a:r>
              <a:rPr lang="en-US" sz="2400" b="1" dirty="0"/>
              <a:t>u</a:t>
            </a:r>
            <a:r>
              <a:rPr lang="en-US" sz="2400" b="1" dirty="0" smtClean="0"/>
              <a:t>= 5-1</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Search </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endParaRPr lang="en-US" dirty="0" smtClean="0"/>
          </a:p>
          <a:p>
            <a:pPr>
              <a:buNone/>
            </a:pPr>
            <a:r>
              <a:rPr lang="en-US" dirty="0" smtClean="0"/>
              <a:t>F</a:t>
            </a:r>
            <a:r>
              <a:rPr lang="en-US" baseline="-25000" dirty="0" smtClean="0"/>
              <a:t>n</a:t>
            </a:r>
            <a:r>
              <a:rPr lang="en-US" dirty="0" smtClean="0"/>
              <a:t>  = F</a:t>
            </a:r>
            <a:r>
              <a:rPr lang="en-US" baseline="-25000" dirty="0" smtClean="0"/>
              <a:t>n – 1 </a:t>
            </a:r>
            <a:r>
              <a:rPr lang="en-US" dirty="0" smtClean="0"/>
              <a:t> + F</a:t>
            </a:r>
            <a:r>
              <a:rPr lang="en-US" baseline="-25000" dirty="0" smtClean="0"/>
              <a:t>n – 2    </a:t>
            </a:r>
            <a:r>
              <a:rPr lang="en-US" dirty="0" smtClean="0"/>
              <a:t>  with F</a:t>
            </a:r>
            <a:r>
              <a:rPr lang="en-US" baseline="-25000" dirty="0" smtClean="0"/>
              <a:t>0</a:t>
            </a:r>
            <a:r>
              <a:rPr lang="en-US" dirty="0" smtClean="0"/>
              <a:t>  = 0 and F</a:t>
            </a:r>
            <a:r>
              <a:rPr lang="en-US" baseline="-25000" dirty="0" smtClean="0"/>
              <a:t>1</a:t>
            </a:r>
            <a:r>
              <a:rPr lang="en-US" dirty="0" smtClean="0"/>
              <a:t>  = 1</a:t>
            </a:r>
          </a:p>
          <a:p>
            <a:pPr>
              <a:buNone/>
            </a:pPr>
            <a:endParaRPr lang="en-US" dirty="0"/>
          </a:p>
          <a:p>
            <a:pPr>
              <a:buNone/>
            </a:pPr>
            <a:r>
              <a:rPr lang="en-US" dirty="0" smtClean="0"/>
              <a:t>If we expand the nth Fibonacci number into the form of a recurrence tree, its result into a binary tree and we can term this as Fibonacci tree of order n.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In a Fibonacci tree, a node correspond to </a:t>
            </a:r>
            <a:r>
              <a:rPr lang="en-US" dirty="0" err="1" smtClean="0"/>
              <a:t>F</a:t>
            </a:r>
            <a:r>
              <a:rPr lang="en-US" baseline="-25000" dirty="0" err="1" smtClean="0"/>
              <a:t>i</a:t>
            </a:r>
            <a:r>
              <a:rPr lang="en-US" dirty="0" smtClean="0"/>
              <a:t>  the </a:t>
            </a:r>
            <a:r>
              <a:rPr lang="en-US" dirty="0" err="1" smtClean="0"/>
              <a:t>ith</a:t>
            </a:r>
            <a:r>
              <a:rPr lang="en-US" dirty="0" smtClean="0"/>
              <a:t> Fibonacci number</a:t>
            </a:r>
          </a:p>
          <a:p>
            <a:pPr>
              <a:buNone/>
            </a:pPr>
            <a:r>
              <a:rPr lang="en-US" dirty="0" smtClean="0"/>
              <a:t>	</a:t>
            </a:r>
          </a:p>
          <a:p>
            <a:pPr>
              <a:buNone/>
            </a:pPr>
            <a:r>
              <a:rPr lang="en-US" dirty="0"/>
              <a:t>	</a:t>
            </a:r>
            <a:r>
              <a:rPr lang="en-US" dirty="0" smtClean="0"/>
              <a:t>F</a:t>
            </a:r>
            <a:r>
              <a:rPr lang="en-US" baseline="-25000" dirty="0" smtClean="0"/>
              <a:t>i-1</a:t>
            </a:r>
            <a:r>
              <a:rPr lang="en-US" dirty="0" smtClean="0"/>
              <a:t> is the left </a:t>
            </a:r>
            <a:r>
              <a:rPr lang="en-US" dirty="0" err="1" smtClean="0"/>
              <a:t>subtree</a:t>
            </a:r>
            <a:endParaRPr lang="en-US" dirty="0" smtClean="0"/>
          </a:p>
          <a:p>
            <a:pPr>
              <a:buNone/>
            </a:pPr>
            <a:r>
              <a:rPr lang="en-US" dirty="0" smtClean="0"/>
              <a:t>	F</a:t>
            </a:r>
            <a:r>
              <a:rPr lang="en-US" baseline="-25000" dirty="0" smtClean="0"/>
              <a:t>i-2</a:t>
            </a:r>
            <a:r>
              <a:rPr lang="en-US" dirty="0" smtClean="0"/>
              <a:t> is the right </a:t>
            </a:r>
            <a:r>
              <a:rPr lang="en-US" dirty="0" err="1" smtClean="0"/>
              <a:t>subtree</a:t>
            </a:r>
            <a:r>
              <a:rPr lang="en-US" dirty="0" smtClean="0"/>
              <a:t> </a:t>
            </a:r>
          </a:p>
          <a:p>
            <a:pPr>
              <a:buNone/>
            </a:pPr>
            <a:r>
              <a:rPr lang="en-US" dirty="0" smtClean="0"/>
              <a:t>F</a:t>
            </a:r>
            <a:r>
              <a:rPr lang="en-US" baseline="-25000" dirty="0" smtClean="0"/>
              <a:t>i-1</a:t>
            </a:r>
            <a:r>
              <a:rPr lang="en-US" dirty="0" smtClean="0"/>
              <a:t> and F</a:t>
            </a:r>
            <a:r>
              <a:rPr lang="en-US" baseline="-25000" dirty="0" smtClean="0"/>
              <a:t>i-2</a:t>
            </a:r>
            <a:r>
              <a:rPr lang="en-US" dirty="0" smtClean="0"/>
              <a:t> are further expanded until F</a:t>
            </a:r>
            <a:r>
              <a:rPr lang="en-US" baseline="-25000" dirty="0" smtClean="0"/>
              <a:t>0</a:t>
            </a:r>
            <a:r>
              <a:rPr lang="en-US" dirty="0" smtClean="0"/>
              <a:t> and F</a:t>
            </a:r>
            <a:r>
              <a:rPr lang="en-US" baseline="-25000" dirty="0" smtClean="0"/>
              <a:t>1.</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Tree</a:t>
            </a:r>
            <a:endParaRPr lang="en-US" dirty="0">
              <a:solidFill>
                <a:srgbClr val="C00000"/>
              </a:solidFill>
            </a:endParaRPr>
          </a:p>
        </p:txBody>
      </p:sp>
      <p:grpSp>
        <p:nvGrpSpPr>
          <p:cNvPr id="139" name="Group 138"/>
          <p:cNvGrpSpPr/>
          <p:nvPr/>
        </p:nvGrpSpPr>
        <p:grpSpPr>
          <a:xfrm>
            <a:off x="533400" y="1600200"/>
            <a:ext cx="7086600" cy="3657600"/>
            <a:chOff x="0" y="990600"/>
            <a:chExt cx="8686800" cy="4114800"/>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8" name="Oval 67"/>
            <p:cNvSpPr/>
            <p:nvPr/>
          </p:nvSpPr>
          <p:spPr>
            <a:xfrm>
              <a:off x="47244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7" name="Oval 76"/>
            <p:cNvSpPr/>
            <p:nvPr/>
          </p:nvSpPr>
          <p:spPr>
            <a:xfrm>
              <a:off x="1295400" y="3657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0" name="Oval 79"/>
            <p:cNvSpPr/>
            <p:nvPr/>
          </p:nvSpPr>
          <p:spPr>
            <a:xfrm>
              <a:off x="0" y="4495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1" name="Oval 80"/>
            <p:cNvSpPr/>
            <p:nvPr/>
          </p:nvSpPr>
          <p:spPr>
            <a:xfrm>
              <a:off x="990600" y="4495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a:endCxn id="80" idx="0"/>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a:endCxn id="81" idx="1"/>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a:endCxn id="77" idx="0"/>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11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9" name="Oval 98"/>
            <p:cNvSpPr/>
            <p:nvPr/>
          </p:nvSpPr>
          <p:spPr>
            <a:xfrm>
              <a:off x="6477000" y="34290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0" name="Oval 99"/>
            <p:cNvSpPr/>
            <p:nvPr/>
          </p:nvSpPr>
          <p:spPr>
            <a:xfrm>
              <a:off x="3048000" y="3657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1" name="Oval 100"/>
            <p:cNvSpPr/>
            <p:nvPr/>
          </p:nvSpPr>
          <p:spPr>
            <a:xfrm>
              <a:off x="3048000" y="4343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02" name="Oval 101"/>
            <p:cNvSpPr/>
            <p:nvPr/>
          </p:nvSpPr>
          <p:spPr>
            <a:xfrm>
              <a:off x="2057400" y="4267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04" name="Straight Connector 103"/>
            <p:cNvCxnSpPr>
              <a:stCxn id="75" idx="4"/>
              <a:endCxn id="102" idx="0"/>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a:endCxn id="101" idx="1"/>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a:endCxn id="68" idx="1"/>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a:endCxn id="100" idx="0"/>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a:endCxn id="98" idx="1"/>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a:endCxn id="99" idx="1"/>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8077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8" name="Oval 127"/>
            <p:cNvSpPr/>
            <p:nvPr/>
          </p:nvSpPr>
          <p:spPr>
            <a:xfrm>
              <a:off x="5943600" y="4419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29" name="Oval 128"/>
            <p:cNvSpPr/>
            <p:nvPr/>
          </p:nvSpPr>
          <p:spPr>
            <a:xfrm>
              <a:off x="7162800" y="3276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30" name="Oval 129"/>
            <p:cNvSpPr/>
            <p:nvPr/>
          </p:nvSpPr>
          <p:spPr>
            <a:xfrm>
              <a:off x="4876800" y="4419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32" name="Straight Connector 131"/>
            <p:cNvCxnSpPr>
              <a:stCxn id="79" idx="3"/>
              <a:endCxn id="130" idx="0"/>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a:endCxn id="128" idx="1"/>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a:endCxn id="129" idx="1"/>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a:endCxn id="127" idx="1"/>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smtClean="0"/>
              <a:t>F</a:t>
            </a:r>
            <a:r>
              <a:rPr lang="en-US" sz="2400" b="1" baseline="-25000" dirty="0" smtClean="0"/>
              <a:t>6</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smtClean="0"/>
              <a:t>F</a:t>
            </a:r>
            <a:r>
              <a:rPr lang="en-US" sz="2400" b="1" baseline="-25000" dirty="0"/>
              <a:t>5</a:t>
            </a:r>
            <a:endParaRPr lang="en-US" sz="2400" b="1" dirty="0"/>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8" name="TextBox 147"/>
          <p:cNvSpPr txBox="1"/>
          <p:nvPr/>
        </p:nvSpPr>
        <p:spPr>
          <a:xfrm>
            <a:off x="1600200" y="4038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49" name="TextBox 148"/>
          <p:cNvSpPr txBox="1"/>
          <p:nvPr/>
        </p:nvSpPr>
        <p:spPr>
          <a:xfrm>
            <a:off x="457200" y="47244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0" name="TextBox 149"/>
          <p:cNvSpPr txBox="1"/>
          <p:nvPr/>
        </p:nvSpPr>
        <p:spPr>
          <a:xfrm>
            <a:off x="1295400" y="47244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2" name="TextBox 151"/>
          <p:cNvSpPr txBox="1"/>
          <p:nvPr/>
        </p:nvSpPr>
        <p:spPr>
          <a:xfrm>
            <a:off x="2971800" y="39624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3" name="TextBox 152"/>
          <p:cNvSpPr txBox="1"/>
          <p:nvPr/>
        </p:nvSpPr>
        <p:spPr>
          <a:xfrm>
            <a:off x="2209800" y="45720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4" name="TextBox 153"/>
          <p:cNvSpPr txBox="1"/>
          <p:nvPr/>
        </p:nvSpPr>
        <p:spPr>
          <a:xfrm>
            <a:off x="2971800" y="46482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5" name="TextBox 154"/>
          <p:cNvSpPr txBox="1"/>
          <p:nvPr/>
        </p:nvSpPr>
        <p:spPr>
          <a:xfrm>
            <a:off x="4419600" y="3276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56" name="TextBox 155"/>
          <p:cNvSpPr txBox="1"/>
          <p:nvPr/>
        </p:nvSpPr>
        <p:spPr>
          <a:xfrm>
            <a:off x="3886200" y="39624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9" name="TextBox 158"/>
          <p:cNvSpPr txBox="1"/>
          <p:nvPr/>
        </p:nvSpPr>
        <p:spPr>
          <a:xfrm>
            <a:off x="7162800" y="32766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60" name="TextBox 159"/>
          <p:cNvSpPr txBox="1"/>
          <p:nvPr/>
        </p:nvSpPr>
        <p:spPr>
          <a:xfrm>
            <a:off x="6400800" y="36576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1" name="TextBox 160"/>
          <p:cNvSpPr txBox="1"/>
          <p:nvPr/>
        </p:nvSpPr>
        <p:spPr>
          <a:xfrm>
            <a:off x="5867400" y="38100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3" name="TextBox 162"/>
          <p:cNvSpPr txBox="1"/>
          <p:nvPr/>
        </p:nvSpPr>
        <p:spPr>
          <a:xfrm>
            <a:off x="4495800" y="4648200"/>
            <a:ext cx="609600" cy="461665"/>
          </a:xfrm>
          <a:prstGeom prst="rect">
            <a:avLst/>
          </a:prstGeom>
          <a:noFill/>
        </p:spPr>
        <p:txBody>
          <a:bodyPr wrap="square" rtlCol="0">
            <a:spAutoFit/>
          </a:bodyPr>
          <a:lstStyle/>
          <a:p>
            <a:r>
              <a:rPr lang="en-US" sz="2400" b="1" dirty="0" smtClean="0"/>
              <a:t>F</a:t>
            </a:r>
            <a:r>
              <a:rPr lang="en-US" sz="2400" b="1" baseline="-25000" dirty="0"/>
              <a:t>1</a:t>
            </a:r>
            <a:endParaRPr lang="en-US" sz="2400" b="1" dirty="0"/>
          </a:p>
        </p:txBody>
      </p:sp>
      <p:sp>
        <p:nvSpPr>
          <p:cNvPr id="164" name="TextBox 163"/>
          <p:cNvSpPr txBox="1"/>
          <p:nvPr/>
        </p:nvSpPr>
        <p:spPr>
          <a:xfrm>
            <a:off x="5334000" y="4648200"/>
            <a:ext cx="609600" cy="461665"/>
          </a:xfrm>
          <a:prstGeom prst="rect">
            <a:avLst/>
          </a:prstGeom>
          <a:noFill/>
        </p:spPr>
        <p:txBody>
          <a:bodyPr wrap="square" rtlCol="0">
            <a:spAutoFit/>
          </a:bodyPr>
          <a:lstStyle/>
          <a:p>
            <a:r>
              <a:rPr lang="en-US" sz="2400" b="1" dirty="0" smtClean="0"/>
              <a:t>F</a:t>
            </a:r>
            <a:r>
              <a:rPr lang="en-US" sz="2400" b="1" baseline="-25000" dirty="0"/>
              <a:t>0</a:t>
            </a:r>
            <a:endParaRPr lang="en-US" sz="2400" b="1" dirty="0"/>
          </a:p>
        </p:txBody>
      </p:sp>
      <p:sp>
        <p:nvSpPr>
          <p:cNvPr id="165" name="TextBox 164"/>
          <p:cNvSpPr txBox="1"/>
          <p:nvPr/>
        </p:nvSpPr>
        <p:spPr>
          <a:xfrm>
            <a:off x="1600200" y="5638800"/>
            <a:ext cx="5867400" cy="523220"/>
          </a:xfrm>
          <a:prstGeom prst="rect">
            <a:avLst/>
          </a:prstGeom>
          <a:noFill/>
        </p:spPr>
        <p:txBody>
          <a:bodyPr wrap="square" rtlCol="0">
            <a:spAutoFit/>
          </a:bodyPr>
          <a:lstStyle/>
          <a:p>
            <a:r>
              <a:rPr lang="en-US" sz="2800" b="1" dirty="0" smtClean="0"/>
              <a:t>A Fibonacci Tree of Order 6 </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Apply the following two rules to obtain the Fibonacci search tree of order n from a Fibonacci tree of order n </a:t>
            </a:r>
          </a:p>
          <a:p>
            <a:pPr>
              <a:buNone/>
            </a:pPr>
            <a:endParaRPr lang="en-US" dirty="0"/>
          </a:p>
          <a:p>
            <a:pPr>
              <a:buNone/>
            </a:pPr>
            <a:r>
              <a:rPr lang="en-US" dirty="0" smtClean="0"/>
              <a:t>Rule 1: For all leaf nodes corresponding to F</a:t>
            </a:r>
            <a:r>
              <a:rPr lang="en-US" baseline="-25000" dirty="0" smtClean="0"/>
              <a:t>1</a:t>
            </a:r>
            <a:r>
              <a:rPr lang="en-US" dirty="0" smtClean="0"/>
              <a:t>  and F</a:t>
            </a:r>
            <a:r>
              <a:rPr lang="en-US" baseline="-25000" dirty="0" smtClean="0"/>
              <a:t>0,</a:t>
            </a:r>
            <a:r>
              <a:rPr lang="en-US" dirty="0" smtClean="0"/>
              <a:t> we denote them as external nodes and redraw them as squares, and the value of each external node is set to zero. Value of each node is replaced by its corresponding Fibonacci number.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smtClean="0"/>
              <a:t>Rule 2: For all nodes corresponding to </a:t>
            </a:r>
            <a:r>
              <a:rPr lang="en-US" dirty="0" err="1" smtClean="0"/>
              <a:t>F</a:t>
            </a:r>
            <a:r>
              <a:rPr lang="en-US" baseline="-25000" dirty="0" err="1" smtClean="0"/>
              <a:t>i</a:t>
            </a:r>
            <a:r>
              <a:rPr lang="en-US" baseline="-25000" dirty="0"/>
              <a:t> </a:t>
            </a:r>
            <a:r>
              <a:rPr lang="en-US" dirty="0" smtClean="0"/>
              <a:t>  (</a:t>
            </a:r>
            <a:r>
              <a:rPr lang="en-US" dirty="0" err="1" smtClean="0"/>
              <a:t>i</a:t>
            </a:r>
            <a:r>
              <a:rPr lang="en-US" dirty="0" smtClean="0"/>
              <a:t>&gt;=2), each of them as a Fibonacci search tree of order </a:t>
            </a:r>
            <a:r>
              <a:rPr lang="en-US" dirty="0" err="1" smtClean="0"/>
              <a:t>i</a:t>
            </a:r>
            <a:r>
              <a:rPr lang="en-US" dirty="0" smtClean="0"/>
              <a:t> such that </a:t>
            </a:r>
          </a:p>
          <a:p>
            <a:pPr>
              <a:buNone/>
            </a:pPr>
            <a:r>
              <a:rPr lang="en-US" dirty="0"/>
              <a:t>	</a:t>
            </a:r>
            <a:r>
              <a:rPr lang="en-US" dirty="0" smtClean="0"/>
              <a:t>	(a) the  root is </a:t>
            </a:r>
            <a:r>
              <a:rPr lang="en-US" dirty="0" err="1"/>
              <a:t>F</a:t>
            </a:r>
            <a:r>
              <a:rPr lang="en-US" baseline="-25000" dirty="0" err="1" smtClean="0"/>
              <a:t>i</a:t>
            </a:r>
            <a:r>
              <a:rPr lang="en-US" dirty="0" smtClean="0"/>
              <a:t>  </a:t>
            </a:r>
          </a:p>
          <a:p>
            <a:pPr>
              <a:buNone/>
            </a:pPr>
            <a:r>
              <a:rPr lang="en-US" baseline="-25000" dirty="0"/>
              <a:t>	 </a:t>
            </a:r>
            <a:r>
              <a:rPr lang="en-US" dirty="0" smtClean="0"/>
              <a:t>  	(b) the left-</a:t>
            </a:r>
            <a:r>
              <a:rPr lang="en-US" dirty="0" err="1" smtClean="0"/>
              <a:t>subtree</a:t>
            </a:r>
            <a:r>
              <a:rPr lang="en-US" dirty="0" smtClean="0"/>
              <a:t> is a Fibonacci search tree of order </a:t>
            </a:r>
            <a:r>
              <a:rPr lang="en-US" dirty="0" err="1" smtClean="0"/>
              <a:t>i</a:t>
            </a:r>
            <a:r>
              <a:rPr lang="en-US" dirty="0" smtClean="0"/>
              <a:t> -1 </a:t>
            </a:r>
          </a:p>
          <a:p>
            <a:pPr>
              <a:buNone/>
            </a:pPr>
            <a:r>
              <a:rPr lang="en-US" dirty="0"/>
              <a:t> </a:t>
            </a:r>
            <a:r>
              <a:rPr lang="en-US" dirty="0" smtClean="0"/>
              <a:t>        (c) the right-</a:t>
            </a:r>
            <a:r>
              <a:rPr lang="en-US" dirty="0" err="1" smtClean="0"/>
              <a:t>subtree</a:t>
            </a:r>
            <a:r>
              <a:rPr lang="en-US" dirty="0" smtClean="0"/>
              <a:t> is a Fibonacci search tree of order </a:t>
            </a:r>
            <a:r>
              <a:rPr lang="en-US" dirty="0" err="1" smtClean="0"/>
              <a:t>i</a:t>
            </a:r>
            <a:r>
              <a:rPr lang="en-US" dirty="0" smtClean="0"/>
              <a:t> -2 with all numbers increased by </a:t>
            </a:r>
            <a:r>
              <a:rPr lang="en-US" dirty="0" err="1" smtClean="0"/>
              <a:t>F</a:t>
            </a:r>
            <a:r>
              <a:rPr lang="en-US" baseline="-25000" dirty="0" err="1" smtClean="0"/>
              <a:t>i</a:t>
            </a:r>
            <a:r>
              <a:rPr lang="en-US" baseline="-25000" dirty="0" smtClean="0"/>
              <a:t>    </a:t>
            </a:r>
            <a:endParaRPr lang="en-US" dirty="0" smtClean="0"/>
          </a:p>
          <a:p>
            <a:pPr>
              <a:buNone/>
            </a:pPr>
            <a:r>
              <a:rPr lang="en-US" baseline="-25000" dirty="0"/>
              <a:t>	</a:t>
            </a:r>
            <a:r>
              <a:rPr lang="en-US" baseline="-250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Searching </a:t>
            </a:r>
            <a:endParaRPr lang="en-US" dirty="0">
              <a:solidFill>
                <a:srgbClr val="C00000"/>
              </a:solidFill>
            </a:endParaRPr>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Finding the location of an given item in a collection of item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smtClean="0"/>
              <a:t>F</a:t>
            </a:r>
            <a:r>
              <a:rPr lang="en-US" sz="2400" b="1" baseline="-25000" dirty="0" smtClean="0"/>
              <a:t>6</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smtClean="0"/>
              <a:t>F</a:t>
            </a:r>
            <a:r>
              <a:rPr lang="en-US" sz="2400" b="1" baseline="-25000" dirty="0"/>
              <a:t>5</a:t>
            </a:r>
            <a:endParaRPr lang="en-US" sz="2400" b="1" dirty="0"/>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smtClean="0"/>
              <a:t>F</a:t>
            </a:r>
            <a:r>
              <a:rPr lang="en-US" sz="2400" b="1" baseline="-25000" dirty="0"/>
              <a:t>4</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smtClean="0"/>
              <a:t>F</a:t>
            </a:r>
            <a:r>
              <a:rPr lang="en-US" sz="2400" b="1" baseline="-25000" dirty="0"/>
              <a:t>3</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smtClean="0"/>
              <a:t>F</a:t>
            </a:r>
            <a:r>
              <a:rPr lang="en-US" sz="2400" b="1" baseline="-25000" dirty="0"/>
              <a:t>2</a:t>
            </a:r>
            <a:endParaRPr lang="en-US" sz="2400" b="1" dirty="0"/>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1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a:t>0</a:t>
            </a:r>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9" name="TextBox 108"/>
          <p:cNvSpPr txBox="1"/>
          <p:nvPr/>
        </p:nvSpPr>
        <p:spPr>
          <a:xfrm>
            <a:off x="6324600" y="3733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1" name="TextBox 110"/>
          <p:cNvSpPr txBox="1"/>
          <p:nvPr/>
        </p:nvSpPr>
        <p:spPr>
          <a:xfrm>
            <a:off x="5715000" y="38100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3" name="TextBox 112"/>
          <p:cNvSpPr txBox="1"/>
          <p:nvPr/>
        </p:nvSpPr>
        <p:spPr>
          <a:xfrm>
            <a:off x="7010400" y="3276600"/>
            <a:ext cx="381000" cy="461665"/>
          </a:xfrm>
          <a:prstGeom prst="rect">
            <a:avLst/>
          </a:prstGeom>
          <a:noFill/>
          <a:ln w="28575">
            <a:solidFill>
              <a:schemeClr val="tx1"/>
            </a:solidFill>
          </a:ln>
        </p:spPr>
        <p:txBody>
          <a:bodyPr wrap="square" rtlCol="0">
            <a:spAutoFit/>
          </a:bodyPr>
          <a:lstStyle/>
          <a:p>
            <a:r>
              <a:rPr lang="en-US" sz="2400" dirty="0"/>
              <a:t>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a:t> </a:t>
            </a:r>
            <a:r>
              <a:rPr lang="en-US" sz="2400" b="1" dirty="0" smtClean="0"/>
              <a:t>8</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a:t>5</a:t>
            </a:r>
          </a:p>
        </p:txBody>
      </p:sp>
      <p:sp>
        <p:nvSpPr>
          <p:cNvPr id="142" name="TextBox 141"/>
          <p:cNvSpPr txBox="1"/>
          <p:nvPr/>
        </p:nvSpPr>
        <p:spPr>
          <a:xfrm>
            <a:off x="5257800" y="2286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a:t> 1</a:t>
            </a:r>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a:t>1</a:t>
            </a:r>
          </a:p>
        </p:txBody>
      </p:sp>
      <p:sp>
        <p:nvSpPr>
          <p:cNvPr id="157" name="TextBox 156"/>
          <p:cNvSpPr txBox="1"/>
          <p:nvPr/>
        </p:nvSpPr>
        <p:spPr>
          <a:xfrm>
            <a:off x="5181600" y="3048000"/>
            <a:ext cx="609600" cy="461665"/>
          </a:xfrm>
          <a:prstGeom prst="rect">
            <a:avLst/>
          </a:prstGeom>
          <a:noFill/>
        </p:spPr>
        <p:txBody>
          <a:bodyPr wrap="square" rtlCol="0">
            <a:spAutoFit/>
          </a:bodyPr>
          <a:lstStyle/>
          <a:p>
            <a:r>
              <a:rPr lang="en-US" sz="2400" b="1" dirty="0"/>
              <a:t>2</a:t>
            </a:r>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a:t>1</a:t>
            </a:r>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1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a:t>0</a:t>
            </a:r>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09" name="TextBox 108"/>
          <p:cNvSpPr txBox="1"/>
          <p:nvPr/>
        </p:nvSpPr>
        <p:spPr>
          <a:xfrm>
            <a:off x="6324600" y="37338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1" name="TextBox 110"/>
          <p:cNvSpPr txBox="1"/>
          <p:nvPr/>
        </p:nvSpPr>
        <p:spPr>
          <a:xfrm>
            <a:off x="5715000" y="38100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113" name="TextBox 112"/>
          <p:cNvSpPr txBox="1"/>
          <p:nvPr/>
        </p:nvSpPr>
        <p:spPr>
          <a:xfrm>
            <a:off x="7010400" y="3276600"/>
            <a:ext cx="381000" cy="461665"/>
          </a:xfrm>
          <a:prstGeom prst="rect">
            <a:avLst/>
          </a:prstGeom>
          <a:noFill/>
          <a:ln w="28575">
            <a:solidFill>
              <a:schemeClr val="tx1"/>
            </a:solidFill>
          </a:ln>
        </p:spPr>
        <p:txBody>
          <a:bodyPr wrap="square" rtlCol="0">
            <a:spAutoFit/>
          </a:bodyPr>
          <a:lstStyle/>
          <a:p>
            <a:r>
              <a:rPr lang="en-US" sz="2400" dirty="0"/>
              <a:t>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Fibonacci Tree</a:t>
            </a:r>
            <a:endParaRPr lang="en-US" dirty="0">
              <a:solidFill>
                <a:srgbClr val="C00000"/>
              </a:solidFill>
            </a:endParaRPr>
          </a:p>
        </p:txBody>
      </p:sp>
      <p:grpSp>
        <p:nvGrpSpPr>
          <p:cNvPr id="3" name="Group 138"/>
          <p:cNvGrpSpPr/>
          <p:nvPr/>
        </p:nvGrpSpPr>
        <p:grpSpPr>
          <a:xfrm>
            <a:off x="782053" y="1600200"/>
            <a:ext cx="6413471" cy="3195088"/>
            <a:chOff x="304800" y="990600"/>
            <a:chExt cx="7861674" cy="3594474"/>
          </a:xfrm>
        </p:grpSpPr>
        <p:sp>
          <p:nvSpPr>
            <p:cNvPr id="35" name="Oval 34"/>
            <p:cNvSpPr/>
            <p:nvPr/>
          </p:nvSpPr>
          <p:spPr>
            <a:xfrm>
              <a:off x="4343400" y="990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819400" y="1447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9" name="Oval 68"/>
            <p:cNvSpPr/>
            <p:nvPr/>
          </p:nvSpPr>
          <p:spPr>
            <a:xfrm>
              <a:off x="7086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5638800" y="2590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1" name="Oval 70"/>
            <p:cNvSpPr/>
            <p:nvPr/>
          </p:nvSpPr>
          <p:spPr>
            <a:xfrm>
              <a:off x="5791200" y="1752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2" name="Oval 71"/>
            <p:cNvSpPr/>
            <p:nvPr/>
          </p:nvSpPr>
          <p:spPr>
            <a:xfrm>
              <a:off x="3200400" y="2895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3" name="Oval 72"/>
            <p:cNvSpPr/>
            <p:nvPr/>
          </p:nvSpPr>
          <p:spPr>
            <a:xfrm>
              <a:off x="38100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4" name="Oval 73"/>
            <p:cNvSpPr/>
            <p:nvPr/>
          </p:nvSpPr>
          <p:spPr>
            <a:xfrm>
              <a:off x="1752600" y="21336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5" name="Oval 74"/>
            <p:cNvSpPr/>
            <p:nvPr/>
          </p:nvSpPr>
          <p:spPr>
            <a:xfrm>
              <a:off x="22860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838200" y="2819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8" name="Oval 77"/>
            <p:cNvSpPr/>
            <p:nvPr/>
          </p:nvSpPr>
          <p:spPr>
            <a:xfrm>
              <a:off x="304800" y="3581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9" name="Oval 78"/>
            <p:cNvSpPr/>
            <p:nvPr/>
          </p:nvSpPr>
          <p:spPr>
            <a:xfrm>
              <a:off x="5257800" y="35052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Connector 82"/>
            <p:cNvCxnSpPr>
              <a:stCxn id="35" idx="2"/>
              <a:endCxn id="67" idx="7"/>
            </p:cNvCxnSpPr>
            <p:nvPr/>
          </p:nvCxnSpPr>
          <p:spPr>
            <a:xfrm rot="10800000" flipV="1">
              <a:off x="3339726" y="1295400"/>
              <a:ext cx="10036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7" idx="2"/>
              <a:endCxn id="74" idx="7"/>
            </p:cNvCxnSpPr>
            <p:nvPr/>
          </p:nvCxnSpPr>
          <p:spPr>
            <a:xfrm rot="10800000" flipV="1">
              <a:off x="2272926" y="1752600"/>
              <a:ext cx="5464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4" idx="2"/>
            </p:cNvCxnSpPr>
            <p:nvPr/>
          </p:nvCxnSpPr>
          <p:spPr>
            <a:xfrm rot="10800000" flipV="1">
              <a:off x="1295400" y="2438400"/>
              <a:ext cx="457200" cy="3810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6" idx="3"/>
              <a:endCxn id="78" idx="0"/>
            </p:cNvCxnSpPr>
            <p:nvPr/>
          </p:nvCxnSpPr>
          <p:spPr>
            <a:xfrm rot="5400000">
              <a:off x="647700" y="3301626"/>
              <a:ext cx="2416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8" idx="3"/>
            </p:cNvCxnSpPr>
            <p:nvPr/>
          </p:nvCxnSpPr>
          <p:spPr>
            <a:xfrm rot="5400000">
              <a:off x="152400" y="4254126"/>
              <a:ext cx="394074" cy="89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78" idx="5"/>
            </p:cNvCxnSpPr>
            <p:nvPr/>
          </p:nvCxnSpPr>
          <p:spPr>
            <a:xfrm rot="16200000" flipH="1">
              <a:off x="710826" y="42160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76" idx="5"/>
            </p:cNvCxnSpPr>
            <p:nvPr/>
          </p:nvCxnSpPr>
          <p:spPr>
            <a:xfrm rot="16200000" flipH="1">
              <a:off x="1320426" y="3377826"/>
              <a:ext cx="317874" cy="241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4" idx="5"/>
              <a:endCxn id="75" idx="0"/>
            </p:cNvCxnSpPr>
            <p:nvPr/>
          </p:nvCxnSpPr>
          <p:spPr>
            <a:xfrm rot="16200000" flipH="1">
              <a:off x="2158626" y="2768226"/>
              <a:ext cx="546474" cy="3178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75" idx="4"/>
            </p:cNvCxnSpPr>
            <p:nvPr/>
          </p:nvCxnSpPr>
          <p:spPr>
            <a:xfrm rot="5400000">
              <a:off x="2247900" y="3924300"/>
              <a:ext cx="4572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5" idx="5"/>
            </p:cNvCxnSpPr>
            <p:nvPr/>
          </p:nvCxnSpPr>
          <p:spPr>
            <a:xfrm rot="16200000" flipH="1">
              <a:off x="2615826" y="3911226"/>
              <a:ext cx="711948" cy="3309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67" idx="6"/>
              <a:endCxn id="73" idx="1"/>
            </p:cNvCxnSpPr>
            <p:nvPr/>
          </p:nvCxnSpPr>
          <p:spPr>
            <a:xfrm>
              <a:off x="3429000" y="17526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3" idx="3"/>
              <a:endCxn id="72" idx="0"/>
            </p:cNvCxnSpPr>
            <p:nvPr/>
          </p:nvCxnSpPr>
          <p:spPr>
            <a:xfrm rot="5400000">
              <a:off x="3581400" y="2577726"/>
              <a:ext cx="241674" cy="3940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73" idx="6"/>
            </p:cNvCxnSpPr>
            <p:nvPr/>
          </p:nvCxnSpPr>
          <p:spPr>
            <a:xfrm>
              <a:off x="4419600" y="2438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72" idx="4"/>
            </p:cNvCxnSpPr>
            <p:nvPr/>
          </p:nvCxnSpPr>
          <p:spPr>
            <a:xfrm rot="5400000">
              <a:off x="3352800" y="3505200"/>
              <a:ext cx="1524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72" idx="6"/>
            </p:cNvCxnSpPr>
            <p:nvPr/>
          </p:nvCxnSpPr>
          <p:spPr>
            <a:xfrm>
              <a:off x="3810000" y="3200400"/>
              <a:ext cx="394074" cy="4702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5" idx="6"/>
              <a:endCxn id="71" idx="1"/>
            </p:cNvCxnSpPr>
            <p:nvPr/>
          </p:nvCxnSpPr>
          <p:spPr>
            <a:xfrm>
              <a:off x="4953000" y="1295400"/>
              <a:ext cx="927474" cy="546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1" idx="6"/>
            </p:cNvCxnSpPr>
            <p:nvPr/>
          </p:nvCxnSpPr>
          <p:spPr>
            <a:xfrm>
              <a:off x="6400800" y="2057400"/>
              <a:ext cx="685800" cy="2286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71" idx="4"/>
              <a:endCxn id="70" idx="0"/>
            </p:cNvCxnSpPr>
            <p:nvPr/>
          </p:nvCxnSpPr>
          <p:spPr>
            <a:xfrm rot="5400000">
              <a:off x="5905500" y="2400300"/>
              <a:ext cx="228600" cy="15240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70" idx="3"/>
              <a:endCxn id="79" idx="0"/>
            </p:cNvCxnSpPr>
            <p:nvPr/>
          </p:nvCxnSpPr>
          <p:spPr>
            <a:xfrm rot="5400000">
              <a:off x="5448300" y="32254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70" idx="6"/>
            </p:cNvCxnSpPr>
            <p:nvPr/>
          </p:nvCxnSpPr>
          <p:spPr>
            <a:xfrm>
              <a:off x="6248400" y="2895600"/>
              <a:ext cx="317874" cy="6226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79" idx="3"/>
            </p:cNvCxnSpPr>
            <p:nvPr/>
          </p:nvCxnSpPr>
          <p:spPr>
            <a:xfrm rot="5400000">
              <a:off x="5067300" y="4139826"/>
              <a:ext cx="394074" cy="16547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79" idx="5"/>
            </p:cNvCxnSpPr>
            <p:nvPr/>
          </p:nvCxnSpPr>
          <p:spPr>
            <a:xfrm rot="16200000" flipH="1">
              <a:off x="5663826" y="4139826"/>
              <a:ext cx="483348" cy="254748"/>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69" idx="4"/>
            </p:cNvCxnSpPr>
            <p:nvPr/>
          </p:nvCxnSpPr>
          <p:spPr>
            <a:xfrm rot="5400000">
              <a:off x="7010400" y="2984874"/>
              <a:ext cx="622674" cy="139326"/>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6"/>
            </p:cNvCxnSpPr>
            <p:nvPr/>
          </p:nvCxnSpPr>
          <p:spPr>
            <a:xfrm>
              <a:off x="7696200" y="2438400"/>
              <a:ext cx="470274" cy="470274"/>
            </a:xfrm>
            <a:prstGeom prst="line">
              <a:avLst/>
            </a:prstGeom>
            <a:ln w="41275"/>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4038600" y="1600200"/>
            <a:ext cx="609600" cy="461665"/>
          </a:xfrm>
          <a:prstGeom prst="rect">
            <a:avLst/>
          </a:prstGeom>
          <a:noFill/>
        </p:spPr>
        <p:txBody>
          <a:bodyPr wrap="square" rtlCol="0">
            <a:spAutoFit/>
          </a:bodyPr>
          <a:lstStyle/>
          <a:p>
            <a:r>
              <a:rPr lang="en-US" sz="2400" b="1" dirty="0"/>
              <a:t> </a:t>
            </a:r>
            <a:r>
              <a:rPr lang="en-US" sz="2400" b="1" dirty="0" smtClean="0"/>
              <a:t>8</a:t>
            </a:r>
            <a:endParaRPr lang="en-US" sz="2400" b="1" dirty="0"/>
          </a:p>
        </p:txBody>
      </p:sp>
      <p:sp>
        <p:nvSpPr>
          <p:cNvPr id="141" name="TextBox 140"/>
          <p:cNvSpPr txBox="1"/>
          <p:nvPr/>
        </p:nvSpPr>
        <p:spPr>
          <a:xfrm>
            <a:off x="2819400" y="2057400"/>
            <a:ext cx="609600" cy="461665"/>
          </a:xfrm>
          <a:prstGeom prst="rect">
            <a:avLst/>
          </a:prstGeom>
          <a:noFill/>
        </p:spPr>
        <p:txBody>
          <a:bodyPr wrap="square" rtlCol="0">
            <a:spAutoFit/>
          </a:bodyPr>
          <a:lstStyle/>
          <a:p>
            <a:r>
              <a:rPr lang="en-US" sz="2400" b="1" dirty="0"/>
              <a:t>5</a:t>
            </a:r>
          </a:p>
        </p:txBody>
      </p:sp>
      <p:sp>
        <p:nvSpPr>
          <p:cNvPr id="142" name="TextBox 141"/>
          <p:cNvSpPr txBox="1"/>
          <p:nvPr/>
        </p:nvSpPr>
        <p:spPr>
          <a:xfrm>
            <a:off x="5105400" y="2286000"/>
            <a:ext cx="762000" cy="461665"/>
          </a:xfrm>
          <a:prstGeom prst="rect">
            <a:avLst/>
          </a:prstGeom>
          <a:noFill/>
        </p:spPr>
        <p:txBody>
          <a:bodyPr wrap="square" rtlCol="0">
            <a:spAutoFit/>
          </a:bodyPr>
          <a:lstStyle/>
          <a:p>
            <a:r>
              <a:rPr lang="en-US" sz="2400" b="1" dirty="0"/>
              <a:t> </a:t>
            </a:r>
            <a:r>
              <a:rPr lang="en-US" sz="2400" b="1" dirty="0" smtClean="0"/>
              <a:t>11</a:t>
            </a:r>
            <a:endParaRPr lang="en-US" sz="2400" b="1" dirty="0"/>
          </a:p>
        </p:txBody>
      </p:sp>
      <p:sp>
        <p:nvSpPr>
          <p:cNvPr id="143" name="TextBox 142"/>
          <p:cNvSpPr txBox="1"/>
          <p:nvPr/>
        </p:nvSpPr>
        <p:spPr>
          <a:xfrm>
            <a:off x="1905000" y="2667000"/>
            <a:ext cx="609600" cy="461665"/>
          </a:xfrm>
          <a:prstGeom prst="rect">
            <a:avLst/>
          </a:prstGeom>
          <a:noFill/>
        </p:spPr>
        <p:txBody>
          <a:bodyPr wrap="square" rtlCol="0">
            <a:spAutoFit/>
          </a:bodyPr>
          <a:lstStyle/>
          <a:p>
            <a:r>
              <a:rPr lang="en-US" sz="2400" b="1" dirty="0"/>
              <a:t> </a:t>
            </a:r>
            <a:r>
              <a:rPr lang="en-US" sz="2400" b="1" dirty="0" smtClean="0"/>
              <a:t>3</a:t>
            </a:r>
            <a:endParaRPr lang="en-US" sz="2400" b="1" dirty="0"/>
          </a:p>
        </p:txBody>
      </p:sp>
      <p:sp>
        <p:nvSpPr>
          <p:cNvPr id="144" name="TextBox 143"/>
          <p:cNvSpPr txBox="1"/>
          <p:nvPr/>
        </p:nvSpPr>
        <p:spPr>
          <a:xfrm>
            <a:off x="3581400" y="2667000"/>
            <a:ext cx="609600" cy="461665"/>
          </a:xfrm>
          <a:prstGeom prst="rect">
            <a:avLst/>
          </a:prstGeom>
          <a:noFill/>
        </p:spPr>
        <p:txBody>
          <a:bodyPr wrap="square" rtlCol="0">
            <a:spAutoFit/>
          </a:bodyPr>
          <a:lstStyle/>
          <a:p>
            <a:r>
              <a:rPr lang="en-US" sz="2400" b="1" dirty="0"/>
              <a:t> 7</a:t>
            </a:r>
          </a:p>
        </p:txBody>
      </p:sp>
      <p:sp>
        <p:nvSpPr>
          <p:cNvPr id="145" name="TextBox 144"/>
          <p:cNvSpPr txBox="1"/>
          <p:nvPr/>
        </p:nvSpPr>
        <p:spPr>
          <a:xfrm>
            <a:off x="1143000" y="3200400"/>
            <a:ext cx="609600" cy="461665"/>
          </a:xfrm>
          <a:prstGeom prst="rect">
            <a:avLst/>
          </a:prstGeom>
          <a:noFill/>
        </p:spPr>
        <p:txBody>
          <a:bodyPr wrap="square" rtlCol="0">
            <a:spAutoFit/>
          </a:bodyPr>
          <a:lstStyle/>
          <a:p>
            <a:r>
              <a:rPr lang="en-US" sz="2400" b="1" dirty="0"/>
              <a:t> </a:t>
            </a:r>
            <a:r>
              <a:rPr lang="en-US" sz="2400" b="1" dirty="0" smtClean="0"/>
              <a:t>2</a:t>
            </a:r>
            <a:endParaRPr lang="en-US" sz="2400" b="1" dirty="0"/>
          </a:p>
        </p:txBody>
      </p:sp>
      <p:sp>
        <p:nvSpPr>
          <p:cNvPr id="146" name="TextBox 145"/>
          <p:cNvSpPr txBox="1"/>
          <p:nvPr/>
        </p:nvSpPr>
        <p:spPr>
          <a:xfrm>
            <a:off x="2286000" y="3581400"/>
            <a:ext cx="609600" cy="461665"/>
          </a:xfrm>
          <a:prstGeom prst="rect">
            <a:avLst/>
          </a:prstGeom>
          <a:noFill/>
        </p:spPr>
        <p:txBody>
          <a:bodyPr wrap="square" rtlCol="0">
            <a:spAutoFit/>
          </a:bodyPr>
          <a:lstStyle/>
          <a:p>
            <a:r>
              <a:rPr lang="en-US" sz="2400" b="1" dirty="0"/>
              <a:t> </a:t>
            </a:r>
            <a:r>
              <a:rPr lang="en-US" sz="2400" b="1" dirty="0" smtClean="0"/>
              <a:t>4</a:t>
            </a:r>
            <a:endParaRPr lang="en-US" sz="2400" b="1" dirty="0"/>
          </a:p>
        </p:txBody>
      </p:sp>
      <p:sp>
        <p:nvSpPr>
          <p:cNvPr id="147" name="TextBox 146"/>
          <p:cNvSpPr txBox="1"/>
          <p:nvPr/>
        </p:nvSpPr>
        <p:spPr>
          <a:xfrm>
            <a:off x="685800" y="3886200"/>
            <a:ext cx="609600" cy="461665"/>
          </a:xfrm>
          <a:prstGeom prst="rect">
            <a:avLst/>
          </a:prstGeom>
          <a:noFill/>
        </p:spPr>
        <p:txBody>
          <a:bodyPr wrap="square" rtlCol="0">
            <a:spAutoFit/>
          </a:bodyPr>
          <a:lstStyle/>
          <a:p>
            <a:r>
              <a:rPr lang="en-US" sz="2400" b="1" dirty="0"/>
              <a:t> </a:t>
            </a:r>
            <a:r>
              <a:rPr lang="en-US" sz="2400" b="1" dirty="0" smtClean="0"/>
              <a:t>1</a:t>
            </a:r>
            <a:endParaRPr lang="en-US" sz="2400" b="1" dirty="0"/>
          </a:p>
        </p:txBody>
      </p:sp>
      <p:sp>
        <p:nvSpPr>
          <p:cNvPr id="151" name="TextBox 150"/>
          <p:cNvSpPr txBox="1"/>
          <p:nvPr/>
        </p:nvSpPr>
        <p:spPr>
          <a:xfrm>
            <a:off x="3124200" y="3276600"/>
            <a:ext cx="609600" cy="461665"/>
          </a:xfrm>
          <a:prstGeom prst="rect">
            <a:avLst/>
          </a:prstGeom>
          <a:noFill/>
        </p:spPr>
        <p:txBody>
          <a:bodyPr wrap="square" rtlCol="0">
            <a:spAutoFit/>
          </a:bodyPr>
          <a:lstStyle/>
          <a:p>
            <a:r>
              <a:rPr lang="en-US" sz="2400" b="1" dirty="0" smtClean="0"/>
              <a:t>6</a:t>
            </a:r>
            <a:endParaRPr lang="en-US" sz="2400" b="1" dirty="0"/>
          </a:p>
        </p:txBody>
      </p:sp>
      <p:sp>
        <p:nvSpPr>
          <p:cNvPr id="157" name="TextBox 156"/>
          <p:cNvSpPr txBox="1"/>
          <p:nvPr/>
        </p:nvSpPr>
        <p:spPr>
          <a:xfrm>
            <a:off x="5105400" y="3048000"/>
            <a:ext cx="609600" cy="461665"/>
          </a:xfrm>
          <a:prstGeom prst="rect">
            <a:avLst/>
          </a:prstGeom>
          <a:noFill/>
        </p:spPr>
        <p:txBody>
          <a:bodyPr wrap="square" rtlCol="0">
            <a:spAutoFit/>
          </a:bodyPr>
          <a:lstStyle/>
          <a:p>
            <a:r>
              <a:rPr lang="en-US" sz="2400" b="1" dirty="0" smtClean="0"/>
              <a:t>10</a:t>
            </a:r>
            <a:endParaRPr lang="en-US" sz="2400" b="1" dirty="0"/>
          </a:p>
        </p:txBody>
      </p:sp>
      <p:sp>
        <p:nvSpPr>
          <p:cNvPr id="158" name="TextBox 157"/>
          <p:cNvSpPr txBox="1"/>
          <p:nvPr/>
        </p:nvSpPr>
        <p:spPr>
          <a:xfrm>
            <a:off x="6324600" y="2590800"/>
            <a:ext cx="609600" cy="461665"/>
          </a:xfrm>
          <a:prstGeom prst="rect">
            <a:avLst/>
          </a:prstGeom>
          <a:noFill/>
        </p:spPr>
        <p:txBody>
          <a:bodyPr wrap="square" rtlCol="0">
            <a:spAutoFit/>
          </a:bodyPr>
          <a:lstStyle/>
          <a:p>
            <a:r>
              <a:rPr lang="en-US" sz="2400" b="1" dirty="0" smtClean="0"/>
              <a:t>12</a:t>
            </a:r>
            <a:endParaRPr lang="en-US" sz="2400" b="1" dirty="0"/>
          </a:p>
        </p:txBody>
      </p:sp>
      <p:sp>
        <p:nvSpPr>
          <p:cNvPr id="162" name="TextBox 161"/>
          <p:cNvSpPr txBox="1"/>
          <p:nvPr/>
        </p:nvSpPr>
        <p:spPr>
          <a:xfrm>
            <a:off x="4800600" y="3886200"/>
            <a:ext cx="609600" cy="461665"/>
          </a:xfrm>
          <a:prstGeom prst="rect">
            <a:avLst/>
          </a:prstGeom>
          <a:noFill/>
        </p:spPr>
        <p:txBody>
          <a:bodyPr wrap="square" rtlCol="0">
            <a:spAutoFit/>
          </a:bodyPr>
          <a:lstStyle/>
          <a:p>
            <a:r>
              <a:rPr lang="en-US" sz="2400" b="1" dirty="0"/>
              <a:t> 9</a:t>
            </a:r>
          </a:p>
        </p:txBody>
      </p:sp>
      <p:sp>
        <p:nvSpPr>
          <p:cNvPr id="165" name="TextBox 164"/>
          <p:cNvSpPr txBox="1"/>
          <p:nvPr/>
        </p:nvSpPr>
        <p:spPr>
          <a:xfrm>
            <a:off x="1600200" y="5638800"/>
            <a:ext cx="5867400" cy="954107"/>
          </a:xfrm>
          <a:prstGeom prst="rect">
            <a:avLst/>
          </a:prstGeom>
          <a:noFill/>
        </p:spPr>
        <p:txBody>
          <a:bodyPr wrap="square" rtlCol="0">
            <a:spAutoFit/>
          </a:bodyPr>
          <a:lstStyle/>
          <a:p>
            <a:r>
              <a:rPr lang="en-US" sz="2800" b="1" dirty="0" smtClean="0"/>
              <a:t>Rule 2 applied to Fibonacci Tree of Order 6 </a:t>
            </a:r>
            <a:endParaRPr lang="en-US" sz="2800" b="1" dirty="0"/>
          </a:p>
        </p:txBody>
      </p:sp>
      <p:sp>
        <p:nvSpPr>
          <p:cNvPr id="84" name="TextBox 83"/>
          <p:cNvSpPr txBox="1"/>
          <p:nvPr/>
        </p:nvSpPr>
        <p:spPr>
          <a:xfrm>
            <a:off x="609600" y="4724400"/>
            <a:ext cx="381000" cy="461665"/>
          </a:xfrm>
          <a:prstGeom prst="rect">
            <a:avLst/>
          </a:prstGeom>
          <a:noFill/>
          <a:ln w="28575">
            <a:solidFill>
              <a:schemeClr val="tx1"/>
            </a:solidFill>
          </a:ln>
        </p:spPr>
        <p:txBody>
          <a:bodyPr wrap="square" rtlCol="0">
            <a:spAutoFit/>
          </a:bodyPr>
          <a:lstStyle/>
          <a:p>
            <a:r>
              <a:rPr lang="en-US" sz="2400" dirty="0"/>
              <a:t>0</a:t>
            </a:r>
          </a:p>
        </p:txBody>
      </p:sp>
      <p:sp>
        <p:nvSpPr>
          <p:cNvPr id="86" name="TextBox 85"/>
          <p:cNvSpPr txBox="1"/>
          <p:nvPr/>
        </p:nvSpPr>
        <p:spPr>
          <a:xfrm>
            <a:off x="1219200" y="4796135"/>
            <a:ext cx="381000" cy="461665"/>
          </a:xfrm>
          <a:prstGeom prst="rect">
            <a:avLst/>
          </a:prstGeom>
          <a:noFill/>
          <a:ln w="28575">
            <a:solidFill>
              <a:schemeClr val="tx1"/>
            </a:solidFill>
          </a:ln>
        </p:spPr>
        <p:txBody>
          <a:bodyPr wrap="square" rtlCol="0">
            <a:spAutoFit/>
          </a:bodyPr>
          <a:lstStyle/>
          <a:p>
            <a:r>
              <a:rPr lang="en-US" sz="2400" dirty="0" smtClean="0"/>
              <a:t>1</a:t>
            </a:r>
            <a:endParaRPr lang="en-US" sz="2400" dirty="0"/>
          </a:p>
        </p:txBody>
      </p:sp>
      <p:sp>
        <p:nvSpPr>
          <p:cNvPr id="88" name="TextBox 87"/>
          <p:cNvSpPr txBox="1"/>
          <p:nvPr/>
        </p:nvSpPr>
        <p:spPr>
          <a:xfrm>
            <a:off x="1676400" y="3962400"/>
            <a:ext cx="381000" cy="461665"/>
          </a:xfrm>
          <a:prstGeom prst="rect">
            <a:avLst/>
          </a:prstGeom>
          <a:noFill/>
          <a:ln w="28575">
            <a:solidFill>
              <a:schemeClr val="tx1"/>
            </a:solidFill>
          </a:ln>
        </p:spPr>
        <p:txBody>
          <a:bodyPr wrap="square" rtlCol="0">
            <a:spAutoFit/>
          </a:bodyPr>
          <a:lstStyle/>
          <a:p>
            <a:r>
              <a:rPr lang="en-US" sz="2400" dirty="0" smtClean="0"/>
              <a:t>2</a:t>
            </a:r>
            <a:endParaRPr lang="en-US" sz="2400" dirty="0"/>
          </a:p>
        </p:txBody>
      </p:sp>
      <p:sp>
        <p:nvSpPr>
          <p:cNvPr id="90" name="TextBox 89"/>
          <p:cNvSpPr txBox="1"/>
          <p:nvPr/>
        </p:nvSpPr>
        <p:spPr>
          <a:xfrm>
            <a:off x="2286000" y="4495800"/>
            <a:ext cx="381000" cy="461665"/>
          </a:xfrm>
          <a:prstGeom prst="rect">
            <a:avLst/>
          </a:prstGeom>
          <a:noFill/>
          <a:ln w="28575">
            <a:solidFill>
              <a:schemeClr val="tx1"/>
            </a:solidFill>
          </a:ln>
        </p:spPr>
        <p:txBody>
          <a:bodyPr wrap="square" rtlCol="0">
            <a:spAutoFit/>
          </a:bodyPr>
          <a:lstStyle/>
          <a:p>
            <a:r>
              <a:rPr lang="en-US" sz="2400" dirty="0" smtClean="0"/>
              <a:t>3</a:t>
            </a:r>
            <a:endParaRPr lang="en-US" sz="2400" dirty="0"/>
          </a:p>
        </p:txBody>
      </p:sp>
      <p:sp>
        <p:nvSpPr>
          <p:cNvPr id="92" name="TextBox 91"/>
          <p:cNvSpPr txBox="1"/>
          <p:nvPr/>
        </p:nvSpPr>
        <p:spPr>
          <a:xfrm>
            <a:off x="2971800" y="4648200"/>
            <a:ext cx="381000" cy="461665"/>
          </a:xfrm>
          <a:prstGeom prst="rect">
            <a:avLst/>
          </a:prstGeom>
          <a:noFill/>
          <a:ln w="28575">
            <a:solidFill>
              <a:schemeClr val="tx1"/>
            </a:solidFill>
          </a:ln>
        </p:spPr>
        <p:txBody>
          <a:bodyPr wrap="square" rtlCol="0">
            <a:spAutoFit/>
          </a:bodyPr>
          <a:lstStyle/>
          <a:p>
            <a:r>
              <a:rPr lang="en-US" sz="2400" dirty="0" smtClean="0"/>
              <a:t>4</a:t>
            </a:r>
            <a:endParaRPr lang="en-US" sz="2400" dirty="0"/>
          </a:p>
        </p:txBody>
      </p:sp>
      <p:sp>
        <p:nvSpPr>
          <p:cNvPr id="94" name="TextBox 93"/>
          <p:cNvSpPr txBox="1"/>
          <p:nvPr/>
        </p:nvSpPr>
        <p:spPr>
          <a:xfrm>
            <a:off x="3124200" y="3962400"/>
            <a:ext cx="381000" cy="461665"/>
          </a:xfrm>
          <a:prstGeom prst="rect">
            <a:avLst/>
          </a:prstGeom>
          <a:noFill/>
          <a:ln w="28575">
            <a:solidFill>
              <a:schemeClr val="tx1"/>
            </a:solidFill>
          </a:ln>
        </p:spPr>
        <p:txBody>
          <a:bodyPr wrap="square" rtlCol="0">
            <a:spAutoFit/>
          </a:bodyPr>
          <a:lstStyle/>
          <a:p>
            <a:r>
              <a:rPr lang="en-US" sz="2400" dirty="0" smtClean="0"/>
              <a:t>5</a:t>
            </a:r>
            <a:endParaRPr lang="en-US" sz="2400" dirty="0"/>
          </a:p>
        </p:txBody>
      </p:sp>
      <p:sp>
        <p:nvSpPr>
          <p:cNvPr id="96" name="TextBox 95"/>
          <p:cNvSpPr txBox="1"/>
          <p:nvPr/>
        </p:nvSpPr>
        <p:spPr>
          <a:xfrm>
            <a:off x="3810000" y="3962400"/>
            <a:ext cx="381000" cy="461665"/>
          </a:xfrm>
          <a:prstGeom prst="rect">
            <a:avLst/>
          </a:prstGeom>
          <a:noFill/>
          <a:ln w="28575">
            <a:solidFill>
              <a:schemeClr val="tx1"/>
            </a:solidFill>
          </a:ln>
        </p:spPr>
        <p:txBody>
          <a:bodyPr wrap="square" rtlCol="0">
            <a:spAutoFit/>
          </a:bodyPr>
          <a:lstStyle/>
          <a:p>
            <a:r>
              <a:rPr lang="en-US" sz="2400" dirty="0" smtClean="0"/>
              <a:t>6</a:t>
            </a:r>
            <a:endParaRPr lang="en-US" sz="2400" dirty="0"/>
          </a:p>
        </p:txBody>
      </p:sp>
      <p:sp>
        <p:nvSpPr>
          <p:cNvPr id="103" name="TextBox 102"/>
          <p:cNvSpPr txBox="1"/>
          <p:nvPr/>
        </p:nvSpPr>
        <p:spPr>
          <a:xfrm>
            <a:off x="4343400" y="3276600"/>
            <a:ext cx="381000" cy="461665"/>
          </a:xfrm>
          <a:prstGeom prst="rect">
            <a:avLst/>
          </a:prstGeom>
          <a:noFill/>
          <a:ln w="28575">
            <a:solidFill>
              <a:schemeClr val="tx1"/>
            </a:solidFill>
          </a:ln>
        </p:spPr>
        <p:txBody>
          <a:bodyPr wrap="square" rtlCol="0">
            <a:spAutoFit/>
          </a:bodyPr>
          <a:lstStyle/>
          <a:p>
            <a:r>
              <a:rPr lang="en-US" sz="2400" dirty="0" smtClean="0"/>
              <a:t>7</a:t>
            </a:r>
            <a:endParaRPr lang="en-US" sz="2400" dirty="0"/>
          </a:p>
        </p:txBody>
      </p:sp>
      <p:sp>
        <p:nvSpPr>
          <p:cNvPr id="105" name="TextBox 104"/>
          <p:cNvSpPr txBox="1"/>
          <p:nvPr/>
        </p:nvSpPr>
        <p:spPr>
          <a:xfrm>
            <a:off x="4572000" y="4648200"/>
            <a:ext cx="381000" cy="461665"/>
          </a:xfrm>
          <a:prstGeom prst="rect">
            <a:avLst/>
          </a:prstGeom>
          <a:noFill/>
          <a:ln w="28575">
            <a:solidFill>
              <a:schemeClr val="tx1"/>
            </a:solidFill>
          </a:ln>
        </p:spPr>
        <p:txBody>
          <a:bodyPr wrap="square" rtlCol="0">
            <a:spAutoFit/>
          </a:bodyPr>
          <a:lstStyle/>
          <a:p>
            <a:r>
              <a:rPr lang="en-US" sz="2400" dirty="0" smtClean="0"/>
              <a:t>8</a:t>
            </a:r>
            <a:endParaRPr lang="en-US" sz="2400" dirty="0"/>
          </a:p>
        </p:txBody>
      </p:sp>
      <p:sp>
        <p:nvSpPr>
          <p:cNvPr id="107" name="TextBox 106"/>
          <p:cNvSpPr txBox="1"/>
          <p:nvPr/>
        </p:nvSpPr>
        <p:spPr>
          <a:xfrm>
            <a:off x="5334000" y="4724400"/>
            <a:ext cx="381000" cy="461665"/>
          </a:xfrm>
          <a:prstGeom prst="rect">
            <a:avLst/>
          </a:prstGeom>
          <a:noFill/>
          <a:ln w="28575">
            <a:solidFill>
              <a:schemeClr val="tx1"/>
            </a:solidFill>
          </a:ln>
        </p:spPr>
        <p:txBody>
          <a:bodyPr wrap="square" rtlCol="0">
            <a:spAutoFit/>
          </a:bodyPr>
          <a:lstStyle/>
          <a:p>
            <a:r>
              <a:rPr lang="en-US" sz="2400" dirty="0" smtClean="0"/>
              <a:t>9</a:t>
            </a:r>
            <a:endParaRPr lang="en-US" sz="2400" dirty="0"/>
          </a:p>
        </p:txBody>
      </p:sp>
      <p:sp>
        <p:nvSpPr>
          <p:cNvPr id="109" name="TextBox 108"/>
          <p:cNvSpPr txBox="1"/>
          <p:nvPr/>
        </p:nvSpPr>
        <p:spPr>
          <a:xfrm>
            <a:off x="6324600" y="3733800"/>
            <a:ext cx="533400" cy="461665"/>
          </a:xfrm>
          <a:prstGeom prst="rect">
            <a:avLst/>
          </a:prstGeom>
          <a:noFill/>
          <a:ln w="28575">
            <a:solidFill>
              <a:schemeClr val="tx1"/>
            </a:solidFill>
          </a:ln>
        </p:spPr>
        <p:txBody>
          <a:bodyPr wrap="square" rtlCol="0">
            <a:spAutoFit/>
          </a:bodyPr>
          <a:lstStyle/>
          <a:p>
            <a:r>
              <a:rPr lang="en-US" sz="2400" dirty="0" smtClean="0"/>
              <a:t>11</a:t>
            </a:r>
            <a:endParaRPr lang="en-US" sz="2400" dirty="0"/>
          </a:p>
        </p:txBody>
      </p:sp>
      <p:sp>
        <p:nvSpPr>
          <p:cNvPr id="111" name="TextBox 110"/>
          <p:cNvSpPr txBox="1"/>
          <p:nvPr/>
        </p:nvSpPr>
        <p:spPr>
          <a:xfrm>
            <a:off x="5638800" y="3810000"/>
            <a:ext cx="533400" cy="461665"/>
          </a:xfrm>
          <a:prstGeom prst="rect">
            <a:avLst/>
          </a:prstGeom>
          <a:noFill/>
          <a:ln w="28575">
            <a:solidFill>
              <a:schemeClr val="tx1"/>
            </a:solidFill>
          </a:ln>
        </p:spPr>
        <p:txBody>
          <a:bodyPr wrap="square" rtlCol="0">
            <a:spAutoFit/>
          </a:bodyPr>
          <a:lstStyle/>
          <a:p>
            <a:r>
              <a:rPr lang="en-US" sz="2400" dirty="0" smtClean="0"/>
              <a:t>10</a:t>
            </a:r>
            <a:endParaRPr lang="en-US" sz="2400" dirty="0"/>
          </a:p>
        </p:txBody>
      </p:sp>
      <p:sp>
        <p:nvSpPr>
          <p:cNvPr id="113" name="TextBox 112"/>
          <p:cNvSpPr txBox="1"/>
          <p:nvPr/>
        </p:nvSpPr>
        <p:spPr>
          <a:xfrm>
            <a:off x="7010400" y="3276600"/>
            <a:ext cx="533400" cy="461665"/>
          </a:xfrm>
          <a:prstGeom prst="rect">
            <a:avLst/>
          </a:prstGeom>
          <a:noFill/>
          <a:ln w="28575">
            <a:solidFill>
              <a:schemeClr val="tx1"/>
            </a:solidFill>
          </a:ln>
        </p:spPr>
        <p:txBody>
          <a:bodyPr wrap="square" rtlCol="0">
            <a:spAutoFit/>
          </a:bodyPr>
          <a:lstStyle/>
          <a:p>
            <a:r>
              <a:rPr lang="en-US" sz="2400" dirty="0" smtClean="0"/>
              <a:t>12</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 </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endParaRPr lang="en-US" dirty="0" smtClean="0"/>
          </a:p>
          <a:p>
            <a:pPr>
              <a:buNone/>
            </a:pPr>
            <a:endParaRPr lang="en-US" dirty="0" smtClean="0"/>
          </a:p>
          <a:p>
            <a:pPr>
              <a:buNone/>
            </a:pPr>
            <a:r>
              <a:rPr lang="en-US" dirty="0" smtClean="0"/>
              <a:t>Elements are in sorted order. Number of elements </a:t>
            </a:r>
            <a:r>
              <a:rPr lang="en-US" b="1" dirty="0" smtClean="0">
                <a:solidFill>
                  <a:srgbClr val="FF0000"/>
                </a:solidFill>
              </a:rPr>
              <a:t>n </a:t>
            </a:r>
            <a:r>
              <a:rPr lang="en-US" dirty="0" smtClean="0"/>
              <a:t>is related to a perfect Fibonacci number </a:t>
            </a:r>
            <a:r>
              <a:rPr lang="en-US" b="1" dirty="0" smtClean="0">
                <a:solidFill>
                  <a:srgbClr val="FF0000"/>
                </a:solidFill>
              </a:rPr>
              <a:t>F</a:t>
            </a:r>
            <a:r>
              <a:rPr lang="en-US" b="1" baseline="-25000" dirty="0" smtClean="0">
                <a:solidFill>
                  <a:srgbClr val="FF0000"/>
                </a:solidFill>
              </a:rPr>
              <a:t>k+1</a:t>
            </a:r>
            <a:r>
              <a:rPr lang="en-US" dirty="0" smtClean="0"/>
              <a:t> such that </a:t>
            </a:r>
            <a:r>
              <a:rPr lang="en-US" b="1" dirty="0" smtClean="0">
                <a:solidFill>
                  <a:srgbClr val="FF0000"/>
                </a:solidFill>
              </a:rPr>
              <a:t>F</a:t>
            </a:r>
            <a:r>
              <a:rPr lang="en-US" b="1" baseline="-25000" dirty="0" smtClean="0">
                <a:solidFill>
                  <a:srgbClr val="FF0000"/>
                </a:solidFill>
              </a:rPr>
              <a:t>k+1 </a:t>
            </a:r>
            <a:r>
              <a:rPr lang="en-US" b="1" dirty="0" smtClean="0">
                <a:solidFill>
                  <a:srgbClr val="FF0000"/>
                </a:solidFill>
              </a:rPr>
              <a:t>  = n+1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[1] </a:t>
            </a:r>
            <a:r>
              <a:rPr lang="en-US" dirty="0" err="1" smtClean="0"/>
              <a:t>i</a:t>
            </a:r>
            <a:r>
              <a:rPr lang="en-US" dirty="0" smtClean="0"/>
              <a:t> = </a:t>
            </a:r>
            <a:r>
              <a:rPr lang="en-US" dirty="0" err="1" smtClean="0"/>
              <a:t>F</a:t>
            </a:r>
            <a:r>
              <a:rPr lang="en-US" baseline="-25000" dirty="0" err="1" smtClean="0"/>
              <a:t>k</a:t>
            </a:r>
            <a:r>
              <a:rPr lang="en-US" dirty="0" smtClean="0"/>
              <a:t> </a:t>
            </a:r>
          </a:p>
          <a:p>
            <a:pPr>
              <a:buNone/>
            </a:pPr>
            <a:r>
              <a:rPr lang="en-US" dirty="0" smtClean="0"/>
              <a:t>[2] p = F</a:t>
            </a:r>
            <a:r>
              <a:rPr lang="en-US" baseline="-25000" dirty="0" smtClean="0"/>
              <a:t>k-1 </a:t>
            </a:r>
            <a:r>
              <a:rPr lang="en-US" dirty="0" smtClean="0"/>
              <a:t> , q = F</a:t>
            </a:r>
            <a:r>
              <a:rPr lang="en-US" baseline="-25000" dirty="0" smtClean="0"/>
              <a:t>k-2 </a:t>
            </a:r>
            <a:r>
              <a:rPr lang="en-US" dirty="0" smtClean="0"/>
              <a:t> </a:t>
            </a:r>
          </a:p>
          <a:p>
            <a:pPr>
              <a:buNone/>
            </a:pPr>
            <a:r>
              <a:rPr lang="en-US" dirty="0" smtClean="0"/>
              <a:t>[3] If ( K &lt; </a:t>
            </a:r>
            <a:r>
              <a:rPr lang="en-US" dirty="0" err="1" smtClean="0"/>
              <a:t>K</a:t>
            </a:r>
            <a:r>
              <a:rPr lang="en-US" baseline="-25000" dirty="0" err="1" smtClean="0"/>
              <a:t>i</a:t>
            </a:r>
            <a:r>
              <a:rPr lang="en-US" dirty="0" smtClean="0"/>
              <a:t> ) then </a:t>
            </a:r>
          </a:p>
          <a:p>
            <a:pPr>
              <a:buNone/>
            </a:pPr>
            <a:r>
              <a:rPr lang="en-US" dirty="0" smtClean="0"/>
              <a:t>[4] 	</a:t>
            </a:r>
            <a:r>
              <a:rPr lang="en-US" b="1" dirty="0" smtClean="0">
                <a:solidFill>
                  <a:srgbClr val="FF0000"/>
                </a:solidFill>
              </a:rPr>
              <a:t>If (q==0) then Print “unsuccessful 				and exit”</a:t>
            </a:r>
          </a:p>
          <a:p>
            <a:pPr>
              <a:buNone/>
            </a:pPr>
            <a:r>
              <a:rPr lang="en-US" dirty="0" smtClean="0"/>
              <a:t>[5] </a:t>
            </a:r>
            <a:r>
              <a:rPr lang="en-US" b="1" dirty="0" smtClean="0">
                <a:solidFill>
                  <a:srgbClr val="FF0000"/>
                </a:solidFill>
              </a:rPr>
              <a:t>		Else </a:t>
            </a:r>
            <a:r>
              <a:rPr lang="en-US" b="1" dirty="0" err="1" smtClean="0">
                <a:solidFill>
                  <a:srgbClr val="FF0000"/>
                </a:solidFill>
              </a:rPr>
              <a:t>i</a:t>
            </a:r>
            <a:r>
              <a:rPr lang="en-US" b="1" dirty="0" smtClean="0">
                <a:solidFill>
                  <a:srgbClr val="FF0000"/>
                </a:solidFill>
              </a:rPr>
              <a:t> = </a:t>
            </a:r>
            <a:r>
              <a:rPr lang="en-US" b="1" dirty="0" err="1" smtClean="0">
                <a:solidFill>
                  <a:srgbClr val="FF0000"/>
                </a:solidFill>
              </a:rPr>
              <a:t>i</a:t>
            </a:r>
            <a:r>
              <a:rPr lang="en-US" b="1" dirty="0" smtClean="0">
                <a:solidFill>
                  <a:srgbClr val="FF0000"/>
                </a:solidFill>
              </a:rPr>
              <a:t> – q, </a:t>
            </a:r>
            <a:r>
              <a:rPr lang="en-US" b="1" dirty="0" err="1" smtClean="0">
                <a:solidFill>
                  <a:srgbClr val="FF0000"/>
                </a:solidFill>
              </a:rPr>
              <a:t>p</a:t>
            </a:r>
            <a:r>
              <a:rPr lang="en-US" b="1" baseline="-25000" dirty="0" err="1" smtClean="0">
                <a:solidFill>
                  <a:srgbClr val="FF0000"/>
                </a:solidFill>
              </a:rPr>
              <a:t>old</a:t>
            </a:r>
            <a:r>
              <a:rPr lang="en-US" b="1" dirty="0" smtClean="0">
                <a:solidFill>
                  <a:srgbClr val="FF0000"/>
                </a:solidFill>
              </a:rPr>
              <a:t> = p, p =q, 				q =</a:t>
            </a:r>
            <a:r>
              <a:rPr lang="en-US" b="1" dirty="0" err="1" smtClean="0">
                <a:solidFill>
                  <a:srgbClr val="FF0000"/>
                </a:solidFill>
              </a:rPr>
              <a:t>p</a:t>
            </a:r>
            <a:r>
              <a:rPr lang="en-US" b="1" baseline="-25000" dirty="0" err="1" smtClean="0">
                <a:solidFill>
                  <a:srgbClr val="FF0000"/>
                </a:solidFill>
              </a:rPr>
              <a:t>old</a:t>
            </a:r>
            <a:r>
              <a:rPr lang="en-US" b="1" dirty="0" smtClean="0">
                <a:solidFill>
                  <a:srgbClr val="FF0000"/>
                </a:solidFill>
              </a:rPr>
              <a:t> – q</a:t>
            </a:r>
          </a:p>
          <a:p>
            <a:pPr>
              <a:buNone/>
            </a:pPr>
            <a:r>
              <a:rPr lang="en-US" dirty="0" smtClean="0"/>
              <a:t>[6] </a:t>
            </a:r>
            <a:r>
              <a:rPr lang="en-US" b="1" dirty="0" err="1" smtClean="0">
                <a:solidFill>
                  <a:srgbClr val="FF0000"/>
                </a:solidFill>
              </a:rPr>
              <a:t>Goto</a:t>
            </a:r>
            <a:r>
              <a:rPr lang="en-US" b="1" dirty="0" smtClean="0">
                <a:solidFill>
                  <a:srgbClr val="FF0000"/>
                </a:solidFill>
              </a:rPr>
              <a:t> step 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[7] If (K &gt; </a:t>
            </a:r>
            <a:r>
              <a:rPr lang="en-US" dirty="0" err="1" smtClean="0"/>
              <a:t>K</a:t>
            </a:r>
            <a:r>
              <a:rPr lang="en-US" baseline="-25000" dirty="0" err="1" smtClean="0"/>
              <a:t>i</a:t>
            </a:r>
            <a:r>
              <a:rPr lang="en-US" dirty="0" smtClean="0"/>
              <a:t> ) then  </a:t>
            </a:r>
          </a:p>
          <a:p>
            <a:pPr>
              <a:buNone/>
            </a:pPr>
            <a:r>
              <a:rPr lang="en-US" dirty="0" smtClean="0"/>
              <a:t>[8]   </a:t>
            </a:r>
            <a:r>
              <a:rPr lang="en-US" b="1" dirty="0" smtClean="0">
                <a:solidFill>
                  <a:srgbClr val="FF0000"/>
                </a:solidFill>
              </a:rPr>
              <a:t>If (p ==1) then Print “Unsuccessful 				and Exit”</a:t>
            </a:r>
          </a:p>
          <a:p>
            <a:pPr>
              <a:buNone/>
            </a:pPr>
            <a:r>
              <a:rPr lang="en-US" dirty="0" smtClean="0"/>
              <a:t>[9]    </a:t>
            </a:r>
            <a:r>
              <a:rPr lang="en-US" b="1" dirty="0" smtClean="0">
                <a:solidFill>
                  <a:srgbClr val="FF0000"/>
                </a:solidFill>
              </a:rPr>
              <a:t>Else </a:t>
            </a:r>
            <a:r>
              <a:rPr lang="en-US" b="1" dirty="0" err="1" smtClean="0">
                <a:solidFill>
                  <a:srgbClr val="FF0000"/>
                </a:solidFill>
              </a:rPr>
              <a:t>i</a:t>
            </a:r>
            <a:r>
              <a:rPr lang="en-US" b="1" dirty="0" smtClean="0">
                <a:solidFill>
                  <a:srgbClr val="FF0000"/>
                </a:solidFill>
              </a:rPr>
              <a:t> = </a:t>
            </a:r>
            <a:r>
              <a:rPr lang="en-US" b="1" dirty="0" err="1" smtClean="0">
                <a:solidFill>
                  <a:srgbClr val="FF0000"/>
                </a:solidFill>
              </a:rPr>
              <a:t>i</a:t>
            </a:r>
            <a:r>
              <a:rPr lang="en-US" b="1" dirty="0" smtClean="0">
                <a:solidFill>
                  <a:srgbClr val="FF0000"/>
                </a:solidFill>
              </a:rPr>
              <a:t> + q, p = p-q, q=q-p</a:t>
            </a:r>
          </a:p>
          <a:p>
            <a:pPr>
              <a:buNone/>
            </a:pPr>
            <a:r>
              <a:rPr lang="en-US" dirty="0" smtClean="0"/>
              <a:t>[10] </a:t>
            </a:r>
            <a:r>
              <a:rPr lang="en-US" b="1" dirty="0" err="1" smtClean="0">
                <a:solidFill>
                  <a:srgbClr val="FF0000"/>
                </a:solidFill>
              </a:rPr>
              <a:t>Goto</a:t>
            </a:r>
            <a:r>
              <a:rPr lang="en-US" b="1" dirty="0" smtClean="0">
                <a:solidFill>
                  <a:srgbClr val="FF0000"/>
                </a:solidFill>
              </a:rPr>
              <a:t> step 3</a:t>
            </a:r>
          </a:p>
          <a:p>
            <a:pPr>
              <a:buNone/>
            </a:pPr>
            <a:r>
              <a:rPr lang="en-US" dirty="0" smtClean="0"/>
              <a:t>[11] If ( k == </a:t>
            </a:r>
            <a:r>
              <a:rPr lang="en-US" dirty="0" err="1" smtClean="0"/>
              <a:t>K</a:t>
            </a:r>
            <a:r>
              <a:rPr lang="en-US" baseline="-25000" dirty="0" err="1" smtClean="0"/>
              <a:t>i</a:t>
            </a:r>
            <a:r>
              <a:rPr lang="en-US" baseline="-25000" dirty="0" smtClean="0"/>
              <a:t> </a:t>
            </a:r>
            <a:r>
              <a:rPr lang="en-US" dirty="0" smtClean="0"/>
              <a:t>) then Print “Successful at 				</a:t>
            </a:r>
            <a:r>
              <a:rPr lang="en-US" dirty="0" err="1" smtClean="0"/>
              <a:t>ith</a:t>
            </a:r>
            <a:r>
              <a:rPr lang="en-US" dirty="0" smtClean="0"/>
              <a:t> location”</a:t>
            </a:r>
          </a:p>
          <a:p>
            <a:pPr>
              <a:buNone/>
            </a:pPr>
            <a:r>
              <a:rPr lang="en-US" dirty="0" smtClean="0"/>
              <a:t>[12] Stop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C00000"/>
                </a:solidFill>
              </a:rPr>
              <a:t>Example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457200" y="1066800"/>
          <a:ext cx="8229600" cy="9144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r>
                        <a:rPr lang="en-US" sz="2400" b="1" dirty="0" smtClean="0">
                          <a:solidFill>
                            <a:sysClr val="windowText" lastClr="000000"/>
                          </a:solidFill>
                        </a:rPr>
                        <a:t>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10</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ysClr val="windowText" lastClr="000000"/>
                          </a:solidFill>
                        </a:rPr>
                        <a:t>15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4"/>
          <p:cNvSpPr txBox="1"/>
          <p:nvPr/>
        </p:nvSpPr>
        <p:spPr>
          <a:xfrm>
            <a:off x="609600" y="2514600"/>
            <a:ext cx="8153400" cy="461665"/>
          </a:xfrm>
          <a:prstGeom prst="rect">
            <a:avLst/>
          </a:prstGeom>
          <a:noFill/>
        </p:spPr>
        <p:txBody>
          <a:bodyPr wrap="square" rtlCol="0">
            <a:spAutoFit/>
          </a:bodyPr>
          <a:lstStyle/>
          <a:p>
            <a:r>
              <a:rPr lang="en-US" sz="2400" b="1" dirty="0" smtClean="0"/>
              <a:t>Initialization:  </a:t>
            </a:r>
            <a:r>
              <a:rPr lang="en-US" sz="2400" b="1" dirty="0" err="1" smtClean="0"/>
              <a:t>i</a:t>
            </a:r>
            <a:r>
              <a:rPr lang="en-US" sz="2400" b="1" dirty="0" smtClean="0"/>
              <a:t> = </a:t>
            </a:r>
            <a:r>
              <a:rPr lang="en-US" sz="2400" b="1" dirty="0" err="1" smtClean="0"/>
              <a:t>F</a:t>
            </a:r>
            <a:r>
              <a:rPr lang="en-US" sz="2400" b="1" baseline="-25000" dirty="0" err="1" smtClean="0"/>
              <a:t>k</a:t>
            </a:r>
            <a:r>
              <a:rPr lang="en-US" sz="2400" b="1" dirty="0" smtClean="0"/>
              <a:t> = 8, p = F</a:t>
            </a:r>
            <a:r>
              <a:rPr lang="en-US" sz="2400" b="1" baseline="-25000" dirty="0" smtClean="0"/>
              <a:t>k-1</a:t>
            </a:r>
            <a:r>
              <a:rPr lang="en-US" sz="2400" b="1" dirty="0" smtClean="0"/>
              <a:t> = 5, q = F</a:t>
            </a:r>
            <a:r>
              <a:rPr lang="en-US" sz="2400" b="1" baseline="-25000" dirty="0" smtClean="0"/>
              <a:t>k-2</a:t>
            </a:r>
            <a:r>
              <a:rPr lang="en-US" sz="2400" b="1" dirty="0" smtClean="0"/>
              <a:t> = 3</a:t>
            </a:r>
            <a:endParaRPr lang="en-US" sz="2400" b="1" dirty="0"/>
          </a:p>
        </p:txBody>
      </p:sp>
      <p:sp>
        <p:nvSpPr>
          <p:cNvPr id="6" name="TextBox 5"/>
          <p:cNvSpPr txBox="1"/>
          <p:nvPr/>
        </p:nvSpPr>
        <p:spPr>
          <a:xfrm>
            <a:off x="685800" y="3124200"/>
            <a:ext cx="8001000" cy="1569660"/>
          </a:xfrm>
          <a:prstGeom prst="rect">
            <a:avLst/>
          </a:prstGeom>
          <a:noFill/>
        </p:spPr>
        <p:txBody>
          <a:bodyPr wrap="square" rtlCol="0">
            <a:spAutoFit/>
          </a:bodyPr>
          <a:lstStyle/>
          <a:p>
            <a:r>
              <a:rPr lang="en-US" sz="2400" b="1" dirty="0" smtClean="0"/>
              <a:t>Iteration 1;</a:t>
            </a:r>
          </a:p>
          <a:p>
            <a:r>
              <a:rPr lang="en-US" sz="2400" b="1" dirty="0" smtClean="0"/>
              <a:t>K</a:t>
            </a:r>
            <a:r>
              <a:rPr lang="en-US" sz="2400" b="1" baseline="-25000" dirty="0" smtClean="0"/>
              <a:t>8  </a:t>
            </a:r>
            <a:r>
              <a:rPr lang="en-US" sz="2400" b="1" dirty="0" smtClean="0"/>
              <a:t>= A[8] = 50,   K &lt; K</a:t>
            </a:r>
            <a:r>
              <a:rPr lang="en-US" sz="2400" b="1" baseline="-25000" dirty="0" smtClean="0"/>
              <a:t>8</a:t>
            </a:r>
            <a:r>
              <a:rPr lang="en-US" sz="2400" b="1" dirty="0" smtClean="0"/>
              <a:t> , q == 3 </a:t>
            </a:r>
          </a:p>
          <a:p>
            <a:r>
              <a:rPr lang="en-US" sz="2400" b="1" dirty="0" smtClean="0">
                <a:solidFill>
                  <a:srgbClr val="FF0000"/>
                </a:solidFill>
              </a:rPr>
              <a:t>i</a:t>
            </a:r>
            <a:r>
              <a:rPr lang="en-US" sz="2400" b="1" dirty="0" smtClean="0"/>
              <a:t> = </a:t>
            </a:r>
            <a:r>
              <a:rPr lang="en-US" sz="2400" b="1" dirty="0" err="1" smtClean="0"/>
              <a:t>i</a:t>
            </a:r>
            <a:r>
              <a:rPr lang="en-US" sz="2400" b="1" dirty="0" smtClean="0"/>
              <a:t> –q = 8 -3 = 5, </a:t>
            </a:r>
            <a:r>
              <a:rPr lang="en-US" sz="2400" b="1" dirty="0" err="1" smtClean="0"/>
              <a:t>p</a:t>
            </a:r>
            <a:r>
              <a:rPr lang="en-US" sz="2400" b="1" baseline="-25000" dirty="0" err="1" smtClean="0"/>
              <a:t>old</a:t>
            </a:r>
            <a:r>
              <a:rPr lang="en-US" sz="2400" b="1" dirty="0" smtClean="0"/>
              <a:t> = p =5</a:t>
            </a:r>
          </a:p>
          <a:p>
            <a:r>
              <a:rPr lang="en-US" sz="2400" b="1" dirty="0" smtClean="0">
                <a:solidFill>
                  <a:srgbClr val="FF0000"/>
                </a:solidFill>
              </a:rPr>
              <a:t>p</a:t>
            </a:r>
            <a:r>
              <a:rPr lang="en-US" sz="2400" b="1" dirty="0" smtClean="0"/>
              <a:t>=q= 3, </a:t>
            </a:r>
            <a:r>
              <a:rPr lang="en-US" sz="2400" b="1" dirty="0" smtClean="0">
                <a:solidFill>
                  <a:srgbClr val="FF0000"/>
                </a:solidFill>
              </a:rPr>
              <a:t>q</a:t>
            </a:r>
            <a:r>
              <a:rPr lang="en-US" sz="2400" b="1" dirty="0" smtClean="0"/>
              <a:t> = </a:t>
            </a:r>
            <a:r>
              <a:rPr lang="en-US" sz="2400" b="1" dirty="0" err="1" smtClean="0"/>
              <a:t>p</a:t>
            </a:r>
            <a:r>
              <a:rPr lang="en-US" sz="2400" b="1" baseline="-25000" dirty="0" err="1" smtClean="0"/>
              <a:t>old</a:t>
            </a:r>
            <a:r>
              <a:rPr lang="en-US" sz="2400" b="1" dirty="0" smtClean="0"/>
              <a:t> – q = 5-3 = 2 </a:t>
            </a:r>
            <a:endParaRPr lang="en-US" sz="2400" b="1" dirty="0"/>
          </a:p>
        </p:txBody>
      </p:sp>
      <p:sp>
        <p:nvSpPr>
          <p:cNvPr id="7" name="TextBox 6"/>
          <p:cNvSpPr txBox="1"/>
          <p:nvPr/>
        </p:nvSpPr>
        <p:spPr>
          <a:xfrm>
            <a:off x="762000" y="4800600"/>
            <a:ext cx="8001000" cy="1569660"/>
          </a:xfrm>
          <a:prstGeom prst="rect">
            <a:avLst/>
          </a:prstGeom>
          <a:noFill/>
        </p:spPr>
        <p:txBody>
          <a:bodyPr wrap="square" rtlCol="0">
            <a:spAutoFit/>
          </a:bodyPr>
          <a:lstStyle/>
          <a:p>
            <a:r>
              <a:rPr lang="en-US" sz="2400" b="1" dirty="0" smtClean="0"/>
              <a:t>Iteration 2;</a:t>
            </a:r>
          </a:p>
          <a:p>
            <a:r>
              <a:rPr lang="en-US" sz="2400" b="1" dirty="0" smtClean="0"/>
              <a:t>K</a:t>
            </a:r>
            <a:r>
              <a:rPr lang="en-US" sz="2400" b="1" baseline="-25000" dirty="0" smtClean="0"/>
              <a:t>5  </a:t>
            </a:r>
            <a:r>
              <a:rPr lang="en-US" sz="2400" b="1" dirty="0" smtClean="0"/>
              <a:t>= A[5] = 35,   K &lt; K</a:t>
            </a:r>
            <a:r>
              <a:rPr lang="en-US" sz="2400" b="1" baseline="-25000" dirty="0" smtClean="0"/>
              <a:t>5</a:t>
            </a:r>
            <a:r>
              <a:rPr lang="en-US" sz="2400" b="1" dirty="0" smtClean="0"/>
              <a:t> , q == 2 </a:t>
            </a:r>
          </a:p>
          <a:p>
            <a:r>
              <a:rPr lang="en-US" sz="2400" b="1" dirty="0" smtClean="0">
                <a:solidFill>
                  <a:srgbClr val="FF0000"/>
                </a:solidFill>
              </a:rPr>
              <a:t>i</a:t>
            </a:r>
            <a:r>
              <a:rPr lang="en-US" sz="2400" b="1" dirty="0" smtClean="0"/>
              <a:t> = </a:t>
            </a:r>
            <a:r>
              <a:rPr lang="en-US" sz="2400" b="1" dirty="0" err="1" smtClean="0"/>
              <a:t>i</a:t>
            </a:r>
            <a:r>
              <a:rPr lang="en-US" sz="2400" b="1" dirty="0" smtClean="0"/>
              <a:t> –q = 5 -2 = 3, </a:t>
            </a:r>
            <a:r>
              <a:rPr lang="en-US" sz="2400" b="1" dirty="0" err="1" smtClean="0"/>
              <a:t>p</a:t>
            </a:r>
            <a:r>
              <a:rPr lang="en-US" sz="2400" b="1" baseline="-25000" dirty="0" err="1" smtClean="0"/>
              <a:t>old</a:t>
            </a:r>
            <a:r>
              <a:rPr lang="en-US" sz="2400" b="1" dirty="0" smtClean="0"/>
              <a:t> = p =3</a:t>
            </a:r>
          </a:p>
          <a:p>
            <a:r>
              <a:rPr lang="en-US" sz="2400" b="1" dirty="0" smtClean="0">
                <a:solidFill>
                  <a:srgbClr val="FF0000"/>
                </a:solidFill>
              </a:rPr>
              <a:t>p</a:t>
            </a:r>
            <a:r>
              <a:rPr lang="en-US" sz="2400" b="1" dirty="0" smtClean="0"/>
              <a:t>=q= 2, </a:t>
            </a:r>
            <a:r>
              <a:rPr lang="en-US" sz="2400" b="1" dirty="0" smtClean="0">
                <a:solidFill>
                  <a:srgbClr val="FF0000"/>
                </a:solidFill>
              </a:rPr>
              <a:t>q</a:t>
            </a:r>
            <a:r>
              <a:rPr lang="en-US" sz="2400" b="1" dirty="0" smtClean="0"/>
              <a:t> = </a:t>
            </a:r>
            <a:r>
              <a:rPr lang="en-US" sz="2400" b="1" dirty="0" err="1" smtClean="0"/>
              <a:t>p</a:t>
            </a:r>
            <a:r>
              <a:rPr lang="en-US" sz="2400" b="1" baseline="-25000" dirty="0" err="1" smtClean="0"/>
              <a:t>old</a:t>
            </a:r>
            <a:r>
              <a:rPr lang="en-US" sz="2400" b="1" dirty="0" smtClean="0"/>
              <a:t> – q = 3-2 = 1 </a:t>
            </a:r>
            <a:endParaRPr lang="en-US" sz="2400" b="1" dirty="0"/>
          </a:p>
        </p:txBody>
      </p:sp>
      <p:sp>
        <p:nvSpPr>
          <p:cNvPr id="8" name="TextBox 7"/>
          <p:cNvSpPr txBox="1"/>
          <p:nvPr/>
        </p:nvSpPr>
        <p:spPr>
          <a:xfrm>
            <a:off x="609600" y="2133600"/>
            <a:ext cx="1371600" cy="461665"/>
          </a:xfrm>
          <a:prstGeom prst="rect">
            <a:avLst/>
          </a:prstGeom>
          <a:noFill/>
        </p:spPr>
        <p:txBody>
          <a:bodyPr wrap="square" rtlCol="0">
            <a:spAutoFit/>
          </a:bodyPr>
          <a:lstStyle/>
          <a:p>
            <a:r>
              <a:rPr lang="en-US" sz="2400" b="1" dirty="0" smtClean="0">
                <a:solidFill>
                  <a:srgbClr val="FF0000"/>
                </a:solidFill>
              </a:rPr>
              <a:t>K = 25</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TextBox 3"/>
          <p:cNvSpPr txBox="1"/>
          <p:nvPr/>
        </p:nvSpPr>
        <p:spPr>
          <a:xfrm>
            <a:off x="533400" y="3581400"/>
            <a:ext cx="8001000" cy="1610697"/>
          </a:xfrm>
          <a:prstGeom prst="rect">
            <a:avLst/>
          </a:prstGeom>
          <a:noFill/>
        </p:spPr>
        <p:txBody>
          <a:bodyPr wrap="square" rtlCol="0">
            <a:spAutoFit/>
          </a:bodyPr>
          <a:lstStyle/>
          <a:p>
            <a:r>
              <a:rPr lang="en-US" sz="2400" b="1" dirty="0" smtClean="0"/>
              <a:t>Iteration 2;</a:t>
            </a:r>
          </a:p>
          <a:p>
            <a:r>
              <a:rPr lang="en-US" sz="2400" b="1" dirty="0" smtClean="0"/>
              <a:t>K</a:t>
            </a:r>
            <a:r>
              <a:rPr lang="en-US" sz="2400" b="1" baseline="-25000" dirty="0" smtClean="0"/>
              <a:t>3  </a:t>
            </a:r>
            <a:r>
              <a:rPr lang="en-US" sz="2400" b="1" dirty="0" smtClean="0"/>
              <a:t>= A[3] = 25,   K = K</a:t>
            </a:r>
            <a:r>
              <a:rPr lang="en-US" sz="2400" b="1" baseline="-25000" dirty="0" smtClean="0"/>
              <a:t>3</a:t>
            </a:r>
            <a:endParaRPr lang="en-US" sz="2400" b="1" baseline="-25000" dirty="0" smtClean="0">
              <a:solidFill>
                <a:srgbClr val="FF0000"/>
              </a:solidFill>
            </a:endParaRPr>
          </a:p>
          <a:p>
            <a:r>
              <a:rPr lang="en-US" sz="4000" b="1" baseline="-25000" dirty="0" smtClean="0">
                <a:solidFill>
                  <a:srgbClr val="FF0000"/>
                </a:solidFill>
              </a:rPr>
              <a:t>Search is successful</a:t>
            </a:r>
          </a:p>
          <a:p>
            <a:endParaRPr lang="en-US" sz="2400" b="1" dirty="0">
              <a:solidFill>
                <a:srgbClr val="FF0000"/>
              </a:solidFill>
            </a:endParaRPr>
          </a:p>
        </p:txBody>
      </p:sp>
      <p:graphicFrame>
        <p:nvGraphicFramePr>
          <p:cNvPr id="5" name="Content Placeholder 3"/>
          <p:cNvGraphicFramePr>
            <a:graphicFrameLocks noGrp="1"/>
          </p:cNvGraphicFramePr>
          <p:nvPr>
            <p:ph idx="1"/>
          </p:nvPr>
        </p:nvGraphicFramePr>
        <p:xfrm>
          <a:off x="304800" y="1981200"/>
          <a:ext cx="8229600" cy="9144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r>
                        <a:rPr lang="en-US" sz="2400" b="1" dirty="0" smtClean="0">
                          <a:solidFill>
                            <a:sysClr val="windowText" lastClr="000000"/>
                          </a:solidFill>
                        </a:rPr>
                        <a:t>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10</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11</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12</a:t>
                      </a:r>
                      <a:endParaRPr lang="en-US" sz="2400" b="1" dirty="0">
                        <a:solidFill>
                          <a:sysClr val="windowText" lastClr="000000"/>
                        </a:solidFill>
                      </a:endParaRPr>
                    </a:p>
                  </a:txBody>
                  <a:tcPr>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400" b="1" dirty="0" smtClean="0">
                          <a:solidFill>
                            <a:sysClr val="windowText" lastClr="000000"/>
                          </a:solidFill>
                        </a:rPr>
                        <a:t>15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25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35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45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50</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65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75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85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1" dirty="0" smtClean="0">
                          <a:solidFill>
                            <a:sysClr val="windowText" lastClr="000000"/>
                          </a:solidFill>
                        </a:rPr>
                        <a:t>95</a:t>
                      </a:r>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Linear Search with Array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1981200" y="2362200"/>
          <a:ext cx="2667000" cy="741680"/>
        </p:xfrm>
        <a:graphic>
          <a:graphicData uri="http://schemas.openxmlformats.org/drawingml/2006/table">
            <a:tbl>
              <a:tblPr firstRow="1" bandRow="1">
                <a:tableStyleId>{5C22544A-7EE6-4342-B048-85BDC9FD1C3A}</a:tableStyleId>
              </a:tblPr>
              <a:tblGrid>
                <a:gridCol w="666750"/>
                <a:gridCol w="666750"/>
                <a:gridCol w="666750"/>
                <a:gridCol w="666750"/>
              </a:tblGrid>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2</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3</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4</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[1] </a:t>
            </a:r>
            <a:r>
              <a:rPr lang="en-US" dirty="0" err="1" smtClean="0"/>
              <a:t>i</a:t>
            </a:r>
            <a:r>
              <a:rPr lang="en-US" dirty="0" smtClean="0"/>
              <a:t> = 1</a:t>
            </a:r>
          </a:p>
          <a:p>
            <a:pPr>
              <a:buNone/>
            </a:pPr>
            <a:r>
              <a:rPr lang="en-US" dirty="0" smtClean="0"/>
              <a:t>[2] If K = A[</a:t>
            </a:r>
            <a:r>
              <a:rPr lang="en-US" dirty="0" err="1" smtClean="0"/>
              <a:t>i</a:t>
            </a:r>
            <a:r>
              <a:rPr lang="en-US" dirty="0" smtClean="0"/>
              <a:t>] , Print “Search is 					Successful”</a:t>
            </a:r>
            <a:r>
              <a:rPr lang="en-US" dirty="0"/>
              <a:t> </a:t>
            </a:r>
            <a:r>
              <a:rPr lang="en-US" dirty="0" smtClean="0"/>
              <a:t>and Stop </a:t>
            </a:r>
          </a:p>
          <a:p>
            <a:pPr>
              <a:buNone/>
            </a:pPr>
            <a:r>
              <a:rPr lang="en-US" dirty="0" smtClean="0"/>
              <a:t>[3] </a:t>
            </a:r>
            <a:r>
              <a:rPr lang="en-US" dirty="0" err="1" smtClean="0"/>
              <a:t>i</a:t>
            </a:r>
            <a:r>
              <a:rPr lang="en-US" dirty="0" smtClean="0"/>
              <a:t> = </a:t>
            </a:r>
            <a:r>
              <a:rPr lang="en-US" dirty="0" err="1" smtClean="0"/>
              <a:t>i</a:t>
            </a:r>
            <a:r>
              <a:rPr lang="en-US" dirty="0" smtClean="0"/>
              <a:t> + 1</a:t>
            </a:r>
          </a:p>
          <a:p>
            <a:pPr>
              <a:buNone/>
            </a:pPr>
            <a:r>
              <a:rPr lang="en-US" dirty="0" smtClean="0"/>
              <a:t>[4] If (</a:t>
            </a:r>
            <a:r>
              <a:rPr lang="en-US" dirty="0" err="1" smtClean="0"/>
              <a:t>i</a:t>
            </a:r>
            <a:r>
              <a:rPr lang="en-US" dirty="0" smtClean="0"/>
              <a:t> &lt;= n) then Go To Step [2]</a:t>
            </a:r>
          </a:p>
          <a:p>
            <a:pPr>
              <a:buNone/>
            </a:pPr>
            <a:r>
              <a:rPr lang="en-US" dirty="0" smtClean="0"/>
              <a:t>[5] Else Print </a:t>
            </a:r>
            <a:r>
              <a:rPr lang="en-US" dirty="0"/>
              <a:t> </a:t>
            </a:r>
            <a:r>
              <a:rPr lang="en-US" dirty="0" smtClean="0"/>
              <a:t>“Search is 					Unsuccessful” and Stop </a:t>
            </a:r>
          </a:p>
          <a:p>
            <a:pPr>
              <a:buNone/>
            </a:pPr>
            <a:r>
              <a:rPr lang="en-US" dirty="0" smtClean="0"/>
              <a:t>[6] Exit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Complexity Of Linear Search Array </a:t>
            </a:r>
            <a:endParaRPr lang="en-US" sz="3600"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fontScale="92500"/>
          </a:bodyPr>
          <a:lstStyle/>
          <a:p>
            <a:pPr>
              <a:buNone/>
            </a:pPr>
            <a:r>
              <a:rPr lang="en-US" dirty="0" smtClean="0"/>
              <a:t>Case 1: Key matches with the first element </a:t>
            </a:r>
          </a:p>
          <a:p>
            <a:pPr>
              <a:buNone/>
            </a:pPr>
            <a:r>
              <a:rPr lang="en-US" dirty="0"/>
              <a:t>	</a:t>
            </a:r>
            <a:r>
              <a:rPr lang="en-US" dirty="0" smtClean="0"/>
              <a:t>	T(n) = Number of Comparison </a:t>
            </a:r>
          </a:p>
          <a:p>
            <a:pPr>
              <a:buNone/>
            </a:pPr>
            <a:r>
              <a:rPr lang="en-US" dirty="0"/>
              <a:t>	</a:t>
            </a:r>
            <a:r>
              <a:rPr lang="en-US" dirty="0" smtClean="0"/>
              <a:t>	T(n) = 1, Best Case  = O(1) </a:t>
            </a:r>
          </a:p>
          <a:p>
            <a:pPr>
              <a:buNone/>
            </a:pPr>
            <a:r>
              <a:rPr lang="en-US" dirty="0" smtClean="0"/>
              <a:t>Case 2: Key does not exist</a:t>
            </a:r>
          </a:p>
          <a:p>
            <a:pPr>
              <a:buNone/>
            </a:pPr>
            <a:r>
              <a:rPr lang="en-US" dirty="0"/>
              <a:t>	</a:t>
            </a:r>
            <a:r>
              <a:rPr lang="en-US" dirty="0" smtClean="0"/>
              <a:t>	T(n) = n, Worst Case = O(n)</a:t>
            </a:r>
          </a:p>
          <a:p>
            <a:pPr>
              <a:buNone/>
            </a:pPr>
            <a:r>
              <a:rPr lang="en-US" dirty="0" smtClean="0"/>
              <a:t>Case 3: Key is present at any location with same probability</a:t>
            </a:r>
          </a:p>
          <a:p>
            <a:pPr>
              <a:buNone/>
            </a:pPr>
            <a:r>
              <a:rPr lang="en-US" dirty="0"/>
              <a:t>	</a:t>
            </a:r>
            <a:r>
              <a:rPr lang="en-US" dirty="0" smtClean="0"/>
              <a:t>	T(n) = (1+2+3+…+n)/n =(n+1)/2, </a:t>
            </a:r>
          </a:p>
          <a:p>
            <a:pPr>
              <a:buNone/>
            </a:pPr>
            <a:r>
              <a:rPr lang="en-US" dirty="0"/>
              <a:t>	</a:t>
            </a:r>
            <a:r>
              <a:rPr lang="en-US" dirty="0" smtClean="0"/>
              <a:t>	Average Case = 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Linear Search with Linked List</a:t>
            </a:r>
            <a:endParaRPr lang="en-US" dirty="0">
              <a:solidFill>
                <a:srgbClr val="C00000"/>
              </a:solidFill>
            </a:endParaRPr>
          </a:p>
        </p:txBody>
      </p:sp>
      <p:grpSp>
        <p:nvGrpSpPr>
          <p:cNvPr id="25" name="Group 24"/>
          <p:cNvGrpSpPr/>
          <p:nvPr/>
        </p:nvGrpSpPr>
        <p:grpSpPr>
          <a:xfrm>
            <a:off x="914400" y="2286000"/>
            <a:ext cx="6162675" cy="1338481"/>
            <a:chOff x="1371600" y="1828800"/>
            <a:chExt cx="6162675" cy="1338481"/>
          </a:xfrm>
        </p:grpSpPr>
        <p:sp>
          <p:nvSpPr>
            <p:cNvPr id="26" name="Text Box 34"/>
            <p:cNvSpPr txBox="1">
              <a:spLocks noChangeArrowheads="1"/>
            </p:cNvSpPr>
            <p:nvPr/>
          </p:nvSpPr>
          <p:spPr bwMode="auto">
            <a:xfrm>
              <a:off x="1371600" y="2520950"/>
              <a:ext cx="1236236" cy="64633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3600" b="0" dirty="0">
                  <a:solidFill>
                    <a:schemeClr val="folHlink"/>
                  </a:solidFill>
                  <a:latin typeface="Tahoma" pitchFamily="34" charset="0"/>
                  <a:ea typeface="宋体" pitchFamily="2" charset="-122"/>
                </a:rPr>
                <a:t>Head</a:t>
              </a:r>
            </a:p>
          </p:txBody>
        </p:sp>
        <p:grpSp>
          <p:nvGrpSpPr>
            <p:cNvPr id="27" name="Group 31"/>
            <p:cNvGrpSpPr/>
            <p:nvPr/>
          </p:nvGrpSpPr>
          <p:grpSpPr>
            <a:xfrm>
              <a:off x="1438275" y="1828800"/>
              <a:ext cx="6096000" cy="666750"/>
              <a:chOff x="1438275" y="1828800"/>
              <a:chExt cx="6096000" cy="666750"/>
            </a:xfrm>
          </p:grpSpPr>
          <p:sp>
            <p:nvSpPr>
              <p:cNvPr id="28" name="Rectangle 21"/>
              <p:cNvSpPr>
                <a:spLocks noChangeArrowheads="1"/>
              </p:cNvSpPr>
              <p:nvPr/>
            </p:nvSpPr>
            <p:spPr bwMode="auto">
              <a:xfrm>
                <a:off x="69246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9" name="Text Box 29"/>
              <p:cNvSpPr txBox="1">
                <a:spLocks noChangeArrowheads="1"/>
              </p:cNvSpPr>
              <p:nvPr/>
            </p:nvSpPr>
            <p:spPr bwMode="auto">
              <a:xfrm>
                <a:off x="7050088" y="1943100"/>
                <a:ext cx="437941" cy="461665"/>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zh-CN" altLang="en-US" sz="2400" dirty="0">
                    <a:latin typeface="Tahoma" pitchFamily="34" charset="0"/>
                    <a:ea typeface="宋体" pitchFamily="2" charset="-122"/>
                    <a:sym typeface="Symbol" pitchFamily="18" charset="2"/>
                  </a:rPr>
                  <a:t></a:t>
                </a:r>
                <a:endParaRPr lang="zh-CN" altLang="en-US" sz="2400" dirty="0">
                  <a:latin typeface="Tahoma" pitchFamily="34" charset="0"/>
                  <a:ea typeface="宋体" pitchFamily="2" charset="-122"/>
                </a:endParaRPr>
              </a:p>
            </p:txBody>
          </p:sp>
          <p:grpSp>
            <p:nvGrpSpPr>
              <p:cNvPr id="30" name="Group 30"/>
              <p:cNvGrpSpPr/>
              <p:nvPr/>
            </p:nvGrpSpPr>
            <p:grpSpPr>
              <a:xfrm>
                <a:off x="1438275" y="1828800"/>
                <a:ext cx="5486400" cy="666750"/>
                <a:chOff x="1438275" y="1828800"/>
                <a:chExt cx="5486400" cy="666750"/>
              </a:xfrm>
            </p:grpSpPr>
            <p:sp>
              <p:nvSpPr>
                <p:cNvPr id="31" name="Rectangle 15"/>
                <p:cNvSpPr>
                  <a:spLocks noChangeArrowheads="1"/>
                </p:cNvSpPr>
                <p:nvPr/>
              </p:nvSpPr>
              <p:spPr bwMode="auto">
                <a:xfrm>
                  <a:off x="32670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2" name="Line 16"/>
                <p:cNvSpPr>
                  <a:spLocks noChangeShapeType="1"/>
                </p:cNvSpPr>
                <p:nvPr/>
              </p:nvSpPr>
              <p:spPr bwMode="auto">
                <a:xfrm flipV="1">
                  <a:off x="35718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3" name="Rectangle 18"/>
                <p:cNvSpPr>
                  <a:spLocks noChangeArrowheads="1"/>
                </p:cNvSpPr>
                <p:nvPr/>
              </p:nvSpPr>
              <p:spPr bwMode="auto">
                <a:xfrm>
                  <a:off x="5095875" y="183515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Line 19"/>
                <p:cNvSpPr>
                  <a:spLocks noChangeShapeType="1"/>
                </p:cNvSpPr>
                <p:nvPr/>
              </p:nvSpPr>
              <p:spPr bwMode="auto">
                <a:xfrm flipV="1">
                  <a:off x="54006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grpSp>
              <p:nvGrpSpPr>
                <p:cNvPr id="35" name="Group 36"/>
                <p:cNvGrpSpPr>
                  <a:grpSpLocks/>
                </p:cNvGrpSpPr>
                <p:nvPr/>
              </p:nvGrpSpPr>
              <p:grpSpPr bwMode="auto">
                <a:xfrm>
                  <a:off x="2657475" y="1835150"/>
                  <a:ext cx="609600" cy="660400"/>
                  <a:chOff x="1728" y="2880"/>
                  <a:chExt cx="384" cy="416"/>
                </a:xfrm>
              </p:grpSpPr>
              <p:sp>
                <p:nvSpPr>
                  <p:cNvPr id="44"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5" name="Text Box 23"/>
                  <p:cNvSpPr txBox="1">
                    <a:spLocks noChangeArrowheads="1"/>
                  </p:cNvSpPr>
                  <p:nvPr/>
                </p:nvSpPr>
                <p:spPr bwMode="auto">
                  <a:xfrm>
                    <a:off x="1819" y="2966"/>
                    <a:ext cx="252" cy="330"/>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800" b="0" dirty="0">
                        <a:solidFill>
                          <a:schemeClr val="bg1"/>
                        </a:solidFill>
                        <a:latin typeface="Tahoma" pitchFamily="34" charset="0"/>
                        <a:ea typeface="宋体" pitchFamily="2" charset="-122"/>
                      </a:rPr>
                      <a:t>A</a:t>
                    </a:r>
                  </a:p>
                </p:txBody>
              </p:sp>
            </p:grpSp>
            <p:sp>
              <p:nvSpPr>
                <p:cNvPr id="36" name="Rectangle 31"/>
                <p:cNvSpPr>
                  <a:spLocks noChangeArrowheads="1"/>
                </p:cNvSpPr>
                <p:nvPr/>
              </p:nvSpPr>
              <p:spPr bwMode="auto">
                <a:xfrm>
                  <a:off x="1438275" y="18288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7" name="Line 13"/>
                <p:cNvSpPr>
                  <a:spLocks noChangeShapeType="1"/>
                </p:cNvSpPr>
                <p:nvPr/>
              </p:nvSpPr>
              <p:spPr bwMode="auto">
                <a:xfrm flipV="1">
                  <a:off x="1743075" y="2139950"/>
                  <a:ext cx="914400" cy="0"/>
                </a:xfrm>
                <a:prstGeom prst="line">
                  <a:avLst/>
                </a:prstGeom>
                <a:noFill/>
                <a:ln w="28575">
                  <a:solidFill>
                    <a:schemeClr val="tx1"/>
                  </a:solidFill>
                  <a:round/>
                  <a:headEnd type="oval" w="med" len="med"/>
                  <a:tailEnd type="triangle" w="med" len="med"/>
                </a:ln>
                <a:effectLst/>
              </p:spPr>
              <p:txBody>
                <a:bodyPr wrap="none"/>
                <a:lstStyle/>
                <a:p>
                  <a:endParaRPr lang="en-US"/>
                </a:p>
              </p:txBody>
            </p:sp>
            <p:grpSp>
              <p:nvGrpSpPr>
                <p:cNvPr id="38" name="Group 37"/>
                <p:cNvGrpSpPr>
                  <a:grpSpLocks/>
                </p:cNvGrpSpPr>
                <p:nvPr/>
              </p:nvGrpSpPr>
              <p:grpSpPr bwMode="auto">
                <a:xfrm>
                  <a:off x="4486275" y="1835150"/>
                  <a:ext cx="609600" cy="609600"/>
                  <a:chOff x="1728" y="2880"/>
                  <a:chExt cx="384" cy="384"/>
                </a:xfrm>
              </p:grpSpPr>
              <p:sp>
                <p:nvSpPr>
                  <p:cNvPr id="42"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3" name="Text Box 39"/>
                  <p:cNvSpPr txBox="1">
                    <a:spLocks noChangeArrowheads="1"/>
                  </p:cNvSpPr>
                  <p:nvPr/>
                </p:nvSpPr>
                <p:spPr bwMode="auto">
                  <a:xfrm>
                    <a:off x="1820" y="2966"/>
                    <a:ext cx="230" cy="29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400" b="0" dirty="0">
                        <a:solidFill>
                          <a:schemeClr val="bg1"/>
                        </a:solidFill>
                        <a:latin typeface="Tahoma" pitchFamily="34" charset="0"/>
                        <a:ea typeface="宋体" pitchFamily="2" charset="-122"/>
                      </a:rPr>
                      <a:t>B</a:t>
                    </a:r>
                  </a:p>
                </p:txBody>
              </p:sp>
            </p:grpSp>
            <p:grpSp>
              <p:nvGrpSpPr>
                <p:cNvPr id="39" name="Group 40"/>
                <p:cNvGrpSpPr>
                  <a:grpSpLocks/>
                </p:cNvGrpSpPr>
                <p:nvPr/>
              </p:nvGrpSpPr>
              <p:grpSpPr bwMode="auto">
                <a:xfrm>
                  <a:off x="6315075" y="1835150"/>
                  <a:ext cx="609600" cy="609600"/>
                  <a:chOff x="1728" y="2880"/>
                  <a:chExt cx="384" cy="384"/>
                </a:xfrm>
              </p:grpSpPr>
              <p:sp>
                <p:nvSpPr>
                  <p:cNvPr id="40"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p:spPr>
                <p:txBody>
                  <a:bodyPr wrap="none" anchor="ctr"/>
                  <a:lstStyle/>
                  <a:p>
                    <a:endParaRPr lang="en-US"/>
                  </a:p>
                </p:txBody>
              </p:sp>
              <p:sp>
                <p:nvSpPr>
                  <p:cNvPr id="41" name="Text Box 42"/>
                  <p:cNvSpPr txBox="1">
                    <a:spLocks noChangeArrowheads="1"/>
                  </p:cNvSpPr>
                  <p:nvPr/>
                </p:nvSpPr>
                <p:spPr bwMode="auto">
                  <a:xfrm>
                    <a:off x="1819" y="2966"/>
                    <a:ext cx="232" cy="291"/>
                  </a:xfrm>
                  <a:prstGeom prst="rect">
                    <a:avLst/>
                  </a:prstGeom>
                  <a:noFill/>
                  <a:ln w="9525">
                    <a:noFill/>
                    <a:miter lim="800000"/>
                    <a:headEnd/>
                    <a:tailEnd/>
                  </a:ln>
                  <a:effectLst/>
                </p:spPr>
                <p:txBody>
                  <a:bodyPr wrap="none">
                    <a:spAutoFit/>
                  </a:bodyPr>
                  <a:lstStyle/>
                  <a:p>
                    <a:pPr algn="ctr" eaLnBrk="1" hangingPunct="1">
                      <a:spcBef>
                        <a:spcPct val="0"/>
                      </a:spcBef>
                      <a:buClrTx/>
                      <a:buSzTx/>
                      <a:buFontTx/>
                      <a:buNone/>
                    </a:pPr>
                    <a:r>
                      <a:rPr lang="en-US" altLang="zh-CN" sz="2400" b="0" dirty="0">
                        <a:solidFill>
                          <a:schemeClr val="bg1"/>
                        </a:solidFill>
                        <a:latin typeface="Tahoma" pitchFamily="34" charset="0"/>
                        <a:ea typeface="宋体" pitchFamily="2" charset="-122"/>
                      </a:rPr>
                      <a:t>C</a:t>
                    </a:r>
                  </a:p>
                </p:txBody>
              </p:sp>
            </p:grpSp>
          </p:grpSp>
        </p:grpSp>
      </p:grpSp>
      <p:sp>
        <p:nvSpPr>
          <p:cNvPr id="46" name="TextBox 45"/>
          <p:cNvSpPr txBox="1"/>
          <p:nvPr/>
        </p:nvSpPr>
        <p:spPr>
          <a:xfrm>
            <a:off x="1143000" y="4114800"/>
            <a:ext cx="5181600" cy="1569660"/>
          </a:xfrm>
          <a:prstGeom prst="rect">
            <a:avLst/>
          </a:prstGeom>
          <a:noFill/>
        </p:spPr>
        <p:txBody>
          <a:bodyPr wrap="square" rtlCol="0">
            <a:spAutoFit/>
          </a:bodyPr>
          <a:lstStyle/>
          <a:p>
            <a:r>
              <a:rPr lang="en-US" sz="3200" dirty="0" smtClean="0"/>
              <a:t>Best Case </a:t>
            </a:r>
          </a:p>
          <a:p>
            <a:r>
              <a:rPr lang="en-US" sz="3200" dirty="0" smtClean="0"/>
              <a:t>Worst Case</a:t>
            </a:r>
          </a:p>
          <a:p>
            <a:r>
              <a:rPr lang="en-US" sz="3200" dirty="0" smtClean="0"/>
              <a:t>Average Case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heckerboard(across)">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Linear Search with Ordered List </a:t>
            </a:r>
            <a:endParaRPr lang="en-US" dirty="0">
              <a:solidFill>
                <a:srgbClr val="C00000"/>
              </a:solidFill>
            </a:endParaRPr>
          </a:p>
        </p:txBody>
      </p:sp>
      <p:graphicFrame>
        <p:nvGraphicFramePr>
          <p:cNvPr id="4" name="Content Placeholder 3"/>
          <p:cNvGraphicFramePr>
            <a:graphicFrameLocks noGrp="1"/>
          </p:cNvGraphicFramePr>
          <p:nvPr>
            <p:ph idx="1"/>
          </p:nvPr>
        </p:nvGraphicFramePr>
        <p:xfrm>
          <a:off x="457200" y="2209800"/>
          <a:ext cx="8229600" cy="74168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76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82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1</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2</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3</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4</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5</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6</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7</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8</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9</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smtClean="0">
                          <a:solidFill>
                            <a:schemeClr val="tx1"/>
                          </a:solidFill>
                        </a:rPr>
                        <a:t>10</a:t>
                      </a:r>
                      <a:endParaRPr lang="en-US"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C00000"/>
                </a:solidFill>
              </a:rPr>
              <a:t>Algorithm</a:t>
            </a:r>
            <a:endParaRPr lang="en-US" dirty="0">
              <a:solidFill>
                <a:srgbClr val="C0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[1] </a:t>
            </a:r>
            <a:r>
              <a:rPr lang="en-US" dirty="0" err="1" smtClean="0"/>
              <a:t>i</a:t>
            </a:r>
            <a:r>
              <a:rPr lang="en-US" dirty="0" smtClean="0"/>
              <a:t> = 1</a:t>
            </a:r>
          </a:p>
          <a:p>
            <a:pPr>
              <a:buNone/>
            </a:pPr>
            <a:r>
              <a:rPr lang="en-US" dirty="0" smtClean="0"/>
              <a:t>[2] If K = A[</a:t>
            </a:r>
            <a:r>
              <a:rPr lang="en-US" dirty="0" err="1" smtClean="0"/>
              <a:t>i</a:t>
            </a:r>
            <a:r>
              <a:rPr lang="en-US" dirty="0" smtClean="0"/>
              <a:t>] , Print “Search is 					Successful”</a:t>
            </a:r>
            <a:r>
              <a:rPr lang="en-US" dirty="0"/>
              <a:t> </a:t>
            </a:r>
            <a:r>
              <a:rPr lang="en-US" dirty="0" smtClean="0"/>
              <a:t>and Stop </a:t>
            </a:r>
          </a:p>
          <a:p>
            <a:pPr>
              <a:buNone/>
            </a:pPr>
            <a:r>
              <a:rPr lang="en-US" dirty="0" smtClean="0"/>
              <a:t>[3] </a:t>
            </a:r>
            <a:r>
              <a:rPr lang="en-US" dirty="0" err="1" smtClean="0"/>
              <a:t>i</a:t>
            </a:r>
            <a:r>
              <a:rPr lang="en-US" dirty="0" smtClean="0"/>
              <a:t> = </a:t>
            </a:r>
            <a:r>
              <a:rPr lang="en-US" dirty="0" err="1" smtClean="0"/>
              <a:t>i</a:t>
            </a:r>
            <a:r>
              <a:rPr lang="en-US" dirty="0" smtClean="0"/>
              <a:t> + 1</a:t>
            </a:r>
          </a:p>
          <a:p>
            <a:pPr>
              <a:buNone/>
            </a:pPr>
            <a:r>
              <a:rPr lang="en-US" dirty="0" smtClean="0"/>
              <a:t>[4] If (</a:t>
            </a:r>
            <a:r>
              <a:rPr lang="en-US" dirty="0" err="1" smtClean="0"/>
              <a:t>i</a:t>
            </a:r>
            <a:r>
              <a:rPr lang="en-US" dirty="0" smtClean="0"/>
              <a:t> &lt;= n) and (A[</a:t>
            </a:r>
            <a:r>
              <a:rPr lang="en-US" dirty="0" err="1" smtClean="0"/>
              <a:t>i</a:t>
            </a:r>
            <a:r>
              <a:rPr lang="en-US" dirty="0" smtClean="0"/>
              <a:t>]  &lt;= K) then Go To Step [2]</a:t>
            </a:r>
          </a:p>
          <a:p>
            <a:pPr>
              <a:buNone/>
            </a:pPr>
            <a:r>
              <a:rPr lang="en-US" dirty="0" smtClean="0"/>
              <a:t>[5] Else Print </a:t>
            </a:r>
            <a:r>
              <a:rPr lang="en-US" dirty="0"/>
              <a:t> </a:t>
            </a:r>
            <a:r>
              <a:rPr lang="en-US" dirty="0" smtClean="0"/>
              <a:t>“Search is 					Unsuccessful” and Stop </a:t>
            </a:r>
          </a:p>
          <a:p>
            <a:pPr>
              <a:buNone/>
            </a:pPr>
            <a:r>
              <a:rPr lang="en-US" dirty="0" smtClean="0"/>
              <a:t>[6] Exit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00000"/>
                </a:solidFill>
              </a:rPr>
              <a:t>Complexity</a:t>
            </a:r>
            <a:endParaRPr lang="en-US" sz="3600" dirty="0">
              <a:solidFill>
                <a:srgbClr val="C00000"/>
              </a:solidFill>
            </a:endParaRPr>
          </a:p>
        </p:txBody>
      </p:sp>
      <p:sp>
        <p:nvSpPr>
          <p:cNvPr id="3" name="Content Placeholder 2"/>
          <p:cNvSpPr>
            <a:spLocks noGrp="1"/>
          </p:cNvSpPr>
          <p:nvPr>
            <p:ph idx="1"/>
          </p:nvPr>
        </p:nvSpPr>
        <p:spPr>
          <a:xfrm>
            <a:off x="457200" y="1219200"/>
            <a:ext cx="8229600" cy="4906963"/>
          </a:xfrm>
        </p:spPr>
        <p:txBody>
          <a:bodyPr/>
          <a:lstStyle/>
          <a:p>
            <a:pPr>
              <a:buNone/>
            </a:pPr>
            <a:r>
              <a:rPr lang="en-US" dirty="0" smtClean="0"/>
              <a:t>Case 1: Key matches with the first element </a:t>
            </a:r>
          </a:p>
          <a:p>
            <a:pPr>
              <a:buNone/>
            </a:pPr>
            <a:r>
              <a:rPr lang="en-US" dirty="0"/>
              <a:t>	</a:t>
            </a:r>
            <a:r>
              <a:rPr lang="en-US" dirty="0" smtClean="0"/>
              <a:t>	T(n) = Number of Comparison </a:t>
            </a:r>
          </a:p>
          <a:p>
            <a:pPr>
              <a:buNone/>
            </a:pPr>
            <a:r>
              <a:rPr lang="en-US" dirty="0"/>
              <a:t>	</a:t>
            </a:r>
            <a:r>
              <a:rPr lang="en-US" dirty="0" smtClean="0"/>
              <a:t>	T(n) = 1, Best Case  = O(1) </a:t>
            </a:r>
          </a:p>
          <a:p>
            <a:pPr>
              <a:buNone/>
            </a:pPr>
            <a:r>
              <a:rPr lang="en-US" dirty="0" smtClean="0"/>
              <a:t>Case 2: Key does not exist</a:t>
            </a:r>
          </a:p>
          <a:p>
            <a:pPr>
              <a:buNone/>
            </a:pPr>
            <a:r>
              <a:rPr lang="en-US" dirty="0"/>
              <a:t>	</a:t>
            </a:r>
            <a:r>
              <a:rPr lang="en-US" dirty="0" smtClean="0"/>
              <a:t>	T(n) = </a:t>
            </a:r>
            <a:r>
              <a:rPr lang="en-US" dirty="0" smtClean="0"/>
              <a:t>n, </a:t>
            </a:r>
            <a:r>
              <a:rPr lang="en-US" dirty="0" smtClean="0"/>
              <a:t>Worst Case = O(n)</a:t>
            </a:r>
          </a:p>
          <a:p>
            <a:pPr>
              <a:buNone/>
            </a:pPr>
            <a:r>
              <a:rPr lang="en-US" dirty="0" smtClean="0"/>
              <a:t>Case 3: Key is present at any location</a:t>
            </a:r>
          </a:p>
          <a:p>
            <a:pPr>
              <a:buNone/>
            </a:pPr>
            <a:r>
              <a:rPr lang="en-US" dirty="0"/>
              <a:t>	</a:t>
            </a:r>
            <a:r>
              <a:rPr lang="en-US" dirty="0" smtClean="0"/>
              <a:t>	T(n) = (n+1)/2, Average Case = O(n)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1505</TotalTime>
  <Words>1110</Words>
  <Application>Microsoft Office PowerPoint</Application>
  <PresentationFormat>On-screen Show (4:3)</PresentationFormat>
  <Paragraphs>516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Searching Algorithms</vt:lpstr>
      <vt:lpstr>Searching </vt:lpstr>
      <vt:lpstr>Linear Search with Array </vt:lpstr>
      <vt:lpstr>Algorithm</vt:lpstr>
      <vt:lpstr>Complexity Of Linear Search Array </vt:lpstr>
      <vt:lpstr>Linear Search with Linked List</vt:lpstr>
      <vt:lpstr>Linear Search with Ordered List </vt:lpstr>
      <vt:lpstr>Algorithm</vt:lpstr>
      <vt:lpstr>Complexity</vt:lpstr>
      <vt:lpstr>Binary Search </vt:lpstr>
      <vt:lpstr>Algorithm</vt:lpstr>
      <vt:lpstr>Example </vt:lpstr>
      <vt:lpstr>Example </vt:lpstr>
      <vt:lpstr>PowerPoint Presentation</vt:lpstr>
      <vt:lpstr>Fibonacci Search </vt:lpstr>
      <vt:lpstr>PowerPoint Presentation</vt:lpstr>
      <vt:lpstr>Fibonacci Tree</vt:lpstr>
      <vt:lpstr>PowerPoint Presentation</vt:lpstr>
      <vt:lpstr>PowerPoint Presentation</vt:lpstr>
      <vt:lpstr>Fibonacci Tree</vt:lpstr>
      <vt:lpstr>Fibonacci Tree</vt:lpstr>
      <vt:lpstr>Fibonacci Tree</vt:lpstr>
      <vt:lpstr>Algorithm </vt:lpstr>
      <vt:lpstr>PowerPoint Presentation</vt:lpstr>
      <vt:lpstr>PowerPoint Presentation</vt:lpstr>
      <vt:lpstr>Example </vt:lpstr>
      <vt:lpstr> </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 102)</dc:title>
  <dc:creator>Ramesh Mohapatra</dc:creator>
  <cp:lastModifiedBy>manmath</cp:lastModifiedBy>
  <cp:revision>23</cp:revision>
  <dcterms:created xsi:type="dcterms:W3CDTF">2011-03-29T03:15:33Z</dcterms:created>
  <dcterms:modified xsi:type="dcterms:W3CDTF">2014-02-13T05:09:59Z</dcterms:modified>
</cp:coreProperties>
</file>