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B1B8-A3EE-4710-9B6D-D5BB00D7409A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R K </a:t>
            </a:r>
            <a:r>
              <a:rPr lang="en-US" dirty="0" err="1" smtClean="0"/>
              <a:t>Mohapatra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(1)</a:t>
            </a:r>
            <a:endParaRPr lang="en-US" sz="2400" b="1" dirty="0"/>
          </a:p>
        </p:txBody>
      </p:sp>
      <p:grpSp>
        <p:nvGrpSpPr>
          <p:cNvPr id="3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4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9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sp>
        <p:nvSpPr>
          <p:cNvPr id="59" name="Oval 58"/>
          <p:cNvSpPr/>
          <p:nvPr/>
        </p:nvSpPr>
        <p:spPr>
          <a:xfrm>
            <a:off x="35814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59" idx="1"/>
          </p:cNvCxnSpPr>
          <p:nvPr/>
        </p:nvCxnSpPr>
        <p:spPr>
          <a:xfrm rot="16200000" flipH="1">
            <a:off x="3276600" y="4267199"/>
            <a:ext cx="382915" cy="382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396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(2)</a:t>
            </a:r>
            <a:endParaRPr lang="en-US" sz="2400" b="1" dirty="0"/>
          </a:p>
        </p:txBody>
      </p:sp>
      <p:grpSp>
        <p:nvGrpSpPr>
          <p:cNvPr id="3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4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9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sp>
        <p:nvSpPr>
          <p:cNvPr id="59" name="Oval 58"/>
          <p:cNvSpPr/>
          <p:nvPr/>
        </p:nvSpPr>
        <p:spPr>
          <a:xfrm>
            <a:off x="35814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59" idx="1"/>
          </p:cNvCxnSpPr>
          <p:nvPr/>
        </p:nvCxnSpPr>
        <p:spPr>
          <a:xfrm rot="16200000" flipH="1">
            <a:off x="3276600" y="4267199"/>
            <a:ext cx="382915" cy="382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perform rotation – Identify a specific node A whose BF(A) is neither 0, 1, or -1 and which is the nearest ancestor to the inserted node on the path from the inserted node to the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Rebalancing rotation are classified as LL, LR, RR and RL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LL Rotation</a:t>
            </a:r>
            <a:r>
              <a:rPr lang="en-US" dirty="0" smtClean="0"/>
              <a:t>: Inserted node is in the left sub-tree of left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RR Rotation</a:t>
            </a:r>
            <a:r>
              <a:rPr lang="en-US" dirty="0" smtClean="0"/>
              <a:t>: Inserted node is in the right sub-tree of right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LR Rotation</a:t>
            </a:r>
            <a:r>
              <a:rPr lang="en-US" dirty="0" smtClean="0"/>
              <a:t>: Inserted node is in the right sub-tree of left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RL Rotation</a:t>
            </a:r>
            <a:r>
              <a:rPr lang="en-US" dirty="0" smtClean="0"/>
              <a:t>: Inserted node is in the left sub-tree of right sub-tree of node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="1" baseline="-25000" dirty="0" smtClean="0"/>
              <a:t>L </a:t>
            </a:r>
            <a:r>
              <a:rPr lang="en-US" sz="2400" b="1" dirty="0" smtClean="0"/>
              <a:t> : Left Sub-tree of B</a:t>
            </a:r>
          </a:p>
          <a:p>
            <a:r>
              <a:rPr lang="en-US" sz="2400" b="1" dirty="0" smtClean="0"/>
              <a:t>B</a:t>
            </a:r>
            <a:r>
              <a:rPr lang="en-US" sz="2400" b="1" baseline="-25000" dirty="0" smtClean="0"/>
              <a:t>R </a:t>
            </a:r>
            <a:r>
              <a:rPr lang="en-US" sz="2400" b="1" dirty="0" smtClean="0"/>
              <a:t> : Right Sub-tree of B</a:t>
            </a:r>
          </a:p>
          <a:p>
            <a:r>
              <a:rPr lang="en-US" sz="2400" b="1" dirty="0" smtClean="0"/>
              <a:t>A</a:t>
            </a:r>
            <a:r>
              <a:rPr lang="en-US" sz="2400" b="1" baseline="-25000" dirty="0" smtClean="0"/>
              <a:t>R </a:t>
            </a:r>
            <a:r>
              <a:rPr lang="en-US" sz="2400" b="1" dirty="0" smtClean="0"/>
              <a:t> : Right Sub-tree of A</a:t>
            </a:r>
          </a:p>
          <a:p>
            <a:r>
              <a:rPr lang="en-US" sz="2400" b="1" dirty="0" smtClean="0"/>
              <a:t>h : Height   </a:t>
            </a:r>
            <a:endParaRPr lang="en-US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1000" y="1371600"/>
            <a:ext cx="28956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B</a:t>
            </a:r>
            <a:r>
              <a:rPr lang="en-US" sz="2400" b="1" baseline="-25000" dirty="0" smtClean="0"/>
              <a:t>L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6096000" y="4267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257800" y="1447800"/>
            <a:ext cx="3352800" cy="4781729"/>
            <a:chOff x="5257800" y="1447800"/>
            <a:chExt cx="3352800" cy="4781729"/>
          </a:xfrm>
        </p:grpSpPr>
        <p:grpSp>
          <p:nvGrpSpPr>
            <p:cNvPr id="26" name="Group 25"/>
            <p:cNvGrpSpPr/>
            <p:nvPr/>
          </p:nvGrpSpPr>
          <p:grpSpPr>
            <a:xfrm>
              <a:off x="5715000" y="1447800"/>
              <a:ext cx="2895600" cy="3342620"/>
              <a:chOff x="381000" y="1371600"/>
              <a:chExt cx="2895600" cy="33426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7526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62200" y="28194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002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27" idx="3"/>
                <a:endCxn id="28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8" idx="3"/>
                <a:endCxn id="31" idx="0"/>
              </p:cNvCxnSpPr>
              <p:nvPr/>
            </p:nvCxnSpPr>
            <p:spPr>
              <a:xfrm rot="5400000">
                <a:off x="742951" y="32556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8" idx="5"/>
                <a:endCxn id="30" idx="0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5"/>
                <a:endCxn id="29" idx="0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514600" y="2971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43000" y="3733800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72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478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0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57800" y="3886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h+1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4114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38800" y="5029200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 AVL search tree after insertion 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LL Rotation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67056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620000" y="2362200"/>
            <a:ext cx="1524000" cy="1666220"/>
            <a:chOff x="7086600" y="1905000"/>
            <a:chExt cx="1524000" cy="1666220"/>
          </a:xfrm>
        </p:grpSpPr>
        <p:sp>
          <p:nvSpPr>
            <p:cNvPr id="29" name="Rectangle 28"/>
            <p:cNvSpPr/>
            <p:nvPr/>
          </p:nvSpPr>
          <p:spPr>
            <a:xfrm>
              <a:off x="7696200" y="2895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086600" y="1905000"/>
              <a:ext cx="723900" cy="990599"/>
              <a:chOff x="7086600" y="1905000"/>
              <a:chExt cx="723900" cy="99059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86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7" idx="5"/>
                <a:endCxn id="29" idx="0"/>
              </p:cNvCxnSpPr>
              <p:nvPr/>
            </p:nvCxnSpPr>
            <p:spPr>
              <a:xfrm rot="16200000" flipH="1">
                <a:off x="7408535" y="24936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848600" y="3048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86600" y="3362980"/>
            <a:ext cx="838200" cy="1056620"/>
            <a:chOff x="6781800" y="3733800"/>
            <a:chExt cx="838200" cy="1056620"/>
          </a:xfrm>
        </p:grpSpPr>
        <p:sp>
          <p:nvSpPr>
            <p:cNvPr id="30" name="Rectangle 29"/>
            <p:cNvSpPr/>
            <p:nvPr/>
          </p:nvSpPr>
          <p:spPr>
            <a:xfrm>
              <a:off x="6934200" y="37338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52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1800" y="4267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01000" y="190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5867400" y="1524000"/>
            <a:ext cx="1676400" cy="2123420"/>
            <a:chOff x="5257800" y="2743200"/>
            <a:chExt cx="1676400" cy="2123420"/>
          </a:xfrm>
        </p:grpSpPr>
        <p:sp>
          <p:nvSpPr>
            <p:cNvPr id="31" name="Rectangle 30"/>
            <p:cNvSpPr/>
            <p:nvPr/>
          </p:nvSpPr>
          <p:spPr>
            <a:xfrm>
              <a:off x="6096000" y="37338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257800" y="2743200"/>
              <a:ext cx="1676400" cy="2123420"/>
              <a:chOff x="5257800" y="2743200"/>
              <a:chExt cx="1676400" cy="212342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400800" y="2743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8" idx="3"/>
                <a:endCxn id="31" idx="0"/>
              </p:cNvCxnSpPr>
              <p:nvPr/>
            </p:nvCxnSpPr>
            <p:spPr>
              <a:xfrm rot="5400000">
                <a:off x="6076951" y="33318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638800" y="43434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000" y="2743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57800" y="3886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h+1</a:t>
                </a:r>
                <a:endParaRPr lang="en-US" sz="2400" b="1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6629400" y="2895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1066800" y="4038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50"/>
          <p:cNvGrpSpPr/>
          <p:nvPr/>
        </p:nvGrpSpPr>
        <p:grpSpPr>
          <a:xfrm>
            <a:off x="228600" y="1219200"/>
            <a:ext cx="3352800" cy="4781729"/>
            <a:chOff x="5257800" y="1447800"/>
            <a:chExt cx="3352800" cy="4781729"/>
          </a:xfrm>
        </p:grpSpPr>
        <p:grpSp>
          <p:nvGrpSpPr>
            <p:cNvPr id="51" name="Group 25"/>
            <p:cNvGrpSpPr/>
            <p:nvPr/>
          </p:nvGrpSpPr>
          <p:grpSpPr>
            <a:xfrm>
              <a:off x="5715000" y="1447800"/>
              <a:ext cx="2895600" cy="3342620"/>
              <a:chOff x="381000" y="1371600"/>
              <a:chExt cx="2895600" cy="334262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26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194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002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0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5" idx="3"/>
                <a:endCxn id="56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3"/>
                <a:endCxn id="59" idx="0"/>
              </p:cNvCxnSpPr>
              <p:nvPr/>
            </p:nvCxnSpPr>
            <p:spPr>
              <a:xfrm rot="5400000">
                <a:off x="742951" y="32556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6" idx="5"/>
                <a:endCxn id="58" idx="0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5" idx="5"/>
                <a:endCxn id="57" idx="0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514600" y="2971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43000" y="3733800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2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78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257800" y="3886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h+1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96000" y="4114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38800" y="5029200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 AVL search tree after insertion </a:t>
              </a:r>
              <a:endParaRPr lang="en-US" sz="2400" b="1" dirty="0"/>
            </a:p>
          </p:txBody>
        </p:sp>
      </p:grpSp>
      <p:cxnSp>
        <p:nvCxnSpPr>
          <p:cNvPr id="79" name="Straight Connector 78"/>
          <p:cNvCxnSpPr>
            <a:stCxn id="28" idx="5"/>
            <a:endCxn id="27" idx="1"/>
          </p:cNvCxnSpPr>
          <p:nvPr/>
        </p:nvCxnSpPr>
        <p:spPr>
          <a:xfrm rot="16200000" flipH="1">
            <a:off x="7351385" y="2093585"/>
            <a:ext cx="461030" cy="232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7" idx="3"/>
            <a:endCxn id="30" idx="0"/>
          </p:cNvCxnSpPr>
          <p:nvPr/>
        </p:nvCxnSpPr>
        <p:spPr>
          <a:xfrm rot="5400000">
            <a:off x="7252961" y="2917825"/>
            <a:ext cx="54549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36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96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85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110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64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90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4648200" y="1371600"/>
            <a:ext cx="4343400" cy="4869597"/>
            <a:chOff x="4648200" y="1371600"/>
            <a:chExt cx="4343400" cy="4869597"/>
          </a:xfrm>
        </p:grpSpPr>
        <p:grpSp>
          <p:nvGrpSpPr>
            <p:cNvPr id="96" name="Group 95"/>
            <p:cNvGrpSpPr/>
            <p:nvPr/>
          </p:nvGrpSpPr>
          <p:grpSpPr>
            <a:xfrm>
              <a:off x="5410200" y="1371600"/>
              <a:ext cx="3581400" cy="3814465"/>
              <a:chOff x="5410200" y="1371600"/>
              <a:chExt cx="3581400" cy="381446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486400" y="1371600"/>
                <a:ext cx="3505200" cy="2809220"/>
                <a:chOff x="0" y="1371600"/>
                <a:chExt cx="3505200" cy="280922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" name="Group 65"/>
                <p:cNvGrpSpPr/>
                <p:nvPr/>
              </p:nvGrpSpPr>
              <p:grpSpPr>
                <a:xfrm>
                  <a:off x="0" y="1371600"/>
                  <a:ext cx="3505200" cy="2809220"/>
                  <a:chOff x="0" y="1371600"/>
                  <a:chExt cx="3505200" cy="2809220"/>
                </a:xfrm>
              </p:grpSpPr>
              <p:cxnSp>
                <p:nvCxnSpPr>
                  <p:cNvPr id="71" name="Straight Connector 70"/>
                  <p:cNvCxnSpPr>
                    <a:endCxn id="69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>
                    <a:stCxn id="69" idx="5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81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96</a:t>
                    </a:r>
                    <a:endParaRPr lang="en-US" sz="28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85</a:t>
                    </a:r>
                    <a:endParaRPr lang="en-US" sz="28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110</a:t>
                    </a:r>
                    <a:endParaRPr lang="en-US" sz="28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64</a:t>
                    </a:r>
                    <a:endParaRPr lang="en-US" sz="28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90</a:t>
                    </a:r>
                    <a:endParaRPr lang="en-US" sz="28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981200" y="35052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362200" y="23622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5486400" y="4648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9342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endCxn id="85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5" idx="3"/>
                <a:endCxn id="84" idx="0"/>
              </p:cNvCxnSpPr>
              <p:nvPr/>
            </p:nvCxnSpPr>
            <p:spPr>
              <a:xfrm rot="5400000">
                <a:off x="5657851" y="4208135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5410200" y="4724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36</a:t>
                </a:r>
                <a:endParaRPr lang="en-US" sz="2400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648200" y="541020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AVL  search tree </a:t>
              </a:r>
              <a:endParaRPr lang="en-US" sz="2400" b="1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876800" y="4648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LL Rotation</a:t>
            </a:r>
            <a:endParaRPr lang="en-US" sz="2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0" y="1219200"/>
            <a:ext cx="4343400" cy="4869597"/>
            <a:chOff x="4648200" y="1371600"/>
            <a:chExt cx="43434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648200" y="1371600"/>
              <a:ext cx="4343400" cy="4869597"/>
              <a:chOff x="4648200" y="1371600"/>
              <a:chExt cx="43434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410200" y="1371600"/>
                <a:ext cx="3581400" cy="3814465"/>
                <a:chOff x="5410200" y="1371600"/>
                <a:chExt cx="3581400" cy="38144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85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110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410200" y="4724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7086600" y="1600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85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01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110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3200" y="2514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64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91400" y="3505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9436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6019800" y="3429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467600" y="2057400"/>
            <a:ext cx="1676400" cy="1981200"/>
            <a:chOff x="7086600" y="1371600"/>
            <a:chExt cx="1676400" cy="1981200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74847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086600" y="18288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96</a:t>
              </a:r>
              <a:endParaRPr lang="en-US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7162800" y="1371600"/>
              <a:ext cx="1600200" cy="1604665"/>
              <a:chOff x="7162800" y="1371600"/>
              <a:chExt cx="1600200" cy="1604665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5438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077200" y="2514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1628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7696200" y="2819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Oval 98"/>
          <p:cNvSpPr/>
          <p:nvPr/>
        </p:nvSpPr>
        <p:spPr>
          <a:xfrm>
            <a:off x="6934200" y="3429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AVL  search tree after LL rotation </a:t>
            </a:r>
            <a:endParaRPr lang="en-US" sz="24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334000" y="1295400"/>
            <a:ext cx="2400300" cy="2656820"/>
            <a:chOff x="4724400" y="2438400"/>
            <a:chExt cx="2400300" cy="2656820"/>
          </a:xfrm>
        </p:grpSpPr>
        <p:sp>
          <p:nvSpPr>
            <p:cNvPr id="104" name="Oval 103"/>
            <p:cNvSpPr/>
            <p:nvPr/>
          </p:nvSpPr>
          <p:spPr>
            <a:xfrm>
              <a:off x="64770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104" idx="5"/>
            </p:cNvCxnSpPr>
            <p:nvPr/>
          </p:nvCxnSpPr>
          <p:spPr>
            <a:xfrm rot="16200000" flipH="1">
              <a:off x="67608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91200" y="2438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484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90</a:t>
              </a:r>
              <a:endParaRPr lang="en-US" sz="28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943600" y="3657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endCxn id="93" idx="0"/>
            </p:cNvCxnSpPr>
            <p:nvPr/>
          </p:nvCxnSpPr>
          <p:spPr>
            <a:xfrm rot="5400000">
              <a:off x="6115050" y="321945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3"/>
              <a:endCxn id="92" idx="0"/>
            </p:cNvCxnSpPr>
            <p:nvPr/>
          </p:nvCxnSpPr>
          <p:spPr>
            <a:xfrm rot="5400000">
              <a:off x="5619751" y="4170035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334000" y="4572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36</a:t>
              </a:r>
              <a:endParaRPr lang="en-US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24400" y="4572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cxnSp>
        <p:nvCxnSpPr>
          <p:cNvPr id="128" name="Straight Connector 127"/>
          <p:cNvCxnSpPr>
            <a:stCxn id="96" idx="3"/>
          </p:cNvCxnSpPr>
          <p:nvPr/>
        </p:nvCxnSpPr>
        <p:spPr>
          <a:xfrm rot="5400000">
            <a:off x="7239001" y="3122285"/>
            <a:ext cx="535315" cy="2305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B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229600" y="4114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638800" y="1447800"/>
            <a:ext cx="3581400" cy="4781729"/>
            <a:chOff x="5638800" y="1447800"/>
            <a:chExt cx="3581400" cy="4781729"/>
          </a:xfrm>
        </p:grpSpPr>
        <p:grpSp>
          <p:nvGrpSpPr>
            <p:cNvPr id="69" name="Group 68"/>
            <p:cNvGrpSpPr/>
            <p:nvPr/>
          </p:nvGrpSpPr>
          <p:grpSpPr>
            <a:xfrm>
              <a:off x="5638800" y="1447800"/>
              <a:ext cx="3581400" cy="4781729"/>
              <a:chOff x="5638800" y="1447800"/>
              <a:chExt cx="3581400" cy="4781729"/>
            </a:xfrm>
          </p:grpSpPr>
          <p:grpSp>
            <p:nvGrpSpPr>
              <p:cNvPr id="11" name="Group 50"/>
              <p:cNvGrpSpPr/>
              <p:nvPr/>
            </p:nvGrpSpPr>
            <p:grpSpPr>
              <a:xfrm>
                <a:off x="5638800" y="1447800"/>
                <a:ext cx="3581400" cy="4781729"/>
                <a:chOff x="5638800" y="1447800"/>
                <a:chExt cx="3581400" cy="4781729"/>
              </a:xfrm>
            </p:grpSpPr>
            <p:grpSp>
              <p:nvGrpSpPr>
                <p:cNvPr id="13" name="Group 25"/>
                <p:cNvGrpSpPr/>
                <p:nvPr/>
              </p:nvGrpSpPr>
              <p:grpSpPr>
                <a:xfrm>
                  <a:off x="7010400" y="1447800"/>
                  <a:ext cx="1905000" cy="3495020"/>
                  <a:chOff x="1676400" y="1371600"/>
                  <a:chExt cx="1905000" cy="34950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2209800" y="2590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8956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0574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2000251" y="3217535"/>
                    <a:ext cx="459115" cy="1162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2607935" y="3103234"/>
                    <a:ext cx="4591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7432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38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153400" y="40386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019800" y="3048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53200" y="2895600"/>
                <a:ext cx="2286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RR Rotation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772400" y="4114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69"/>
          <p:cNvGrpSpPr/>
          <p:nvPr/>
        </p:nvGrpSpPr>
        <p:grpSpPr>
          <a:xfrm>
            <a:off x="5562600" y="1447800"/>
            <a:ext cx="3276600" cy="4781729"/>
            <a:chOff x="5638800" y="1447800"/>
            <a:chExt cx="3276600" cy="4781729"/>
          </a:xfrm>
        </p:grpSpPr>
        <p:grpSp>
          <p:nvGrpSpPr>
            <p:cNvPr id="10" name="Group 68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1" name="Group 50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3" name="Group 25"/>
                <p:cNvGrpSpPr/>
                <p:nvPr/>
              </p:nvGrpSpPr>
              <p:grpSpPr>
                <a:xfrm>
                  <a:off x="5943600" y="1447800"/>
                  <a:ext cx="2895600" cy="3495020"/>
                  <a:chOff x="609600" y="1371600"/>
                  <a:chExt cx="2895600" cy="34950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668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514600" y="2971800"/>
                    <a:ext cx="228600" cy="1066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858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781051" y="3293735"/>
                    <a:ext cx="3829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096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077200" y="35052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772400" y="39624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 AVL search tree after Rotation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791200" y="4495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30" idx="0"/>
            </p:cNvCxnSpPr>
            <p:nvPr/>
          </p:nvCxnSpPr>
          <p:spPr>
            <a:xfrm rot="16200000" flipH="1">
              <a:off x="7410450" y="2495550"/>
              <a:ext cx="6858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69"/>
          <p:cNvGrpSpPr/>
          <p:nvPr/>
        </p:nvGrpSpPr>
        <p:grpSpPr>
          <a:xfrm>
            <a:off x="0" y="1219200"/>
            <a:ext cx="3581400" cy="4781729"/>
            <a:chOff x="5638800" y="1447800"/>
            <a:chExt cx="3581400" cy="4781729"/>
          </a:xfrm>
        </p:grpSpPr>
        <p:grpSp>
          <p:nvGrpSpPr>
            <p:cNvPr id="51" name="Group 68"/>
            <p:cNvGrpSpPr/>
            <p:nvPr/>
          </p:nvGrpSpPr>
          <p:grpSpPr>
            <a:xfrm>
              <a:off x="5638800" y="1447800"/>
              <a:ext cx="3581400" cy="4781729"/>
              <a:chOff x="5638800" y="1447800"/>
              <a:chExt cx="3581400" cy="4781729"/>
            </a:xfrm>
          </p:grpSpPr>
          <p:grpSp>
            <p:nvGrpSpPr>
              <p:cNvPr id="53" name="Group 50"/>
              <p:cNvGrpSpPr/>
              <p:nvPr/>
            </p:nvGrpSpPr>
            <p:grpSpPr>
              <a:xfrm>
                <a:off x="5638800" y="1447800"/>
                <a:ext cx="3581400" cy="4781729"/>
                <a:chOff x="5638800" y="1447800"/>
                <a:chExt cx="3581400" cy="4781729"/>
              </a:xfrm>
            </p:grpSpPr>
            <p:grpSp>
              <p:nvGrpSpPr>
                <p:cNvPr id="60" name="Group 25"/>
                <p:cNvGrpSpPr/>
                <p:nvPr/>
              </p:nvGrpSpPr>
              <p:grpSpPr>
                <a:xfrm>
                  <a:off x="7010400" y="1447800"/>
                  <a:ext cx="1905000" cy="3495020"/>
                  <a:chOff x="1676400" y="1371600"/>
                  <a:chExt cx="1905000" cy="349502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09800" y="2590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28956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0574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/>
                  <p:cNvCxnSpPr>
                    <a:stCxn id="69" idx="3"/>
                    <a:endCxn id="71" idx="0"/>
                  </p:cNvCxnSpPr>
                  <p:nvPr/>
                </p:nvCxnSpPr>
                <p:spPr>
                  <a:xfrm rot="5400000">
                    <a:off x="2000251" y="3217535"/>
                    <a:ext cx="459115" cy="1162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>
                    <a:stCxn id="69" idx="5"/>
                    <a:endCxn id="70" idx="0"/>
                  </p:cNvCxnSpPr>
                  <p:nvPr/>
                </p:nvCxnSpPr>
                <p:spPr>
                  <a:xfrm rot="16200000" flipH="1">
                    <a:off x="2607935" y="3103234"/>
                    <a:ext cx="4591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7432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838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153400" y="40386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019800" y="3048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553200" y="2895600"/>
                <a:ext cx="2286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010400" y="3733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28" idx="5"/>
            <a:endCxn id="81" idx="0"/>
          </p:cNvCxnSpPr>
          <p:nvPr/>
        </p:nvCxnSpPr>
        <p:spPr>
          <a:xfrm rot="16200000" flipH="1">
            <a:off x="6760835" y="3369934"/>
            <a:ext cx="3829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77000" y="3810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insertion of following element A, B, C,  , ….,X, </a:t>
            </a:r>
            <a:r>
              <a:rPr lang="en-US" dirty="0"/>
              <a:t>Y</a:t>
            </a:r>
            <a:r>
              <a:rPr lang="en-US" dirty="0" smtClean="0"/>
              <a:t>, </a:t>
            </a:r>
            <a:r>
              <a:rPr lang="en-US" dirty="0"/>
              <a:t>Z</a:t>
            </a:r>
            <a:r>
              <a:rPr lang="en-US" dirty="0" smtClean="0"/>
              <a:t> into the BST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685800" y="25908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A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371600" y="3048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B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133600" y="35052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C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352800" y="44196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>
                <a:solidFill>
                  <a:srgbClr val="080808"/>
                </a:solidFill>
              </a:rPr>
              <a:t>X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114800" y="50292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Y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953000" y="5715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Z</a:t>
            </a:r>
            <a:endParaRPr lang="en-US" sz="2800" dirty="0">
              <a:solidFill>
                <a:srgbClr val="080808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5" idx="1"/>
          </p:cNvCxnSpPr>
          <p:nvPr/>
        </p:nvCxnSpPr>
        <p:spPr>
          <a:xfrm rot="16200000" flipH="1">
            <a:off x="1236148" y="2908428"/>
            <a:ext cx="107619" cy="316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6" idx="1"/>
          </p:cNvCxnSpPr>
          <p:nvPr/>
        </p:nvCxnSpPr>
        <p:spPr>
          <a:xfrm rot="16200000" flipH="1">
            <a:off x="1960048" y="3327528"/>
            <a:ext cx="107619" cy="392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</p:cNvCxnSpPr>
          <p:nvPr/>
        </p:nvCxnSpPr>
        <p:spPr>
          <a:xfrm rot="16200000" flipH="1">
            <a:off x="2605688" y="3901088"/>
            <a:ext cx="187618" cy="239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7" idx="1"/>
          </p:cNvCxnSpPr>
          <p:nvPr/>
        </p:nvCxnSpPr>
        <p:spPr>
          <a:xfrm>
            <a:off x="3200400" y="4419600"/>
            <a:ext cx="228920" cy="72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8" idx="1"/>
          </p:cNvCxnSpPr>
          <p:nvPr/>
        </p:nvCxnSpPr>
        <p:spPr>
          <a:xfrm rot="16200000" flipH="1">
            <a:off x="3865048" y="4775328"/>
            <a:ext cx="260019" cy="392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9" idx="1"/>
          </p:cNvCxnSpPr>
          <p:nvPr/>
        </p:nvCxnSpPr>
        <p:spPr>
          <a:xfrm rot="16200000" flipH="1">
            <a:off x="4627048" y="5384928"/>
            <a:ext cx="336219" cy="468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590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O(N)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65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71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8" name="Group 97"/>
          <p:cNvGrpSpPr/>
          <p:nvPr/>
        </p:nvGrpSpPr>
        <p:grpSpPr>
          <a:xfrm>
            <a:off x="4724400" y="1371600"/>
            <a:ext cx="4419600" cy="4640997"/>
            <a:chOff x="5029200" y="1371600"/>
            <a:chExt cx="4419600" cy="4640997"/>
          </a:xfrm>
        </p:grpSpPr>
        <p:grpSp>
          <p:nvGrpSpPr>
            <p:cNvPr id="9" name="Group 95"/>
            <p:cNvGrpSpPr/>
            <p:nvPr/>
          </p:nvGrpSpPr>
          <p:grpSpPr>
            <a:xfrm>
              <a:off x="5867400" y="1371600"/>
              <a:ext cx="3581400" cy="3738265"/>
              <a:chOff x="5867400" y="1371600"/>
              <a:chExt cx="3581400" cy="3738265"/>
            </a:xfrm>
          </p:grpSpPr>
          <p:grpSp>
            <p:nvGrpSpPr>
              <p:cNvPr id="11" name="Group 67"/>
              <p:cNvGrpSpPr/>
              <p:nvPr/>
            </p:nvGrpSpPr>
            <p:grpSpPr>
              <a:xfrm>
                <a:off x="5867400" y="1371600"/>
                <a:ext cx="3581400" cy="2961620"/>
                <a:chOff x="381000" y="1371600"/>
                <a:chExt cx="3581400" cy="296162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65"/>
                <p:cNvGrpSpPr/>
                <p:nvPr/>
              </p:nvGrpSpPr>
              <p:grpSpPr>
                <a:xfrm>
                  <a:off x="381000" y="1371600"/>
                  <a:ext cx="3581400" cy="2961620"/>
                  <a:chOff x="381000" y="1371600"/>
                  <a:chExt cx="3581400" cy="2961620"/>
                </a:xfrm>
              </p:grpSpPr>
              <p:cxnSp>
                <p:nvCxnSpPr>
                  <p:cNvPr id="71" name="Straight Connector 70"/>
                  <p:cNvCxnSpPr>
                    <a:endCxn id="69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16200000" flipH="1">
                    <a:off x="2571750" y="3448050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81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(-2)</a:t>
                    </a:r>
                    <a:endParaRPr lang="en-US" sz="2400" b="1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34</a:t>
                    </a:r>
                    <a:endParaRPr lang="en-US" sz="28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44</a:t>
                    </a:r>
                    <a:endParaRPr lang="en-US" sz="28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00200" y="37338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40</a:t>
                    </a:r>
                    <a:endParaRPr lang="en-US" sz="28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743200" y="38100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56</a:t>
                    </a:r>
                    <a:endParaRPr lang="en-US" sz="28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819400" y="34290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362200" y="23622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43000" y="34290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8610600" y="4572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086600" y="3733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229600" y="3810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rot="5400000">
                <a:off x="7372350" y="32956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8534400" y="4648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65</a:t>
                </a:r>
                <a:endParaRPr lang="en-US" sz="2400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029200" y="518160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AVL search tree </a:t>
              </a:r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696200" y="4265284"/>
            <a:ext cx="1143000" cy="692181"/>
            <a:chOff x="7696200" y="4265284"/>
            <a:chExt cx="1143000" cy="692181"/>
          </a:xfrm>
        </p:grpSpPr>
        <p:sp>
          <p:nvSpPr>
            <p:cNvPr id="100" name="TextBox 99"/>
            <p:cNvSpPr txBox="1"/>
            <p:nvPr/>
          </p:nvSpPr>
          <p:spPr>
            <a:xfrm>
              <a:off x="7696200" y="4495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cxnSp>
          <p:nvCxnSpPr>
            <p:cNvPr id="67" name="Straight Connector 66"/>
            <p:cNvCxnSpPr>
              <a:stCxn id="88" idx="5"/>
              <a:endCxn id="84" idx="0"/>
            </p:cNvCxnSpPr>
            <p:nvPr/>
          </p:nvCxnSpPr>
          <p:spPr>
            <a:xfrm rot="16200000" flipH="1">
              <a:off x="8322935" y="4322434"/>
              <a:ext cx="3067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76600" y="2209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RR Rotation</a:t>
            </a:r>
            <a:endParaRPr lang="en-US" sz="24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43400" y="1371600"/>
            <a:ext cx="4800600" cy="4869597"/>
            <a:chOff x="4343400" y="1371600"/>
            <a:chExt cx="48006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343400" y="1371600"/>
              <a:ext cx="4800600" cy="4869597"/>
              <a:chOff x="4648200" y="1371600"/>
              <a:chExt cx="48006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867400" y="1371600"/>
                <a:ext cx="3581400" cy="2971800"/>
                <a:chOff x="5867400" y="1371600"/>
                <a:chExt cx="3581400" cy="2971800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867400" y="1371600"/>
                  <a:ext cx="3581400" cy="2961620"/>
                  <a:chOff x="381000" y="1371600"/>
                  <a:chExt cx="3581400" cy="29616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381000" y="1371600"/>
                    <a:ext cx="3581400" cy="2961620"/>
                    <a:chOff x="381000" y="1371600"/>
                    <a:chExt cx="3581400" cy="29616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6200000" flipH="1">
                      <a:off x="2571750" y="3448050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600200" y="37338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43200" y="38100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65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8194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430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9436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086600" y="3733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29600" y="3810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61531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867400" y="3657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Balanced AVL search tree after RR rotation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5029200" y="3352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cxnSp>
          <p:nvCxnSpPr>
            <p:cNvPr id="67" name="Straight Connector 66"/>
            <p:cNvCxnSpPr>
              <a:endCxn id="85" idx="0"/>
            </p:cNvCxnSpPr>
            <p:nvPr/>
          </p:nvCxnSpPr>
          <p:spPr>
            <a:xfrm rot="16200000" flipH="1">
              <a:off x="6572250" y="3257550"/>
              <a:ext cx="6096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95"/>
          <p:cNvGrpSpPr/>
          <p:nvPr/>
        </p:nvGrpSpPr>
        <p:grpSpPr>
          <a:xfrm>
            <a:off x="0" y="1219200"/>
            <a:ext cx="3581400" cy="3738265"/>
            <a:chOff x="5867400" y="1371600"/>
            <a:chExt cx="3581400" cy="3738265"/>
          </a:xfrm>
        </p:grpSpPr>
        <p:grpSp>
          <p:nvGrpSpPr>
            <p:cNvPr id="70" name="Group 67"/>
            <p:cNvGrpSpPr/>
            <p:nvPr/>
          </p:nvGrpSpPr>
          <p:grpSpPr>
            <a:xfrm>
              <a:off x="5867400" y="1371600"/>
              <a:ext cx="3581400" cy="2961620"/>
              <a:chOff x="381000" y="1371600"/>
              <a:chExt cx="3581400" cy="296162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65"/>
              <p:cNvGrpSpPr/>
              <p:nvPr/>
            </p:nvGrpSpPr>
            <p:grpSpPr>
              <a:xfrm>
                <a:off x="381000" y="1371600"/>
                <a:ext cx="3581400" cy="2961620"/>
                <a:chOff x="381000" y="1371600"/>
                <a:chExt cx="3581400" cy="2961620"/>
              </a:xfrm>
            </p:grpSpPr>
            <p:cxnSp>
              <p:nvCxnSpPr>
                <p:cNvPr id="102" name="Straight Connector 101"/>
                <p:cNvCxnSpPr>
                  <a:endCxn id="99" idx="7"/>
                </p:cNvCxnSpPr>
                <p:nvPr/>
              </p:nvCxnSpPr>
              <p:spPr>
                <a:xfrm rot="5400000">
                  <a:off x="1445885" y="2360285"/>
                  <a:ext cx="461030" cy="3086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6200000" flipH="1">
                  <a:off x="2571750" y="3448050"/>
                  <a:ext cx="5353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6200000" flipH="1">
                  <a:off x="2074535" y="2417434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381000" y="2438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676400" y="1371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(-2)</a:t>
                  </a:r>
                  <a:endParaRPr lang="en-US" sz="2400" b="1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676400" y="1828800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34</a:t>
                  </a:r>
                  <a:endParaRPr lang="en-US" sz="28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066800" y="27432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26</a:t>
                  </a:r>
                  <a:endParaRPr lang="en-US" sz="28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209800" y="2895600"/>
                  <a:ext cx="1143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44</a:t>
                  </a:r>
                  <a:endParaRPr lang="en-US" sz="28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600200" y="37338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40</a:t>
                  </a:r>
                  <a:endParaRPr lang="en-US" sz="28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743200" y="38100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56</a:t>
                  </a:r>
                  <a:endParaRPr lang="en-US" sz="28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819400" y="34290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362200" y="2362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143000" y="34290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</p:grpSp>
        <p:sp>
          <p:nvSpPr>
            <p:cNvPr id="89" name="Oval 88"/>
            <p:cNvSpPr/>
            <p:nvPr/>
          </p:nvSpPr>
          <p:spPr>
            <a:xfrm>
              <a:off x="8610600" y="4572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086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2390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819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8229600" y="3810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7372350" y="329565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534400" y="4648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65</a:t>
              </a:r>
              <a:endParaRPr lang="en-US" sz="2400" b="1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 rot="16200000" flipH="1">
            <a:off x="2686050" y="4171950"/>
            <a:ext cx="3067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57400" y="4343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C</a:t>
            </a:r>
            <a:r>
              <a:rPr lang="en-US" sz="2400" b="1" baseline="-25000" dirty="0" smtClean="0"/>
              <a:t>L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352800"/>
              <a:ext cx="12192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28194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9"/>
          <p:cNvGrpSpPr/>
          <p:nvPr/>
        </p:nvGrpSpPr>
        <p:grpSpPr>
          <a:xfrm>
            <a:off x="4876800" y="1066800"/>
            <a:ext cx="3200400" cy="4781729"/>
            <a:chOff x="5638800" y="1447800"/>
            <a:chExt cx="3200400" cy="4781729"/>
          </a:xfrm>
        </p:grpSpPr>
        <p:grpSp>
          <p:nvGrpSpPr>
            <p:cNvPr id="10" name="Group 68"/>
            <p:cNvGrpSpPr/>
            <p:nvPr/>
          </p:nvGrpSpPr>
          <p:grpSpPr>
            <a:xfrm>
              <a:off x="5638800" y="1447800"/>
              <a:ext cx="3200400" cy="4781729"/>
              <a:chOff x="5638800" y="1447800"/>
              <a:chExt cx="3200400" cy="4781729"/>
            </a:xfrm>
          </p:grpSpPr>
          <p:grpSp>
            <p:nvGrpSpPr>
              <p:cNvPr id="11" name="Group 50"/>
              <p:cNvGrpSpPr/>
              <p:nvPr/>
            </p:nvGrpSpPr>
            <p:grpSpPr>
              <a:xfrm>
                <a:off x="5638800" y="1447800"/>
                <a:ext cx="3200400" cy="4781729"/>
                <a:chOff x="5638800" y="1447800"/>
                <a:chExt cx="3200400" cy="4781729"/>
              </a:xfrm>
            </p:grpSpPr>
            <p:grpSp>
              <p:nvGrpSpPr>
                <p:cNvPr id="13" name="Group 25"/>
                <p:cNvGrpSpPr/>
                <p:nvPr/>
              </p:nvGrpSpPr>
              <p:grpSpPr>
                <a:xfrm>
                  <a:off x="7010400" y="1447800"/>
                  <a:ext cx="1828800" cy="3495020"/>
                  <a:chOff x="1676400" y="1371600"/>
                  <a:chExt cx="1828800" cy="34950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8288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2209800" y="2590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C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8956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0574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2000251" y="3217535"/>
                    <a:ext cx="459115" cy="1162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2607935" y="3103234"/>
                    <a:ext cx="4591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C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C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514600" y="22098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7315200" y="39624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172200" y="4114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53200" y="2895600"/>
                <a:ext cx="2286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55535" y="1579234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667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62" name="Oval 61"/>
          <p:cNvSpPr/>
          <p:nvPr/>
        </p:nvSpPr>
        <p:spPr>
          <a:xfrm>
            <a:off x="7315200" y="99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 flipH="1" flipV="1">
            <a:off x="6934200" y="1219200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7715250" y="1504950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001000" y="1905000"/>
            <a:ext cx="228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3800" y="60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(+2)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9248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flipH="1">
            <a:off x="1447800" y="4038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LR Rotation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6934200" y="2895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8"/>
          <p:cNvGrpSpPr/>
          <p:nvPr/>
        </p:nvGrpSpPr>
        <p:grpSpPr>
          <a:xfrm>
            <a:off x="381000" y="1371600"/>
            <a:ext cx="2667000" cy="3352800"/>
            <a:chOff x="762000" y="1219200"/>
            <a:chExt cx="2667000" cy="335280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3352800"/>
              <a:ext cx="6096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4038600"/>
              <a:ext cx="8382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2209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28194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9"/>
          <p:cNvGrpSpPr/>
          <p:nvPr/>
        </p:nvGrpSpPr>
        <p:grpSpPr>
          <a:xfrm>
            <a:off x="1371600" y="1066800"/>
            <a:ext cx="7467600" cy="4781729"/>
            <a:chOff x="2133600" y="1447800"/>
            <a:chExt cx="7467600" cy="4781729"/>
          </a:xfrm>
        </p:grpSpPr>
        <p:grpSp>
          <p:nvGrpSpPr>
            <p:cNvPr id="11" name="Group 68"/>
            <p:cNvGrpSpPr/>
            <p:nvPr/>
          </p:nvGrpSpPr>
          <p:grpSpPr>
            <a:xfrm>
              <a:off x="2133600" y="1447800"/>
              <a:ext cx="7467600" cy="4781729"/>
              <a:chOff x="2133600" y="1447800"/>
              <a:chExt cx="7467600" cy="4781729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2133600" y="1447800"/>
                <a:ext cx="7467600" cy="4781729"/>
                <a:chOff x="2133600" y="1447800"/>
                <a:chExt cx="7467600" cy="4781729"/>
              </a:xfrm>
            </p:grpSpPr>
            <p:grpSp>
              <p:nvGrpSpPr>
                <p:cNvPr id="15" name="Group 25"/>
                <p:cNvGrpSpPr/>
                <p:nvPr/>
              </p:nvGrpSpPr>
              <p:grpSpPr>
                <a:xfrm>
                  <a:off x="7010400" y="1447800"/>
                  <a:ext cx="2590800" cy="2961620"/>
                  <a:chOff x="1676400" y="1371600"/>
                  <a:chExt cx="2590800" cy="29616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8288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200400" y="2209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971800" y="3276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362200" y="26670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rot="5400000">
                    <a:off x="2914650" y="2876550"/>
                    <a:ext cx="6115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rot="16200000" flipH="1">
                    <a:off x="3486150" y="2838450"/>
                    <a:ext cx="6115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981200" y="35052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C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3810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C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429000" y="17526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2133600" y="43434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 AVL search tree after LR Rotation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172200" y="4114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53200" y="2895600"/>
                <a:ext cx="2286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522085"/>
            <a:ext cx="384830" cy="384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304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74585" y="1560184"/>
            <a:ext cx="459115" cy="382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667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62" name="Oval 61"/>
          <p:cNvSpPr/>
          <p:nvPr/>
        </p:nvSpPr>
        <p:spPr>
          <a:xfrm>
            <a:off x="7315200" y="99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 flipH="1" flipV="1">
            <a:off x="6934200" y="1219200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7715250" y="1504950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458200" y="2971800"/>
            <a:ext cx="228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(+2)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3800" y="609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9248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6858000" y="2895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37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30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76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16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39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648200" y="1371600"/>
            <a:ext cx="4343400" cy="4869597"/>
            <a:chOff x="4648200" y="1371600"/>
            <a:chExt cx="43434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648200" y="1371600"/>
              <a:ext cx="4343400" cy="4869597"/>
              <a:chOff x="4648200" y="1371600"/>
              <a:chExt cx="43434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486400" y="1371600"/>
                <a:ext cx="3505200" cy="3738265"/>
                <a:chOff x="5486400" y="1371600"/>
                <a:chExt cx="3505200" cy="37382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76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39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6248400" y="4572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6534150" y="4133850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6172200" y="46482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37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781800" y="4495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LR Rotation 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04800" y="2438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30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76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16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39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4648200" y="1371600"/>
            <a:ext cx="4343400" cy="4500265"/>
            <a:chOff x="4648200" y="1371600"/>
            <a:chExt cx="4343400" cy="4500265"/>
          </a:xfrm>
        </p:grpSpPr>
        <p:grpSp>
          <p:nvGrpSpPr>
            <p:cNvPr id="8" name="Group 97"/>
            <p:cNvGrpSpPr/>
            <p:nvPr/>
          </p:nvGrpSpPr>
          <p:grpSpPr>
            <a:xfrm>
              <a:off x="4648200" y="1371600"/>
              <a:ext cx="4343400" cy="4500265"/>
              <a:chOff x="4648200" y="1371600"/>
              <a:chExt cx="4343400" cy="4500265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486400" y="1371600"/>
                <a:ext cx="3505200" cy="2823865"/>
                <a:chOff x="5486400" y="1371600"/>
                <a:chExt cx="3505200" cy="28238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39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37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82296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153400" y="37338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76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Balanced AVL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229600" y="4267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cxnSp>
        <p:nvCxnSpPr>
          <p:cNvPr id="62" name="Straight Connector 61"/>
          <p:cNvCxnSpPr/>
          <p:nvPr/>
        </p:nvCxnSpPr>
        <p:spPr>
          <a:xfrm rot="5400000">
            <a:off x="1123950" y="4133850"/>
            <a:ext cx="5353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4400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9906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4000" y="441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cxnSp>
        <p:nvCxnSpPr>
          <p:cNvPr id="92" name="Straight Connector 91"/>
          <p:cNvCxnSpPr>
            <a:stCxn id="87" idx="5"/>
            <a:endCxn id="84" idx="0"/>
          </p:cNvCxnSpPr>
          <p:nvPr/>
        </p:nvCxnSpPr>
        <p:spPr>
          <a:xfrm rot="16200000" flipH="1">
            <a:off x="8170535" y="3331834"/>
            <a:ext cx="3829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RL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C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4676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" idx="0"/>
          </p:cNvCxnSpPr>
          <p:nvPr/>
        </p:nvCxnSpPr>
        <p:spPr>
          <a:xfrm rot="5400000" flipH="1" flipV="1">
            <a:off x="1735465" y="2341235"/>
            <a:ext cx="304800" cy="194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" idx="1"/>
          </p:cNvCxnSpPr>
          <p:nvPr/>
        </p:nvCxnSpPr>
        <p:spPr>
          <a:xfrm rot="16200000" flipH="1">
            <a:off x="1485900" y="1485899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28600" y="609600"/>
            <a:ext cx="3048000" cy="4028420"/>
            <a:chOff x="228600" y="609600"/>
            <a:chExt cx="3048000" cy="4028420"/>
          </a:xfrm>
        </p:grpSpPr>
        <p:sp>
          <p:nvSpPr>
            <p:cNvPr id="55" name="Rectangle 54"/>
            <p:cNvSpPr/>
            <p:nvPr/>
          </p:nvSpPr>
          <p:spPr>
            <a:xfrm>
              <a:off x="2667000" y="2667000"/>
              <a:ext cx="2286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1800" y="31242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8600" y="609600"/>
              <a:ext cx="2590800" cy="4028420"/>
              <a:chOff x="228600" y="609600"/>
              <a:chExt cx="2590800" cy="4028420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228600" y="1295400"/>
                <a:ext cx="2590800" cy="3342620"/>
                <a:chOff x="152400" y="1219200"/>
                <a:chExt cx="2590800" cy="334262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76400" y="1676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447800" y="2514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57200" y="20574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057400" y="3352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cxnSp>
              <p:nvCxnSpPr>
                <p:cNvPr id="12" name="Straight Connector 11"/>
                <p:cNvCxnSpPr>
                  <a:stCxn id="5" idx="3"/>
                  <a:endCxn id="8" idx="0"/>
                </p:cNvCxnSpPr>
                <p:nvPr/>
              </p:nvCxnSpPr>
              <p:spPr>
                <a:xfrm rot="5400000">
                  <a:off x="1238251" y="3065135"/>
                  <a:ext cx="3829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5" idx="5"/>
                  <a:endCxn id="7" idx="0"/>
                </p:cNvCxnSpPr>
                <p:nvPr/>
              </p:nvCxnSpPr>
              <p:spPr>
                <a:xfrm rot="16200000" flipH="1">
                  <a:off x="1845935" y="3027034"/>
                  <a:ext cx="3829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52400" y="3352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57200" y="3200400"/>
                  <a:ext cx="1219200" cy="523220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144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8288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2192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00200" y="1219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85800" y="21336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455285" y="15259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endCxn id="55" idx="0"/>
                </p:cNvCxnSpPr>
                <p:nvPr/>
              </p:nvCxnSpPr>
              <p:spPr>
                <a:xfrm rot="16200000" flipH="1">
                  <a:off x="2190750" y="2076450"/>
                  <a:ext cx="533400" cy="495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990600" y="1066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60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2667000" y="4191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5562600" y="1143000"/>
            <a:ext cx="3048000" cy="4028420"/>
            <a:chOff x="228600" y="609600"/>
            <a:chExt cx="3048000" cy="4028420"/>
          </a:xfrm>
        </p:grpSpPr>
        <p:sp>
          <p:nvSpPr>
            <p:cNvPr id="85" name="Rectangle 84"/>
            <p:cNvSpPr/>
            <p:nvPr/>
          </p:nvSpPr>
          <p:spPr>
            <a:xfrm>
              <a:off x="2667000" y="2667000"/>
              <a:ext cx="2286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71800" y="31242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grpSp>
          <p:nvGrpSpPr>
            <p:cNvPr id="87" name="Group 81"/>
            <p:cNvGrpSpPr/>
            <p:nvPr/>
          </p:nvGrpSpPr>
          <p:grpSpPr>
            <a:xfrm>
              <a:off x="228600" y="609600"/>
              <a:ext cx="2590800" cy="4028420"/>
              <a:chOff x="228600" y="609600"/>
              <a:chExt cx="2590800" cy="4028420"/>
            </a:xfrm>
          </p:grpSpPr>
          <p:grpSp>
            <p:nvGrpSpPr>
              <p:cNvPr id="88" name="Group 48"/>
              <p:cNvGrpSpPr/>
              <p:nvPr/>
            </p:nvGrpSpPr>
            <p:grpSpPr>
              <a:xfrm>
                <a:off x="228600" y="1295400"/>
                <a:ext cx="2590800" cy="3342620"/>
                <a:chOff x="152400" y="1219200"/>
                <a:chExt cx="2590800" cy="334262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1676400" y="1676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Oval 4"/>
                <p:cNvSpPr/>
                <p:nvPr/>
              </p:nvSpPr>
              <p:spPr>
                <a:xfrm>
                  <a:off x="1447800" y="2514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5"/>
                <p:cNvSpPr/>
                <p:nvPr/>
              </p:nvSpPr>
              <p:spPr>
                <a:xfrm>
                  <a:off x="457200" y="20574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057400" y="3352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 rot="5400000">
                  <a:off x="1238251" y="3065135"/>
                  <a:ext cx="3829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endCxn id="94" idx="0"/>
                </p:cNvCxnSpPr>
                <p:nvPr/>
              </p:nvCxnSpPr>
              <p:spPr>
                <a:xfrm rot="16200000" flipH="1">
                  <a:off x="1845935" y="3027034"/>
                  <a:ext cx="3829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52400" y="3352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57200" y="3200400"/>
                  <a:ext cx="1219200" cy="523220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144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8288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066800" y="2057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600200" y="1219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(+1)</a:t>
                  </a:r>
                  <a:endParaRPr lang="en-US" sz="2400" b="1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85800" y="21336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455285" y="15259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endCxn id="85" idx="0"/>
                </p:cNvCxnSpPr>
                <p:nvPr/>
              </p:nvCxnSpPr>
              <p:spPr>
                <a:xfrm rot="16200000" flipH="1">
                  <a:off x="2190750" y="2076450"/>
                  <a:ext cx="533400" cy="495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Oval 88"/>
              <p:cNvSpPr/>
              <p:nvPr/>
            </p:nvSpPr>
            <p:spPr>
              <a:xfrm>
                <a:off x="990600" y="1066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66800" y="60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(-2)</a:t>
                </a:r>
                <a:endParaRPr lang="en-US" sz="2400" b="1" dirty="0"/>
              </a:p>
            </p:txBody>
          </p:sp>
        </p:grpSp>
      </p:grpSp>
      <p:cxnSp>
        <p:nvCxnSpPr>
          <p:cNvPr id="106" name="Straight Connector 105"/>
          <p:cNvCxnSpPr/>
          <p:nvPr/>
        </p:nvCxnSpPr>
        <p:spPr>
          <a:xfrm rot="16200000" flipH="1">
            <a:off x="6819900" y="2019300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629400" y="39624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3914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9" name="Straight Connector 108"/>
          <p:cNvCxnSpPr>
            <a:endCxn id="92" idx="0"/>
          </p:cNvCxnSpPr>
          <p:nvPr/>
        </p:nvCxnSpPr>
        <p:spPr>
          <a:xfrm rot="5400000">
            <a:off x="7087559" y="2856541"/>
            <a:ext cx="304800" cy="230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953000" y="5473005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Unbalanced AVL search tree after insertion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01000" y="4648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RL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3716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RL Rotation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" idx="0"/>
          </p:cNvCxnSpPr>
          <p:nvPr/>
        </p:nvCxnSpPr>
        <p:spPr>
          <a:xfrm rot="5400000" flipH="1" flipV="1">
            <a:off x="1735465" y="2341235"/>
            <a:ext cx="304800" cy="194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" idx="1"/>
          </p:cNvCxnSpPr>
          <p:nvPr/>
        </p:nvCxnSpPr>
        <p:spPr>
          <a:xfrm rot="16200000" flipH="1">
            <a:off x="1485900" y="1485899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2"/>
          <p:cNvGrpSpPr/>
          <p:nvPr/>
        </p:nvGrpSpPr>
        <p:grpSpPr>
          <a:xfrm>
            <a:off x="228600" y="609600"/>
            <a:ext cx="3048000" cy="4028420"/>
            <a:chOff x="228600" y="609600"/>
            <a:chExt cx="3048000" cy="4028420"/>
          </a:xfrm>
        </p:grpSpPr>
        <p:sp>
          <p:nvSpPr>
            <p:cNvPr id="55" name="Rectangle 54"/>
            <p:cNvSpPr/>
            <p:nvPr/>
          </p:nvSpPr>
          <p:spPr>
            <a:xfrm>
              <a:off x="2667000" y="2667000"/>
              <a:ext cx="2286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1800" y="31242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grpSp>
          <p:nvGrpSpPr>
            <p:cNvPr id="10" name="Group 81"/>
            <p:cNvGrpSpPr/>
            <p:nvPr/>
          </p:nvGrpSpPr>
          <p:grpSpPr>
            <a:xfrm>
              <a:off x="228600" y="609600"/>
              <a:ext cx="2590800" cy="4028420"/>
              <a:chOff x="228600" y="609600"/>
              <a:chExt cx="2590800" cy="4028420"/>
            </a:xfrm>
          </p:grpSpPr>
          <p:grpSp>
            <p:nvGrpSpPr>
              <p:cNvPr id="11" name="Group 48"/>
              <p:cNvGrpSpPr/>
              <p:nvPr/>
            </p:nvGrpSpPr>
            <p:grpSpPr>
              <a:xfrm>
                <a:off x="228600" y="1295400"/>
                <a:ext cx="2590800" cy="3342620"/>
                <a:chOff x="152400" y="1219200"/>
                <a:chExt cx="2590800" cy="334262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76400" y="1676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447800" y="2514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57200" y="20574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057400" y="3352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cxnSp>
              <p:nvCxnSpPr>
                <p:cNvPr id="12" name="Straight Connector 11"/>
                <p:cNvCxnSpPr>
                  <a:stCxn id="5" idx="3"/>
                  <a:endCxn id="8" idx="0"/>
                </p:cNvCxnSpPr>
                <p:nvPr/>
              </p:nvCxnSpPr>
              <p:spPr>
                <a:xfrm rot="5400000">
                  <a:off x="1238251" y="3065135"/>
                  <a:ext cx="3829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5" idx="5"/>
                  <a:endCxn id="7" idx="0"/>
                </p:cNvCxnSpPr>
                <p:nvPr/>
              </p:nvCxnSpPr>
              <p:spPr>
                <a:xfrm rot="16200000" flipH="1">
                  <a:off x="1845935" y="3027034"/>
                  <a:ext cx="3829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52400" y="3352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57200" y="3200400"/>
                  <a:ext cx="1219200" cy="523220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144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8288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66800" y="2209800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00200" y="1219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(+1)</a:t>
                  </a:r>
                  <a:endParaRPr lang="en-US" sz="2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85800" y="21336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455285" y="15259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endCxn id="55" idx="0"/>
                </p:cNvCxnSpPr>
                <p:nvPr/>
              </p:nvCxnSpPr>
              <p:spPr>
                <a:xfrm rot="16200000" flipH="1">
                  <a:off x="2190750" y="2076450"/>
                  <a:ext cx="533400" cy="495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990600" y="1066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60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(-2)</a:t>
                </a:r>
                <a:endParaRPr lang="en-US" sz="2400" b="1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2667000" y="4191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33600" y="3962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574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648200" y="1143000"/>
            <a:ext cx="4267200" cy="5284112"/>
            <a:chOff x="4648200" y="1143000"/>
            <a:chExt cx="4267200" cy="5284112"/>
          </a:xfrm>
        </p:grpSpPr>
        <p:sp>
          <p:nvSpPr>
            <p:cNvPr id="113" name="TextBox 112"/>
            <p:cNvSpPr txBox="1"/>
            <p:nvPr/>
          </p:nvSpPr>
          <p:spPr>
            <a:xfrm>
              <a:off x="4953000" y="5473005"/>
              <a:ext cx="3962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Balanced AVL search tree after RL Rotation</a:t>
              </a:r>
              <a:endParaRPr lang="en-US" sz="28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648200" y="1143000"/>
              <a:ext cx="4038600" cy="4104620"/>
              <a:chOff x="4648200" y="1143000"/>
              <a:chExt cx="4038600" cy="410462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16200000" flipH="1">
                <a:off x="6819900" y="2019300"/>
                <a:ext cx="382915" cy="3067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934200" y="36576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x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rot="5400000">
                <a:off x="7049459" y="2856541"/>
                <a:ext cx="304800" cy="2305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648200" y="1143000"/>
                <a:ext cx="4038600" cy="4104620"/>
                <a:chOff x="4648200" y="1143000"/>
                <a:chExt cx="4038600" cy="4104620"/>
              </a:xfrm>
            </p:grpSpPr>
            <p:grpSp>
              <p:nvGrpSpPr>
                <p:cNvPr id="13" name="Group 83"/>
                <p:cNvGrpSpPr/>
                <p:nvPr/>
              </p:nvGrpSpPr>
              <p:grpSpPr>
                <a:xfrm>
                  <a:off x="4648200" y="1143000"/>
                  <a:ext cx="3962400" cy="4104620"/>
                  <a:chOff x="-685800" y="609600"/>
                  <a:chExt cx="3962400" cy="410462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667000" y="2667000"/>
                    <a:ext cx="228600" cy="1371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971800" y="3124200"/>
                    <a:ext cx="304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h</a:t>
                    </a:r>
                    <a:endParaRPr lang="en-US" sz="2800" dirty="0"/>
                  </a:p>
                </p:txBody>
              </p:sp>
              <p:grpSp>
                <p:nvGrpSpPr>
                  <p:cNvPr id="15" name="Group 81"/>
                  <p:cNvGrpSpPr/>
                  <p:nvPr/>
                </p:nvGrpSpPr>
                <p:grpSpPr>
                  <a:xfrm>
                    <a:off x="-685800" y="609600"/>
                    <a:ext cx="3505200" cy="4104620"/>
                    <a:chOff x="-685800" y="609600"/>
                    <a:chExt cx="3505200" cy="4104620"/>
                  </a:xfrm>
                </p:grpSpPr>
                <p:grpSp>
                  <p:nvGrpSpPr>
                    <p:cNvPr id="16" name="Group 48"/>
                    <p:cNvGrpSpPr/>
                    <p:nvPr/>
                  </p:nvGrpSpPr>
                  <p:grpSpPr>
                    <a:xfrm>
                      <a:off x="-685800" y="1295400"/>
                      <a:ext cx="3505200" cy="3418820"/>
                      <a:chOff x="-762000" y="1219200"/>
                      <a:chExt cx="3505200" cy="3418820"/>
                    </a:xfrm>
                  </p:grpSpPr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1676400" y="16764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2" name="Oval 4"/>
                      <p:cNvSpPr/>
                      <p:nvPr/>
                    </p:nvSpPr>
                    <p:spPr>
                      <a:xfrm>
                        <a:off x="304800" y="20574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5"/>
                      <p:cNvSpPr/>
                      <p:nvPr/>
                    </p:nvSpPr>
                    <p:spPr>
                      <a:xfrm>
                        <a:off x="0" y="2819400"/>
                        <a:ext cx="228600" cy="12192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1600200" y="2514600"/>
                        <a:ext cx="228600" cy="5334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c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 rot="5400000">
                        <a:off x="57150" y="2533650"/>
                        <a:ext cx="3829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/>
                      <p:nvPr/>
                    </p:nvCxnSpPr>
                    <p:spPr>
                      <a:xfrm rot="16200000" flipH="1">
                        <a:off x="704850" y="2571750"/>
                        <a:ext cx="3829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TextBox 96"/>
                      <p:cNvSpPr txBox="1"/>
                      <p:nvPr/>
                    </p:nvSpPr>
                    <p:spPr>
                      <a:xfrm>
                        <a:off x="-762000" y="41148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A</a:t>
                        </a:r>
                        <a:r>
                          <a:rPr lang="en-US" sz="2800" baseline="-25000" dirty="0" smtClean="0"/>
                          <a:t>L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228600" y="2971800"/>
                        <a:ext cx="1219200" cy="523220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h-1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762000" y="37338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C</a:t>
                        </a:r>
                        <a:r>
                          <a:rPr lang="en-US" sz="2800" baseline="-25000" dirty="0" smtClean="0"/>
                          <a:t>L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1524000" y="35814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C</a:t>
                        </a:r>
                        <a:r>
                          <a:rPr lang="en-US" sz="2800" baseline="-25000" dirty="0" smtClean="0"/>
                          <a:t>R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-304800" y="19050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1600200" y="1219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-457200" y="3124200"/>
                        <a:ext cx="304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h</a:t>
                        </a:r>
                        <a:endParaRPr lang="en-US" sz="2800" dirty="0"/>
                      </a:p>
                    </p:txBody>
                  </p:sp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 rot="5400000">
                        <a:off x="455285" y="1525915"/>
                        <a:ext cx="615345" cy="4591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/>
                      <p:cNvCxnSpPr>
                        <a:endCxn id="85" idx="0"/>
                      </p:cNvCxnSpPr>
                      <p:nvPr/>
                    </p:nvCxnSpPr>
                    <p:spPr>
                      <a:xfrm rot="16200000" flipH="1">
                        <a:off x="2190750" y="2076450"/>
                        <a:ext cx="533400" cy="4953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990600" y="1066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066800" y="609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7924800" y="47244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41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71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724400" y="1371600"/>
            <a:ext cx="4191000" cy="4640997"/>
            <a:chOff x="4724400" y="1371600"/>
            <a:chExt cx="4191000" cy="4640997"/>
          </a:xfrm>
        </p:grpSpPr>
        <p:grpSp>
          <p:nvGrpSpPr>
            <p:cNvPr id="8" name="Group 97"/>
            <p:cNvGrpSpPr/>
            <p:nvPr/>
          </p:nvGrpSpPr>
          <p:grpSpPr>
            <a:xfrm>
              <a:off x="4724400" y="1371600"/>
              <a:ext cx="4191000" cy="4640997"/>
              <a:chOff x="5029200" y="1371600"/>
              <a:chExt cx="4191000" cy="46409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867400" y="1371600"/>
                <a:ext cx="3124200" cy="3585865"/>
                <a:chOff x="5867400" y="1371600"/>
                <a:chExt cx="3124200" cy="35858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867400" y="1371600"/>
                  <a:ext cx="3124200" cy="2961620"/>
                  <a:chOff x="381000" y="1371600"/>
                  <a:chExt cx="3124200" cy="29616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381000" y="1371600"/>
                    <a:ext cx="3124200" cy="2961620"/>
                    <a:chOff x="381000" y="1371600"/>
                    <a:chExt cx="3124200" cy="29616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6200000" flipH="1">
                      <a:off x="2571750" y="3448050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600200" y="37338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43200" y="38100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819400" y="3429000"/>
                      <a:ext cx="685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430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7620000" y="4419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086600" y="3733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29600" y="3810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7372350" y="32956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7543800" y="44958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41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029200" y="51816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grpSp>
          <p:nvGrpSpPr>
            <p:cNvPr id="15" name="Group 67"/>
            <p:cNvGrpSpPr/>
            <p:nvPr/>
          </p:nvGrpSpPr>
          <p:grpSpPr>
            <a:xfrm>
              <a:off x="6629400" y="4191000"/>
              <a:ext cx="1143000" cy="690265"/>
              <a:chOff x="6629400" y="4191000"/>
              <a:chExt cx="1143000" cy="6902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6629400" y="441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7181850" y="4248150"/>
                <a:ext cx="3067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RL Rotation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(-2)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19200" y="33528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rot="16200000" flipH="1">
            <a:off x="2000250" y="4324350"/>
            <a:ext cx="3067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1336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716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181600" y="1371602"/>
            <a:ext cx="3962399" cy="4271665"/>
            <a:chOff x="5181600" y="1371602"/>
            <a:chExt cx="3962399" cy="4271665"/>
          </a:xfrm>
        </p:grpSpPr>
        <p:sp>
          <p:nvSpPr>
            <p:cNvPr id="100" name="TextBox 99"/>
            <p:cNvSpPr txBox="1"/>
            <p:nvPr/>
          </p:nvSpPr>
          <p:spPr>
            <a:xfrm>
              <a:off x="55626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181600" y="1371602"/>
              <a:ext cx="3962399" cy="4271665"/>
              <a:chOff x="5181600" y="1371602"/>
              <a:chExt cx="3962399" cy="4271665"/>
            </a:xfrm>
          </p:grpSpPr>
          <p:grpSp>
            <p:nvGrpSpPr>
              <p:cNvPr id="8" name="Group 97"/>
              <p:cNvGrpSpPr/>
              <p:nvPr/>
            </p:nvGrpSpPr>
            <p:grpSpPr>
              <a:xfrm>
                <a:off x="5181600" y="1371602"/>
                <a:ext cx="3962399" cy="4271665"/>
                <a:chOff x="5029200" y="1371600"/>
                <a:chExt cx="4191000" cy="4271665"/>
              </a:xfrm>
            </p:grpSpPr>
            <p:grpSp>
              <p:nvGrpSpPr>
                <p:cNvPr id="9" name="Group 95"/>
                <p:cNvGrpSpPr/>
                <p:nvPr/>
              </p:nvGrpSpPr>
              <p:grpSpPr>
                <a:xfrm>
                  <a:off x="5867400" y="1371600"/>
                  <a:ext cx="3124200" cy="2971800"/>
                  <a:chOff x="5867400" y="1371600"/>
                  <a:chExt cx="3124200" cy="2971800"/>
                </a:xfrm>
              </p:grpSpPr>
              <p:grpSp>
                <p:nvGrpSpPr>
                  <p:cNvPr id="11" name="Group 67"/>
                  <p:cNvGrpSpPr/>
                  <p:nvPr/>
                </p:nvGrpSpPr>
                <p:grpSpPr>
                  <a:xfrm>
                    <a:off x="5867400" y="1371600"/>
                    <a:ext cx="3124200" cy="2961620"/>
                    <a:chOff x="381000" y="1371600"/>
                    <a:chExt cx="3124200" cy="296162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3" name="Group 65"/>
                    <p:cNvGrpSpPr/>
                    <p:nvPr/>
                  </p:nvGrpSpPr>
                  <p:grpSpPr>
                    <a:xfrm>
                      <a:off x="381000" y="1371600"/>
                      <a:ext cx="3124200" cy="2961620"/>
                      <a:chOff x="381000" y="1371600"/>
                      <a:chExt cx="3124200" cy="2961620"/>
                    </a:xfrm>
                  </p:grpSpPr>
                  <p:cxnSp>
                    <p:nvCxnSpPr>
                      <p:cNvPr id="71" name="Straight Connector 70"/>
                      <p:cNvCxnSpPr>
                        <a:endCxn id="69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rot="16200000" flipH="1">
                        <a:off x="2571750" y="3448050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1676400" y="1371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40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34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2209800" y="2895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1600200" y="37338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41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2743200" y="38100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56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2819400" y="3429000"/>
                        <a:ext cx="6858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362200" y="2362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1143000" y="34290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84" name="Oval 83"/>
                  <p:cNvSpPr/>
                  <p:nvPr/>
                </p:nvSpPr>
                <p:spPr>
                  <a:xfrm>
                    <a:off x="5943600" y="3581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7086600" y="3733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229600" y="3810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 rot="5400000">
                    <a:off x="7372350" y="32956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5029200" y="5181600"/>
                  <a:ext cx="419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AVL search tree </a:t>
                  </a:r>
                  <a:endParaRPr lang="en-US" sz="2400" b="1" dirty="0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0198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26</a:t>
                </a:r>
                <a:endParaRPr lang="en-US" sz="2400" b="1" dirty="0"/>
              </a:p>
            </p:txBody>
          </p:sp>
        </p:grpSp>
        <p:cxnSp>
          <p:nvCxnSpPr>
            <p:cNvPr id="91" name="Straight Connector 90"/>
            <p:cNvCxnSpPr>
              <a:endCxn id="84" idx="0"/>
            </p:cNvCxnSpPr>
            <p:nvPr/>
          </p:nvCxnSpPr>
          <p:spPr>
            <a:xfrm rot="5400000">
              <a:off x="6273338" y="3149140"/>
              <a:ext cx="457202" cy="407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1336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insertion of following element Z, </a:t>
            </a:r>
            <a:r>
              <a:rPr lang="en-US" dirty="0"/>
              <a:t>Y</a:t>
            </a:r>
            <a:r>
              <a:rPr lang="en-US" dirty="0" smtClean="0"/>
              <a:t>, </a:t>
            </a:r>
            <a:r>
              <a:rPr lang="en-US" dirty="0"/>
              <a:t>X</a:t>
            </a:r>
            <a:r>
              <a:rPr lang="en-US" dirty="0" smtClean="0"/>
              <a:t>,  , ….,C, B, A into the BST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638800" y="21336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Z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953000" y="27432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Y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267200" y="3429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X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429000" y="43434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>
                <a:solidFill>
                  <a:srgbClr val="080808"/>
                </a:solidFill>
              </a:rPr>
              <a:t>C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67000" y="4953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B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28800" y="55626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A</a:t>
            </a:r>
            <a:endParaRPr lang="en-US" sz="2800" dirty="0">
              <a:solidFill>
                <a:srgbClr val="080808"/>
              </a:solidFill>
            </a:endParaRPr>
          </a:p>
        </p:txBody>
      </p: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rot="5400000">
            <a:off x="5427148" y="2527428"/>
            <a:ext cx="260019" cy="316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>
          <a:xfrm rot="5400000">
            <a:off x="4703248" y="3175128"/>
            <a:ext cx="336219" cy="316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</p:cNvCxnSpPr>
          <p:nvPr/>
        </p:nvCxnSpPr>
        <p:spPr>
          <a:xfrm rot="5400000">
            <a:off x="4173551" y="3868431"/>
            <a:ext cx="187618" cy="152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7"/>
          </p:cNvCxnSpPr>
          <p:nvPr/>
        </p:nvCxnSpPr>
        <p:spPr>
          <a:xfrm rot="10800000" flipV="1">
            <a:off x="3874994" y="4267199"/>
            <a:ext cx="163606" cy="148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8" idx="7"/>
          </p:cNvCxnSpPr>
          <p:nvPr/>
        </p:nvCxnSpPr>
        <p:spPr>
          <a:xfrm rot="5400000">
            <a:off x="3179248" y="4699128"/>
            <a:ext cx="260019" cy="392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rot="5400000">
            <a:off x="2379148" y="5270628"/>
            <a:ext cx="260019" cy="468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3657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Construct an AVL search tree by inserting the following elements in the order of their occurrence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64, 1, 14, 26, 13, 110, 98, 85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64,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14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209800"/>
            <a:ext cx="1219200" cy="1295400"/>
            <a:chOff x="5334000" y="2209800"/>
            <a:chExt cx="12192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5334000" y="2209800"/>
              <a:ext cx="1219200" cy="1295400"/>
              <a:chOff x="5334000" y="2209800"/>
              <a:chExt cx="1219200" cy="1295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943600" y="2209800"/>
                <a:ext cx="609600" cy="533400"/>
                <a:chOff x="5943600" y="2209800"/>
                <a:chExt cx="609600" cy="5334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19800" y="2209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9436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64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334000" y="2971800"/>
                <a:ext cx="609600" cy="533400"/>
                <a:chOff x="5943600" y="2209800"/>
                <a:chExt cx="609600" cy="533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019800" y="2209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9436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 1</a:t>
                  </a:r>
                  <a:endParaRPr lang="en-US" sz="2400" dirty="0"/>
                </a:p>
              </p:txBody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5400000">
              <a:off x="5753100" y="2705100"/>
              <a:ext cx="3810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5532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(+1)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810000" y="4114800"/>
            <a:ext cx="2362200" cy="2133600"/>
            <a:chOff x="3810000" y="4114800"/>
            <a:chExt cx="2362200" cy="2133600"/>
          </a:xfrm>
        </p:grpSpPr>
        <p:sp>
          <p:nvSpPr>
            <p:cNvPr id="27" name="TextBox 4"/>
            <p:cNvSpPr txBox="1"/>
            <p:nvPr/>
          </p:nvSpPr>
          <p:spPr>
            <a:xfrm>
              <a:off x="4800600" y="5715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14</a:t>
              </a:r>
              <a:endParaRPr lang="en-US" sz="2400" dirty="0"/>
            </a:p>
          </p:txBody>
        </p:sp>
        <p:cxnSp>
          <p:nvCxnSpPr>
            <p:cNvPr id="31" name="Straight Connector 30"/>
            <p:cNvCxnSpPr>
              <a:endCxn id="29" idx="2"/>
            </p:cNvCxnSpPr>
            <p:nvPr/>
          </p:nvCxnSpPr>
          <p:spPr>
            <a:xfrm>
              <a:off x="4343400" y="563880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3810000" y="4114800"/>
              <a:ext cx="2362200" cy="2133600"/>
              <a:chOff x="3810000" y="4114800"/>
              <a:chExt cx="2362200" cy="21336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810000" y="44196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19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21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22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4876800" y="571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4114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(+2)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72000" y="5029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10200" y="5638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781800" y="3657600"/>
            <a:ext cx="2362200" cy="1981200"/>
            <a:chOff x="6781800" y="3657600"/>
            <a:chExt cx="2362200" cy="1981200"/>
          </a:xfrm>
        </p:grpSpPr>
        <p:sp>
          <p:nvSpPr>
            <p:cNvPr id="6" name="TextBox 5"/>
            <p:cNvSpPr txBox="1"/>
            <p:nvPr/>
          </p:nvSpPr>
          <p:spPr>
            <a:xfrm>
              <a:off x="8153400" y="5105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64</a:t>
              </a:r>
              <a:endParaRPr lang="en-US" sz="24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81800" y="3657600"/>
              <a:ext cx="2362200" cy="1981200"/>
              <a:chOff x="6781800" y="3657600"/>
              <a:chExt cx="2362200" cy="198120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781800" y="3657600"/>
                <a:ext cx="2362200" cy="1981200"/>
                <a:chOff x="6781800" y="3657600"/>
                <a:chExt cx="2362200" cy="198120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781800" y="41910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33" name="Group 12"/>
                  <p:cNvGrpSpPr/>
                  <p:nvPr/>
                </p:nvGrpSpPr>
                <p:grpSpPr>
                  <a:xfrm>
                    <a:off x="5334000" y="2209800"/>
                    <a:ext cx="1219200" cy="1295400"/>
                    <a:chOff x="5334000" y="2209800"/>
                    <a:chExt cx="1219200" cy="1295400"/>
                  </a:xfrm>
                </p:grpSpPr>
                <p:grpSp>
                  <p:nvGrpSpPr>
                    <p:cNvPr id="35" name="Group 6"/>
                    <p:cNvGrpSpPr/>
                    <p:nvPr/>
                  </p:nvGrpSpPr>
                  <p:grpSpPr>
                    <a:xfrm>
                      <a:off x="5943600" y="2209800"/>
                      <a:ext cx="609600" cy="533400"/>
                      <a:chOff x="5943600" y="2209800"/>
                      <a:chExt cx="609600" cy="533400"/>
                    </a:xfrm>
                  </p:grpSpPr>
                  <p:sp>
                    <p:nvSpPr>
                      <p:cNvPr id="39" name="Oval 38"/>
                      <p:cNvSpPr/>
                      <p:nvPr/>
                    </p:nvSpPr>
                    <p:spPr>
                      <a:xfrm>
                        <a:off x="6019800" y="22098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TextBox 4"/>
                      <p:cNvSpPr txBox="1"/>
                      <p:nvPr/>
                    </p:nvSpPr>
                    <p:spPr>
                      <a:xfrm>
                        <a:off x="5943600" y="22098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14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36" name="Group 7"/>
                    <p:cNvGrpSpPr/>
                    <p:nvPr/>
                  </p:nvGrpSpPr>
                  <p:grpSpPr>
                    <a:xfrm>
                      <a:off x="5334000" y="2971800"/>
                      <a:ext cx="609600" cy="533400"/>
                      <a:chOff x="5943600" y="2209800"/>
                      <a:chExt cx="609600" cy="533400"/>
                    </a:xfrm>
                  </p:grpSpPr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6019800" y="22098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943600" y="22098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  1</a:t>
                        </a:r>
                        <a:endParaRPr lang="en-US" sz="2400" dirty="0"/>
                      </a:p>
                    </p:txBody>
                  </p:sp>
                </p:grpSp>
              </p:grpSp>
              <p:cxnSp>
                <p:nvCxnSpPr>
                  <p:cNvPr id="34" name="Straight Connector 33"/>
                  <p:cNvCxnSpPr/>
                  <p:nvPr/>
                </p:nvCxnSpPr>
                <p:spPr>
                  <a:xfrm rot="5400000">
                    <a:off x="5753100" y="2705100"/>
                    <a:ext cx="381000" cy="3048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/>
                <p:cNvSpPr/>
                <p:nvPr/>
              </p:nvSpPr>
              <p:spPr>
                <a:xfrm>
                  <a:off x="8153400" y="5105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>
                  <a:endCxn id="41" idx="0"/>
                </p:cNvCxnSpPr>
                <p:nvPr/>
              </p:nvCxnSpPr>
              <p:spPr>
                <a:xfrm>
                  <a:off x="7924800" y="4648200"/>
                  <a:ext cx="49530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696200" y="3657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00" y="46482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58" name="Group 57"/>
          <p:cNvGrpSpPr/>
          <p:nvPr/>
        </p:nvGrpSpPr>
        <p:grpSpPr>
          <a:xfrm>
            <a:off x="5638800" y="4495800"/>
            <a:ext cx="990600" cy="685800"/>
            <a:chOff x="5638800" y="4495800"/>
            <a:chExt cx="990600" cy="685800"/>
          </a:xfrm>
        </p:grpSpPr>
        <p:sp>
          <p:nvSpPr>
            <p:cNvPr id="54" name="Right Arrow 53"/>
            <p:cNvSpPr/>
            <p:nvPr/>
          </p:nvSpPr>
          <p:spPr>
            <a:xfrm>
              <a:off x="5638800" y="5105400"/>
              <a:ext cx="914400" cy="76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4495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LR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 26, 13, 110,98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248400" y="1828800"/>
            <a:ext cx="2362200" cy="1981200"/>
            <a:chOff x="3352800" y="1981200"/>
            <a:chExt cx="2362200" cy="1981200"/>
          </a:xfrm>
        </p:grpSpPr>
        <p:grpSp>
          <p:nvGrpSpPr>
            <p:cNvPr id="52" name="Group 51"/>
            <p:cNvGrpSpPr/>
            <p:nvPr/>
          </p:nvGrpSpPr>
          <p:grpSpPr>
            <a:xfrm>
              <a:off x="3352800" y="1981200"/>
              <a:ext cx="2362200" cy="1909465"/>
              <a:chOff x="6781800" y="3657600"/>
              <a:chExt cx="2362200" cy="19094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153400" y="5105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64</a:t>
                </a:r>
                <a:endParaRPr lang="en-US" sz="2400" dirty="0"/>
              </a:p>
            </p:txBody>
          </p:sp>
          <p:grpSp>
            <p:nvGrpSpPr>
              <p:cNvPr id="18" name="Group 31"/>
              <p:cNvGrpSpPr/>
              <p:nvPr/>
            </p:nvGrpSpPr>
            <p:grpSpPr>
              <a:xfrm>
                <a:off x="6781800" y="41910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19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21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22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>
                <a:off x="7924800" y="4648200"/>
                <a:ext cx="4953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6962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382000" y="4648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4800600" y="3429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0600" y="2971800"/>
            <a:ext cx="2362200" cy="1981200"/>
            <a:chOff x="3352800" y="1981200"/>
            <a:chExt cx="2362200" cy="1981200"/>
          </a:xfrm>
        </p:grpSpPr>
        <p:grpSp>
          <p:nvGrpSpPr>
            <p:cNvPr id="56" name="Group 51"/>
            <p:cNvGrpSpPr/>
            <p:nvPr/>
          </p:nvGrpSpPr>
          <p:grpSpPr>
            <a:xfrm>
              <a:off x="3352800" y="1981200"/>
              <a:ext cx="2362200" cy="1909465"/>
              <a:chOff x="6781800" y="3657600"/>
              <a:chExt cx="2362200" cy="190946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153400" y="5105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64</a:t>
                </a:r>
                <a:endParaRPr lang="en-US" sz="2400" dirty="0"/>
              </a:p>
            </p:txBody>
          </p:sp>
          <p:grpSp>
            <p:nvGrpSpPr>
              <p:cNvPr id="59" name="Group 31"/>
              <p:cNvGrpSpPr/>
              <p:nvPr/>
            </p:nvGrpSpPr>
            <p:grpSpPr>
              <a:xfrm>
                <a:off x="6781800" y="41910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64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66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67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/>
              <p:cNvCxnSpPr/>
              <p:nvPr/>
            </p:nvCxnSpPr>
            <p:spPr>
              <a:xfrm>
                <a:off x="7924800" y="4648200"/>
                <a:ext cx="4953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6962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4648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4800600" y="3429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2895600" y="601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676400" y="480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52800" y="5105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981200" y="548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endCxn id="73" idx="1"/>
          </p:cNvCxnSpPr>
          <p:nvPr/>
        </p:nvCxnSpPr>
        <p:spPr>
          <a:xfrm>
            <a:off x="1524000" y="4724400"/>
            <a:ext cx="230515" cy="1543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7" idx="4"/>
            <a:endCxn id="76" idx="0"/>
          </p:cNvCxnSpPr>
          <p:nvPr/>
        </p:nvCxnSpPr>
        <p:spPr>
          <a:xfrm rot="5400000">
            <a:off x="2209800" y="4991100"/>
            <a:ext cx="533400" cy="457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7" idx="5"/>
            <a:endCxn id="75" idx="1"/>
          </p:cNvCxnSpPr>
          <p:nvPr/>
        </p:nvCxnSpPr>
        <p:spPr>
          <a:xfrm rot="16200000" flipH="1">
            <a:off x="3007985" y="4760585"/>
            <a:ext cx="308630" cy="5372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2" idx="0"/>
          </p:cNvCxnSpPr>
          <p:nvPr/>
        </p:nvCxnSpPr>
        <p:spPr>
          <a:xfrm rot="5400000">
            <a:off x="3067051" y="5655935"/>
            <a:ext cx="4591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56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98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3276600" y="5181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19812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1676400" y="480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962400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(+1)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2362200" y="5181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3528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752600" y="4343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 85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524000" y="563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04800" y="2133600"/>
            <a:ext cx="3200400" cy="3352800"/>
            <a:chOff x="990600" y="3276600"/>
            <a:chExt cx="3200400" cy="3281065"/>
          </a:xfrm>
        </p:grpSpPr>
        <p:sp>
          <p:nvSpPr>
            <p:cNvPr id="73" name="Oval 72"/>
            <p:cNvSpPr/>
            <p:nvPr/>
          </p:nvSpPr>
          <p:spPr>
            <a:xfrm>
              <a:off x="16764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352800" y="5105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990600" y="3276600"/>
              <a:ext cx="3200400" cy="3281065"/>
              <a:chOff x="990600" y="3276600"/>
              <a:chExt cx="3200400" cy="328106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895600" y="6019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9812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990600" y="3276600"/>
                <a:ext cx="3200400" cy="3281065"/>
                <a:chOff x="990600" y="3276600"/>
                <a:chExt cx="3200400" cy="3281065"/>
              </a:xfrm>
            </p:grpSpPr>
            <p:grpSp>
              <p:nvGrpSpPr>
                <p:cNvPr id="11" name="Group 54"/>
                <p:cNvGrpSpPr/>
                <p:nvPr/>
              </p:nvGrpSpPr>
              <p:grpSpPr>
                <a:xfrm>
                  <a:off x="990600" y="3276600"/>
                  <a:ext cx="2362200" cy="1676400"/>
                  <a:chOff x="3352800" y="2286000"/>
                  <a:chExt cx="2362200" cy="1676400"/>
                </a:xfrm>
              </p:grpSpPr>
              <p:grpSp>
                <p:nvGrpSpPr>
                  <p:cNvPr id="12" name="Group 51"/>
                  <p:cNvGrpSpPr/>
                  <p:nvPr/>
                </p:nvGrpSpPr>
                <p:grpSpPr>
                  <a:xfrm>
                    <a:off x="3352800" y="2286000"/>
                    <a:ext cx="2362200" cy="1604665"/>
                    <a:chOff x="6781800" y="3962400"/>
                    <a:chExt cx="2362200" cy="1604665"/>
                  </a:xfrm>
                </p:grpSpPr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153400" y="51054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p:txBody>
                </p:sp>
                <p:grpSp>
                  <p:nvGrpSpPr>
                    <p:cNvPr id="13" name="Group 31"/>
                    <p:cNvGrpSpPr/>
                    <p:nvPr/>
                  </p:nvGrpSpPr>
                  <p:grpSpPr>
                    <a:xfrm>
                      <a:off x="6781800" y="4191000"/>
                      <a:ext cx="1219200" cy="1295400"/>
                      <a:chOff x="5334000" y="2209800"/>
                      <a:chExt cx="1219200" cy="1295400"/>
                    </a:xfrm>
                  </p:grpSpPr>
                  <p:grpSp>
                    <p:nvGrpSpPr>
                      <p:cNvPr id="14" name="Group 12"/>
                      <p:cNvGrpSpPr/>
                      <p:nvPr/>
                    </p:nvGrpSpPr>
                    <p:grpSpPr>
                      <a:xfrm>
                        <a:off x="5334000" y="2209800"/>
                        <a:ext cx="1219200" cy="1295400"/>
                        <a:chOff x="5334000" y="2209800"/>
                        <a:chExt cx="1219200" cy="1295400"/>
                      </a:xfrm>
                    </p:grpSpPr>
                    <p:grpSp>
                      <p:nvGrpSpPr>
                        <p:cNvPr id="15" name="Group 6"/>
                        <p:cNvGrpSpPr/>
                        <p:nvPr/>
                      </p:nvGrpSpPr>
                      <p:grpSpPr>
                        <a:xfrm>
                          <a:off x="5943600" y="2209800"/>
                          <a:ext cx="609600" cy="533400"/>
                          <a:chOff x="5943600" y="2209800"/>
                          <a:chExt cx="609600" cy="533400"/>
                        </a:xfrm>
                      </p:grpSpPr>
                      <p:sp>
                        <p:nvSpPr>
                          <p:cNvPr id="70" name="Oval 69"/>
                          <p:cNvSpPr/>
                          <p:nvPr/>
                        </p:nvSpPr>
                        <p:spPr>
                          <a:xfrm>
                            <a:off x="6019800" y="2209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1" name="TextBox 4"/>
                          <p:cNvSpPr txBox="1"/>
                          <p:nvPr/>
                        </p:nvSpPr>
                        <p:spPr>
                          <a:xfrm>
                            <a:off x="5943600" y="22098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14</a:t>
                            </a:r>
                            <a:endParaRPr lang="en-US" sz="2400" dirty="0"/>
                          </a:p>
                        </p:txBody>
                      </p:sp>
                    </p:grpSp>
                    <p:grpSp>
                      <p:nvGrpSpPr>
                        <p:cNvPr id="16" name="Group 7"/>
                        <p:cNvGrpSpPr/>
                        <p:nvPr/>
                      </p:nvGrpSpPr>
                      <p:grpSpPr>
                        <a:xfrm>
                          <a:off x="5334000" y="2971800"/>
                          <a:ext cx="609600" cy="533400"/>
                          <a:chOff x="5943600" y="2209800"/>
                          <a:chExt cx="609600" cy="533400"/>
                        </a:xfrm>
                      </p:grpSpPr>
                      <p:sp>
                        <p:nvSpPr>
                          <p:cNvPr id="68" name="Oval 67"/>
                          <p:cNvSpPr/>
                          <p:nvPr/>
                        </p:nvSpPr>
                        <p:spPr>
                          <a:xfrm>
                            <a:off x="6019800" y="2209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" name="TextBox 68"/>
                          <p:cNvSpPr txBox="1"/>
                          <p:nvPr/>
                        </p:nvSpPr>
                        <p:spPr>
                          <a:xfrm>
                            <a:off x="5943600" y="22098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  1</a:t>
                            </a:r>
                            <a:endParaRPr lang="en-US" sz="2400" dirty="0"/>
                          </a:p>
                        </p:txBody>
                      </p:sp>
                    </p:grp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rot="5400000">
                        <a:off x="5753100" y="2705100"/>
                        <a:ext cx="381000" cy="3048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7924800" y="4648200"/>
                      <a:ext cx="49530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924800" y="39624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(-2)</a:t>
                      </a:r>
                      <a:endParaRPr lang="en-US" sz="2400" dirty="0"/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781800" y="44958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(-1)</a:t>
                      </a:r>
                      <a:endParaRPr lang="en-US" sz="2400" dirty="0"/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8382000" y="46482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(-2)</a:t>
                      </a:r>
                      <a:endParaRPr lang="en-US" sz="2400" dirty="0"/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4800600" y="3429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8" name="Straight Connector 77"/>
                <p:cNvCxnSpPr>
                  <a:endCxn id="73" idx="1"/>
                </p:cNvCxnSpPr>
                <p:nvPr/>
              </p:nvCxnSpPr>
              <p:spPr>
                <a:xfrm>
                  <a:off x="1524000" y="4724400"/>
                  <a:ext cx="230515" cy="154315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57" idx="4"/>
                  <a:endCxn id="76" idx="0"/>
                </p:cNvCxnSpPr>
                <p:nvPr/>
              </p:nvCxnSpPr>
              <p:spPr>
                <a:xfrm rot="5400000">
                  <a:off x="2209800" y="4991100"/>
                  <a:ext cx="533400" cy="45720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57" idx="5"/>
                  <a:endCxn id="75" idx="1"/>
                </p:cNvCxnSpPr>
                <p:nvPr/>
              </p:nvCxnSpPr>
              <p:spPr>
                <a:xfrm rot="16200000" flipH="1">
                  <a:off x="3007985" y="4760585"/>
                  <a:ext cx="308630" cy="53723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75" idx="3"/>
                  <a:endCxn id="72" idx="0"/>
                </p:cNvCxnSpPr>
                <p:nvPr/>
              </p:nvCxnSpPr>
              <p:spPr>
                <a:xfrm rot="5400000">
                  <a:off x="3067051" y="5655935"/>
                  <a:ext cx="4591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2895600" y="6096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98</a:t>
                  </a:r>
                  <a:endParaRPr lang="en-US" sz="24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276600" y="5181600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110</a:t>
                  </a:r>
                  <a:endParaRPr lang="en-US" sz="2400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981200" y="54864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26</a:t>
                  </a:r>
                  <a:endParaRPr lang="en-US" sz="24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676400" y="48006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13</a:t>
                  </a:r>
                  <a:endParaRPr lang="en-US" sz="24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429000" y="4572000"/>
                  <a:ext cx="762000" cy="4517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(+2)</a:t>
                  </a:r>
                  <a:endParaRPr lang="en-US" sz="2400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62200" y="5181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352800" y="57150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(+1)</a:t>
                  </a:r>
                  <a:endParaRPr lang="en-US" sz="24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7526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cxnSp>
        <p:nvCxnSpPr>
          <p:cNvPr id="123" name="Straight Connector 122"/>
          <p:cNvCxnSpPr>
            <a:stCxn id="85" idx="1"/>
            <a:endCxn id="74" idx="0"/>
          </p:cNvCxnSpPr>
          <p:nvPr/>
        </p:nvCxnSpPr>
        <p:spPr>
          <a:xfrm rot="10800000" flipV="1">
            <a:off x="1790700" y="5250520"/>
            <a:ext cx="419100" cy="388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057400" y="556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40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85</a:t>
            </a:r>
            <a:endParaRPr lang="en-US" sz="24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4876800" y="1905000"/>
            <a:ext cx="4038600" cy="3585865"/>
            <a:chOff x="4876800" y="1905000"/>
            <a:chExt cx="4038600" cy="3585865"/>
          </a:xfrm>
        </p:grpSpPr>
        <p:sp>
          <p:nvSpPr>
            <p:cNvPr id="162" name="Oval 161"/>
            <p:cNvSpPr/>
            <p:nvPr/>
          </p:nvSpPr>
          <p:spPr>
            <a:xfrm>
              <a:off x="8077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876800" y="1905000"/>
              <a:ext cx="4038600" cy="3585865"/>
              <a:chOff x="4876800" y="1905000"/>
              <a:chExt cx="4038600" cy="3585865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200000" flipH="1">
                <a:off x="7734300" y="4457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4876800" y="1905000"/>
                <a:ext cx="4038600" cy="3585865"/>
                <a:chOff x="4876800" y="1905000"/>
                <a:chExt cx="4038600" cy="3585865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876800" y="1905000"/>
                  <a:ext cx="3200400" cy="3585865"/>
                  <a:chOff x="990600" y="2971800"/>
                  <a:chExt cx="3200400" cy="3585865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676400" y="4800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352800" y="5105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7" name="Group 55"/>
                  <p:cNvGrpSpPr/>
                  <p:nvPr/>
                </p:nvGrpSpPr>
                <p:grpSpPr>
                  <a:xfrm>
                    <a:off x="990600" y="2971800"/>
                    <a:ext cx="3200400" cy="3585865"/>
                    <a:chOff x="990600" y="2971800"/>
                    <a:chExt cx="3200400" cy="3585865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2895600" y="601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981200" y="5486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83" name="Group 54"/>
                    <p:cNvGrpSpPr/>
                    <p:nvPr/>
                  </p:nvGrpSpPr>
                  <p:grpSpPr>
                    <a:xfrm>
                      <a:off x="990600" y="2971800"/>
                      <a:ext cx="3200400" cy="3585865"/>
                      <a:chOff x="990600" y="2971800"/>
                      <a:chExt cx="3200400" cy="3585865"/>
                    </a:xfrm>
                  </p:grpSpPr>
                  <p:grpSp>
                    <p:nvGrpSpPr>
                      <p:cNvPr id="93" name="Group 54"/>
                      <p:cNvGrpSpPr/>
                      <p:nvPr/>
                    </p:nvGrpSpPr>
                    <p:grpSpPr>
                      <a:xfrm>
                        <a:off x="990600" y="2971800"/>
                        <a:ext cx="2362200" cy="1981200"/>
                        <a:chOff x="3352800" y="1981200"/>
                        <a:chExt cx="2362200" cy="1981200"/>
                      </a:xfrm>
                    </p:grpSpPr>
                    <p:grpSp>
                      <p:nvGrpSpPr>
                        <p:cNvPr id="106" name="Group 51"/>
                        <p:cNvGrpSpPr/>
                        <p:nvPr/>
                      </p:nvGrpSpPr>
                      <p:grpSpPr>
                        <a:xfrm>
                          <a:off x="3352800" y="1981200"/>
                          <a:ext cx="2362200" cy="1909465"/>
                          <a:chOff x="6781800" y="3657600"/>
                          <a:chExt cx="2362200" cy="1909465"/>
                        </a:xfrm>
                      </p:grpSpPr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>
                            <a:off x="8153400" y="51054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64</a:t>
                            </a:r>
                            <a:endParaRPr lang="en-US" sz="2400" dirty="0"/>
                          </a:p>
                        </p:txBody>
                      </p:sp>
                      <p:grpSp>
                        <p:nvGrpSpPr>
                          <p:cNvPr id="109" name="Group 31"/>
                          <p:cNvGrpSpPr/>
                          <p:nvPr/>
                        </p:nvGrpSpPr>
                        <p:grpSpPr>
                          <a:xfrm>
                            <a:off x="6781800" y="4191000"/>
                            <a:ext cx="1219200" cy="1295400"/>
                            <a:chOff x="5334000" y="2209800"/>
                            <a:chExt cx="1219200" cy="1295400"/>
                          </a:xfrm>
                        </p:grpSpPr>
                        <p:grpSp>
                          <p:nvGrpSpPr>
                            <p:cNvPr id="114" name="Group 12"/>
                            <p:cNvGrpSpPr/>
                            <p:nvPr/>
                          </p:nvGrpSpPr>
                          <p:grpSpPr>
                            <a:xfrm>
                              <a:off x="5334000" y="2209800"/>
                              <a:ext cx="1219200" cy="1295400"/>
                              <a:chOff x="5334000" y="2209800"/>
                              <a:chExt cx="1219200" cy="1295400"/>
                            </a:xfrm>
                          </p:grpSpPr>
                          <p:grpSp>
                            <p:nvGrpSpPr>
                              <p:cNvPr id="116" name="Group 6"/>
                              <p:cNvGrpSpPr/>
                              <p:nvPr/>
                            </p:nvGrpSpPr>
                            <p:grpSpPr>
                              <a:xfrm>
                                <a:off x="5943600" y="2209800"/>
                                <a:ext cx="609600" cy="533400"/>
                                <a:chOff x="5943600" y="2209800"/>
                                <a:chExt cx="609600" cy="533400"/>
                              </a:xfrm>
                            </p:grpSpPr>
                            <p:sp>
                              <p:nvSpPr>
                                <p:cNvPr id="120" name="Oval 119"/>
                                <p:cNvSpPr/>
                                <p:nvPr/>
                              </p:nvSpPr>
                              <p:spPr>
                                <a:xfrm>
                                  <a:off x="6019800" y="2209800"/>
                                  <a:ext cx="533400" cy="533400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28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1" name="TextBox 4"/>
                                <p:cNvSpPr txBox="1"/>
                                <p:nvPr/>
                              </p:nvSpPr>
                              <p:spPr>
                                <a:xfrm>
                                  <a:off x="5943600" y="2209800"/>
                                  <a:ext cx="609600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400" dirty="0" smtClean="0"/>
                                    <a:t>14</a:t>
                                  </a:r>
                                  <a:endParaRPr lang="en-US" sz="2400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7" name="Group 7"/>
                              <p:cNvGrpSpPr/>
                              <p:nvPr/>
                            </p:nvGrpSpPr>
                            <p:grpSpPr>
                              <a:xfrm>
                                <a:off x="5334000" y="2971800"/>
                                <a:ext cx="609600" cy="533400"/>
                                <a:chOff x="5943600" y="2209800"/>
                                <a:chExt cx="609600" cy="533400"/>
                              </a:xfrm>
                            </p:grpSpPr>
                            <p:sp>
                              <p:nvSpPr>
                                <p:cNvPr id="118" name="Oval 117"/>
                                <p:cNvSpPr/>
                                <p:nvPr/>
                              </p:nvSpPr>
                              <p:spPr>
                                <a:xfrm>
                                  <a:off x="6019800" y="2209800"/>
                                  <a:ext cx="533400" cy="533400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28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9" name="TextBox 118"/>
                                <p:cNvSpPr txBox="1"/>
                                <p:nvPr/>
                              </p:nvSpPr>
                              <p:spPr>
                                <a:xfrm>
                                  <a:off x="5943600" y="2209800"/>
                                  <a:ext cx="609600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400" dirty="0" smtClean="0"/>
                                    <a:t>  1</a:t>
                                  </a:r>
                                  <a:endParaRPr lang="en-US" sz="2400" dirty="0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5753100" y="2705100"/>
                              <a:ext cx="381000" cy="304800"/>
                            </a:xfrm>
                            <a:prstGeom prst="line">
                              <a:avLst/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10" name="Straight Connector 109"/>
                          <p:cNvCxnSpPr/>
                          <p:nvPr/>
                        </p:nvCxnSpPr>
                        <p:spPr>
                          <a:xfrm>
                            <a:off x="7924800" y="4648200"/>
                            <a:ext cx="495300" cy="4572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1" name="TextBox 110"/>
                          <p:cNvSpPr txBox="1"/>
                          <p:nvPr/>
                        </p:nvSpPr>
                        <p:spPr>
                          <a:xfrm>
                            <a:off x="7696200" y="36576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  <p:sp>
                        <p:nvSpPr>
                          <p:cNvPr id="112" name="TextBox 111"/>
                          <p:cNvSpPr txBox="1"/>
                          <p:nvPr/>
                        </p:nvSpPr>
                        <p:spPr>
                          <a:xfrm>
                            <a:off x="6781800" y="44958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  <p:sp>
                        <p:nvSpPr>
                          <p:cNvPr id="113" name="TextBox 112"/>
                          <p:cNvSpPr txBox="1"/>
                          <p:nvPr/>
                        </p:nvSpPr>
                        <p:spPr>
                          <a:xfrm>
                            <a:off x="8382000" y="46482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</p:grpSp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4800600" y="3429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94" name="Straight Connector 93"/>
                      <p:cNvCxnSpPr>
                        <a:endCxn id="66" idx="1"/>
                      </p:cNvCxnSpPr>
                      <p:nvPr/>
                    </p:nvCxnSpPr>
                    <p:spPr>
                      <a:xfrm>
                        <a:off x="1524000" y="4724400"/>
                        <a:ext cx="230515" cy="154315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107" idx="4"/>
                        <a:endCxn id="81" idx="0"/>
                      </p:cNvCxnSpPr>
                      <p:nvPr/>
                    </p:nvCxnSpPr>
                    <p:spPr>
                      <a:xfrm rot="5400000">
                        <a:off x="2209800" y="4991100"/>
                        <a:ext cx="533400" cy="457200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>
                        <a:stCxn id="107" idx="5"/>
                        <a:endCxn id="67" idx="1"/>
                      </p:cNvCxnSpPr>
                      <p:nvPr/>
                    </p:nvCxnSpPr>
                    <p:spPr>
                      <a:xfrm rot="16200000" flipH="1">
                        <a:off x="3007985" y="4760585"/>
                        <a:ext cx="308630" cy="537230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>
                        <a:stCxn id="67" idx="3"/>
                        <a:endCxn id="79" idx="0"/>
                      </p:cNvCxnSpPr>
                      <p:nvPr/>
                    </p:nvCxnSpPr>
                    <p:spPr>
                      <a:xfrm rot="5400000">
                        <a:off x="3067051" y="5655935"/>
                        <a:ext cx="4591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2895600" y="6096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85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3276600" y="5181600"/>
                        <a:ext cx="9144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98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1981200" y="54864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26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1676400" y="48006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13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3429000" y="45720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2362200" y="51816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3352800" y="57150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52600" y="43434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</p:grpSp>
              </p:grpSp>
            </p:grpSp>
            <p:sp>
              <p:nvSpPr>
                <p:cNvPr id="164" name="TextBox 163"/>
                <p:cNvSpPr txBox="1"/>
                <p:nvPr/>
              </p:nvSpPr>
              <p:spPr>
                <a:xfrm>
                  <a:off x="8077200" y="4800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110</a:t>
                  </a:r>
                  <a:endParaRPr lang="en-US" sz="24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81534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71" name="Group 170"/>
          <p:cNvGrpSpPr/>
          <p:nvPr/>
        </p:nvGrpSpPr>
        <p:grpSpPr>
          <a:xfrm>
            <a:off x="3200400" y="2362200"/>
            <a:ext cx="1447800" cy="685800"/>
            <a:chOff x="3200400" y="2362200"/>
            <a:chExt cx="1447800" cy="685800"/>
          </a:xfrm>
        </p:grpSpPr>
        <p:sp>
          <p:nvSpPr>
            <p:cNvPr id="168" name="Right Arrow 167"/>
            <p:cNvSpPr/>
            <p:nvPr/>
          </p:nvSpPr>
          <p:spPr>
            <a:xfrm>
              <a:off x="3200400" y="2971800"/>
              <a:ext cx="1447800" cy="76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00400" y="23622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LL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Deletion in AVL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Deletion in AVL search tree proceed the same way as the deletion in binary search tree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However, in the event of imbalance due to deletion, one or more rotation need to be applied to balance the AVL tree.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AVL deletion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the closest ancestor node on the path from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(deleted node) to the root with a balancing factor +2 or -2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Classify the rotation as </a:t>
            </a:r>
            <a:r>
              <a:rPr lang="en-US" b="1" dirty="0" smtClean="0">
                <a:solidFill>
                  <a:srgbClr val="00B0F0"/>
                </a:solidFill>
              </a:rPr>
              <a:t>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dirty="0" smtClean="0"/>
              <a:t> depending on whether the deletion occurred on the left or right </a:t>
            </a:r>
            <a:r>
              <a:rPr lang="en-US" dirty="0" smtClean="0"/>
              <a:t>sub tree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Depending on the value of </a:t>
            </a:r>
            <a:r>
              <a:rPr lang="en-US" b="1" dirty="0" smtClean="0">
                <a:solidFill>
                  <a:srgbClr val="00B0F0"/>
                </a:solidFill>
              </a:rPr>
              <a:t>BF(B)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the root of the left or right </a:t>
            </a:r>
            <a:r>
              <a:rPr lang="en-US" dirty="0" err="1" smtClean="0"/>
              <a:t>subtree</a:t>
            </a:r>
            <a:r>
              <a:rPr lang="en-US" dirty="0" smtClean="0"/>
              <a:t> of A, the R or L imbalance is further classified as R0, R1 and R -1 or L0, L1 and L-1.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9" name="Group 24"/>
          <p:cNvGrpSpPr/>
          <p:nvPr/>
        </p:nvGrpSpPr>
        <p:grpSpPr>
          <a:xfrm>
            <a:off x="381000" y="1371600"/>
            <a:ext cx="28956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node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362200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81200" y="3124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3581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638800" y="1447800"/>
            <a:ext cx="3048000" cy="5151060"/>
            <a:chOff x="5638800" y="1447800"/>
            <a:chExt cx="3048000" cy="5151060"/>
          </a:xfrm>
        </p:grpSpPr>
        <p:grpSp>
          <p:nvGrpSpPr>
            <p:cNvPr id="11" name="Group 50"/>
            <p:cNvGrpSpPr/>
            <p:nvPr/>
          </p:nvGrpSpPr>
          <p:grpSpPr>
            <a:xfrm>
              <a:off x="5638800" y="1447800"/>
              <a:ext cx="2971800" cy="5151060"/>
              <a:chOff x="5638800" y="1447800"/>
              <a:chExt cx="2971800" cy="5151060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715000" y="1447800"/>
                <a:ext cx="2895600" cy="3342620"/>
                <a:chOff x="381000" y="1371600"/>
                <a:chExt cx="2895600" cy="334262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526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62200" y="2819400"/>
                  <a:ext cx="2286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600200" y="3657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62000" y="3657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>
                  <a:stCxn id="27" idx="3"/>
                  <a:endCxn id="28" idx="7"/>
                </p:cNvCxnSpPr>
                <p:nvPr/>
              </p:nvCxnSpPr>
              <p:spPr>
                <a:xfrm rot="5400000">
                  <a:off x="1445885" y="2360285"/>
                  <a:ext cx="461030" cy="3086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8" idx="3"/>
                  <a:endCxn id="31" idx="0"/>
                </p:cNvCxnSpPr>
                <p:nvPr/>
              </p:nvCxnSpPr>
              <p:spPr>
                <a:xfrm rot="5400000">
                  <a:off x="742951" y="3255635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8" idx="5"/>
                  <a:endCxn id="30" idx="0"/>
                </p:cNvCxnSpPr>
                <p:nvPr/>
              </p:nvCxnSpPr>
              <p:spPr>
                <a:xfrm rot="16200000" flipH="1">
                  <a:off x="1350635" y="3293734"/>
                  <a:ext cx="5353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7" idx="5"/>
                  <a:endCxn id="29" idx="0"/>
                </p:cNvCxnSpPr>
                <p:nvPr/>
              </p:nvCxnSpPr>
              <p:spPr>
                <a:xfrm rot="16200000" flipH="1">
                  <a:off x="2074535" y="2417434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2514600" y="2971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43000" y="37338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4191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447800" y="4191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81000" y="2667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676400" y="1371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(+2)</a:t>
                  </a:r>
                  <a:endParaRPr lang="en-US" sz="24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638800" y="5029200"/>
                <a:ext cx="289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 AVL search tree after deletion of node x</a:t>
                </a:r>
                <a:endParaRPr lang="en-US" sz="2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543800" y="3886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R0 Rotation 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grpSp>
        <p:nvGrpSpPr>
          <p:cNvPr id="9" name="Group 50"/>
          <p:cNvGrpSpPr/>
          <p:nvPr/>
        </p:nvGrpSpPr>
        <p:grpSpPr>
          <a:xfrm>
            <a:off x="609600" y="1219200"/>
            <a:ext cx="2971800" cy="4781729"/>
            <a:chOff x="5638800" y="1447800"/>
            <a:chExt cx="2971800" cy="4781729"/>
          </a:xfrm>
        </p:grpSpPr>
        <p:grpSp>
          <p:nvGrpSpPr>
            <p:cNvPr id="10" name="Group 25"/>
            <p:cNvGrpSpPr/>
            <p:nvPr/>
          </p:nvGrpSpPr>
          <p:grpSpPr>
            <a:xfrm>
              <a:off x="5715000" y="1447800"/>
              <a:ext cx="2895600" cy="3342620"/>
              <a:chOff x="381000" y="1371600"/>
              <a:chExt cx="2895600" cy="334262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26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19400"/>
                <a:ext cx="2286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002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0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5" idx="3"/>
                <a:endCxn id="56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3"/>
                <a:endCxn id="59" idx="0"/>
              </p:cNvCxnSpPr>
              <p:nvPr/>
            </p:nvCxnSpPr>
            <p:spPr>
              <a:xfrm rot="5400000">
                <a:off x="742951" y="32556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6" idx="5"/>
                <a:endCxn id="58" idx="0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5" idx="5"/>
                <a:endCxn id="57" idx="0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514600" y="2971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43000" y="3733800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2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78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638800" y="5029200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 AVL search tree after deletion of x </a:t>
              </a:r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1524000"/>
            <a:ext cx="2895600" cy="2895600"/>
            <a:chOff x="6248400" y="1524000"/>
            <a:chExt cx="2895600" cy="28956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1524000"/>
              <a:ext cx="2895600" cy="2895600"/>
              <a:chOff x="6248400" y="1524000"/>
              <a:chExt cx="2895600" cy="2895600"/>
            </a:xfrm>
          </p:grpSpPr>
          <p:grpSp>
            <p:nvGrpSpPr>
              <p:cNvPr id="4" name="Group 74"/>
              <p:cNvGrpSpPr/>
              <p:nvPr/>
            </p:nvGrpSpPr>
            <p:grpSpPr>
              <a:xfrm>
                <a:off x="7620000" y="2362200"/>
                <a:ext cx="1524000" cy="1666220"/>
                <a:chOff x="7086600" y="1905000"/>
                <a:chExt cx="1524000" cy="166622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696200" y="2895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73"/>
                <p:cNvGrpSpPr/>
                <p:nvPr/>
              </p:nvGrpSpPr>
              <p:grpSpPr>
                <a:xfrm>
                  <a:off x="7086600" y="1905000"/>
                  <a:ext cx="723900" cy="990599"/>
                  <a:chOff x="7086600" y="1905000"/>
                  <a:chExt cx="723900" cy="990599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7086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7408535" y="24936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8486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grpSp>
            <p:nvGrpSpPr>
              <p:cNvPr id="6" name="Group 76"/>
              <p:cNvGrpSpPr/>
              <p:nvPr/>
            </p:nvGrpSpPr>
            <p:grpSpPr>
              <a:xfrm>
                <a:off x="7086600" y="3362980"/>
                <a:ext cx="838200" cy="1056620"/>
                <a:chOff x="6781800" y="3733800"/>
                <a:chExt cx="838200" cy="105662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342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15200" y="37338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7818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772400" y="19050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grpSp>
            <p:nvGrpSpPr>
              <p:cNvPr id="7" name="Group 75"/>
              <p:cNvGrpSpPr/>
              <p:nvPr/>
            </p:nvGrpSpPr>
            <p:grpSpPr>
              <a:xfrm>
                <a:off x="6248400" y="1524000"/>
                <a:ext cx="1295400" cy="2123420"/>
                <a:chOff x="5638800" y="2743200"/>
                <a:chExt cx="1295400" cy="212342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0960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2"/>
                <p:cNvGrpSpPr/>
                <p:nvPr/>
              </p:nvGrpSpPr>
              <p:grpSpPr>
                <a:xfrm>
                  <a:off x="5638800" y="2743200"/>
                  <a:ext cx="1295400" cy="2123420"/>
                  <a:chOff x="5638800" y="2743200"/>
                  <a:chExt cx="1295400" cy="212342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6400800" y="2743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6076951" y="33318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388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715000" y="2743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</p:grpSp>
          </p:grpSp>
        </p:grpSp>
        <p:cxnSp>
          <p:nvCxnSpPr>
            <p:cNvPr id="79" name="Straight Connector 78"/>
            <p:cNvCxnSpPr>
              <a:stCxn id="28" idx="5"/>
              <a:endCxn id="27" idx="1"/>
            </p:cNvCxnSpPr>
            <p:nvPr/>
          </p:nvCxnSpPr>
          <p:spPr>
            <a:xfrm rot="16200000" flipH="1">
              <a:off x="7351385" y="2093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7" idx="3"/>
              <a:endCxn id="30" idx="0"/>
            </p:cNvCxnSpPr>
            <p:nvPr/>
          </p:nvCxnSpPr>
          <p:spPr>
            <a:xfrm rot="5400000">
              <a:off x="7252961" y="2917825"/>
              <a:ext cx="54549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0, use R0 rotation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R0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60 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Unbalanced AVL  search tree after deletion</a:t>
            </a:r>
            <a:endParaRPr lang="en-US" sz="2400" b="1" dirty="0"/>
          </a:p>
        </p:txBody>
      </p:sp>
      <p:sp>
        <p:nvSpPr>
          <p:cNvPr id="62" name="Oval 61"/>
          <p:cNvSpPr/>
          <p:nvPr/>
        </p:nvSpPr>
        <p:spPr>
          <a:xfrm>
            <a:off x="2895600" y="4343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338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38600" y="3200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4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562600" y="47244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cxnSp>
          <p:nvCxnSpPr>
            <p:cNvPr id="66" name="Straight Connector 65"/>
            <p:cNvCxnSpPr>
              <a:stCxn id="87" idx="5"/>
              <a:endCxn id="64" idx="1"/>
            </p:cNvCxnSpPr>
            <p:nvPr/>
          </p:nvCxnSpPr>
          <p:spPr>
            <a:xfrm rot="16200000" flipH="1">
              <a:off x="3465185" y="3236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8" idx="5"/>
              <a:endCxn id="62" idx="1"/>
            </p:cNvCxnSpPr>
            <p:nvPr/>
          </p:nvCxnSpPr>
          <p:spPr>
            <a:xfrm rot="16200000" flipH="1">
              <a:off x="2626985" y="40747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86000" y="4419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576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60</a:t>
              </a:r>
              <a:endParaRPr lang="en-US" sz="24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9400" y="4343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24</a:t>
              </a:r>
              <a:endParaRPr lang="en-US" sz="2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24400" y="1371600"/>
            <a:ext cx="3962400" cy="3814465"/>
            <a:chOff x="4724400" y="1371600"/>
            <a:chExt cx="3962400" cy="3814465"/>
          </a:xfrm>
        </p:grpSpPr>
        <p:grpSp>
          <p:nvGrpSpPr>
            <p:cNvPr id="122" name="Group 121"/>
            <p:cNvGrpSpPr/>
            <p:nvPr/>
          </p:nvGrpSpPr>
          <p:grpSpPr>
            <a:xfrm>
              <a:off x="4724400" y="1371600"/>
              <a:ext cx="3962400" cy="3814465"/>
              <a:chOff x="228600" y="1219200"/>
              <a:chExt cx="3962400" cy="3814465"/>
            </a:xfrm>
          </p:grpSpPr>
          <p:grpSp>
            <p:nvGrpSpPr>
              <p:cNvPr id="123" name="Group 61"/>
              <p:cNvGrpSpPr/>
              <p:nvPr/>
            </p:nvGrpSpPr>
            <p:grpSpPr>
              <a:xfrm>
                <a:off x="228600" y="1219200"/>
                <a:ext cx="3962400" cy="3814465"/>
                <a:chOff x="4876800" y="1371600"/>
                <a:chExt cx="3962400" cy="3814465"/>
              </a:xfrm>
            </p:grpSpPr>
            <p:grpSp>
              <p:nvGrpSpPr>
                <p:cNvPr id="130" name="Group 95"/>
                <p:cNvGrpSpPr/>
                <p:nvPr/>
              </p:nvGrpSpPr>
              <p:grpSpPr>
                <a:xfrm>
                  <a:off x="5486400" y="1371600"/>
                  <a:ext cx="3352800" cy="3814465"/>
                  <a:chOff x="5486400" y="1371600"/>
                  <a:chExt cx="3352800" cy="3814465"/>
                </a:xfrm>
              </p:grpSpPr>
              <p:grpSp>
                <p:nvGrpSpPr>
                  <p:cNvPr id="132" name="Group 67"/>
                  <p:cNvGrpSpPr/>
                  <p:nvPr/>
                </p:nvGrpSpPr>
                <p:grpSpPr>
                  <a:xfrm>
                    <a:off x="5486400" y="1371600"/>
                    <a:ext cx="3352800" cy="2809220"/>
                    <a:chOff x="0" y="1371600"/>
                    <a:chExt cx="3352800" cy="2809220"/>
                  </a:xfrm>
                </p:grpSpPr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42" name="Group 65"/>
                    <p:cNvGrpSpPr/>
                    <p:nvPr/>
                  </p:nvGrpSpPr>
                  <p:grpSpPr>
                    <a:xfrm>
                      <a:off x="0" y="1371600"/>
                      <a:ext cx="3352800" cy="2809220"/>
                      <a:chOff x="0" y="1371600"/>
                      <a:chExt cx="3352800" cy="2809220"/>
                    </a:xfrm>
                  </p:grpSpPr>
                  <p:cxnSp>
                    <p:nvCxnSpPr>
                      <p:cNvPr id="143" name="Straight Connector 142"/>
                      <p:cNvCxnSpPr>
                        <a:endCxn id="141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>
                        <a:stCxn id="141" idx="5"/>
                      </p:cNvCxnSpPr>
                      <p:nvPr/>
                    </p:nvCxnSpPr>
                    <p:spPr>
                      <a:xfrm rot="16200000" flipH="1">
                        <a:off x="1350635" y="3293734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1676400" y="1371600"/>
                        <a:ext cx="990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(+2)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48" name="TextBox 147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46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49" name="TextBox 148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20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0" name="TextBox 149"/>
                      <p:cNvSpPr txBox="1"/>
                      <p:nvPr/>
                    </p:nvSpPr>
                    <p:spPr>
                      <a:xfrm>
                        <a:off x="2209800" y="2895600"/>
                        <a:ext cx="1143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54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1" name="TextBox 150"/>
                      <p:cNvSpPr txBox="1"/>
                      <p:nvPr/>
                    </p:nvSpPr>
                    <p:spPr>
                      <a:xfrm>
                        <a:off x="4572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18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2" name="TextBox 151"/>
                      <p:cNvSpPr txBox="1"/>
                      <p:nvPr/>
                    </p:nvSpPr>
                    <p:spPr>
                      <a:xfrm>
                        <a:off x="14478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23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1981200" y="3505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(-1)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362200" y="2362200"/>
                        <a:ext cx="6858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55" name="TextBox 154"/>
                      <p:cNvSpPr txBox="1"/>
                      <p:nvPr/>
                    </p:nvSpPr>
                    <p:spPr>
                      <a:xfrm>
                        <a:off x="0" y="3276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133" name="Oval 132"/>
                  <p:cNvSpPr/>
                  <p:nvPr/>
                </p:nvSpPr>
                <p:spPr>
                  <a:xfrm>
                    <a:off x="5486400" y="4648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60198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342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8" name="Straight Connector 137"/>
                  <p:cNvCxnSpPr>
                    <a:endCxn id="134" idx="0"/>
                  </p:cNvCxnSpPr>
                  <p:nvPr/>
                </p:nvCxnSpPr>
                <p:spPr>
                  <a:xfrm rot="5400000">
                    <a:off x="6191250" y="32194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>
                    <a:stCxn id="134" idx="3"/>
                    <a:endCxn id="133" idx="0"/>
                  </p:cNvCxnSpPr>
                  <p:nvPr/>
                </p:nvCxnSpPr>
                <p:spPr>
                  <a:xfrm rot="5400000">
                    <a:off x="5657851" y="4208135"/>
                    <a:ext cx="5353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562600" y="4724400"/>
                    <a:ext cx="5334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7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131" name="TextBox 130"/>
                <p:cNvSpPr txBox="1"/>
                <p:nvPr/>
              </p:nvSpPr>
              <p:spPr>
                <a:xfrm>
                  <a:off x="4876800" y="4648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cxnSp>
            <p:nvCxnSpPr>
              <p:cNvPr id="125" name="Straight Connector 124"/>
              <p:cNvCxnSpPr>
                <a:stCxn id="137" idx="5"/>
              </p:cNvCxnSpPr>
              <p:nvPr/>
            </p:nvCxnSpPr>
            <p:spPr>
              <a:xfrm rot="16200000" flipH="1">
                <a:off x="2626985" y="4074785"/>
                <a:ext cx="461030" cy="232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286000" y="44196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819400" y="4343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24</a:t>
                </a:r>
                <a:endParaRPr lang="en-US" sz="2400" b="1" dirty="0"/>
              </a:p>
            </p:txBody>
          </p:sp>
        </p:grpSp>
        <p:sp>
          <p:nvSpPr>
            <p:cNvPr id="157" name="Oval 156"/>
            <p:cNvSpPr/>
            <p:nvPr/>
          </p:nvSpPr>
          <p:spPr>
            <a:xfrm>
              <a:off x="7315200" y="4572000"/>
              <a:ext cx="5334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disadvantage of a binary search tree is that its height can be as large as N-1</a:t>
            </a:r>
          </a:p>
          <a:p>
            <a:r>
              <a:rPr lang="en-US" sz="2400" dirty="0"/>
              <a:t>This means that the time needed to perform insertion and deletion and many other operations can be O(N) in the worst case</a:t>
            </a:r>
          </a:p>
          <a:p>
            <a:r>
              <a:rPr lang="en-US" sz="2400" dirty="0"/>
              <a:t>We want a tree with small height</a:t>
            </a:r>
          </a:p>
          <a:p>
            <a:r>
              <a:rPr lang="en-US" sz="2400" dirty="0"/>
              <a:t>A binary tree with N node has height </a:t>
            </a:r>
            <a:r>
              <a:rPr lang="en-US" sz="2400" b="1" dirty="0">
                <a:solidFill>
                  <a:srgbClr val="FF0000"/>
                </a:solidFill>
              </a:rPr>
              <a:t>at least 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(log N) </a:t>
            </a:r>
          </a:p>
          <a:p>
            <a:r>
              <a:rPr lang="en-US" sz="2400" dirty="0"/>
              <a:t>Thus, our goal is to keep the height of a binary search tree </a:t>
            </a:r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  <a:p>
            <a:r>
              <a:rPr lang="en-US" sz="2400" dirty="0"/>
              <a:t>Such trees are called </a:t>
            </a:r>
            <a:r>
              <a:rPr lang="en-US" sz="2400" b="1" dirty="0">
                <a:solidFill>
                  <a:srgbClr val="FF0000"/>
                </a:solidFill>
              </a:rPr>
              <a:t>balanced </a:t>
            </a:r>
            <a:r>
              <a:rPr lang="en-US" sz="2400" dirty="0"/>
              <a:t>binary search trees.  Examples are AVL tree, red-black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R0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62" name="Oval 61"/>
          <p:cNvSpPr/>
          <p:nvPr/>
        </p:nvSpPr>
        <p:spPr>
          <a:xfrm>
            <a:off x="2895600" y="4343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5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562600" y="47244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cxnSp>
          <p:nvCxnSpPr>
            <p:cNvPr id="70" name="Straight Connector 69"/>
            <p:cNvCxnSpPr>
              <a:stCxn id="88" idx="5"/>
              <a:endCxn id="62" idx="1"/>
            </p:cNvCxnSpPr>
            <p:nvPr/>
          </p:nvCxnSpPr>
          <p:spPr>
            <a:xfrm rot="16200000" flipH="1">
              <a:off x="2626985" y="40747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86000" y="4419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9400" y="4343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24</a:t>
              </a:r>
              <a:endParaRPr lang="en-US" sz="2400" b="1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72000" y="1371600"/>
            <a:ext cx="4343400" cy="4869597"/>
            <a:chOff x="4572000" y="1371600"/>
            <a:chExt cx="4343400" cy="4869597"/>
          </a:xfrm>
        </p:grpSpPr>
        <p:sp>
          <p:nvSpPr>
            <p:cNvPr id="89" name="TextBox 88"/>
            <p:cNvSpPr txBox="1"/>
            <p:nvPr/>
          </p:nvSpPr>
          <p:spPr>
            <a:xfrm>
              <a:off x="4572000" y="541020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Balanced AVL  search tree after deletion</a:t>
              </a:r>
              <a:endParaRPr lang="en-US" sz="2400" b="1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15200" y="4572000"/>
              <a:ext cx="5334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334000" y="1371600"/>
              <a:ext cx="3581400" cy="3662065"/>
              <a:chOff x="5334000" y="1371600"/>
              <a:chExt cx="3581400" cy="3662065"/>
            </a:xfrm>
          </p:grpSpPr>
          <p:grpSp>
            <p:nvGrpSpPr>
              <p:cNvPr id="9" name="Group 121"/>
              <p:cNvGrpSpPr/>
              <p:nvPr/>
            </p:nvGrpSpPr>
            <p:grpSpPr>
              <a:xfrm>
                <a:off x="5334000" y="1371600"/>
                <a:ext cx="3581400" cy="3662065"/>
                <a:chOff x="838200" y="1219200"/>
                <a:chExt cx="3581400" cy="3662065"/>
              </a:xfrm>
            </p:grpSpPr>
            <p:grpSp>
              <p:nvGrpSpPr>
                <p:cNvPr id="10" name="Group 61"/>
                <p:cNvGrpSpPr/>
                <p:nvPr/>
              </p:nvGrpSpPr>
              <p:grpSpPr>
                <a:xfrm>
                  <a:off x="838200" y="1219200"/>
                  <a:ext cx="3581400" cy="2971800"/>
                  <a:chOff x="5486400" y="1371600"/>
                  <a:chExt cx="3581400" cy="2971800"/>
                </a:xfrm>
              </p:grpSpPr>
              <p:grpSp>
                <p:nvGrpSpPr>
                  <p:cNvPr id="11" name="Group 95"/>
                  <p:cNvGrpSpPr/>
                  <p:nvPr/>
                </p:nvGrpSpPr>
                <p:grpSpPr>
                  <a:xfrm>
                    <a:off x="5486400" y="1371600"/>
                    <a:ext cx="3581400" cy="2971800"/>
                    <a:chOff x="5486400" y="1371600"/>
                    <a:chExt cx="3581400" cy="2971800"/>
                  </a:xfrm>
                </p:grpSpPr>
                <p:grpSp>
                  <p:nvGrpSpPr>
                    <p:cNvPr id="12" name="Group 67"/>
                    <p:cNvGrpSpPr/>
                    <p:nvPr/>
                  </p:nvGrpSpPr>
                  <p:grpSpPr>
                    <a:xfrm>
                      <a:off x="5486400" y="1371600"/>
                      <a:ext cx="3429000" cy="2809220"/>
                      <a:chOff x="0" y="1371600"/>
                      <a:chExt cx="3429000" cy="2809220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1066800" y="2667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3" name="Group 65"/>
                      <p:cNvGrpSpPr/>
                      <p:nvPr/>
                    </p:nvGrpSpPr>
                    <p:grpSpPr>
                      <a:xfrm>
                        <a:off x="0" y="1371600"/>
                        <a:ext cx="3429000" cy="2809220"/>
                        <a:chOff x="0" y="1371600"/>
                        <a:chExt cx="3429000" cy="2809220"/>
                      </a:xfrm>
                    </p:grpSpPr>
                    <p:cxnSp>
                      <p:nvCxnSpPr>
                        <p:cNvPr id="143" name="Straight Connector 142"/>
                        <p:cNvCxnSpPr>
                          <a:endCxn id="141" idx="7"/>
                        </p:cNvCxnSpPr>
                        <p:nvPr/>
                      </p:nvCxnSpPr>
                      <p:spPr>
                        <a:xfrm rot="5400000">
                          <a:off x="1445885" y="2360285"/>
                          <a:ext cx="461030" cy="30863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rot="16200000" flipH="1">
                          <a:off x="2074535" y="2417434"/>
                          <a:ext cx="535315" cy="2686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381000" y="24384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676400" y="1371600"/>
                          <a:ext cx="990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48" name="TextBox 147"/>
                        <p:cNvSpPr txBox="1"/>
                        <p:nvPr/>
                      </p:nvSpPr>
                      <p:spPr>
                        <a:xfrm>
                          <a:off x="1676400" y="1828800"/>
                          <a:ext cx="9906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20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49" name="TextBox 148"/>
                        <p:cNvSpPr txBox="1"/>
                        <p:nvPr/>
                      </p:nvSpPr>
                      <p:spPr>
                        <a:xfrm>
                          <a:off x="1066800" y="27432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18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0" name="TextBox 149"/>
                        <p:cNvSpPr txBox="1"/>
                        <p:nvPr/>
                      </p:nvSpPr>
                      <p:spPr>
                        <a:xfrm>
                          <a:off x="2209800" y="2895600"/>
                          <a:ext cx="1143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46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1" name="TextBox 150"/>
                        <p:cNvSpPr txBox="1"/>
                        <p:nvPr/>
                      </p:nvSpPr>
                      <p:spPr>
                        <a:xfrm>
                          <a:off x="4572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7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2" name="TextBox 151"/>
                        <p:cNvSpPr txBox="1"/>
                        <p:nvPr/>
                      </p:nvSpPr>
                      <p:spPr>
                        <a:xfrm>
                          <a:off x="14478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23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3" name="TextBox 152"/>
                        <p:cNvSpPr txBox="1"/>
                        <p:nvPr/>
                      </p:nvSpPr>
                      <p:spPr>
                        <a:xfrm>
                          <a:off x="1143000" y="3352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54" name="TextBox 153"/>
                        <p:cNvSpPr txBox="1"/>
                        <p:nvPr/>
                      </p:nvSpPr>
                      <p:spPr>
                        <a:xfrm>
                          <a:off x="2362200" y="2362200"/>
                          <a:ext cx="10668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55" name="TextBox 154"/>
                        <p:cNvSpPr txBox="1"/>
                        <p:nvPr/>
                      </p:nvSpPr>
                      <p:spPr>
                        <a:xfrm>
                          <a:off x="0" y="3276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</p:grp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8229600" y="3810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60198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72390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77724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69342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8" name="Straight Connector 137"/>
                    <p:cNvCxnSpPr>
                      <a:endCxn id="134" idx="0"/>
                    </p:cNvCxnSpPr>
                    <p:nvPr/>
                  </p:nvCxnSpPr>
                  <p:spPr>
                    <a:xfrm rot="5400000">
                      <a:off x="6191250" y="3219450"/>
                      <a:ext cx="533400" cy="3429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rot="5400000">
                      <a:off x="7296150" y="3295650"/>
                      <a:ext cx="5353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8229600" y="38100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8382000" y="35052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cxnSp>
              <p:nvCxnSpPr>
                <p:cNvPr id="125" name="Straight Connector 124"/>
                <p:cNvCxnSpPr>
                  <a:stCxn id="137" idx="5"/>
                </p:cNvCxnSpPr>
                <p:nvPr/>
              </p:nvCxnSpPr>
              <p:spPr>
                <a:xfrm rot="16200000" flipH="1">
                  <a:off x="2626985" y="4074785"/>
                  <a:ext cx="461030" cy="232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/>
                <p:cNvSpPr txBox="1"/>
                <p:nvPr/>
              </p:nvSpPr>
              <p:spPr>
                <a:xfrm>
                  <a:off x="2286000" y="44196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819400" y="43434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24</a:t>
                  </a:r>
                  <a:endParaRPr lang="en-US" sz="2400" b="1" dirty="0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 rot="16200000" flipH="1">
                <a:off x="7905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9" name="Group 24"/>
          <p:cNvGrpSpPr/>
          <p:nvPr/>
        </p:nvGrpSpPr>
        <p:grpSpPr>
          <a:xfrm>
            <a:off x="228600" y="1371600"/>
            <a:ext cx="30480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2600" y="38100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79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node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362200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81200" y="3124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3581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37338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638800" y="1447800"/>
            <a:ext cx="2971800" cy="5151060"/>
            <a:chOff x="5638800" y="1447800"/>
            <a:chExt cx="2971800" cy="5151060"/>
          </a:xfrm>
        </p:grpSpPr>
        <p:grpSp>
          <p:nvGrpSpPr>
            <p:cNvPr id="11" name="Group 54"/>
            <p:cNvGrpSpPr/>
            <p:nvPr/>
          </p:nvGrpSpPr>
          <p:grpSpPr>
            <a:xfrm>
              <a:off x="5638800" y="1447800"/>
              <a:ext cx="2971800" cy="5151060"/>
              <a:chOff x="5638800" y="1447800"/>
              <a:chExt cx="2971800" cy="5151060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5638800" y="1447800"/>
                <a:ext cx="2971800" cy="5151060"/>
                <a:chOff x="5638800" y="1447800"/>
                <a:chExt cx="2971800" cy="5151060"/>
              </a:xfrm>
            </p:grpSpPr>
            <p:grpSp>
              <p:nvGrpSpPr>
                <p:cNvPr id="15" name="Group 25"/>
                <p:cNvGrpSpPr/>
                <p:nvPr/>
              </p:nvGrpSpPr>
              <p:grpSpPr>
                <a:xfrm>
                  <a:off x="5715000" y="1447800"/>
                  <a:ext cx="2895600" cy="3342620"/>
                  <a:chOff x="381000" y="1371600"/>
                  <a:chExt cx="2895600" cy="33426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362200" y="2819400"/>
                    <a:ext cx="228600" cy="990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6002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620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/>
                  <p:cNvCxnSpPr>
                    <a:stCxn id="27" idx="3"/>
                    <a:endCxn id="28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742951" y="32556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514600" y="29718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1000" y="3657600"/>
                    <a:ext cx="304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h</a:t>
                    </a:r>
                    <a:endParaRPr lang="en-US" sz="2800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572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447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81000" y="26670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deletion of node x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934200" y="29718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 -1</a:t>
                </a:r>
                <a:endParaRPr lang="en-US" sz="28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162800" y="38100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R1 Rotation 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grpSp>
        <p:nvGrpSpPr>
          <p:cNvPr id="5" name="Group 25"/>
          <p:cNvGrpSpPr/>
          <p:nvPr/>
        </p:nvGrpSpPr>
        <p:grpSpPr>
          <a:xfrm>
            <a:off x="685800" y="1219200"/>
            <a:ext cx="2895600" cy="3342620"/>
            <a:chOff x="381000" y="1371600"/>
            <a:chExt cx="2895600" cy="3342620"/>
          </a:xfrm>
        </p:grpSpPr>
        <p:sp>
          <p:nvSpPr>
            <p:cNvPr id="55" name="Oval 54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62200" y="2819400"/>
              <a:ext cx="228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5" idx="3"/>
              <a:endCxn id="56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3"/>
              <a:endCxn id="59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6" idx="5"/>
              <a:endCxn id="58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57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28800" y="38100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1000" y="26670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6248400" y="1524000"/>
            <a:ext cx="2895600" cy="2895600"/>
            <a:chOff x="6248400" y="1524000"/>
            <a:chExt cx="2895600" cy="2895600"/>
          </a:xfrm>
        </p:grpSpPr>
        <p:grpSp>
          <p:nvGrpSpPr>
            <p:cNvPr id="7" name="Group 72"/>
            <p:cNvGrpSpPr/>
            <p:nvPr/>
          </p:nvGrpSpPr>
          <p:grpSpPr>
            <a:xfrm>
              <a:off x="6248400" y="1524000"/>
              <a:ext cx="2895600" cy="2895600"/>
              <a:chOff x="6248400" y="1524000"/>
              <a:chExt cx="2895600" cy="2895600"/>
            </a:xfrm>
          </p:grpSpPr>
          <p:grpSp>
            <p:nvGrpSpPr>
              <p:cNvPr id="8" name="Group 74"/>
              <p:cNvGrpSpPr/>
              <p:nvPr/>
            </p:nvGrpSpPr>
            <p:grpSpPr>
              <a:xfrm>
                <a:off x="7620000" y="2362200"/>
                <a:ext cx="1524000" cy="1666220"/>
                <a:chOff x="7086600" y="1905000"/>
                <a:chExt cx="1524000" cy="166622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696200" y="2895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73"/>
                <p:cNvGrpSpPr/>
                <p:nvPr/>
              </p:nvGrpSpPr>
              <p:grpSpPr>
                <a:xfrm>
                  <a:off x="7086600" y="1905000"/>
                  <a:ext cx="723900" cy="990599"/>
                  <a:chOff x="7086600" y="1905000"/>
                  <a:chExt cx="723900" cy="990599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7086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7408535" y="24936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8486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grpSp>
            <p:nvGrpSpPr>
              <p:cNvPr id="10" name="Group 76"/>
              <p:cNvGrpSpPr/>
              <p:nvPr/>
            </p:nvGrpSpPr>
            <p:grpSpPr>
              <a:xfrm>
                <a:off x="7086600" y="3362980"/>
                <a:ext cx="1371600" cy="1056620"/>
                <a:chOff x="6781800" y="3733800"/>
                <a:chExt cx="1371600" cy="105662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342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15200" y="3733800"/>
                  <a:ext cx="8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7818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772400" y="19050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grpSp>
            <p:nvGrpSpPr>
              <p:cNvPr id="11" name="Group 75"/>
              <p:cNvGrpSpPr/>
              <p:nvPr/>
            </p:nvGrpSpPr>
            <p:grpSpPr>
              <a:xfrm>
                <a:off x="6248400" y="1524000"/>
                <a:ext cx="1295400" cy="2123420"/>
                <a:chOff x="5638800" y="2743200"/>
                <a:chExt cx="1295400" cy="212342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0960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72"/>
                <p:cNvGrpSpPr/>
                <p:nvPr/>
              </p:nvGrpSpPr>
              <p:grpSpPr>
                <a:xfrm>
                  <a:off x="5638800" y="2743200"/>
                  <a:ext cx="1295400" cy="2123420"/>
                  <a:chOff x="5638800" y="2743200"/>
                  <a:chExt cx="1295400" cy="212342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6400800" y="2743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6076951" y="33318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388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715000" y="2743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</p:grpSp>
        </p:grpSp>
        <p:cxnSp>
          <p:nvCxnSpPr>
            <p:cNvPr id="79" name="Straight Connector 78"/>
            <p:cNvCxnSpPr>
              <a:stCxn id="28" idx="5"/>
              <a:endCxn id="27" idx="1"/>
            </p:cNvCxnSpPr>
            <p:nvPr/>
          </p:nvCxnSpPr>
          <p:spPr>
            <a:xfrm rot="16200000" flipH="1">
              <a:off x="7351385" y="2093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7" idx="3"/>
              <a:endCxn id="30" idx="0"/>
            </p:cNvCxnSpPr>
            <p:nvPr/>
          </p:nvCxnSpPr>
          <p:spPr>
            <a:xfrm rot="5400000">
              <a:off x="7252961" y="2917825"/>
              <a:ext cx="54549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1, use R1 rotation 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3581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1905000" y="2895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R1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39 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Unbalanced AVL  search tree after deletion</a:t>
            </a:r>
            <a:endParaRPr lang="en-US" sz="2400" b="1" dirty="0"/>
          </a:p>
        </p:txBody>
      </p:sp>
      <p:sp>
        <p:nvSpPr>
          <p:cNvPr id="64" name="Oval 63"/>
          <p:cNvSpPr/>
          <p:nvPr/>
        </p:nvSpPr>
        <p:spPr>
          <a:xfrm>
            <a:off x="2895600" y="3276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52800" y="3276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4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5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3204865"/>
                  <a:chOff x="0" y="1371600"/>
                  <a:chExt cx="3505200" cy="3204865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3204865"/>
                    <a:chOff x="0" y="1371600"/>
                    <a:chExt cx="3505200" cy="3204865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37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41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066800" y="4114800"/>
                      <a:ext cx="685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486400" y="4724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16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895600" y="3276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39</a:t>
              </a:r>
              <a:endParaRPr lang="en-US" sz="2400" b="1" dirty="0"/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4724400" y="1371600"/>
            <a:ext cx="3962400" cy="3814465"/>
            <a:chOff x="4876800" y="1371600"/>
            <a:chExt cx="3962400" cy="3814465"/>
          </a:xfrm>
        </p:grpSpPr>
        <p:grpSp>
          <p:nvGrpSpPr>
            <p:cNvPr id="11" name="Group 95"/>
            <p:cNvGrpSpPr/>
            <p:nvPr/>
          </p:nvGrpSpPr>
          <p:grpSpPr>
            <a:xfrm>
              <a:off x="5486400" y="1371600"/>
              <a:ext cx="3352800" cy="3814465"/>
              <a:chOff x="5486400" y="1371600"/>
              <a:chExt cx="3352800" cy="3814465"/>
            </a:xfrm>
          </p:grpSpPr>
          <p:grpSp>
            <p:nvGrpSpPr>
              <p:cNvPr id="12" name="Group 67"/>
              <p:cNvGrpSpPr/>
              <p:nvPr/>
            </p:nvGrpSpPr>
            <p:grpSpPr>
              <a:xfrm>
                <a:off x="5486400" y="1371600"/>
                <a:ext cx="3352800" cy="2809220"/>
                <a:chOff x="0" y="1371600"/>
                <a:chExt cx="3352800" cy="280922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65"/>
                <p:cNvGrpSpPr/>
                <p:nvPr/>
              </p:nvGrpSpPr>
              <p:grpSpPr>
                <a:xfrm>
                  <a:off x="0" y="1371600"/>
                  <a:ext cx="3352800" cy="2809220"/>
                  <a:chOff x="0" y="1371600"/>
                  <a:chExt cx="3352800" cy="2809220"/>
                </a:xfrm>
              </p:grpSpPr>
              <p:cxnSp>
                <p:nvCxnSpPr>
                  <p:cNvPr id="143" name="Straight Connector 142"/>
                  <p:cNvCxnSpPr>
                    <a:endCxn id="141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>
                    <a:stCxn id="141" idx="5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62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41</a:t>
                    </a:r>
                    <a:endParaRPr lang="en-US" sz="2800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981200" y="3505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362200" y="2362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133" name="Oval 132"/>
              <p:cNvSpPr/>
              <p:nvPr/>
            </p:nvSpPr>
            <p:spPr>
              <a:xfrm>
                <a:off x="5486400" y="4648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9342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/>
              <p:cNvCxnSpPr>
                <a:endCxn id="134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4" idx="3"/>
                <a:endCxn id="133" idx="0"/>
              </p:cNvCxnSpPr>
              <p:nvPr/>
            </p:nvCxnSpPr>
            <p:spPr>
              <a:xfrm rot="5400000">
                <a:off x="5657851" y="4208135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486400" y="4724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16</a:t>
                </a:r>
                <a:endParaRPr lang="en-US" sz="2400" b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cxnSp>
        <p:nvCxnSpPr>
          <p:cNvPr id="92" name="Straight Connector 91"/>
          <p:cNvCxnSpPr>
            <a:stCxn id="87" idx="4"/>
            <a:endCxn id="119" idx="0"/>
          </p:cNvCxnSpPr>
          <p:nvPr/>
        </p:nvCxnSpPr>
        <p:spPr>
          <a:xfrm rot="5400000">
            <a:off x="3276600" y="3162300"/>
            <a:ext cx="762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R1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R1 Rotation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AVL  search tree after deletion</a:t>
            </a:r>
            <a:endParaRPr lang="en-US" sz="2400" b="1" dirty="0"/>
          </a:p>
        </p:txBody>
      </p:sp>
      <p:grpSp>
        <p:nvGrpSpPr>
          <p:cNvPr id="5" name="Group 61"/>
          <p:cNvGrpSpPr/>
          <p:nvPr/>
        </p:nvGrpSpPr>
        <p:grpSpPr>
          <a:xfrm>
            <a:off x="228600" y="1219200"/>
            <a:ext cx="4114800" cy="3814465"/>
            <a:chOff x="4876800" y="1371600"/>
            <a:chExt cx="4114800" cy="3814465"/>
          </a:xfrm>
        </p:grpSpPr>
        <p:grpSp>
          <p:nvGrpSpPr>
            <p:cNvPr id="6" name="Group 95"/>
            <p:cNvGrpSpPr/>
            <p:nvPr/>
          </p:nvGrpSpPr>
          <p:grpSpPr>
            <a:xfrm>
              <a:off x="5486400" y="1371600"/>
              <a:ext cx="3505200" cy="3814465"/>
              <a:chOff x="5486400" y="1371600"/>
              <a:chExt cx="3505200" cy="3814465"/>
            </a:xfrm>
          </p:grpSpPr>
          <p:grpSp>
            <p:nvGrpSpPr>
              <p:cNvPr id="7" name="Group 67"/>
              <p:cNvGrpSpPr/>
              <p:nvPr/>
            </p:nvGrpSpPr>
            <p:grpSpPr>
              <a:xfrm>
                <a:off x="5486400" y="1371600"/>
                <a:ext cx="3505200" cy="2823865"/>
                <a:chOff x="0" y="1371600"/>
                <a:chExt cx="3505200" cy="282386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65"/>
                <p:cNvGrpSpPr/>
                <p:nvPr/>
              </p:nvGrpSpPr>
              <p:grpSpPr>
                <a:xfrm>
                  <a:off x="0" y="1371600"/>
                  <a:ext cx="3505200" cy="2823865"/>
                  <a:chOff x="0" y="1371600"/>
                  <a:chExt cx="3505200" cy="2823865"/>
                </a:xfrm>
              </p:grpSpPr>
              <p:cxnSp>
                <p:nvCxnSpPr>
                  <p:cNvPr id="71" name="Straight Connector 70"/>
                  <p:cNvCxnSpPr>
                    <a:endCxn id="69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>
                    <a:stCxn id="69" idx="5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81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41</a:t>
                    </a:r>
                    <a:endParaRPr lang="en-US" sz="28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981200" y="37338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362200" y="23622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5486400" y="4648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9342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endCxn id="85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5" idx="3"/>
                <a:endCxn id="84" idx="0"/>
              </p:cNvCxnSpPr>
              <p:nvPr/>
            </p:nvCxnSpPr>
            <p:spPr>
              <a:xfrm rot="5400000">
                <a:off x="5657851" y="4208135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5486400" y="4724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16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5334000" y="1371600"/>
            <a:ext cx="3657600" cy="2819400"/>
            <a:chOff x="5486400" y="1371600"/>
            <a:chExt cx="3657600" cy="2819400"/>
          </a:xfrm>
        </p:grpSpPr>
        <p:grpSp>
          <p:nvGrpSpPr>
            <p:cNvPr id="10" name="Group 95"/>
            <p:cNvGrpSpPr/>
            <p:nvPr/>
          </p:nvGrpSpPr>
          <p:grpSpPr>
            <a:xfrm>
              <a:off x="5486400" y="1371600"/>
              <a:ext cx="3505200" cy="2819400"/>
              <a:chOff x="5486400" y="1371600"/>
              <a:chExt cx="3505200" cy="2819400"/>
            </a:xfrm>
          </p:grpSpPr>
          <p:grpSp>
            <p:nvGrpSpPr>
              <p:cNvPr id="11" name="Group 67"/>
              <p:cNvGrpSpPr/>
              <p:nvPr/>
            </p:nvGrpSpPr>
            <p:grpSpPr>
              <a:xfrm>
                <a:off x="5486400" y="1371600"/>
                <a:ext cx="3352800" cy="2809220"/>
                <a:chOff x="0" y="1371600"/>
                <a:chExt cx="3352800" cy="280922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65"/>
                <p:cNvGrpSpPr/>
                <p:nvPr/>
              </p:nvGrpSpPr>
              <p:grpSpPr>
                <a:xfrm>
                  <a:off x="0" y="1371600"/>
                  <a:ext cx="3352800" cy="2809220"/>
                  <a:chOff x="0" y="1371600"/>
                  <a:chExt cx="3352800" cy="2809220"/>
                </a:xfrm>
              </p:grpSpPr>
              <p:cxnSp>
                <p:nvCxnSpPr>
                  <p:cNvPr id="143" name="Straight Connector 142"/>
                  <p:cNvCxnSpPr>
                    <a:endCxn id="141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16200000" flipH="1">
                    <a:off x="2571750" y="3371850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62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16</a:t>
                    </a:r>
                    <a:endParaRPr lang="en-US" sz="28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981200" y="3505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362200" y="2362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133" name="Oval 132"/>
              <p:cNvSpPr/>
              <p:nvPr/>
            </p:nvSpPr>
            <p:spPr>
              <a:xfrm>
                <a:off x="8305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70104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/>
              <p:cNvCxnSpPr>
                <a:endCxn id="134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>
                <a:off x="7372350" y="3295650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82296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41</a:t>
                </a:r>
                <a:endParaRPr lang="en-US" sz="2400" b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8534400" y="3276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36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743200" y="3810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3429000"/>
              <a:ext cx="12192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2895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55535" y="1579234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667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3810000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410200" y="609600"/>
            <a:ext cx="3505200" cy="5238929"/>
            <a:chOff x="5410200" y="609600"/>
            <a:chExt cx="3505200" cy="5238929"/>
          </a:xfrm>
        </p:grpSpPr>
        <p:grpSp>
          <p:nvGrpSpPr>
            <p:cNvPr id="74" name="Group 73"/>
            <p:cNvGrpSpPr/>
            <p:nvPr/>
          </p:nvGrpSpPr>
          <p:grpSpPr>
            <a:xfrm>
              <a:off x="5410200" y="609600"/>
              <a:ext cx="3429000" cy="5238929"/>
              <a:chOff x="5410200" y="609600"/>
              <a:chExt cx="3429000" cy="523892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7315200" y="99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410200" y="609600"/>
                <a:ext cx="3276600" cy="5238929"/>
                <a:chOff x="5410200" y="609600"/>
                <a:chExt cx="3276600" cy="5238929"/>
              </a:xfrm>
            </p:grpSpPr>
            <p:grpSp>
              <p:nvGrpSpPr>
                <p:cNvPr id="10" name="Group 69"/>
                <p:cNvGrpSpPr/>
                <p:nvPr/>
              </p:nvGrpSpPr>
              <p:grpSpPr>
                <a:xfrm>
                  <a:off x="5410200" y="1066800"/>
                  <a:ext cx="3017949" cy="4781729"/>
                  <a:chOff x="6060990" y="1447800"/>
                  <a:chExt cx="2895600" cy="4781729"/>
                </a:xfrm>
              </p:grpSpPr>
              <p:grpSp>
                <p:nvGrpSpPr>
                  <p:cNvPr id="11" name="Group 68"/>
                  <p:cNvGrpSpPr/>
                  <p:nvPr/>
                </p:nvGrpSpPr>
                <p:grpSpPr>
                  <a:xfrm>
                    <a:off x="6060990" y="1447800"/>
                    <a:ext cx="2895600" cy="4781729"/>
                    <a:chOff x="6060990" y="1447800"/>
                    <a:chExt cx="2895600" cy="4781729"/>
                  </a:xfrm>
                </p:grpSpPr>
                <p:grpSp>
                  <p:nvGrpSpPr>
                    <p:cNvPr id="13" name="Group 50"/>
                    <p:cNvGrpSpPr/>
                    <p:nvPr/>
                  </p:nvGrpSpPr>
                  <p:grpSpPr>
                    <a:xfrm>
                      <a:off x="6060990" y="1447800"/>
                      <a:ext cx="2895600" cy="4781729"/>
                      <a:chOff x="6060990" y="1447800"/>
                      <a:chExt cx="2895600" cy="4781729"/>
                    </a:xfrm>
                  </p:grpSpPr>
                  <p:grpSp>
                    <p:nvGrpSpPr>
                      <p:cNvPr id="15" name="Group 25"/>
                      <p:cNvGrpSpPr/>
                      <p:nvPr/>
                    </p:nvGrpSpPr>
                    <p:grpSpPr>
                      <a:xfrm>
                        <a:off x="7010400" y="1447800"/>
                        <a:ext cx="1828800" cy="3495020"/>
                        <a:chOff x="1676400" y="1371600"/>
                        <a:chExt cx="1828800" cy="34950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8288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209800" y="2590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28956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20574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>
                          <a:stCxn id="28" idx="3"/>
                          <a:endCxn id="31" idx="0"/>
                        </p:cNvCxnSpPr>
                        <p:nvPr/>
                      </p:nvCxnSpPr>
                      <p:spPr>
                        <a:xfrm rot="5400000">
                          <a:off x="2000251" y="3217535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>
                          <a:stCxn id="28" idx="5"/>
                          <a:endCxn id="30" idx="0"/>
                        </p:cNvCxnSpPr>
                        <p:nvPr/>
                      </p:nvCxnSpPr>
                      <p:spPr>
                        <a:xfrm rot="16200000" flipH="1">
                          <a:off x="2607935" y="3103234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828800" y="41910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743200" y="43434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514600" y="2209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6099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Unbalanced  AVL search tree after deletion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172200" y="4114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553200" y="2895600"/>
                      <a:ext cx="228600" cy="1219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627485" y="23641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7486650" y="2419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6934200" y="1219200"/>
                  <a:ext cx="308630" cy="4610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715250" y="1504950"/>
                  <a:ext cx="4591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8001000" y="1905000"/>
                  <a:ext cx="228600" cy="1447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543800" y="609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(+2)</a:t>
                  </a:r>
                  <a:endParaRPr lang="en-US" sz="2400" b="1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077200" y="3429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153400" y="2362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36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-1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/>
          </a:p>
        </p:txBody>
      </p:sp>
      <p:grpSp>
        <p:nvGrpSpPr>
          <p:cNvPr id="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3429000"/>
              <a:ext cx="12192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2895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55535" y="1579234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19400" y="190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(+2)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5410200" y="609600"/>
            <a:ext cx="3505200" cy="5238929"/>
            <a:chOff x="5410200" y="609600"/>
            <a:chExt cx="3505200" cy="5238929"/>
          </a:xfrm>
        </p:grpSpPr>
        <p:grpSp>
          <p:nvGrpSpPr>
            <p:cNvPr id="10" name="Group 73"/>
            <p:cNvGrpSpPr/>
            <p:nvPr/>
          </p:nvGrpSpPr>
          <p:grpSpPr>
            <a:xfrm>
              <a:off x="5410200" y="609600"/>
              <a:ext cx="3505200" cy="5238929"/>
              <a:chOff x="5410200" y="609600"/>
              <a:chExt cx="3505200" cy="523892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7315200" y="99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71"/>
              <p:cNvGrpSpPr/>
              <p:nvPr/>
            </p:nvGrpSpPr>
            <p:grpSpPr>
              <a:xfrm>
                <a:off x="5410200" y="609600"/>
                <a:ext cx="3352800" cy="5238929"/>
                <a:chOff x="5410200" y="609600"/>
                <a:chExt cx="3352800" cy="5238929"/>
              </a:xfrm>
            </p:grpSpPr>
            <p:grpSp>
              <p:nvGrpSpPr>
                <p:cNvPr id="13" name="Group 69"/>
                <p:cNvGrpSpPr/>
                <p:nvPr/>
              </p:nvGrpSpPr>
              <p:grpSpPr>
                <a:xfrm>
                  <a:off x="5410200" y="1066800"/>
                  <a:ext cx="3325969" cy="4781729"/>
                  <a:chOff x="6060990" y="1447800"/>
                  <a:chExt cx="3191133" cy="4781729"/>
                </a:xfrm>
              </p:grpSpPr>
              <p:grpSp>
                <p:nvGrpSpPr>
                  <p:cNvPr id="15" name="Group 68"/>
                  <p:cNvGrpSpPr/>
                  <p:nvPr/>
                </p:nvGrpSpPr>
                <p:grpSpPr>
                  <a:xfrm>
                    <a:off x="6060990" y="1447800"/>
                    <a:ext cx="3019168" cy="4781729"/>
                    <a:chOff x="6060990" y="1447800"/>
                    <a:chExt cx="3019168" cy="4781729"/>
                  </a:xfrm>
                </p:grpSpPr>
                <p:grpSp>
                  <p:nvGrpSpPr>
                    <p:cNvPr id="16" name="Group 50"/>
                    <p:cNvGrpSpPr/>
                    <p:nvPr/>
                  </p:nvGrpSpPr>
                  <p:grpSpPr>
                    <a:xfrm>
                      <a:off x="6060990" y="1447800"/>
                      <a:ext cx="3019168" cy="4781729"/>
                      <a:chOff x="6060990" y="1447800"/>
                      <a:chExt cx="3019168" cy="4781729"/>
                    </a:xfrm>
                  </p:grpSpPr>
                  <p:grpSp>
                    <p:nvGrpSpPr>
                      <p:cNvPr id="17" name="Group 25"/>
                      <p:cNvGrpSpPr/>
                      <p:nvPr/>
                    </p:nvGrpSpPr>
                    <p:grpSpPr>
                      <a:xfrm>
                        <a:off x="7010400" y="1447800"/>
                        <a:ext cx="2069758" cy="2961620"/>
                        <a:chOff x="1676400" y="1371600"/>
                        <a:chExt cx="2069758" cy="29616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8288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3212758" y="2209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3066536" y="3124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2335428" y="28194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 rot="5400000">
                          <a:off x="3041308" y="2838450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 rot="16200000" flipH="1">
                          <a:off x="2058946" y="2419350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969874" y="35052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700982" y="38100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514600" y="2209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6099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Balanced  AVL search tree after Rotation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353433" y="3657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553200" y="2895600"/>
                      <a:ext cx="238898" cy="609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627485" y="23641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8928273" y="2800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6934200" y="1219200"/>
                  <a:ext cx="308630" cy="4610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715250" y="1504950"/>
                  <a:ext cx="4591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8534400" y="2743200"/>
                  <a:ext cx="228600" cy="685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543800" y="609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153400" y="35814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324600" y="24384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01000" y="24384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-1, use R-1 rotation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52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57200" y="24384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22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48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18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28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2743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668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7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52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0574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29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600" y="4495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23</a:t>
            </a:r>
            <a:endParaRPr lang="en-US" sz="2800" dirty="0"/>
          </a:p>
        </p:txBody>
      </p:sp>
      <p:cxnSp>
        <p:nvCxnSpPr>
          <p:cNvPr id="92" name="Straight Connector 91"/>
          <p:cNvCxnSpPr/>
          <p:nvPr/>
        </p:nvCxnSpPr>
        <p:spPr>
          <a:xfrm rot="16200000" flipH="1">
            <a:off x="2705100" y="3314700"/>
            <a:ext cx="2286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1" idx="2"/>
          </p:cNvCxnSpPr>
          <p:nvPr/>
        </p:nvCxnSpPr>
        <p:spPr>
          <a:xfrm rot="5400000">
            <a:off x="1423660" y="4204960"/>
            <a:ext cx="391180" cy="342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1943100" y="4152900"/>
            <a:ext cx="3810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648200" y="1371600"/>
            <a:ext cx="4343400" cy="4717197"/>
            <a:chOff x="4648200" y="1371600"/>
            <a:chExt cx="4343400" cy="4717197"/>
          </a:xfrm>
        </p:grpSpPr>
        <p:sp>
          <p:nvSpPr>
            <p:cNvPr id="101" name="Oval 100"/>
            <p:cNvSpPr/>
            <p:nvPr/>
          </p:nvSpPr>
          <p:spPr>
            <a:xfrm>
              <a:off x="7620000" y="4419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48200" y="1371600"/>
              <a:ext cx="4343400" cy="4717197"/>
              <a:chOff x="4648200" y="1371600"/>
              <a:chExt cx="4343400" cy="4717197"/>
            </a:xfrm>
          </p:grpSpPr>
          <p:grpSp>
            <p:nvGrpSpPr>
              <p:cNvPr id="8" name="Group 61"/>
              <p:cNvGrpSpPr/>
              <p:nvPr/>
            </p:nvGrpSpPr>
            <p:grpSpPr>
              <a:xfrm>
                <a:off x="4648200" y="1371600"/>
                <a:ext cx="4343400" cy="4717197"/>
                <a:chOff x="4648200" y="1371600"/>
                <a:chExt cx="4343400" cy="4717197"/>
              </a:xfrm>
            </p:grpSpPr>
            <p:grpSp>
              <p:nvGrpSpPr>
                <p:cNvPr id="9" name="Group 97"/>
                <p:cNvGrpSpPr/>
                <p:nvPr/>
              </p:nvGrpSpPr>
              <p:grpSpPr>
                <a:xfrm>
                  <a:off x="4648200" y="1371600"/>
                  <a:ext cx="4343400" cy="4717197"/>
                  <a:chOff x="4648200" y="1371600"/>
                  <a:chExt cx="4343400" cy="4717197"/>
                </a:xfrm>
              </p:grpSpPr>
              <p:grpSp>
                <p:nvGrpSpPr>
                  <p:cNvPr id="11" name="Group 95"/>
                  <p:cNvGrpSpPr/>
                  <p:nvPr/>
                </p:nvGrpSpPr>
                <p:grpSpPr>
                  <a:xfrm>
                    <a:off x="5715000" y="1371600"/>
                    <a:ext cx="3276600" cy="3738265"/>
                    <a:chOff x="5715000" y="1371600"/>
                    <a:chExt cx="3276600" cy="3738265"/>
                  </a:xfrm>
                </p:grpSpPr>
                <p:grpSp>
                  <p:nvGrpSpPr>
                    <p:cNvPr id="13" name="Group 67"/>
                    <p:cNvGrpSpPr/>
                    <p:nvPr/>
                  </p:nvGrpSpPr>
                  <p:grpSpPr>
                    <a:xfrm>
                      <a:off x="5715000" y="1371600"/>
                      <a:ext cx="3276600" cy="2809220"/>
                      <a:chOff x="228600" y="1371600"/>
                      <a:chExt cx="3276600" cy="2809220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1066800" y="2667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5" name="Group 65"/>
                      <p:cNvGrpSpPr/>
                      <p:nvPr/>
                    </p:nvGrpSpPr>
                    <p:grpSpPr>
                      <a:xfrm>
                        <a:off x="228600" y="1371600"/>
                        <a:ext cx="3276600" cy="2809220"/>
                        <a:chOff x="228600" y="1371600"/>
                        <a:chExt cx="3276600" cy="2809220"/>
                      </a:xfrm>
                    </p:grpSpPr>
                    <p:cxnSp>
                      <p:nvCxnSpPr>
                        <p:cNvPr id="71" name="Straight Connector 70"/>
                        <p:cNvCxnSpPr>
                          <a:endCxn id="69" idx="7"/>
                        </p:cNvCxnSpPr>
                        <p:nvPr/>
                      </p:nvCxnSpPr>
                      <p:spPr>
                        <a:xfrm rot="5400000">
                          <a:off x="1445885" y="2360285"/>
                          <a:ext cx="461030" cy="30863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/>
                        <p:cNvCxnSpPr>
                          <a:stCxn id="69" idx="5"/>
                        </p:cNvCxnSpPr>
                        <p:nvPr/>
                      </p:nvCxnSpPr>
                      <p:spPr>
                        <a:xfrm rot="16200000" flipH="1">
                          <a:off x="1350635" y="3293734"/>
                          <a:ext cx="535315" cy="1924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Connector 72"/>
                        <p:cNvCxnSpPr/>
                        <p:nvPr/>
                      </p:nvCxnSpPr>
                      <p:spPr>
                        <a:xfrm rot="16200000" flipH="1">
                          <a:off x="2074535" y="2417434"/>
                          <a:ext cx="535315" cy="2686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381000" y="24384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(+2)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1676400" y="1828800"/>
                          <a:ext cx="9906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44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1066800" y="27432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22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8" name="TextBox 77"/>
                        <p:cNvSpPr txBox="1"/>
                        <p:nvPr/>
                      </p:nvSpPr>
                      <p:spPr>
                        <a:xfrm>
                          <a:off x="2209800" y="28956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4572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18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80" name="TextBox 79"/>
                        <p:cNvSpPr txBox="1"/>
                        <p:nvPr/>
                      </p:nvSpPr>
                      <p:spPr>
                        <a:xfrm>
                          <a:off x="14478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1981200" y="35052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2362200" y="23622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83" name="TextBox 82"/>
                        <p:cNvSpPr txBox="1"/>
                        <p:nvPr/>
                      </p:nvSpPr>
                      <p:spPr>
                        <a:xfrm>
                          <a:off x="228600" y="3276600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</p:grp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6248400" y="4572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60198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2390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7724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69342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0" name="Straight Connector 89"/>
                    <p:cNvCxnSpPr>
                      <a:endCxn id="85" idx="0"/>
                    </p:cNvCxnSpPr>
                    <p:nvPr/>
                  </p:nvCxnSpPr>
                  <p:spPr>
                    <a:xfrm rot="5400000">
                      <a:off x="6191250" y="3219450"/>
                      <a:ext cx="533400" cy="3429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rot="5400000">
                      <a:off x="6534150" y="4133850"/>
                      <a:ext cx="5353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6172200" y="46482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648200" y="5257800"/>
                    <a:ext cx="41910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6781800" y="4495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cxnSp>
            <p:nvCxnSpPr>
              <p:cNvPr id="102" name="Straight Connector 101"/>
              <p:cNvCxnSpPr/>
              <p:nvPr/>
            </p:nvCxnSpPr>
            <p:spPr>
              <a:xfrm rot="16200000" flipH="1">
                <a:off x="7353300" y="4152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7620000" y="4419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29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R-1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57200" y="24384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22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48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18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28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2743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668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7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52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0574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29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600" y="4495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23</a:t>
            </a:r>
            <a:endParaRPr lang="en-US" sz="2800" dirty="0"/>
          </a:p>
        </p:txBody>
      </p:sp>
      <p:cxnSp>
        <p:nvCxnSpPr>
          <p:cNvPr id="92" name="Straight Connector 91"/>
          <p:cNvCxnSpPr/>
          <p:nvPr/>
        </p:nvCxnSpPr>
        <p:spPr>
          <a:xfrm rot="16200000" flipH="1">
            <a:off x="2705100" y="3314700"/>
            <a:ext cx="2286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1" idx="2"/>
          </p:cNvCxnSpPr>
          <p:nvPr/>
        </p:nvCxnSpPr>
        <p:spPr>
          <a:xfrm rot="5400000">
            <a:off x="1423660" y="4204960"/>
            <a:ext cx="391180" cy="342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1943100" y="4152900"/>
            <a:ext cx="3810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648200" y="1371600"/>
            <a:ext cx="4495800" cy="4717197"/>
            <a:chOff x="4648200" y="1371600"/>
            <a:chExt cx="4495800" cy="4717197"/>
          </a:xfrm>
        </p:grpSpPr>
        <p:grpSp>
          <p:nvGrpSpPr>
            <p:cNvPr id="8" name="Group 61"/>
            <p:cNvGrpSpPr/>
            <p:nvPr/>
          </p:nvGrpSpPr>
          <p:grpSpPr>
            <a:xfrm>
              <a:off x="4648200" y="1371600"/>
              <a:ext cx="4495800" cy="4717197"/>
              <a:chOff x="4648200" y="1371600"/>
              <a:chExt cx="4495800" cy="4717197"/>
            </a:xfrm>
          </p:grpSpPr>
          <p:grpSp>
            <p:nvGrpSpPr>
              <p:cNvPr id="9" name="Group 97"/>
              <p:cNvGrpSpPr/>
              <p:nvPr/>
            </p:nvGrpSpPr>
            <p:grpSpPr>
              <a:xfrm>
                <a:off x="4648200" y="1371600"/>
                <a:ext cx="4343400" cy="4717197"/>
                <a:chOff x="4648200" y="1371600"/>
                <a:chExt cx="4343400" cy="4717197"/>
              </a:xfrm>
            </p:grpSpPr>
            <p:grpSp>
              <p:nvGrpSpPr>
                <p:cNvPr id="11" name="Group 95"/>
                <p:cNvGrpSpPr/>
                <p:nvPr/>
              </p:nvGrpSpPr>
              <p:grpSpPr>
                <a:xfrm>
                  <a:off x="5715000" y="1371600"/>
                  <a:ext cx="3276600" cy="2819400"/>
                  <a:chOff x="5715000" y="1371600"/>
                  <a:chExt cx="3276600" cy="2819400"/>
                </a:xfrm>
              </p:grpSpPr>
              <p:grpSp>
                <p:nvGrpSpPr>
                  <p:cNvPr id="13" name="Group 67"/>
                  <p:cNvGrpSpPr/>
                  <p:nvPr/>
                </p:nvGrpSpPr>
                <p:grpSpPr>
                  <a:xfrm>
                    <a:off x="5715000" y="1371600"/>
                    <a:ext cx="3276600" cy="2809220"/>
                    <a:chOff x="228600" y="1371600"/>
                    <a:chExt cx="3276600" cy="280922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" name="Group 65"/>
                    <p:cNvGrpSpPr/>
                    <p:nvPr/>
                  </p:nvGrpSpPr>
                  <p:grpSpPr>
                    <a:xfrm>
                      <a:off x="228600" y="1371600"/>
                      <a:ext cx="3276600" cy="2809220"/>
                      <a:chOff x="228600" y="1371600"/>
                      <a:chExt cx="3276600" cy="2809220"/>
                    </a:xfrm>
                  </p:grpSpPr>
                  <p:cxnSp>
                    <p:nvCxnSpPr>
                      <p:cNvPr id="71" name="Straight Connector 70"/>
                      <p:cNvCxnSpPr>
                        <a:endCxn id="69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>
                        <a:stCxn id="69" idx="5"/>
                      </p:cNvCxnSpPr>
                      <p:nvPr/>
                    </p:nvCxnSpPr>
                    <p:spPr>
                      <a:xfrm rot="16200000" flipH="1">
                        <a:off x="1350635" y="3293734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1676400" y="1371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22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2743200" y="35814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572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18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14478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23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1600200" y="32766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362200" y="2362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228600" y="32766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84" name="Oval 83"/>
                  <p:cNvSpPr/>
                  <p:nvPr/>
                </p:nvSpPr>
                <p:spPr>
                  <a:xfrm>
                    <a:off x="70104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0198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305800" y="3581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Connector 89"/>
                  <p:cNvCxnSpPr>
                    <a:endCxn id="85" idx="0"/>
                  </p:cNvCxnSpPr>
                  <p:nvPr/>
                </p:nvCxnSpPr>
                <p:spPr>
                  <a:xfrm rot="5400000">
                    <a:off x="6191250" y="32194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rot="5400000">
                    <a:off x="7677150" y="3448050"/>
                    <a:ext cx="5353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696200" y="28194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44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4648200" y="5257800"/>
                  <a:ext cx="4191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AVL search tree after rotation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458200" y="31242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7543800" y="3886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16200000" flipH="1">
              <a:off x="8191500" y="3314700"/>
              <a:ext cx="3810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543800" y="3962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29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7010400" y="1447800"/>
                    <a:ext cx="1905000" cy="3495020"/>
                    <a:chOff x="1676400" y="1371600"/>
                    <a:chExt cx="19050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8" idx="3"/>
                      <a:endCxn id="31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6962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943600" y="2590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Height of a node</a:t>
            </a:r>
          </a:p>
          <a:p>
            <a:r>
              <a:rPr lang="en-US" dirty="0"/>
              <a:t>The height of a leaf is 1.  The height of a null pointer is zero.</a:t>
            </a:r>
          </a:p>
          <a:p>
            <a:r>
              <a:rPr lang="en-US" dirty="0"/>
              <a:t>The height of an internal node is the maximum height of its children plus 1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25908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400800" y="1447800"/>
                    <a:ext cx="2514600" cy="3571220"/>
                    <a:chOff x="1066800" y="1371600"/>
                    <a:chExt cx="2514600" cy="35712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143000" y="2895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438400" y="26670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905000" y="38100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5400000">
                      <a:off x="895350" y="3448050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6200000" flipH="1">
                      <a:off x="1543050" y="3409950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419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438400" y="3352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39000" y="2819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48400" y="3810000"/>
                  <a:ext cx="228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703685" y="24403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638800" y="3733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67400" y="2590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4648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48" idx="0"/>
          </p:cNvCxnSpPr>
          <p:nvPr/>
        </p:nvCxnSpPr>
        <p:spPr>
          <a:xfrm rot="5400000">
            <a:off x="1809750" y="32575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352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5257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526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09800" y="4495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2038350" y="4210050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390650" y="42481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5181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0200" y="4343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38800" y="1447800"/>
            <a:ext cx="3505200" cy="4781729"/>
            <a:chOff x="5638800" y="1447800"/>
            <a:chExt cx="35052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505200" cy="4781729"/>
              <a:chOff x="5638800" y="1447800"/>
              <a:chExt cx="35052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505200" cy="4781729"/>
                <a:chOff x="5638800" y="1447800"/>
                <a:chExt cx="35052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505200" cy="4781729"/>
                  <a:chOff x="5638800" y="1447800"/>
                  <a:chExt cx="35052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477000" y="1447800"/>
                    <a:ext cx="2667000" cy="3723620"/>
                    <a:chOff x="1143000" y="1371600"/>
                    <a:chExt cx="2667000" cy="37236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600200" y="43434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5400000">
                      <a:off x="1962150" y="3143250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143000" y="4572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048000" y="38862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696200" y="35814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h-1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5943600" y="2590800"/>
              <a:ext cx="2819400" cy="2580620"/>
              <a:chOff x="5943600" y="2590800"/>
              <a:chExt cx="2819400" cy="258062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943600" y="2590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h-1</a:t>
                </a:r>
                <a:endParaRPr lang="en-US" sz="28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162800" y="3505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96200" y="4419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1000" y="4648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cxnSp>
            <p:nvCxnSpPr>
              <p:cNvPr id="74" name="Straight Connector 73"/>
              <p:cNvCxnSpPr>
                <a:stCxn id="54" idx="3"/>
                <a:endCxn id="31" idx="0"/>
              </p:cNvCxnSpPr>
              <p:nvPr/>
            </p:nvCxnSpPr>
            <p:spPr>
              <a:xfrm rot="5400000">
                <a:off x="6915151" y="4093835"/>
                <a:ext cx="4591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4" idx="5"/>
                <a:endCxn id="71" idx="0"/>
              </p:cNvCxnSpPr>
              <p:nvPr/>
            </p:nvCxnSpPr>
            <p:spPr>
              <a:xfrm rot="16200000" flipH="1">
                <a:off x="7484735" y="4093834"/>
                <a:ext cx="4591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781800" y="3124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4648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48" idx="0"/>
          </p:cNvCxnSpPr>
          <p:nvPr/>
        </p:nvCxnSpPr>
        <p:spPr>
          <a:xfrm rot="5400000">
            <a:off x="1809750" y="32575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352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5257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20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2819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526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09800" y="4495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2038350" y="4210050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390650" y="42481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5181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0200" y="4343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5486400" y="1447800"/>
            <a:ext cx="3657600" cy="4781729"/>
            <a:chOff x="5486400" y="1447800"/>
            <a:chExt cx="3657600" cy="4781729"/>
          </a:xfrm>
        </p:grpSpPr>
        <p:sp>
          <p:nvSpPr>
            <p:cNvPr id="77" name="TextBox 76"/>
            <p:cNvSpPr txBox="1"/>
            <p:nvPr/>
          </p:nvSpPr>
          <p:spPr>
            <a:xfrm>
              <a:off x="6019800" y="2362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486400" y="1447800"/>
              <a:ext cx="3657600" cy="4781729"/>
              <a:chOff x="5486400" y="1447800"/>
              <a:chExt cx="3657600" cy="478172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4770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486400" y="1447800"/>
                <a:ext cx="3657600" cy="4781729"/>
                <a:chOff x="5486400" y="1447800"/>
                <a:chExt cx="3657600" cy="4781729"/>
              </a:xfrm>
            </p:grpSpPr>
            <p:grpSp>
              <p:nvGrpSpPr>
                <p:cNvPr id="9" name="Group 69"/>
                <p:cNvGrpSpPr/>
                <p:nvPr/>
              </p:nvGrpSpPr>
              <p:grpSpPr>
                <a:xfrm>
                  <a:off x="5486400" y="1447800"/>
                  <a:ext cx="3657600" cy="4781729"/>
                  <a:chOff x="5486400" y="1447800"/>
                  <a:chExt cx="3657600" cy="4781729"/>
                </a:xfrm>
              </p:grpSpPr>
              <p:grpSp>
                <p:nvGrpSpPr>
                  <p:cNvPr id="10" name="Group 68"/>
                  <p:cNvGrpSpPr/>
                  <p:nvPr/>
                </p:nvGrpSpPr>
                <p:grpSpPr>
                  <a:xfrm>
                    <a:off x="5486400" y="1447800"/>
                    <a:ext cx="3657600" cy="4781729"/>
                    <a:chOff x="5486400" y="1447800"/>
                    <a:chExt cx="3657600" cy="4781729"/>
                  </a:xfrm>
                </p:grpSpPr>
                <p:grpSp>
                  <p:nvGrpSpPr>
                    <p:cNvPr id="11" name="Group 50"/>
                    <p:cNvGrpSpPr/>
                    <p:nvPr/>
                  </p:nvGrpSpPr>
                  <p:grpSpPr>
                    <a:xfrm>
                      <a:off x="5638800" y="1447800"/>
                      <a:ext cx="3505200" cy="4781729"/>
                      <a:chOff x="5638800" y="1447800"/>
                      <a:chExt cx="3505200" cy="4781729"/>
                    </a:xfrm>
                  </p:grpSpPr>
                  <p:grpSp>
                    <p:nvGrpSpPr>
                      <p:cNvPr id="13" name="Group 25"/>
                      <p:cNvGrpSpPr/>
                      <p:nvPr/>
                    </p:nvGrpSpPr>
                    <p:grpSpPr>
                      <a:xfrm>
                        <a:off x="6781800" y="1447800"/>
                        <a:ext cx="2362200" cy="3495020"/>
                        <a:chOff x="1447800" y="1371600"/>
                        <a:chExt cx="2362200" cy="34950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7526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209800" y="2590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28956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600200" y="37338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 rot="5400000">
                          <a:off x="2038350" y="3219450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>
                          <a:stCxn id="28" idx="5"/>
                          <a:endCxn id="30" idx="0"/>
                        </p:cNvCxnSpPr>
                        <p:nvPr/>
                      </p:nvCxnSpPr>
                      <p:spPr>
                        <a:xfrm rot="16200000" flipH="1">
                          <a:off x="2607935" y="3103234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447800" y="43434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3048000" y="38862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B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743200" y="23622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7696200" y="3581400"/>
                        <a:ext cx="990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h-1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563880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Unbalanced  AVL search tree after deletion 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5486400" y="4495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019800" y="3886200"/>
                      <a:ext cx="228600" cy="609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017885" y="33547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7486650" y="2419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6248400" y="3810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467600" y="35814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3914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rot="16200000" flipH="1">
                  <a:off x="6667500" y="3467100"/>
                  <a:ext cx="533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>
                <a:stCxn id="27" idx="3"/>
                <a:endCxn id="54" idx="7"/>
              </p:cNvCxnSpPr>
              <p:nvPr/>
            </p:nvCxnSpPr>
            <p:spPr>
              <a:xfrm rot="5400000">
                <a:off x="6779885" y="2512685"/>
                <a:ext cx="537230" cy="232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  <p:bldP spid="4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7010400" y="1447800"/>
                    <a:ext cx="1905000" cy="3495020"/>
                    <a:chOff x="1676400" y="1371600"/>
                    <a:chExt cx="19050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8" idx="3"/>
                      <a:endCxn id="31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4582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943600" y="2590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34200" y="3048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h-1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362700" y="1447800"/>
                    <a:ext cx="2552700" cy="3495020"/>
                    <a:chOff x="1028700" y="1371600"/>
                    <a:chExt cx="25527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1430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514600" y="3048000"/>
                      <a:ext cx="304800" cy="1219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828800" y="37338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endCxn id="66" idx="0"/>
                    </p:cNvCxnSpPr>
                    <p:nvPr/>
                  </p:nvCxnSpPr>
                  <p:spPr>
                    <a:xfrm rot="5400000">
                      <a:off x="839158" y="3466142"/>
                      <a:ext cx="609600" cy="23051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6200000" flipH="1">
                      <a:off x="1543050" y="3333750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2296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5638800" y="4419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48400" y="3962400"/>
                  <a:ext cx="228600" cy="76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391400" y="2514600"/>
                <a:ext cx="7620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553200" y="4114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4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in which</a:t>
            </a:r>
          </a:p>
          <a:p>
            <a:pPr lvl="1"/>
            <a:r>
              <a:rPr lang="en-US" dirty="0"/>
              <a:t>for every node in the tree, the height of the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FF0000"/>
                </a:solidFill>
              </a:rPr>
              <a:t>at most 1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 empty binary tree is an AVL tree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</a:t>
            </a:r>
            <a:r>
              <a:rPr lang="en-US" baseline="30000" dirty="0" smtClean="0"/>
              <a:t>L   </a:t>
            </a:r>
            <a:r>
              <a:rPr lang="en-US" dirty="0" smtClean="0"/>
              <a:t> left </a:t>
            </a:r>
            <a:r>
              <a:rPr lang="en-US" dirty="0" err="1" smtClean="0"/>
              <a:t>subtree</a:t>
            </a:r>
            <a:r>
              <a:rPr lang="en-US" dirty="0" smtClean="0"/>
              <a:t> of T </a:t>
            </a:r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L </a:t>
            </a:r>
            <a:r>
              <a:rPr lang="en-US" dirty="0" smtClean="0"/>
              <a:t>) Height of the </a:t>
            </a:r>
            <a:r>
              <a:rPr lang="en-US" dirty="0" err="1" smtClean="0"/>
              <a:t>subtree</a:t>
            </a:r>
            <a:r>
              <a:rPr lang="en-US" dirty="0" smtClean="0"/>
              <a:t> T</a:t>
            </a:r>
            <a:r>
              <a:rPr lang="en-US" baseline="30000" dirty="0" smtClean="0"/>
              <a:t>L</a:t>
            </a:r>
          </a:p>
          <a:p>
            <a:pPr>
              <a:buNone/>
            </a:pPr>
            <a:r>
              <a:rPr lang="en-US" dirty="0" smtClean="0"/>
              <a:t>T</a:t>
            </a:r>
            <a:r>
              <a:rPr lang="en-US" baseline="30000" dirty="0" smtClean="0"/>
              <a:t>R</a:t>
            </a:r>
            <a:r>
              <a:rPr lang="en-US" dirty="0" smtClean="0"/>
              <a:t> Right </a:t>
            </a:r>
            <a:r>
              <a:rPr lang="en-US" dirty="0" err="1" smtClean="0"/>
              <a:t>subtree</a:t>
            </a:r>
            <a:r>
              <a:rPr lang="en-US" dirty="0" smtClean="0"/>
              <a:t> of T </a:t>
            </a:r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R </a:t>
            </a:r>
            <a:r>
              <a:rPr lang="en-US" dirty="0" smtClean="0"/>
              <a:t>) Height of the </a:t>
            </a:r>
            <a:r>
              <a:rPr lang="en-US" dirty="0" err="1" smtClean="0"/>
              <a:t>subtree</a:t>
            </a:r>
            <a:r>
              <a:rPr lang="en-US" dirty="0" smtClean="0"/>
              <a:t> T</a:t>
            </a:r>
            <a:r>
              <a:rPr lang="en-US" baseline="30000" dirty="0" smtClean="0"/>
              <a:t>R</a:t>
            </a:r>
          </a:p>
          <a:p>
            <a:pPr>
              <a:buNone/>
            </a:pPr>
            <a:r>
              <a:rPr lang="en-US" dirty="0" smtClean="0"/>
              <a:t>  T is an AVL tree </a:t>
            </a:r>
            <a:r>
              <a:rPr lang="en-US" dirty="0" err="1" smtClean="0"/>
              <a:t>iff</a:t>
            </a:r>
            <a:r>
              <a:rPr lang="en-US" dirty="0" smtClean="0"/>
              <a:t> T</a:t>
            </a:r>
            <a:r>
              <a:rPr lang="en-US" baseline="30000" dirty="0" smtClean="0"/>
              <a:t>L</a:t>
            </a:r>
            <a:r>
              <a:rPr lang="en-US" dirty="0" smtClean="0"/>
              <a:t> and T</a:t>
            </a:r>
            <a:r>
              <a:rPr lang="en-US" baseline="30000" dirty="0" smtClean="0"/>
              <a:t>R</a:t>
            </a:r>
            <a:r>
              <a:rPr lang="en-US" dirty="0" smtClean="0"/>
              <a:t> are AVL tree and |h(T</a:t>
            </a:r>
            <a:r>
              <a:rPr lang="en-US" baseline="30000" dirty="0" smtClean="0"/>
              <a:t>L </a:t>
            </a:r>
            <a:r>
              <a:rPr lang="en-US" dirty="0" smtClean="0"/>
              <a:t>) - h(T</a:t>
            </a:r>
            <a:r>
              <a:rPr lang="en-US" baseline="30000" dirty="0" smtClean="0"/>
              <a:t>R </a:t>
            </a:r>
            <a:r>
              <a:rPr lang="en-US" dirty="0" smtClean="0"/>
              <a:t>) | &lt;=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L </a:t>
            </a:r>
            <a:r>
              <a:rPr lang="en-US" dirty="0" smtClean="0"/>
              <a:t>) - h(T</a:t>
            </a:r>
            <a:r>
              <a:rPr lang="en-US" baseline="30000" dirty="0" smtClean="0"/>
              <a:t>R </a:t>
            </a:r>
            <a:r>
              <a:rPr lang="en-US" dirty="0" smtClean="0"/>
              <a:t>) is known as balancing factor (BF) and for an AVL tree the BF of a node can be either 0 , 1, or -1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grpSp>
        <p:nvGrpSpPr>
          <p:cNvPr id="26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32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36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40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41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7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33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(1)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AVL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Insertion into an AVL search tree may affect the BF of a node, resulting the BST unbalanced.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technique called </a:t>
            </a:r>
            <a:r>
              <a:rPr lang="en-US" b="1" dirty="0" smtClean="0">
                <a:solidFill>
                  <a:srgbClr val="FF0000"/>
                </a:solidFill>
              </a:rPr>
              <a:t>Rotation</a:t>
            </a:r>
            <a:r>
              <a:rPr lang="en-US" dirty="0" smtClean="0"/>
              <a:t> is used to restore the balance of the search tree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2667</Words>
  <Application>Microsoft Office PowerPoint</Application>
  <PresentationFormat>On-screen Show (4:3)</PresentationFormat>
  <Paragraphs>1108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Data Structure and Algorithm (CS-102)</vt:lpstr>
      <vt:lpstr>Slide 2</vt:lpstr>
      <vt:lpstr>Slide 3</vt:lpstr>
      <vt:lpstr>Balanced binary tree</vt:lpstr>
      <vt:lpstr>AVL tree</vt:lpstr>
      <vt:lpstr>AVL tree</vt:lpstr>
      <vt:lpstr>AVL tree</vt:lpstr>
      <vt:lpstr>AVL Search Tree</vt:lpstr>
      <vt:lpstr>Insertion in AVL search Tree</vt:lpstr>
      <vt:lpstr>AVL Search Tree</vt:lpstr>
      <vt:lpstr>AVL Search Tree</vt:lpstr>
      <vt:lpstr>Rotation </vt:lpstr>
      <vt:lpstr>Rotation </vt:lpstr>
      <vt:lpstr>LL Rotation</vt:lpstr>
      <vt:lpstr>LL Rotation</vt:lpstr>
      <vt:lpstr>LL Rotation Example</vt:lpstr>
      <vt:lpstr>LL Rotation Example</vt:lpstr>
      <vt:lpstr>RR  Rotation</vt:lpstr>
      <vt:lpstr>RR  Rotation</vt:lpstr>
      <vt:lpstr>RR Rotation Example</vt:lpstr>
      <vt:lpstr>RR Rotation Example</vt:lpstr>
      <vt:lpstr>LR  Rotation</vt:lpstr>
      <vt:lpstr>LR  Rotation</vt:lpstr>
      <vt:lpstr>LR Rotation Example</vt:lpstr>
      <vt:lpstr>LR Rotation Example</vt:lpstr>
      <vt:lpstr>RL  Rotation</vt:lpstr>
      <vt:lpstr>RL  Rotation</vt:lpstr>
      <vt:lpstr>RL Rotation Example</vt:lpstr>
      <vt:lpstr>RL Rotation Example</vt:lpstr>
      <vt:lpstr>AVL Tree</vt:lpstr>
      <vt:lpstr>Slide 31</vt:lpstr>
      <vt:lpstr>Slide 32</vt:lpstr>
      <vt:lpstr>Slide 33</vt:lpstr>
      <vt:lpstr>Deletion in AVL search Tree</vt:lpstr>
      <vt:lpstr>AVL deletion </vt:lpstr>
      <vt:lpstr>AVL Deletion</vt:lpstr>
      <vt:lpstr>R0  Rotation</vt:lpstr>
      <vt:lpstr>R0  Rotation</vt:lpstr>
      <vt:lpstr>R0  Rotation Example</vt:lpstr>
      <vt:lpstr>R0  Rotation Example</vt:lpstr>
      <vt:lpstr>R1  Rotation</vt:lpstr>
      <vt:lpstr>R1  Rotation</vt:lpstr>
      <vt:lpstr>R1  Rotation Example</vt:lpstr>
      <vt:lpstr>R1  Rotation Example</vt:lpstr>
      <vt:lpstr>R-1  Rotation</vt:lpstr>
      <vt:lpstr>R-1  Rotation</vt:lpstr>
      <vt:lpstr>R-1 Rotation Example</vt:lpstr>
      <vt:lpstr>R-1 Rotation Example</vt:lpstr>
      <vt:lpstr>L0  Rotation</vt:lpstr>
      <vt:lpstr>L0  Rotation</vt:lpstr>
      <vt:lpstr>L1  Rotation</vt:lpstr>
      <vt:lpstr>L1  Rotation</vt:lpstr>
      <vt:lpstr>L-1  Rotation</vt:lpstr>
      <vt:lpstr>L-1  Rotation</vt:lpstr>
    </vt:vector>
  </TitlesOfParts>
  <Company>NIT Rourkela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Ramesh Mohapatra</dc:creator>
  <cp:lastModifiedBy>sony</cp:lastModifiedBy>
  <cp:revision>67</cp:revision>
  <dcterms:created xsi:type="dcterms:W3CDTF">2011-03-12T12:47:25Z</dcterms:created>
  <dcterms:modified xsi:type="dcterms:W3CDTF">2012-03-16T05:54:36Z</dcterms:modified>
</cp:coreProperties>
</file>