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4" r:id="rId4"/>
    <p:sldId id="265" r:id="rId5"/>
    <p:sldId id="266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2" r:id="rId17"/>
    <p:sldId id="276" r:id="rId18"/>
    <p:sldId id="277" r:id="rId19"/>
    <p:sldId id="278" r:id="rId20"/>
    <p:sldId id="279" r:id="rId21"/>
    <p:sldId id="282" r:id="rId22"/>
    <p:sldId id="280" r:id="rId23"/>
    <p:sldId id="281" r:id="rId24"/>
    <p:sldId id="283" r:id="rId25"/>
    <p:sldId id="284" r:id="rId26"/>
    <p:sldId id="286" r:id="rId27"/>
    <p:sldId id="287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3FD3-B668-4DAB-B82E-A7149CE8EDAD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FA38-8BC8-4245-994F-219E39496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50C8D-4A54-44C4-8A17-2560361C70B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A90EC-CF70-4F9D-B21A-2F31928A73BD}" type="slidenum">
              <a:rPr lang="en-US"/>
              <a:pPr/>
              <a:t>4</a:t>
            </a:fld>
            <a:endParaRPr lang="en-US"/>
          </a:p>
        </p:txBody>
      </p:sp>
      <p:sp>
        <p:nvSpPr>
          <p:cNvPr id="67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896CA-6E8A-47A9-8BA6-2C35DB5CEF7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A268-D0FD-4732-AF9F-FEE2AD14C9D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1671A-0232-4D3F-9EA7-A0B845D654AC}" type="slidenum">
              <a:rPr lang="en-US"/>
              <a:pPr/>
              <a:t>19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7673" y="692581"/>
            <a:ext cx="4324188" cy="341608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E0E32-1547-498F-9A9E-9163AB740548}" type="slidenum">
              <a:rPr lang="en-US"/>
              <a:pPr/>
              <a:t>20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7673" y="692581"/>
            <a:ext cx="4324188" cy="341608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24ED3-043C-4CBA-86CB-27FF7E0418D8}" type="slidenum">
              <a:rPr lang="en-US"/>
              <a:pPr/>
              <a:t>22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7673" y="692581"/>
            <a:ext cx="4324188" cy="341608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DE8C8-D238-4E00-BF38-CE93C5D9934D}" type="slidenum">
              <a:rPr lang="en-US"/>
              <a:pPr/>
              <a:t>23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7673" y="692581"/>
            <a:ext cx="4324188" cy="341608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5083D-6476-47A8-B8A7-8AA45368F46B}" type="slidenum">
              <a:rPr lang="en-US"/>
              <a:pPr/>
              <a:t>24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B51D2C-B1CE-4C91-BC54-AD481B5CDE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8F04-3435-4F9A-AB68-13B67AAC1A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and Algorithm (CS-102)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K Mohapatra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0800" y="1524000"/>
            <a:ext cx="6286500" cy="1981200"/>
            <a:chOff x="828" y="564"/>
            <a:chExt cx="3960" cy="1248"/>
          </a:xfrm>
        </p:grpSpPr>
        <p:sp>
          <p:nvSpPr>
            <p:cNvPr id="798723" name="Oval 3"/>
            <p:cNvSpPr>
              <a:spLocks noChangeArrowheads="1"/>
            </p:cNvSpPr>
            <p:nvPr/>
          </p:nvSpPr>
          <p:spPr bwMode="auto">
            <a:xfrm>
              <a:off x="828" y="564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0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22" y="564"/>
              <a:ext cx="941" cy="816"/>
              <a:chOff x="1008" y="720"/>
              <a:chExt cx="912" cy="816"/>
            </a:xfrm>
          </p:grpSpPr>
          <p:sp>
            <p:nvSpPr>
              <p:cNvPr id="798725" name="Oval 5"/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26" name="Oval 6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798727" name="Oval 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798728" name="Line 8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29" name="Line 9"/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730" name="Oval 10"/>
            <p:cNvSpPr>
              <a:spLocks noChangeArrowheads="1"/>
            </p:cNvSpPr>
            <p:nvPr/>
          </p:nvSpPr>
          <p:spPr bwMode="auto">
            <a:xfrm>
              <a:off x="285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3</a:t>
              </a:r>
            </a:p>
          </p:txBody>
        </p:sp>
        <p:sp>
          <p:nvSpPr>
            <p:cNvPr id="798731" name="Oval 11"/>
            <p:cNvSpPr>
              <a:spLocks noChangeArrowheads="1"/>
            </p:cNvSpPr>
            <p:nvPr/>
          </p:nvSpPr>
          <p:spPr bwMode="auto">
            <a:xfrm>
              <a:off x="2561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1</a:t>
              </a:r>
            </a:p>
          </p:txBody>
        </p:sp>
        <p:sp>
          <p:nvSpPr>
            <p:cNvPr id="798732" name="Oval 12"/>
            <p:cNvSpPr>
              <a:spLocks noChangeArrowheads="1"/>
            </p:cNvSpPr>
            <p:nvPr/>
          </p:nvSpPr>
          <p:spPr bwMode="auto">
            <a:xfrm>
              <a:off x="315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2</a:t>
              </a:r>
            </a:p>
          </p:txBody>
        </p:sp>
        <p:sp>
          <p:nvSpPr>
            <p:cNvPr id="798733" name="Line 13"/>
            <p:cNvSpPr>
              <a:spLocks noChangeShapeType="1"/>
            </p:cNvSpPr>
            <p:nvPr/>
          </p:nvSpPr>
          <p:spPr bwMode="auto">
            <a:xfrm flipH="1" flipV="1">
              <a:off x="2759" y="900"/>
              <a:ext cx="1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34" name="Line 14"/>
            <p:cNvSpPr>
              <a:spLocks noChangeShapeType="1"/>
            </p:cNvSpPr>
            <p:nvPr/>
          </p:nvSpPr>
          <p:spPr bwMode="auto">
            <a:xfrm flipV="1">
              <a:off x="3155" y="900"/>
              <a:ext cx="9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35" name="Oval 15"/>
            <p:cNvSpPr>
              <a:spLocks noChangeArrowheads="1"/>
            </p:cNvSpPr>
            <p:nvPr/>
          </p:nvSpPr>
          <p:spPr bwMode="auto">
            <a:xfrm>
              <a:off x="414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0</a:t>
              </a:r>
            </a:p>
          </p:txBody>
        </p:sp>
        <p:sp>
          <p:nvSpPr>
            <p:cNvPr id="798736" name="Oval 16"/>
            <p:cNvSpPr>
              <a:spLocks noChangeArrowheads="1"/>
            </p:cNvSpPr>
            <p:nvPr/>
          </p:nvSpPr>
          <p:spPr bwMode="auto">
            <a:xfrm>
              <a:off x="384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1</a:t>
              </a:r>
            </a:p>
          </p:txBody>
        </p:sp>
        <p:sp>
          <p:nvSpPr>
            <p:cNvPr id="798737" name="Oval 17"/>
            <p:cNvSpPr>
              <a:spLocks noChangeArrowheads="1"/>
            </p:cNvSpPr>
            <p:nvPr/>
          </p:nvSpPr>
          <p:spPr bwMode="auto">
            <a:xfrm>
              <a:off x="4442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2</a:t>
              </a:r>
            </a:p>
          </p:txBody>
        </p:sp>
        <p:sp>
          <p:nvSpPr>
            <p:cNvPr id="798738" name="Oval 18"/>
            <p:cNvSpPr>
              <a:spLocks noChangeArrowheads="1"/>
            </p:cNvSpPr>
            <p:nvPr/>
          </p:nvSpPr>
          <p:spPr bwMode="auto">
            <a:xfrm>
              <a:off x="4145" y="1476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3</a:t>
              </a:r>
            </a:p>
          </p:txBody>
        </p:sp>
        <p:sp>
          <p:nvSpPr>
            <p:cNvPr id="798739" name="Line 19"/>
            <p:cNvSpPr>
              <a:spLocks noChangeShapeType="1"/>
            </p:cNvSpPr>
            <p:nvPr/>
          </p:nvSpPr>
          <p:spPr bwMode="auto">
            <a:xfrm>
              <a:off x="4194" y="118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40" name="Line 20"/>
            <p:cNvSpPr>
              <a:spLocks noChangeShapeType="1"/>
            </p:cNvSpPr>
            <p:nvPr/>
          </p:nvSpPr>
          <p:spPr bwMode="auto">
            <a:xfrm>
              <a:off x="4305" y="9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41" name="Line 21"/>
            <p:cNvSpPr>
              <a:spLocks noChangeShapeType="1"/>
            </p:cNvSpPr>
            <p:nvPr/>
          </p:nvSpPr>
          <p:spPr bwMode="auto">
            <a:xfrm flipH="1">
              <a:off x="4454" y="1368"/>
              <a:ext cx="99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42" name="Text Box 22"/>
          <p:cNvSpPr txBox="1">
            <a:spLocks noChangeArrowheads="1"/>
          </p:cNvSpPr>
          <p:nvPr/>
        </p:nvSpPr>
        <p:spPr bwMode="auto">
          <a:xfrm>
            <a:off x="2133600" y="2895600"/>
            <a:ext cx="60260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charset="-120"/>
              </a:rPr>
              <a:t> </a:t>
            </a:r>
            <a:r>
              <a:rPr kumimoji="1" lang="en-US" altLang="zh-TW" sz="2000" dirty="0">
                <a:ea typeface="新細明體" charset="-120"/>
              </a:rPr>
              <a:t>(</a:t>
            </a:r>
            <a:r>
              <a:rPr kumimoji="1" lang="en-US" altLang="zh-TW" sz="2000" dirty="0" err="1">
                <a:ea typeface="新細明體" charset="-120"/>
              </a:rPr>
              <a:t>i</a:t>
            </a:r>
            <a:r>
              <a:rPr kumimoji="1" lang="en-US" altLang="zh-TW" sz="2000" dirty="0">
                <a:ea typeface="新細明體" charset="-120"/>
              </a:rPr>
              <a:t>)                    (ii)            </a:t>
            </a:r>
            <a:r>
              <a:rPr kumimoji="1" lang="en-US" altLang="zh-TW" sz="2000" dirty="0" smtClean="0">
                <a:ea typeface="新細明體" charset="-120"/>
              </a:rPr>
              <a:t>   </a:t>
            </a:r>
            <a:r>
              <a:rPr kumimoji="1" lang="en-US" altLang="zh-TW" sz="2000" dirty="0">
                <a:ea typeface="新細明體" charset="-120"/>
              </a:rPr>
              <a:t>(iii)  </a:t>
            </a:r>
            <a:r>
              <a:rPr kumimoji="1" lang="en-US" altLang="zh-TW" sz="2000" dirty="0" smtClean="0">
                <a:ea typeface="新細明體" charset="-120"/>
              </a:rPr>
              <a:t>           </a:t>
            </a:r>
            <a:r>
              <a:rPr kumimoji="1" lang="en-US" altLang="zh-TW" sz="2000" dirty="0">
                <a:ea typeface="新細明體" charset="-120"/>
              </a:rPr>
              <a:t>(iv)</a:t>
            </a:r>
          </a:p>
          <a:p>
            <a:r>
              <a:rPr kumimoji="1" lang="en-US" altLang="zh-TW" sz="2000" dirty="0">
                <a:ea typeface="新細明體" charset="-120"/>
              </a:rPr>
              <a:t>                       (a) Some of the </a:t>
            </a:r>
            <a:r>
              <a:rPr kumimoji="1" lang="en-US" altLang="zh-TW" sz="2000" dirty="0" err="1">
                <a:ea typeface="新細明體" charset="-120"/>
              </a:rPr>
              <a:t>subgraph</a:t>
            </a:r>
            <a:r>
              <a:rPr kumimoji="1" lang="en-US" altLang="zh-TW" sz="2000" dirty="0">
                <a:ea typeface="新細明體" charset="-120"/>
              </a:rPr>
              <a:t> of G</a:t>
            </a:r>
            <a:r>
              <a:rPr kumimoji="1" lang="en-US" altLang="zh-TW" sz="2000" baseline="-25000" dirty="0">
                <a:ea typeface="新細明體" charset="-120"/>
              </a:rPr>
              <a:t>1</a:t>
            </a:r>
            <a:r>
              <a:rPr kumimoji="1" lang="en-US" altLang="zh-TW" sz="2000" dirty="0">
                <a:ea typeface="新細明體" charset="-120"/>
              </a:rPr>
              <a:t>   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819400" y="3810000"/>
            <a:ext cx="5981700" cy="2247900"/>
            <a:chOff x="924" y="2400"/>
            <a:chExt cx="3768" cy="1416"/>
          </a:xfrm>
        </p:grpSpPr>
        <p:sp>
          <p:nvSpPr>
            <p:cNvPr id="798744" name="Oval 24"/>
            <p:cNvSpPr>
              <a:spLocks noChangeArrowheads="1"/>
            </p:cNvSpPr>
            <p:nvPr/>
          </p:nvSpPr>
          <p:spPr bwMode="auto">
            <a:xfrm>
              <a:off x="924" y="2448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0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848" y="2436"/>
              <a:ext cx="347" cy="864"/>
              <a:chOff x="1692" y="2568"/>
              <a:chExt cx="347" cy="864"/>
            </a:xfrm>
          </p:grpSpPr>
          <p:sp>
            <p:nvSpPr>
              <p:cNvPr id="798746" name="Oval 26"/>
              <p:cNvSpPr>
                <a:spLocks noChangeArrowheads="1"/>
              </p:cNvSpPr>
              <p:nvPr/>
            </p:nvSpPr>
            <p:spPr bwMode="auto">
              <a:xfrm>
                <a:off x="1692" y="2568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47" name="Oval 27"/>
              <p:cNvSpPr>
                <a:spLocks noChangeArrowheads="1"/>
              </p:cNvSpPr>
              <p:nvPr/>
            </p:nvSpPr>
            <p:spPr bwMode="auto">
              <a:xfrm>
                <a:off x="1692" y="3096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952" y="2400"/>
              <a:ext cx="347" cy="1416"/>
              <a:chOff x="2940" y="2544"/>
              <a:chExt cx="347" cy="1416"/>
            </a:xfrm>
          </p:grpSpPr>
          <p:sp>
            <p:nvSpPr>
              <p:cNvPr id="798749" name="Oval 29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50" name="Oval 30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798751" name="Oval 31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2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176" y="2400"/>
              <a:ext cx="347" cy="1416"/>
              <a:chOff x="2940" y="2544"/>
              <a:chExt cx="347" cy="1416"/>
            </a:xfrm>
          </p:grpSpPr>
          <p:sp>
            <p:nvSpPr>
              <p:cNvPr id="798753" name="Oval 33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54" name="Oval 34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798755" name="Oval 35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2</a:t>
                </a:r>
              </a:p>
            </p:txBody>
          </p:sp>
        </p:grpSp>
        <p:sp>
          <p:nvSpPr>
            <p:cNvPr id="798756" name="Line 36"/>
            <p:cNvSpPr>
              <a:spLocks noChangeShapeType="1"/>
            </p:cNvSpPr>
            <p:nvPr/>
          </p:nvSpPr>
          <p:spPr bwMode="auto">
            <a:xfrm>
              <a:off x="2016" y="27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7" name="Line 37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8" name="Line 38"/>
            <p:cNvSpPr>
              <a:spLocks noChangeShapeType="1"/>
            </p:cNvSpPr>
            <p:nvPr/>
          </p:nvSpPr>
          <p:spPr bwMode="auto">
            <a:xfrm>
              <a:off x="3132" y="32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9" name="Freeform 39"/>
            <p:cNvSpPr>
              <a:spLocks/>
            </p:cNvSpPr>
            <p:nvPr/>
          </p:nvSpPr>
          <p:spPr bwMode="auto">
            <a:xfrm>
              <a:off x="4016" y="2664"/>
              <a:ext cx="184" cy="36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28" y="120"/>
                </a:cxn>
                <a:cxn ang="0">
                  <a:pos x="16" y="288"/>
                </a:cxn>
                <a:cxn ang="0">
                  <a:pos x="124" y="432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60" name="Freeform 40"/>
            <p:cNvSpPr>
              <a:spLocks/>
            </p:cNvSpPr>
            <p:nvPr/>
          </p:nvSpPr>
          <p:spPr bwMode="auto">
            <a:xfrm flipH="1">
              <a:off x="4508" y="2664"/>
              <a:ext cx="184" cy="36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28" y="120"/>
                </a:cxn>
                <a:cxn ang="0">
                  <a:pos x="16" y="288"/>
                </a:cxn>
                <a:cxn ang="0">
                  <a:pos x="124" y="432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61" name="Rectangle 41"/>
          <p:cNvSpPr>
            <a:spLocks noChangeArrowheads="1"/>
          </p:cNvSpPr>
          <p:nvPr/>
        </p:nvSpPr>
        <p:spPr bwMode="auto">
          <a:xfrm>
            <a:off x="2819400" y="6019800"/>
            <a:ext cx="591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000">
                <a:ea typeface="新細明體" charset="-120"/>
              </a:rPr>
              <a:t>(i)                    (ii)                       (iii)                           (iv)</a:t>
            </a:r>
          </a:p>
          <a:p>
            <a:pPr algn="ctr"/>
            <a:r>
              <a:rPr kumimoji="1" lang="en-US" altLang="zh-TW" sz="2000">
                <a:ea typeface="新細明體" charset="-120"/>
              </a:rPr>
              <a:t>                       (b) Some of the subgraph of G</a:t>
            </a:r>
            <a:r>
              <a:rPr kumimoji="1" lang="en-US" altLang="zh-TW" sz="2000" baseline="-25000">
                <a:ea typeface="新細明體" charset="-120"/>
              </a:rPr>
              <a:t>3</a:t>
            </a:r>
            <a:r>
              <a:rPr kumimoji="1" lang="en-US" altLang="zh-TW" sz="2000">
                <a:ea typeface="新細明體" charset="-120"/>
              </a:rPr>
              <a:t>   </a:t>
            </a:r>
          </a:p>
        </p:txBody>
      </p:sp>
      <p:sp>
        <p:nvSpPr>
          <p:cNvPr id="798764" name="Oval 44"/>
          <p:cNvSpPr>
            <a:spLocks noChangeArrowheads="1"/>
          </p:cNvSpPr>
          <p:nvPr/>
        </p:nvSpPr>
        <p:spPr bwMode="auto">
          <a:xfrm>
            <a:off x="1371600" y="1295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98765" name="Oval 45"/>
          <p:cNvSpPr>
            <a:spLocks noChangeArrowheads="1"/>
          </p:cNvSpPr>
          <p:nvPr/>
        </p:nvSpPr>
        <p:spPr bwMode="auto">
          <a:xfrm>
            <a:off x="685800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98766" name="Oval 46"/>
          <p:cNvSpPr>
            <a:spLocks noChangeArrowheads="1"/>
          </p:cNvSpPr>
          <p:nvPr/>
        </p:nvSpPr>
        <p:spPr bwMode="auto">
          <a:xfrm>
            <a:off x="2057400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798767" name="Oval 47"/>
          <p:cNvSpPr>
            <a:spLocks noChangeArrowheads="1"/>
          </p:cNvSpPr>
          <p:nvPr/>
        </p:nvSpPr>
        <p:spPr bwMode="auto">
          <a:xfrm>
            <a:off x="1371600" y="2667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798768" name="Line 48"/>
          <p:cNvSpPr>
            <a:spLocks noChangeShapeType="1"/>
          </p:cNvSpPr>
          <p:nvPr/>
        </p:nvSpPr>
        <p:spPr bwMode="auto">
          <a:xfrm>
            <a:off x="1593850" y="1746250"/>
            <a:ext cx="1588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69" name="Line 49"/>
          <p:cNvSpPr>
            <a:spLocks noChangeShapeType="1"/>
          </p:cNvSpPr>
          <p:nvPr/>
        </p:nvSpPr>
        <p:spPr bwMode="auto">
          <a:xfrm>
            <a:off x="1136650" y="2279650"/>
            <a:ext cx="914400" cy="15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0" name="Line 50"/>
          <p:cNvSpPr>
            <a:spLocks noChangeShapeType="1"/>
          </p:cNvSpPr>
          <p:nvPr/>
        </p:nvSpPr>
        <p:spPr bwMode="auto">
          <a:xfrm flipH="1">
            <a:off x="1025525" y="1670050"/>
            <a:ext cx="407988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1" name="Line 51"/>
          <p:cNvSpPr>
            <a:spLocks noChangeShapeType="1"/>
          </p:cNvSpPr>
          <p:nvPr/>
        </p:nvSpPr>
        <p:spPr bwMode="auto">
          <a:xfrm>
            <a:off x="1746250" y="16700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2" name="Line 52"/>
          <p:cNvSpPr>
            <a:spLocks noChangeShapeType="1"/>
          </p:cNvSpPr>
          <p:nvPr/>
        </p:nvSpPr>
        <p:spPr bwMode="auto">
          <a:xfrm>
            <a:off x="1011238" y="2486025"/>
            <a:ext cx="354012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3" name="Line 53"/>
          <p:cNvSpPr>
            <a:spLocks noChangeShapeType="1"/>
          </p:cNvSpPr>
          <p:nvPr/>
        </p:nvSpPr>
        <p:spPr bwMode="auto">
          <a:xfrm flipH="1">
            <a:off x="1800225" y="24590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4" name="Rectangle 54"/>
          <p:cNvSpPr>
            <a:spLocks noChangeArrowheads="1"/>
          </p:cNvSpPr>
          <p:nvPr/>
        </p:nvSpPr>
        <p:spPr bwMode="auto">
          <a:xfrm>
            <a:off x="1371600" y="297180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G</a:t>
            </a:r>
            <a:r>
              <a:rPr kumimoji="1" lang="en-US" altLang="zh-TW" sz="1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98775" name="Oval 55"/>
          <p:cNvSpPr>
            <a:spLocks noChangeArrowheads="1"/>
          </p:cNvSpPr>
          <p:nvPr/>
        </p:nvSpPr>
        <p:spPr bwMode="auto">
          <a:xfrm>
            <a:off x="1419225" y="34877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98776" name="Oval 56"/>
          <p:cNvSpPr>
            <a:spLocks noChangeArrowheads="1"/>
          </p:cNvSpPr>
          <p:nvPr/>
        </p:nvSpPr>
        <p:spPr bwMode="auto">
          <a:xfrm>
            <a:off x="1417638" y="4591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98777" name="Oval 57"/>
          <p:cNvSpPr>
            <a:spLocks noChangeArrowheads="1"/>
          </p:cNvSpPr>
          <p:nvPr/>
        </p:nvSpPr>
        <p:spPr bwMode="auto">
          <a:xfrm>
            <a:off x="1433513" y="5610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798778" name="Line 58"/>
          <p:cNvSpPr>
            <a:spLocks noChangeShapeType="1"/>
          </p:cNvSpPr>
          <p:nvPr/>
        </p:nvSpPr>
        <p:spPr bwMode="auto">
          <a:xfrm>
            <a:off x="1655763" y="5046663"/>
            <a:ext cx="1587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9" name="Line 59"/>
          <p:cNvSpPr>
            <a:spLocks noChangeShapeType="1"/>
          </p:cNvSpPr>
          <p:nvPr/>
        </p:nvSpPr>
        <p:spPr bwMode="auto">
          <a:xfrm flipV="1">
            <a:off x="1833563" y="3876675"/>
            <a:ext cx="1587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0" name="Line 60"/>
          <p:cNvSpPr>
            <a:spLocks noChangeShapeType="1"/>
          </p:cNvSpPr>
          <p:nvPr/>
        </p:nvSpPr>
        <p:spPr bwMode="auto">
          <a:xfrm>
            <a:off x="1465263" y="3903663"/>
            <a:ext cx="1587" cy="735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1" name="Rectangle 61"/>
          <p:cNvSpPr>
            <a:spLocks noChangeArrowheads="1"/>
          </p:cNvSpPr>
          <p:nvPr/>
        </p:nvSpPr>
        <p:spPr bwMode="auto">
          <a:xfrm>
            <a:off x="1330325" y="632936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G</a:t>
            </a:r>
            <a:r>
              <a:rPr kumimoji="1" lang="en-US" altLang="zh-TW" sz="1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798783" name="Rectangle 63"/>
          <p:cNvSpPr>
            <a:spLocks noChangeArrowheads="1"/>
          </p:cNvSpPr>
          <p:nvPr/>
        </p:nvSpPr>
        <p:spPr bwMode="auto">
          <a:xfrm>
            <a:off x="1371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4000" i="1">
                <a:solidFill>
                  <a:schemeClr val="hlink"/>
                </a:solidFill>
                <a:latin typeface="Georgia" pitchFamily="18" charset="0"/>
              </a:rPr>
              <a:t>Subgraphs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458200" cy="1143000"/>
          </a:xfrm>
        </p:spPr>
        <p:txBody>
          <a:bodyPr/>
          <a:lstStyle/>
          <a:p>
            <a:r>
              <a:rPr lang="en-US" altLang="en-US"/>
              <a:t>More…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534400" cy="3733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8000"/>
                </a:solidFill>
              </a:rPr>
              <a:t>tree</a:t>
            </a:r>
            <a:r>
              <a:rPr lang="en-US" altLang="en-US" sz="2800" dirty="0"/>
              <a:t> - connected graph without cycles</a:t>
            </a:r>
          </a:p>
          <a:p>
            <a:r>
              <a:rPr lang="en-US" altLang="en-US" sz="2800" dirty="0">
                <a:solidFill>
                  <a:srgbClr val="FA2C25"/>
                </a:solidFill>
              </a:rPr>
              <a:t>forest</a:t>
            </a:r>
            <a:r>
              <a:rPr lang="en-US" altLang="en-US" sz="2800" dirty="0"/>
              <a:t> - collection of trees</a:t>
            </a:r>
          </a:p>
        </p:txBody>
      </p:sp>
      <p:pic>
        <p:nvPicPr>
          <p:cNvPr id="777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2362200"/>
            <a:ext cx="4953000" cy="3989388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altLang="en-US"/>
              <a:t>Connectivity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001000" cy="5257800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b="1" dirty="0">
                <a:solidFill>
                  <a:srgbClr val="FA2C25"/>
                </a:solidFill>
              </a:rPr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A2C25"/>
                </a:solidFill>
              </a:rPr>
              <a:t>= #vertices</a:t>
            </a:r>
            <a:r>
              <a:rPr lang="en-US" altLang="en-US" sz="2400" dirty="0"/>
              <a:t>, and </a:t>
            </a:r>
            <a:r>
              <a:rPr lang="en-US" altLang="en-US" sz="2400" b="1" dirty="0">
                <a:solidFill>
                  <a:srgbClr val="008000"/>
                </a:solidFill>
              </a:rPr>
              <a:t>m</a:t>
            </a:r>
            <a:r>
              <a:rPr lang="en-US" altLang="en-US" sz="2400" dirty="0">
                <a:solidFill>
                  <a:srgbClr val="008000"/>
                </a:solidFill>
              </a:rPr>
              <a:t> = #edges</a:t>
            </a:r>
          </a:p>
          <a:p>
            <a:r>
              <a:rPr lang="en-US" altLang="en-US" sz="2400" b="1" dirty="0">
                <a:solidFill>
                  <a:srgbClr val="FA2C25"/>
                </a:solidFill>
              </a:rPr>
              <a:t>A complete graph</a:t>
            </a:r>
            <a:r>
              <a:rPr lang="en-US" altLang="en-US" sz="2400" dirty="0"/>
              <a:t>: one in which all pairs of vertices are adjacent</a:t>
            </a:r>
          </a:p>
          <a:p>
            <a:r>
              <a:rPr lang="en-US" altLang="en-US" sz="2400" i="1" dirty="0"/>
              <a:t>How many total edges in a complete graph?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000" dirty="0"/>
              <a:t>Each of the n vertices is incident to </a:t>
            </a:r>
            <a:r>
              <a:rPr lang="en-US" altLang="en-US" sz="2000" b="1" dirty="0">
                <a:solidFill>
                  <a:srgbClr val="FA2C25"/>
                </a:solidFill>
              </a:rPr>
              <a:t>n</a:t>
            </a:r>
            <a:r>
              <a:rPr lang="en-US" altLang="en-US" sz="2000" dirty="0">
                <a:solidFill>
                  <a:srgbClr val="FA2C25"/>
                </a:solidFill>
              </a:rPr>
              <a:t>-1</a:t>
            </a:r>
            <a:r>
              <a:rPr lang="en-US" altLang="en-US" sz="2000" dirty="0"/>
              <a:t> edges, however, we would have counted each edge twice!  Therefore, intuitively, m = </a:t>
            </a:r>
            <a:r>
              <a:rPr lang="en-US" altLang="en-US" sz="2000" b="1" dirty="0">
                <a:solidFill>
                  <a:srgbClr val="FA2C25"/>
                </a:solidFill>
              </a:rPr>
              <a:t>n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FA2C25"/>
                </a:solidFill>
              </a:rPr>
              <a:t>n</a:t>
            </a:r>
            <a:r>
              <a:rPr lang="en-US" altLang="en-US" sz="2000" dirty="0"/>
              <a:t> -1)/2.</a:t>
            </a:r>
          </a:p>
          <a:p>
            <a:r>
              <a:rPr lang="en-US" altLang="en-US" sz="2400" dirty="0"/>
              <a:t>Therefore, if a graph is not complete, m &lt; </a:t>
            </a:r>
            <a:r>
              <a:rPr lang="en-US" altLang="en-US" sz="2400" b="1" dirty="0">
                <a:solidFill>
                  <a:srgbClr val="FA2C25"/>
                </a:solidFill>
              </a:rPr>
              <a:t>n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A2C25"/>
                </a:solidFill>
              </a:rPr>
              <a:t>n</a:t>
            </a:r>
            <a:r>
              <a:rPr lang="en-US" altLang="en-US" sz="2400" dirty="0"/>
              <a:t> -1)/2</a:t>
            </a:r>
          </a:p>
          <a:p>
            <a:endParaRPr lang="en-US" altLang="en-US" sz="2400" dirty="0"/>
          </a:p>
        </p:txBody>
      </p:sp>
      <p:pic>
        <p:nvPicPr>
          <p:cNvPr id="778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4419600"/>
            <a:ext cx="4495800" cy="2182812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altLang="en-US"/>
              <a:t>More Connectivity</a:t>
            </a:r>
          </a:p>
        </p:txBody>
      </p:sp>
      <p:sp>
        <p:nvSpPr>
          <p:cNvPr id="77926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839200" cy="6019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solidFill>
                  <a:srgbClr val="FA2C25"/>
                </a:solidFill>
              </a:rPr>
              <a:t>n</a:t>
            </a:r>
            <a:r>
              <a:rPr lang="en-US" altLang="en-US"/>
              <a:t> = #vertices</a:t>
            </a:r>
          </a:p>
          <a:p>
            <a:pPr>
              <a:buFontTx/>
              <a:buNone/>
            </a:pPr>
            <a:r>
              <a:rPr lang="en-US" altLang="en-US" b="1">
                <a:solidFill>
                  <a:srgbClr val="008000"/>
                </a:solidFill>
              </a:rPr>
              <a:t>m</a:t>
            </a:r>
            <a:r>
              <a:rPr lang="en-US" altLang="en-US"/>
              <a:t> = #edges</a:t>
            </a:r>
          </a:p>
          <a:p>
            <a:r>
              <a:rPr lang="en-US" altLang="en-US"/>
              <a:t>For a tree </a:t>
            </a:r>
            <a:r>
              <a:rPr lang="en-US" altLang="en-US" b="1">
                <a:solidFill>
                  <a:srgbClr val="008000"/>
                </a:solidFill>
              </a:rPr>
              <a:t>m</a:t>
            </a:r>
            <a:r>
              <a:rPr lang="en-US" altLang="en-US"/>
              <a:t> = </a:t>
            </a:r>
            <a:r>
              <a:rPr lang="en-US" altLang="en-US" b="1">
                <a:solidFill>
                  <a:srgbClr val="FA2C25"/>
                </a:solidFill>
              </a:rPr>
              <a:t>n</a:t>
            </a:r>
            <a:r>
              <a:rPr lang="en-US" altLang="en-US"/>
              <a:t> - 1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  <p:pic>
        <p:nvPicPr>
          <p:cNvPr id="779268" name="Picture 102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14800" y="1752600"/>
            <a:ext cx="3810000" cy="1839913"/>
          </a:xfrm>
          <a:noFill/>
          <a:ln/>
        </p:spPr>
      </p:pic>
      <p:pic>
        <p:nvPicPr>
          <p:cNvPr id="779269" name="Picture 1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343400"/>
            <a:ext cx="419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9270" name="Text Box 1030"/>
          <p:cNvSpPr txBox="1">
            <a:spLocks noChangeArrowheads="1"/>
          </p:cNvSpPr>
          <p:nvPr/>
        </p:nvSpPr>
        <p:spPr bwMode="auto">
          <a:xfrm>
            <a:off x="304800" y="35814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charset="0"/>
              </a:rPr>
              <a:t>If </a:t>
            </a:r>
            <a:r>
              <a:rPr lang="en-US" altLang="en-US" b="1">
                <a:solidFill>
                  <a:srgbClr val="008000"/>
                </a:solidFill>
                <a:latin typeface="Times" charset="0"/>
              </a:rPr>
              <a:t>m</a:t>
            </a:r>
            <a:r>
              <a:rPr lang="en-US" altLang="en-US">
                <a:latin typeface="Times" charset="0"/>
              </a:rPr>
              <a:t> &lt; </a:t>
            </a:r>
            <a:r>
              <a:rPr lang="en-US" altLang="en-US" b="1">
                <a:solidFill>
                  <a:srgbClr val="FA2C25"/>
                </a:solidFill>
                <a:latin typeface="Times" charset="0"/>
              </a:rPr>
              <a:t>n</a:t>
            </a:r>
            <a:r>
              <a:rPr lang="en-US" altLang="en-US">
                <a:latin typeface="Times" charset="0"/>
              </a:rPr>
              <a:t> - 1, G is not connected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Oriented (Directed) Graph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graph where edges are directed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19400"/>
            <a:ext cx="2162175" cy="1747838"/>
            <a:chOff x="1344" y="1776"/>
            <a:chExt cx="1362" cy="1101"/>
          </a:xfrm>
        </p:grpSpPr>
        <p:sp>
          <p:nvSpPr>
            <p:cNvPr id="780293" name="Rectangle 5"/>
            <p:cNvSpPr>
              <a:spLocks noChangeArrowheads="1"/>
            </p:cNvSpPr>
            <p:nvPr/>
          </p:nvSpPr>
          <p:spPr bwMode="auto">
            <a:xfrm>
              <a:off x="2492" y="2718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4" name="Freeform 6"/>
            <p:cNvSpPr>
              <a:spLocks/>
            </p:cNvSpPr>
            <p:nvPr/>
          </p:nvSpPr>
          <p:spPr bwMode="auto">
            <a:xfrm>
              <a:off x="2499" y="2711"/>
              <a:ext cx="28" cy="27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27"/>
                </a:cxn>
                <a:cxn ang="0">
                  <a:pos x="28" y="7"/>
                </a:cxn>
                <a:cxn ang="0">
                  <a:pos x="14" y="0"/>
                </a:cxn>
                <a:cxn ang="0">
                  <a:pos x="0" y="20"/>
                </a:cxn>
              </a:cxnLst>
              <a:rect l="0" t="0" r="r" b="b"/>
              <a:pathLst>
                <a:path w="28" h="27">
                  <a:moveTo>
                    <a:pt x="0" y="20"/>
                  </a:moveTo>
                  <a:lnTo>
                    <a:pt x="14" y="27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5" name="Freeform 7"/>
            <p:cNvSpPr>
              <a:spLocks/>
            </p:cNvSpPr>
            <p:nvPr/>
          </p:nvSpPr>
          <p:spPr bwMode="auto">
            <a:xfrm>
              <a:off x="1488" y="2711"/>
              <a:ext cx="28" cy="27"/>
            </a:xfrm>
            <a:custGeom>
              <a:avLst/>
              <a:gdLst/>
              <a:ahLst/>
              <a:cxnLst>
                <a:cxn ang="0">
                  <a:pos x="28" y="20"/>
                </a:cxn>
                <a:cxn ang="0">
                  <a:pos x="21" y="27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28" y="20"/>
                </a:cxn>
              </a:cxnLst>
              <a:rect l="0" t="0" r="r" b="b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6" name="Rectangle 8"/>
            <p:cNvSpPr>
              <a:spLocks noChangeArrowheads="1"/>
            </p:cNvSpPr>
            <p:nvPr/>
          </p:nvSpPr>
          <p:spPr bwMode="auto">
            <a:xfrm>
              <a:off x="1495" y="2718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7" name="Rectangle 9"/>
            <p:cNvSpPr>
              <a:spLocks noChangeArrowheads="1"/>
            </p:cNvSpPr>
            <p:nvPr/>
          </p:nvSpPr>
          <p:spPr bwMode="auto">
            <a:xfrm>
              <a:off x="1495" y="2704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8" name="Rectangle 10"/>
            <p:cNvSpPr>
              <a:spLocks noChangeArrowheads="1"/>
            </p:cNvSpPr>
            <p:nvPr/>
          </p:nvSpPr>
          <p:spPr bwMode="auto">
            <a:xfrm>
              <a:off x="2506" y="2704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9" name="Oval 11"/>
            <p:cNvSpPr>
              <a:spLocks noChangeArrowheads="1"/>
            </p:cNvSpPr>
            <p:nvPr/>
          </p:nvSpPr>
          <p:spPr bwMode="auto">
            <a:xfrm>
              <a:off x="2417" y="2580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0" name="Oval 12"/>
            <p:cNvSpPr>
              <a:spLocks noChangeArrowheads="1"/>
            </p:cNvSpPr>
            <p:nvPr/>
          </p:nvSpPr>
          <p:spPr bwMode="auto">
            <a:xfrm>
              <a:off x="2420" y="2583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1" name="Oval 13"/>
            <p:cNvSpPr>
              <a:spLocks noChangeArrowheads="1"/>
            </p:cNvSpPr>
            <p:nvPr/>
          </p:nvSpPr>
          <p:spPr bwMode="auto">
            <a:xfrm>
              <a:off x="1427" y="2580"/>
              <a:ext cx="178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2" name="Oval 14"/>
            <p:cNvSpPr>
              <a:spLocks noChangeArrowheads="1"/>
            </p:cNvSpPr>
            <p:nvPr/>
          </p:nvSpPr>
          <p:spPr bwMode="auto">
            <a:xfrm>
              <a:off x="1430" y="2583"/>
              <a:ext cx="172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3" name="Freeform 15"/>
            <p:cNvSpPr>
              <a:spLocks/>
            </p:cNvSpPr>
            <p:nvPr/>
          </p:nvSpPr>
          <p:spPr bwMode="auto">
            <a:xfrm>
              <a:off x="1358" y="1776"/>
              <a:ext cx="41" cy="2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7" y="14"/>
                </a:cxn>
                <a:cxn ang="0">
                  <a:pos x="0" y="27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lnTo>
                    <a:pt x="7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4" name="Line 16"/>
            <p:cNvSpPr>
              <a:spLocks noChangeShapeType="1"/>
            </p:cNvSpPr>
            <p:nvPr/>
          </p:nvSpPr>
          <p:spPr bwMode="auto">
            <a:xfrm>
              <a:off x="1344" y="2718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5" name="Freeform 17"/>
            <p:cNvSpPr>
              <a:spLocks/>
            </p:cNvSpPr>
            <p:nvPr/>
          </p:nvSpPr>
          <p:spPr bwMode="auto">
            <a:xfrm>
              <a:off x="1344" y="2814"/>
              <a:ext cx="21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21" y="48"/>
                </a:cxn>
                <a:cxn ang="0">
                  <a:pos x="21" y="48"/>
                </a:cxn>
              </a:cxnLst>
              <a:rect l="0" t="0" r="r" b="b"/>
              <a:pathLst>
                <a:path w="21" h="48">
                  <a:moveTo>
                    <a:pt x="0" y="0"/>
                  </a:moveTo>
                  <a:lnTo>
                    <a:pt x="0" y="14"/>
                  </a:lnTo>
                  <a:lnTo>
                    <a:pt x="21" y="48"/>
                  </a:lnTo>
                  <a:lnTo>
                    <a:pt x="21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6" name="Line 18"/>
            <p:cNvSpPr>
              <a:spLocks noChangeShapeType="1"/>
            </p:cNvSpPr>
            <p:nvPr/>
          </p:nvSpPr>
          <p:spPr bwMode="auto">
            <a:xfrm>
              <a:off x="1406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7" name="Line 19"/>
            <p:cNvSpPr>
              <a:spLocks noChangeShapeType="1"/>
            </p:cNvSpPr>
            <p:nvPr/>
          </p:nvSpPr>
          <p:spPr bwMode="auto">
            <a:xfrm>
              <a:off x="1502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8" name="Line 20"/>
            <p:cNvSpPr>
              <a:spLocks noChangeShapeType="1"/>
            </p:cNvSpPr>
            <p:nvPr/>
          </p:nvSpPr>
          <p:spPr bwMode="auto">
            <a:xfrm>
              <a:off x="1598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9" name="Line 21"/>
            <p:cNvSpPr>
              <a:spLocks noChangeShapeType="1"/>
            </p:cNvSpPr>
            <p:nvPr/>
          </p:nvSpPr>
          <p:spPr bwMode="auto">
            <a:xfrm>
              <a:off x="1695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0" name="Line 22"/>
            <p:cNvSpPr>
              <a:spLocks noChangeShapeType="1"/>
            </p:cNvSpPr>
            <p:nvPr/>
          </p:nvSpPr>
          <p:spPr bwMode="auto">
            <a:xfrm>
              <a:off x="1791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1" name="Line 23"/>
            <p:cNvSpPr>
              <a:spLocks noChangeShapeType="1"/>
            </p:cNvSpPr>
            <p:nvPr/>
          </p:nvSpPr>
          <p:spPr bwMode="auto">
            <a:xfrm>
              <a:off x="1887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2" name="Freeform 24"/>
            <p:cNvSpPr>
              <a:spLocks/>
            </p:cNvSpPr>
            <p:nvPr/>
          </p:nvSpPr>
          <p:spPr bwMode="auto">
            <a:xfrm>
              <a:off x="1983" y="2876"/>
              <a:ext cx="5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55" y="0"/>
                </a:cxn>
              </a:cxnLst>
              <a:rect l="0" t="0" r="r" b="b"/>
              <a:pathLst>
                <a:path w="55">
                  <a:moveTo>
                    <a:pt x="0" y="0"/>
                  </a:moveTo>
                  <a:lnTo>
                    <a:pt x="42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3" name="Line 25"/>
            <p:cNvSpPr>
              <a:spLocks noChangeShapeType="1"/>
            </p:cNvSpPr>
            <p:nvPr/>
          </p:nvSpPr>
          <p:spPr bwMode="auto">
            <a:xfrm>
              <a:off x="2080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4" name="Line 26"/>
            <p:cNvSpPr>
              <a:spLocks noChangeShapeType="1"/>
            </p:cNvSpPr>
            <p:nvPr/>
          </p:nvSpPr>
          <p:spPr bwMode="auto">
            <a:xfrm>
              <a:off x="2176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5" name="Line 27"/>
            <p:cNvSpPr>
              <a:spLocks noChangeShapeType="1"/>
            </p:cNvSpPr>
            <p:nvPr/>
          </p:nvSpPr>
          <p:spPr bwMode="auto">
            <a:xfrm>
              <a:off x="2272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6" name="Line 28"/>
            <p:cNvSpPr>
              <a:spLocks noChangeShapeType="1"/>
            </p:cNvSpPr>
            <p:nvPr/>
          </p:nvSpPr>
          <p:spPr bwMode="auto">
            <a:xfrm>
              <a:off x="2369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7" name="Line 29"/>
            <p:cNvSpPr>
              <a:spLocks noChangeShapeType="1"/>
            </p:cNvSpPr>
            <p:nvPr/>
          </p:nvSpPr>
          <p:spPr bwMode="auto">
            <a:xfrm>
              <a:off x="2465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8" name="Line 30"/>
            <p:cNvSpPr>
              <a:spLocks noChangeShapeType="1"/>
            </p:cNvSpPr>
            <p:nvPr/>
          </p:nvSpPr>
          <p:spPr bwMode="auto">
            <a:xfrm>
              <a:off x="2561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9" name="Freeform 31"/>
            <p:cNvSpPr>
              <a:spLocks/>
            </p:cNvSpPr>
            <p:nvPr/>
          </p:nvSpPr>
          <p:spPr bwMode="auto">
            <a:xfrm>
              <a:off x="2657" y="2848"/>
              <a:ext cx="42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35" y="14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0" y="28"/>
                  </a:moveTo>
                  <a:lnTo>
                    <a:pt x="0" y="28"/>
                  </a:lnTo>
                  <a:lnTo>
                    <a:pt x="35" y="14"/>
                  </a:lnTo>
                  <a:lnTo>
                    <a:pt x="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0" name="Line 32"/>
            <p:cNvSpPr>
              <a:spLocks noChangeShapeType="1"/>
            </p:cNvSpPr>
            <p:nvPr/>
          </p:nvSpPr>
          <p:spPr bwMode="auto">
            <a:xfrm flipV="1">
              <a:off x="2705" y="2752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1" name="Line 33"/>
            <p:cNvSpPr>
              <a:spLocks noChangeShapeType="1"/>
            </p:cNvSpPr>
            <p:nvPr/>
          </p:nvSpPr>
          <p:spPr bwMode="auto">
            <a:xfrm flipH="1">
              <a:off x="2595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2" name="Line 34"/>
            <p:cNvSpPr>
              <a:spLocks noChangeShapeType="1"/>
            </p:cNvSpPr>
            <p:nvPr/>
          </p:nvSpPr>
          <p:spPr bwMode="auto">
            <a:xfrm flipH="1">
              <a:off x="2499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3" name="Line 35"/>
            <p:cNvSpPr>
              <a:spLocks noChangeShapeType="1"/>
            </p:cNvSpPr>
            <p:nvPr/>
          </p:nvSpPr>
          <p:spPr bwMode="auto">
            <a:xfrm flipH="1">
              <a:off x="2403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4" name="Line 36"/>
            <p:cNvSpPr>
              <a:spLocks noChangeShapeType="1"/>
            </p:cNvSpPr>
            <p:nvPr/>
          </p:nvSpPr>
          <p:spPr bwMode="auto">
            <a:xfrm flipH="1">
              <a:off x="2307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5" name="Line 37"/>
            <p:cNvSpPr>
              <a:spLocks noChangeShapeType="1"/>
            </p:cNvSpPr>
            <p:nvPr/>
          </p:nvSpPr>
          <p:spPr bwMode="auto">
            <a:xfrm flipH="1">
              <a:off x="2210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6" name="Line 38"/>
            <p:cNvSpPr>
              <a:spLocks noChangeShapeType="1"/>
            </p:cNvSpPr>
            <p:nvPr/>
          </p:nvSpPr>
          <p:spPr bwMode="auto">
            <a:xfrm flipH="1">
              <a:off x="2114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7" name="Freeform 39"/>
            <p:cNvSpPr>
              <a:spLocks/>
            </p:cNvSpPr>
            <p:nvPr/>
          </p:nvSpPr>
          <p:spPr bwMode="auto">
            <a:xfrm>
              <a:off x="2018" y="1776"/>
              <a:ext cx="55" cy="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55">
                  <a:moveTo>
                    <a:pt x="55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8" name="Line 40"/>
            <p:cNvSpPr>
              <a:spLocks noChangeShapeType="1"/>
            </p:cNvSpPr>
            <p:nvPr/>
          </p:nvSpPr>
          <p:spPr bwMode="auto">
            <a:xfrm flipH="1">
              <a:off x="1922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9" name="Line 41"/>
            <p:cNvSpPr>
              <a:spLocks noChangeShapeType="1"/>
            </p:cNvSpPr>
            <p:nvPr/>
          </p:nvSpPr>
          <p:spPr bwMode="auto">
            <a:xfrm flipH="1">
              <a:off x="1825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0" name="Line 42"/>
            <p:cNvSpPr>
              <a:spLocks noChangeShapeType="1"/>
            </p:cNvSpPr>
            <p:nvPr/>
          </p:nvSpPr>
          <p:spPr bwMode="auto">
            <a:xfrm flipH="1">
              <a:off x="1729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1" name="Line 43"/>
            <p:cNvSpPr>
              <a:spLocks noChangeShapeType="1"/>
            </p:cNvSpPr>
            <p:nvPr/>
          </p:nvSpPr>
          <p:spPr bwMode="auto">
            <a:xfrm flipH="1">
              <a:off x="1633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2" name="Line 44"/>
            <p:cNvSpPr>
              <a:spLocks noChangeShapeType="1"/>
            </p:cNvSpPr>
            <p:nvPr/>
          </p:nvSpPr>
          <p:spPr bwMode="auto">
            <a:xfrm flipH="1">
              <a:off x="1537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3" name="Line 45"/>
            <p:cNvSpPr>
              <a:spLocks noChangeShapeType="1"/>
            </p:cNvSpPr>
            <p:nvPr/>
          </p:nvSpPr>
          <p:spPr bwMode="auto">
            <a:xfrm flipH="1">
              <a:off x="1440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4" name="Rectangle 46"/>
            <p:cNvSpPr>
              <a:spLocks noChangeArrowheads="1"/>
            </p:cNvSpPr>
            <p:nvPr/>
          </p:nvSpPr>
          <p:spPr bwMode="auto">
            <a:xfrm>
              <a:off x="2492" y="1955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5" name="Freeform 47"/>
            <p:cNvSpPr>
              <a:spLocks/>
            </p:cNvSpPr>
            <p:nvPr/>
          </p:nvSpPr>
          <p:spPr bwMode="auto">
            <a:xfrm>
              <a:off x="1990" y="2340"/>
              <a:ext cx="28" cy="34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0" y="27"/>
                </a:cxn>
                <a:cxn ang="0">
                  <a:pos x="21" y="0"/>
                </a:cxn>
                <a:cxn ang="0">
                  <a:pos x="28" y="13"/>
                </a:cxn>
                <a:cxn ang="0">
                  <a:pos x="14" y="34"/>
                </a:cxn>
              </a:cxnLst>
              <a:rect l="0" t="0" r="r" b="b"/>
              <a:pathLst>
                <a:path w="28" h="34">
                  <a:moveTo>
                    <a:pt x="14" y="34"/>
                  </a:moveTo>
                  <a:lnTo>
                    <a:pt x="0" y="27"/>
                  </a:lnTo>
                  <a:lnTo>
                    <a:pt x="21" y="0"/>
                  </a:lnTo>
                  <a:lnTo>
                    <a:pt x="28" y="13"/>
                  </a:lnTo>
                  <a:lnTo>
                    <a:pt x="14" y="3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6" name="Freeform 48"/>
            <p:cNvSpPr>
              <a:spLocks/>
            </p:cNvSpPr>
            <p:nvPr/>
          </p:nvSpPr>
          <p:spPr bwMode="auto">
            <a:xfrm>
              <a:off x="2004" y="2353"/>
              <a:ext cx="28" cy="2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28"/>
                </a:cxn>
                <a:cxn ang="0">
                  <a:pos x="28" y="7"/>
                </a:cxn>
                <a:cxn ang="0">
                  <a:pos x="21" y="0"/>
                </a:cxn>
                <a:cxn ang="0">
                  <a:pos x="0" y="21"/>
                </a:cxn>
              </a:cxnLst>
              <a:rect l="0" t="0" r="r" b="b"/>
              <a:pathLst>
                <a:path w="28" h="28">
                  <a:moveTo>
                    <a:pt x="0" y="21"/>
                  </a:moveTo>
                  <a:lnTo>
                    <a:pt x="14" y="28"/>
                  </a:lnTo>
                  <a:lnTo>
                    <a:pt x="28" y="7"/>
                  </a:lnTo>
                  <a:lnTo>
                    <a:pt x="21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7" name="Freeform 49"/>
            <p:cNvSpPr>
              <a:spLocks/>
            </p:cNvSpPr>
            <p:nvPr/>
          </p:nvSpPr>
          <p:spPr bwMode="auto">
            <a:xfrm>
              <a:off x="1488" y="1948"/>
              <a:ext cx="35" cy="34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0" y="27"/>
                </a:cxn>
                <a:cxn ang="0">
                  <a:pos x="21" y="0"/>
                </a:cxn>
                <a:cxn ang="0">
                  <a:pos x="35" y="13"/>
                </a:cxn>
                <a:cxn ang="0">
                  <a:pos x="14" y="34"/>
                </a:cxn>
              </a:cxnLst>
              <a:rect l="0" t="0" r="r" b="b"/>
              <a:pathLst>
                <a:path w="35" h="34">
                  <a:moveTo>
                    <a:pt x="14" y="34"/>
                  </a:moveTo>
                  <a:lnTo>
                    <a:pt x="0" y="27"/>
                  </a:lnTo>
                  <a:lnTo>
                    <a:pt x="21" y="0"/>
                  </a:lnTo>
                  <a:lnTo>
                    <a:pt x="35" y="13"/>
                  </a:lnTo>
                  <a:lnTo>
                    <a:pt x="14" y="3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8" name="Freeform 50"/>
            <p:cNvSpPr>
              <a:spLocks/>
            </p:cNvSpPr>
            <p:nvPr/>
          </p:nvSpPr>
          <p:spPr bwMode="auto">
            <a:xfrm>
              <a:off x="2004" y="2340"/>
              <a:ext cx="28" cy="34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28" y="27"/>
                </a:cxn>
                <a:cxn ang="0">
                  <a:pos x="14" y="0"/>
                </a:cxn>
                <a:cxn ang="0">
                  <a:pos x="0" y="13"/>
                </a:cxn>
                <a:cxn ang="0">
                  <a:pos x="14" y="34"/>
                </a:cxn>
              </a:cxnLst>
              <a:rect l="0" t="0" r="r" b="b"/>
              <a:pathLst>
                <a:path w="28" h="34">
                  <a:moveTo>
                    <a:pt x="14" y="34"/>
                  </a:moveTo>
                  <a:lnTo>
                    <a:pt x="28" y="27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3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9" name="Rectangle 51"/>
            <p:cNvSpPr>
              <a:spLocks noChangeArrowheads="1"/>
            </p:cNvSpPr>
            <p:nvPr/>
          </p:nvSpPr>
          <p:spPr bwMode="auto">
            <a:xfrm>
              <a:off x="1495" y="1955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0" name="Rectangle 52"/>
            <p:cNvSpPr>
              <a:spLocks noChangeArrowheads="1"/>
            </p:cNvSpPr>
            <p:nvPr/>
          </p:nvSpPr>
          <p:spPr bwMode="auto">
            <a:xfrm>
              <a:off x="1495" y="1955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1" name="Rectangle 53"/>
            <p:cNvSpPr>
              <a:spLocks noChangeArrowheads="1"/>
            </p:cNvSpPr>
            <p:nvPr/>
          </p:nvSpPr>
          <p:spPr bwMode="auto">
            <a:xfrm>
              <a:off x="2506" y="1955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2" name="Oval 54"/>
            <p:cNvSpPr>
              <a:spLocks noChangeArrowheads="1"/>
            </p:cNvSpPr>
            <p:nvPr/>
          </p:nvSpPr>
          <p:spPr bwMode="auto">
            <a:xfrm>
              <a:off x="1427" y="1879"/>
              <a:ext cx="178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3" name="Oval 55"/>
            <p:cNvSpPr>
              <a:spLocks noChangeArrowheads="1"/>
            </p:cNvSpPr>
            <p:nvPr/>
          </p:nvSpPr>
          <p:spPr bwMode="auto">
            <a:xfrm>
              <a:off x="1430" y="1882"/>
              <a:ext cx="172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4" name="Oval 56"/>
            <p:cNvSpPr>
              <a:spLocks noChangeArrowheads="1"/>
            </p:cNvSpPr>
            <p:nvPr/>
          </p:nvSpPr>
          <p:spPr bwMode="auto">
            <a:xfrm>
              <a:off x="1922" y="2278"/>
              <a:ext cx="178" cy="17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5" name="Oval 57"/>
            <p:cNvSpPr>
              <a:spLocks noChangeArrowheads="1"/>
            </p:cNvSpPr>
            <p:nvPr/>
          </p:nvSpPr>
          <p:spPr bwMode="auto">
            <a:xfrm>
              <a:off x="1925" y="2281"/>
              <a:ext cx="172" cy="172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6" name="Oval 58"/>
            <p:cNvSpPr>
              <a:spLocks noChangeArrowheads="1"/>
            </p:cNvSpPr>
            <p:nvPr/>
          </p:nvSpPr>
          <p:spPr bwMode="auto">
            <a:xfrm>
              <a:off x="2417" y="1879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7" name="Oval 59"/>
            <p:cNvSpPr>
              <a:spLocks noChangeArrowheads="1"/>
            </p:cNvSpPr>
            <p:nvPr/>
          </p:nvSpPr>
          <p:spPr bwMode="auto">
            <a:xfrm>
              <a:off x="2420" y="1882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8" name="Line 60"/>
            <p:cNvSpPr>
              <a:spLocks noChangeShapeType="1"/>
            </p:cNvSpPr>
            <p:nvPr/>
          </p:nvSpPr>
          <p:spPr bwMode="auto">
            <a:xfrm>
              <a:off x="1344" y="1845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9" name="Line 61"/>
            <p:cNvSpPr>
              <a:spLocks noChangeShapeType="1"/>
            </p:cNvSpPr>
            <p:nvPr/>
          </p:nvSpPr>
          <p:spPr bwMode="auto">
            <a:xfrm>
              <a:off x="1344" y="1941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0" name="Line 62"/>
            <p:cNvSpPr>
              <a:spLocks noChangeShapeType="1"/>
            </p:cNvSpPr>
            <p:nvPr/>
          </p:nvSpPr>
          <p:spPr bwMode="auto">
            <a:xfrm>
              <a:off x="1344" y="203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1" name="Line 63"/>
            <p:cNvSpPr>
              <a:spLocks noChangeShapeType="1"/>
            </p:cNvSpPr>
            <p:nvPr/>
          </p:nvSpPr>
          <p:spPr bwMode="auto">
            <a:xfrm>
              <a:off x="1344" y="213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2" name="Line 64"/>
            <p:cNvSpPr>
              <a:spLocks noChangeShapeType="1"/>
            </p:cNvSpPr>
            <p:nvPr/>
          </p:nvSpPr>
          <p:spPr bwMode="auto">
            <a:xfrm>
              <a:off x="1344" y="2230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3" name="Line 65"/>
            <p:cNvSpPr>
              <a:spLocks noChangeShapeType="1"/>
            </p:cNvSpPr>
            <p:nvPr/>
          </p:nvSpPr>
          <p:spPr bwMode="auto">
            <a:xfrm>
              <a:off x="1344" y="2326"/>
              <a:ext cx="1" cy="6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4" name="Line 66"/>
            <p:cNvSpPr>
              <a:spLocks noChangeShapeType="1"/>
            </p:cNvSpPr>
            <p:nvPr/>
          </p:nvSpPr>
          <p:spPr bwMode="auto">
            <a:xfrm>
              <a:off x="1344" y="2429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5" name="Line 67"/>
            <p:cNvSpPr>
              <a:spLocks noChangeShapeType="1"/>
            </p:cNvSpPr>
            <p:nvPr/>
          </p:nvSpPr>
          <p:spPr bwMode="auto">
            <a:xfrm>
              <a:off x="1344" y="2525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6" name="Line 68"/>
            <p:cNvSpPr>
              <a:spLocks noChangeShapeType="1"/>
            </p:cNvSpPr>
            <p:nvPr/>
          </p:nvSpPr>
          <p:spPr bwMode="auto">
            <a:xfrm>
              <a:off x="1344" y="2621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7" name="Line 69"/>
            <p:cNvSpPr>
              <a:spLocks noChangeShapeType="1"/>
            </p:cNvSpPr>
            <p:nvPr/>
          </p:nvSpPr>
          <p:spPr bwMode="auto">
            <a:xfrm flipV="1">
              <a:off x="2705" y="2656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8" name="Line 70"/>
            <p:cNvSpPr>
              <a:spLocks noChangeShapeType="1"/>
            </p:cNvSpPr>
            <p:nvPr/>
          </p:nvSpPr>
          <p:spPr bwMode="auto">
            <a:xfrm flipV="1">
              <a:off x="2705" y="2560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9" name="Line 71"/>
            <p:cNvSpPr>
              <a:spLocks noChangeShapeType="1"/>
            </p:cNvSpPr>
            <p:nvPr/>
          </p:nvSpPr>
          <p:spPr bwMode="auto">
            <a:xfrm flipV="1">
              <a:off x="2705" y="246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0" name="Line 72"/>
            <p:cNvSpPr>
              <a:spLocks noChangeShapeType="1"/>
            </p:cNvSpPr>
            <p:nvPr/>
          </p:nvSpPr>
          <p:spPr bwMode="auto">
            <a:xfrm flipV="1">
              <a:off x="2705" y="236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1" name="Line 73"/>
            <p:cNvSpPr>
              <a:spLocks noChangeShapeType="1"/>
            </p:cNvSpPr>
            <p:nvPr/>
          </p:nvSpPr>
          <p:spPr bwMode="auto">
            <a:xfrm flipV="1">
              <a:off x="2705" y="2271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2" name="Line 74"/>
            <p:cNvSpPr>
              <a:spLocks noChangeShapeType="1"/>
            </p:cNvSpPr>
            <p:nvPr/>
          </p:nvSpPr>
          <p:spPr bwMode="auto">
            <a:xfrm flipV="1">
              <a:off x="2705" y="2168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3" name="Line 75"/>
            <p:cNvSpPr>
              <a:spLocks noChangeShapeType="1"/>
            </p:cNvSpPr>
            <p:nvPr/>
          </p:nvSpPr>
          <p:spPr bwMode="auto">
            <a:xfrm flipV="1">
              <a:off x="2705" y="2071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4" name="Line 76"/>
            <p:cNvSpPr>
              <a:spLocks noChangeShapeType="1"/>
            </p:cNvSpPr>
            <p:nvPr/>
          </p:nvSpPr>
          <p:spPr bwMode="auto">
            <a:xfrm flipV="1">
              <a:off x="2705" y="1975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5" name="Line 77"/>
            <p:cNvSpPr>
              <a:spLocks noChangeShapeType="1"/>
            </p:cNvSpPr>
            <p:nvPr/>
          </p:nvSpPr>
          <p:spPr bwMode="auto">
            <a:xfrm flipV="1">
              <a:off x="2705" y="1879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6" name="Freeform 78"/>
            <p:cNvSpPr>
              <a:spLocks/>
            </p:cNvSpPr>
            <p:nvPr/>
          </p:nvSpPr>
          <p:spPr bwMode="auto">
            <a:xfrm>
              <a:off x="2692" y="1790"/>
              <a:ext cx="13" cy="48"/>
            </a:xfrm>
            <a:custGeom>
              <a:avLst/>
              <a:gdLst/>
              <a:ahLst/>
              <a:cxnLst>
                <a:cxn ang="0">
                  <a:pos x="13" y="48"/>
                </a:cxn>
                <a:cxn ang="0">
                  <a:pos x="13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1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7" name="Line 79"/>
            <p:cNvSpPr>
              <a:spLocks noChangeShapeType="1"/>
            </p:cNvSpPr>
            <p:nvPr/>
          </p:nvSpPr>
          <p:spPr bwMode="auto">
            <a:xfrm>
              <a:off x="1536" y="2064"/>
              <a:ext cx="0" cy="52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0368" name="Line 80"/>
            <p:cNvSpPr>
              <a:spLocks noChangeShapeType="1"/>
            </p:cNvSpPr>
            <p:nvPr/>
          </p:nvSpPr>
          <p:spPr bwMode="auto">
            <a:xfrm>
              <a:off x="1632" y="2688"/>
              <a:ext cx="816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0369" name="Line 81"/>
            <p:cNvSpPr>
              <a:spLocks noChangeShapeType="1"/>
            </p:cNvSpPr>
            <p:nvPr/>
          </p:nvSpPr>
          <p:spPr bwMode="auto">
            <a:xfrm flipH="1" flipV="1">
              <a:off x="2064" y="2448"/>
              <a:ext cx="384" cy="14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0370" name="Line 82"/>
            <p:cNvSpPr>
              <a:spLocks noChangeShapeType="1"/>
            </p:cNvSpPr>
            <p:nvPr/>
          </p:nvSpPr>
          <p:spPr bwMode="auto">
            <a:xfrm flipV="1">
              <a:off x="2496" y="2064"/>
              <a:ext cx="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vs. Undirected Graph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 </a:t>
            </a:r>
            <a:r>
              <a:rPr lang="en-US" altLang="zh-TW">
                <a:solidFill>
                  <a:srgbClr val="CC3300"/>
                </a:solidFill>
                <a:ea typeface="新細明體" charset="-120"/>
              </a:rPr>
              <a:t>undirected graph</a:t>
            </a:r>
            <a:r>
              <a:rPr lang="en-US" altLang="zh-TW">
                <a:ea typeface="新細明體" charset="-120"/>
              </a:rPr>
              <a:t> is one in which the pair of vertices in a edge is unordered, (v</a:t>
            </a:r>
            <a:r>
              <a:rPr lang="en-US" altLang="zh-TW" sz="1600">
                <a:ea typeface="新細明體" charset="-120"/>
              </a:rPr>
              <a:t>0</a:t>
            </a:r>
            <a:r>
              <a:rPr lang="en-US" altLang="zh-TW">
                <a:ea typeface="新細明體" charset="-120"/>
              </a:rPr>
              <a:t>, v</a:t>
            </a:r>
            <a:r>
              <a:rPr lang="en-US" altLang="zh-TW" sz="16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) = (v</a:t>
            </a:r>
            <a:r>
              <a:rPr lang="en-US" altLang="zh-TW" sz="16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,v</a:t>
            </a:r>
            <a:r>
              <a:rPr lang="en-US" altLang="zh-TW" sz="1600">
                <a:ea typeface="新細明體" charset="-120"/>
              </a:rPr>
              <a:t>0</a:t>
            </a:r>
            <a:r>
              <a:rPr lang="en-US" altLang="zh-TW">
                <a:ea typeface="新細明體" charset="-120"/>
              </a:rPr>
              <a:t>) </a:t>
            </a:r>
          </a:p>
          <a:p>
            <a:r>
              <a:rPr lang="en-US" altLang="zh-TW">
                <a:ea typeface="新細明體" charset="-120"/>
              </a:rPr>
              <a:t>A </a:t>
            </a:r>
            <a:r>
              <a:rPr lang="en-US" altLang="zh-TW">
                <a:solidFill>
                  <a:srgbClr val="CC3300"/>
                </a:solidFill>
                <a:ea typeface="新細明體" charset="-120"/>
              </a:rPr>
              <a:t>directed graph</a:t>
            </a:r>
            <a:r>
              <a:rPr lang="en-US" altLang="zh-TW">
                <a:ea typeface="新細明體" charset="-120"/>
              </a:rPr>
              <a:t> is one in which each edge is a directed pair of vertices, &lt;v</a:t>
            </a:r>
            <a:r>
              <a:rPr lang="en-US" altLang="zh-TW" sz="1600">
                <a:ea typeface="新細明體" charset="-120"/>
              </a:rPr>
              <a:t>0</a:t>
            </a:r>
            <a:r>
              <a:rPr lang="en-US" altLang="zh-TW">
                <a:ea typeface="新細明體" charset="-120"/>
              </a:rPr>
              <a:t>, v</a:t>
            </a:r>
            <a:r>
              <a:rPr lang="en-US" altLang="zh-TW" sz="16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&gt; != &lt;v</a:t>
            </a:r>
            <a:r>
              <a:rPr lang="en-US" altLang="zh-TW" sz="16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,v</a:t>
            </a:r>
            <a:r>
              <a:rPr lang="en-US" altLang="zh-TW" sz="1600">
                <a:ea typeface="新細明體" charset="-120"/>
              </a:rPr>
              <a:t>0</a:t>
            </a:r>
            <a:r>
              <a:rPr lang="en-US" altLang="zh-TW">
                <a:ea typeface="新細明體" charset="-120"/>
              </a:rPr>
              <a:t>&gt;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796676" name="Line 4"/>
          <p:cNvSpPr>
            <a:spLocks noChangeShapeType="1"/>
          </p:cNvSpPr>
          <p:nvPr/>
        </p:nvSpPr>
        <p:spPr bwMode="auto">
          <a:xfrm>
            <a:off x="4800600" y="4495800"/>
            <a:ext cx="217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500563" y="4090988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>
                <a:solidFill>
                  <a:srgbClr val="CC3300"/>
                </a:solidFill>
                <a:ea typeface="新細明體" charset="-120"/>
              </a:rPr>
              <a:t>tail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6538913" y="410845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>
                <a:solidFill>
                  <a:srgbClr val="CC3300"/>
                </a:solidFill>
                <a:ea typeface="新細明體" charset="-120"/>
              </a:rPr>
              <a:t>head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dirty="0" smtClean="0"/>
              <a:t>Graph terminology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 undirected graph is </a:t>
            </a:r>
            <a:r>
              <a:rPr lang="en-US" sz="2400" dirty="0" smtClean="0">
                <a:solidFill>
                  <a:schemeClr val="tx2"/>
                </a:solidFill>
              </a:rPr>
              <a:t>connected</a:t>
            </a:r>
            <a:r>
              <a:rPr lang="en-US" sz="2400" dirty="0" smtClean="0"/>
              <a:t> if there is a path from every node to every other node</a:t>
            </a:r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i="1" dirty="0" smtClean="0"/>
              <a:t>directed graph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chemeClr val="tx2"/>
                </a:solidFill>
              </a:rPr>
              <a:t>strongly connected</a:t>
            </a:r>
            <a:r>
              <a:rPr lang="en-US" sz="2400" dirty="0" smtClean="0"/>
              <a:t> if there is a path from every node to every other node</a:t>
            </a:r>
          </a:p>
          <a:p>
            <a:pPr eaLnBrk="1" hangingPunct="1"/>
            <a:r>
              <a:rPr lang="en-US" sz="2400" dirty="0" smtClean="0"/>
              <a:t>A directed graph is </a:t>
            </a:r>
            <a:r>
              <a:rPr lang="en-US" sz="2400" dirty="0" smtClean="0">
                <a:solidFill>
                  <a:schemeClr val="tx2"/>
                </a:solidFill>
              </a:rPr>
              <a:t>weakly connected</a:t>
            </a:r>
            <a:r>
              <a:rPr lang="en-US" sz="2400" dirty="0" smtClean="0"/>
              <a:t> if the underlying undirected graph is connected</a:t>
            </a:r>
          </a:p>
          <a:p>
            <a:pPr eaLnBrk="1" hangingPunct="1"/>
            <a:r>
              <a:rPr lang="en-US" sz="2400" dirty="0" smtClean="0"/>
              <a:t>Node </a:t>
            </a: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chemeClr val="tx2"/>
                </a:solidFill>
              </a:rPr>
              <a:t>reachable</a:t>
            </a:r>
            <a:r>
              <a:rPr lang="en-US" sz="2400" dirty="0" smtClean="0"/>
              <a:t> from node </a:t>
            </a: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sz="2400" dirty="0" smtClean="0"/>
              <a:t> if there is a path from </a:t>
            </a: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sz="2400" dirty="0" smtClean="0"/>
              <a:t> to </a:t>
            </a: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A subset of the nodes of the graph is a </a:t>
            </a:r>
            <a:r>
              <a:rPr lang="en-US" sz="2400" dirty="0" smtClean="0">
                <a:solidFill>
                  <a:schemeClr val="tx2"/>
                </a:solidFill>
              </a:rPr>
              <a:t>connected component</a:t>
            </a:r>
            <a:r>
              <a:rPr lang="en-US" sz="2400" dirty="0" smtClean="0"/>
              <a:t> (or just a </a:t>
            </a:r>
            <a:r>
              <a:rPr lang="en-US" sz="2400" dirty="0" smtClean="0">
                <a:solidFill>
                  <a:schemeClr val="tx2"/>
                </a:solidFill>
              </a:rPr>
              <a:t>component</a:t>
            </a:r>
            <a:r>
              <a:rPr lang="en-US" sz="2400" dirty="0" smtClean="0"/>
              <a:t>) if there is a path from every node in the subset to every other node in the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62747-F9E9-4111-8839-701A621F2EA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</p:spPr>
        <p:txBody>
          <a:bodyPr/>
          <a:lstStyle/>
          <a:p>
            <a:r>
              <a:rPr lang="en-US" sz="6000"/>
              <a:t>graph data structures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storing the vertices</a:t>
            </a:r>
          </a:p>
          <a:p>
            <a:pPr lvl="1">
              <a:lnSpc>
                <a:spcPct val="90000"/>
              </a:lnSpc>
            </a:pPr>
            <a:r>
              <a:rPr lang="en-US"/>
              <a:t>each vertex has a unique identifier and, maybe, other information</a:t>
            </a:r>
          </a:p>
          <a:p>
            <a:pPr lvl="1">
              <a:lnSpc>
                <a:spcPct val="90000"/>
              </a:lnSpc>
            </a:pPr>
            <a:r>
              <a:rPr lang="en-US"/>
              <a:t>for efficiency, associate each vertex with a number that can be used as an index</a:t>
            </a:r>
          </a:p>
          <a:p>
            <a:pPr>
              <a:lnSpc>
                <a:spcPct val="90000"/>
              </a:lnSpc>
            </a:pPr>
            <a:r>
              <a:rPr lang="en-US"/>
              <a:t>storing the edges</a:t>
            </a:r>
          </a:p>
          <a:p>
            <a:pPr lvl="1">
              <a:lnSpc>
                <a:spcPct val="90000"/>
              </a:lnSpc>
            </a:pPr>
            <a:r>
              <a:rPr lang="en-US"/>
              <a:t>adjacency matrix – represent all possible edges</a:t>
            </a:r>
          </a:p>
          <a:p>
            <a:pPr lvl="1">
              <a:lnSpc>
                <a:spcPct val="90000"/>
              </a:lnSpc>
            </a:pPr>
            <a:r>
              <a:rPr lang="en-US"/>
              <a:t>adjacency lists – represent only the existing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storing the vertices</a:t>
            </a:r>
          </a:p>
        </p:txBody>
      </p:sp>
      <p:sp>
        <p:nvSpPr>
          <p:cNvPr id="70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a vertex is added to the graph, assign it a number</a:t>
            </a:r>
          </a:p>
          <a:p>
            <a:pPr lvl="1">
              <a:lnSpc>
                <a:spcPct val="90000"/>
              </a:lnSpc>
            </a:pPr>
            <a:r>
              <a:rPr lang="en-US"/>
              <a:t>vertices are numbered between 0 and n-1</a:t>
            </a:r>
          </a:p>
          <a:p>
            <a:pPr>
              <a:lnSpc>
                <a:spcPct val="90000"/>
              </a:lnSpc>
            </a:pPr>
            <a:r>
              <a:rPr lang="en-US"/>
              <a:t>graph operations start by looking up the number associated with a vertex</a:t>
            </a:r>
          </a:p>
          <a:p>
            <a:pPr>
              <a:lnSpc>
                <a:spcPct val="90000"/>
              </a:lnSpc>
            </a:pPr>
            <a:r>
              <a:rPr lang="en-US"/>
              <a:t>many data structures to use</a:t>
            </a:r>
          </a:p>
          <a:p>
            <a:pPr lvl="1">
              <a:lnSpc>
                <a:spcPct val="90000"/>
              </a:lnSpc>
            </a:pPr>
            <a:r>
              <a:rPr lang="en-US"/>
              <a:t>any of the associative data structures</a:t>
            </a:r>
          </a:p>
          <a:p>
            <a:pPr lvl="1">
              <a:lnSpc>
                <a:spcPct val="90000"/>
              </a:lnSpc>
            </a:pPr>
            <a:r>
              <a:rPr lang="en-US"/>
              <a:t>for small graphs a vector can be used </a:t>
            </a:r>
          </a:p>
          <a:p>
            <a:pPr lvl="2">
              <a:lnSpc>
                <a:spcPct val="90000"/>
              </a:lnSpc>
            </a:pPr>
            <a:r>
              <a:rPr lang="en-US"/>
              <a:t>search will be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000"/>
              <a:t>the vertex vector</a:t>
            </a:r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1127125" y="5913438"/>
            <a:ext cx="1784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990600" y="2057400"/>
            <a:ext cx="4343400" cy="3543300"/>
            <a:chOff x="336" y="1104"/>
            <a:chExt cx="2736" cy="2232"/>
          </a:xfrm>
        </p:grpSpPr>
        <p:sp>
          <p:nvSpPr>
            <p:cNvPr id="709636" name="Oval 4"/>
            <p:cNvSpPr>
              <a:spLocks noChangeArrowheads="1"/>
            </p:cNvSpPr>
            <p:nvPr/>
          </p:nvSpPr>
          <p:spPr bwMode="auto">
            <a:xfrm>
              <a:off x="1200" y="129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709637" name="Oval 5"/>
            <p:cNvSpPr>
              <a:spLocks noChangeArrowheads="1"/>
            </p:cNvSpPr>
            <p:nvPr/>
          </p:nvSpPr>
          <p:spPr bwMode="auto">
            <a:xfrm>
              <a:off x="336" y="1920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912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709639" name="Oval 7"/>
            <p:cNvSpPr>
              <a:spLocks noChangeArrowheads="1"/>
            </p:cNvSpPr>
            <p:nvPr/>
          </p:nvSpPr>
          <p:spPr bwMode="auto">
            <a:xfrm>
              <a:off x="2400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2544" y="187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709641" name="Line 9"/>
            <p:cNvSpPr>
              <a:spLocks noChangeShapeType="1"/>
            </p:cNvSpPr>
            <p:nvPr/>
          </p:nvSpPr>
          <p:spPr bwMode="auto">
            <a:xfrm flipH="1">
              <a:off x="672" y="1536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2" name="Line 10"/>
            <p:cNvSpPr>
              <a:spLocks noChangeShapeType="1"/>
            </p:cNvSpPr>
            <p:nvPr/>
          </p:nvSpPr>
          <p:spPr bwMode="auto">
            <a:xfrm>
              <a:off x="1632" y="1536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Line 11"/>
            <p:cNvSpPr>
              <a:spLocks noChangeShapeType="1"/>
            </p:cNvSpPr>
            <p:nvPr/>
          </p:nvSpPr>
          <p:spPr bwMode="auto">
            <a:xfrm flipH="1">
              <a:off x="1200" y="1584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4" name="Line 12"/>
            <p:cNvSpPr>
              <a:spLocks noChangeShapeType="1"/>
            </p:cNvSpPr>
            <p:nvPr/>
          </p:nvSpPr>
          <p:spPr bwMode="auto">
            <a:xfrm flipV="1">
              <a:off x="1440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Line 13"/>
            <p:cNvSpPr>
              <a:spLocks noChangeShapeType="1"/>
            </p:cNvSpPr>
            <p:nvPr/>
          </p:nvSpPr>
          <p:spPr bwMode="auto">
            <a:xfrm>
              <a:off x="672" y="220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6" name="Line 14"/>
            <p:cNvSpPr>
              <a:spLocks noChangeShapeType="1"/>
            </p:cNvSpPr>
            <p:nvPr/>
          </p:nvSpPr>
          <p:spPr bwMode="auto">
            <a:xfrm flipH="1" flipV="1">
              <a:off x="576" y="2208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1344" y="110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0</a:t>
              </a:r>
            </a:p>
          </p:txBody>
        </p:sp>
        <p:sp>
          <p:nvSpPr>
            <p:cNvPr id="709648" name="Text Box 16"/>
            <p:cNvSpPr txBox="1">
              <a:spLocks noChangeArrowheads="1"/>
            </p:cNvSpPr>
            <p:nvPr/>
          </p:nvSpPr>
          <p:spPr bwMode="auto">
            <a:xfrm>
              <a:off x="432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1046" y="308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709650" name="Text Box 18"/>
            <p:cNvSpPr txBox="1">
              <a:spLocks noChangeArrowheads="1"/>
            </p:cNvSpPr>
            <p:nvPr/>
          </p:nvSpPr>
          <p:spPr bwMode="auto">
            <a:xfrm>
              <a:off x="2544" y="30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709651" name="Text Box 19"/>
            <p:cNvSpPr txBox="1">
              <a:spLocks noChangeArrowheads="1"/>
            </p:cNvSpPr>
            <p:nvPr/>
          </p:nvSpPr>
          <p:spPr bwMode="auto">
            <a:xfrm>
              <a:off x="2736" y="16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781800" y="3124200"/>
            <a:ext cx="838200" cy="1933575"/>
            <a:chOff x="3504" y="1104"/>
            <a:chExt cx="528" cy="1218"/>
          </a:xfrm>
        </p:grpSpPr>
        <p:sp>
          <p:nvSpPr>
            <p:cNvPr id="709652" name="Rectangle 20"/>
            <p:cNvSpPr>
              <a:spLocks noChangeArrowheads="1"/>
            </p:cNvSpPr>
            <p:nvPr/>
          </p:nvSpPr>
          <p:spPr bwMode="auto">
            <a:xfrm>
              <a:off x="3504" y="1114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709653" name="Rectangle 21"/>
            <p:cNvSpPr>
              <a:spLocks noChangeArrowheads="1"/>
            </p:cNvSpPr>
            <p:nvPr/>
          </p:nvSpPr>
          <p:spPr bwMode="auto">
            <a:xfrm>
              <a:off x="3734" y="1104"/>
              <a:ext cx="265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B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C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D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709654" name="Rectangle 22"/>
            <p:cNvSpPr>
              <a:spLocks noChangeArrowheads="1"/>
            </p:cNvSpPr>
            <p:nvPr/>
          </p:nvSpPr>
          <p:spPr bwMode="auto">
            <a:xfrm>
              <a:off x="3744" y="1114"/>
              <a:ext cx="288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5" name="Line 23"/>
            <p:cNvSpPr>
              <a:spLocks noChangeShapeType="1"/>
            </p:cNvSpPr>
            <p:nvPr/>
          </p:nvSpPr>
          <p:spPr bwMode="auto">
            <a:xfrm>
              <a:off x="3744" y="135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>
              <a:off x="3744" y="159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7" name="Line 25"/>
            <p:cNvSpPr>
              <a:spLocks noChangeShapeType="1"/>
            </p:cNvSpPr>
            <p:nvPr/>
          </p:nvSpPr>
          <p:spPr bwMode="auto">
            <a:xfrm>
              <a:off x="3744" y="183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8" name="Line 26"/>
            <p:cNvSpPr>
              <a:spLocks noChangeShapeType="1"/>
            </p:cNvSpPr>
            <p:nvPr/>
          </p:nvSpPr>
          <p:spPr bwMode="auto">
            <a:xfrm>
              <a:off x="3744" y="207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9" name="Line 27"/>
            <p:cNvSpPr>
              <a:spLocks noChangeShapeType="1"/>
            </p:cNvSpPr>
            <p:nvPr/>
          </p:nvSpPr>
          <p:spPr bwMode="auto">
            <a:xfrm>
              <a:off x="3744" y="231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graph</a:t>
            </a:r>
            <a:r>
              <a:rPr lang="en-US" sz="2800" dirty="0" smtClean="0"/>
              <a:t> is a collection of </a:t>
            </a:r>
            <a:r>
              <a:rPr lang="en-US" sz="2800" dirty="0" smtClean="0">
                <a:solidFill>
                  <a:schemeClr val="tx2"/>
                </a:solidFill>
              </a:rPr>
              <a:t>nodes</a:t>
            </a:r>
            <a:r>
              <a:rPr lang="en-US" sz="2800" dirty="0" smtClean="0"/>
              <a:t> (or </a:t>
            </a:r>
            <a:r>
              <a:rPr lang="en-US" sz="2800" dirty="0" smtClean="0">
                <a:solidFill>
                  <a:schemeClr val="tx2"/>
                </a:solidFill>
              </a:rPr>
              <a:t>vertices</a:t>
            </a:r>
            <a:r>
              <a:rPr lang="en-US" sz="2800" dirty="0" smtClean="0"/>
              <a:t>, singular is </a:t>
            </a:r>
            <a:r>
              <a:rPr lang="en-US" sz="2800" dirty="0" smtClean="0">
                <a:solidFill>
                  <a:schemeClr val="tx2"/>
                </a:solidFill>
              </a:rPr>
              <a:t>vertex</a:t>
            </a:r>
            <a:r>
              <a:rPr lang="en-US" sz="2800" dirty="0" smtClean="0"/>
              <a:t>) and </a:t>
            </a:r>
            <a:r>
              <a:rPr lang="en-US" sz="2800" dirty="0" smtClean="0">
                <a:solidFill>
                  <a:schemeClr val="tx2"/>
                </a:solidFill>
              </a:rPr>
              <a:t>edges</a:t>
            </a:r>
            <a:r>
              <a:rPr lang="en-US" sz="2800" dirty="0" smtClean="0"/>
              <a:t> (or </a:t>
            </a:r>
            <a:r>
              <a:rPr lang="en-US" sz="2800" dirty="0" smtClean="0">
                <a:solidFill>
                  <a:schemeClr val="tx2"/>
                </a:solidFill>
              </a:rPr>
              <a:t>arcs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sz="2400" dirty="0" smtClean="0"/>
              <a:t>Each node contains an </a:t>
            </a:r>
            <a:r>
              <a:rPr lang="en-US" sz="2400" dirty="0" smtClean="0">
                <a:solidFill>
                  <a:schemeClr val="tx2"/>
                </a:solidFill>
              </a:rPr>
              <a:t>element</a:t>
            </a:r>
          </a:p>
          <a:p>
            <a:pPr lvl="1" eaLnBrk="1" hangingPunct="1"/>
            <a:r>
              <a:rPr lang="en-US" sz="2400" dirty="0" smtClean="0"/>
              <a:t>Each edge connects two nodes together (or possibly the same node to itself) and may contain an </a:t>
            </a:r>
            <a:r>
              <a:rPr lang="en-US" sz="2400" dirty="0" smtClean="0">
                <a:solidFill>
                  <a:schemeClr val="tx2"/>
                </a:solidFill>
              </a:rPr>
              <a:t>edge attribute</a:t>
            </a:r>
          </a:p>
          <a:p>
            <a:pPr lvl="1" eaLnBrk="1" hangingPunct="1"/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directed graph</a:t>
            </a:r>
            <a:r>
              <a:rPr lang="en-US" sz="2800" dirty="0" smtClean="0"/>
              <a:t> is one in which the edges have a direction</a:t>
            </a:r>
          </a:p>
          <a:p>
            <a:pPr eaLnBrk="1" hangingPunct="1"/>
            <a:r>
              <a:rPr lang="en-US" sz="2800" dirty="0" smtClean="0"/>
              <a:t>An </a:t>
            </a:r>
            <a:r>
              <a:rPr lang="en-US" sz="2800" dirty="0" smtClean="0">
                <a:solidFill>
                  <a:schemeClr val="tx2"/>
                </a:solidFill>
              </a:rPr>
              <a:t>undirected graph</a:t>
            </a:r>
            <a:r>
              <a:rPr lang="en-US" sz="2800" dirty="0" smtClean="0"/>
              <a:t> is one in which the edges do not have a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A9392-0E72-4E7F-A61E-73F2D89C466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  <a:noFill/>
          <a:ln/>
        </p:spPr>
        <p:txBody>
          <a:bodyPr/>
          <a:lstStyle/>
          <a:p>
            <a:r>
              <a:rPr lang="en-US" sz="6000"/>
              <a:t>adjacency matrix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1127125" y="5913438"/>
            <a:ext cx="1784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62000" y="2209800"/>
            <a:ext cx="4343400" cy="3543300"/>
            <a:chOff x="336" y="1104"/>
            <a:chExt cx="2736" cy="2232"/>
          </a:xfrm>
        </p:grpSpPr>
        <p:sp>
          <p:nvSpPr>
            <p:cNvPr id="685061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685062" name="Oval 6"/>
            <p:cNvSpPr>
              <a:spLocks noChangeArrowheads="1"/>
            </p:cNvSpPr>
            <p:nvPr/>
          </p:nvSpPr>
          <p:spPr bwMode="auto">
            <a:xfrm>
              <a:off x="336" y="1920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685063" name="Oval 7"/>
            <p:cNvSpPr>
              <a:spLocks noChangeArrowheads="1"/>
            </p:cNvSpPr>
            <p:nvPr/>
          </p:nvSpPr>
          <p:spPr bwMode="auto">
            <a:xfrm>
              <a:off x="912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685064" name="Oval 8"/>
            <p:cNvSpPr>
              <a:spLocks noChangeArrowheads="1"/>
            </p:cNvSpPr>
            <p:nvPr/>
          </p:nvSpPr>
          <p:spPr bwMode="auto">
            <a:xfrm>
              <a:off x="2400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685065" name="Oval 9"/>
            <p:cNvSpPr>
              <a:spLocks noChangeArrowheads="1"/>
            </p:cNvSpPr>
            <p:nvPr/>
          </p:nvSpPr>
          <p:spPr bwMode="auto">
            <a:xfrm>
              <a:off x="2544" y="187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85066" name="Line 10"/>
            <p:cNvSpPr>
              <a:spLocks noChangeShapeType="1"/>
            </p:cNvSpPr>
            <p:nvPr/>
          </p:nvSpPr>
          <p:spPr bwMode="auto">
            <a:xfrm flipH="1">
              <a:off x="672" y="1536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7" name="Line 11"/>
            <p:cNvSpPr>
              <a:spLocks noChangeShapeType="1"/>
            </p:cNvSpPr>
            <p:nvPr/>
          </p:nvSpPr>
          <p:spPr bwMode="auto">
            <a:xfrm>
              <a:off x="1632" y="1536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8" name="Line 12"/>
            <p:cNvSpPr>
              <a:spLocks noChangeShapeType="1"/>
            </p:cNvSpPr>
            <p:nvPr/>
          </p:nvSpPr>
          <p:spPr bwMode="auto">
            <a:xfrm flipH="1">
              <a:off x="1200" y="1584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9" name="Line 13"/>
            <p:cNvSpPr>
              <a:spLocks noChangeShapeType="1"/>
            </p:cNvSpPr>
            <p:nvPr/>
          </p:nvSpPr>
          <p:spPr bwMode="auto">
            <a:xfrm flipV="1">
              <a:off x="1440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0" name="Line 14"/>
            <p:cNvSpPr>
              <a:spLocks noChangeShapeType="1"/>
            </p:cNvSpPr>
            <p:nvPr/>
          </p:nvSpPr>
          <p:spPr bwMode="auto">
            <a:xfrm>
              <a:off x="672" y="220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1" name="Line 15"/>
            <p:cNvSpPr>
              <a:spLocks noChangeShapeType="1"/>
            </p:cNvSpPr>
            <p:nvPr/>
          </p:nvSpPr>
          <p:spPr bwMode="auto">
            <a:xfrm flipH="1" flipV="1">
              <a:off x="576" y="2208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3" name="Text Box 17"/>
            <p:cNvSpPr txBox="1">
              <a:spLocks noChangeArrowheads="1"/>
            </p:cNvSpPr>
            <p:nvPr/>
          </p:nvSpPr>
          <p:spPr bwMode="auto">
            <a:xfrm>
              <a:off x="1344" y="110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0</a:t>
              </a:r>
            </a:p>
          </p:txBody>
        </p:sp>
        <p:sp>
          <p:nvSpPr>
            <p:cNvPr id="68507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685075" name="Text Box 19"/>
            <p:cNvSpPr txBox="1">
              <a:spLocks noChangeArrowheads="1"/>
            </p:cNvSpPr>
            <p:nvPr/>
          </p:nvSpPr>
          <p:spPr bwMode="auto">
            <a:xfrm>
              <a:off x="1046" y="308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85076" name="Text Box 20"/>
            <p:cNvSpPr txBox="1">
              <a:spLocks noChangeArrowheads="1"/>
            </p:cNvSpPr>
            <p:nvPr/>
          </p:nvSpPr>
          <p:spPr bwMode="auto">
            <a:xfrm>
              <a:off x="2544" y="30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85077" name="Text Box 21"/>
            <p:cNvSpPr txBox="1">
              <a:spLocks noChangeArrowheads="1"/>
            </p:cNvSpPr>
            <p:nvPr/>
          </p:nvSpPr>
          <p:spPr bwMode="auto">
            <a:xfrm>
              <a:off x="2736" y="16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4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248400" y="1828800"/>
            <a:ext cx="838200" cy="1933575"/>
            <a:chOff x="3504" y="1104"/>
            <a:chExt cx="528" cy="1218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3504" y="1114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685079" name="Rectangle 23"/>
            <p:cNvSpPr>
              <a:spLocks noChangeArrowheads="1"/>
            </p:cNvSpPr>
            <p:nvPr/>
          </p:nvSpPr>
          <p:spPr bwMode="auto">
            <a:xfrm>
              <a:off x="3734" y="1104"/>
              <a:ext cx="265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B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C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D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85080" name="Rectangle 24"/>
            <p:cNvSpPr>
              <a:spLocks noChangeArrowheads="1"/>
            </p:cNvSpPr>
            <p:nvPr/>
          </p:nvSpPr>
          <p:spPr bwMode="auto">
            <a:xfrm>
              <a:off x="3744" y="1114"/>
              <a:ext cx="288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1" name="Line 25"/>
            <p:cNvSpPr>
              <a:spLocks noChangeShapeType="1"/>
            </p:cNvSpPr>
            <p:nvPr/>
          </p:nvSpPr>
          <p:spPr bwMode="auto">
            <a:xfrm>
              <a:off x="3744" y="135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2" name="Line 26"/>
            <p:cNvSpPr>
              <a:spLocks noChangeShapeType="1"/>
            </p:cNvSpPr>
            <p:nvPr/>
          </p:nvSpPr>
          <p:spPr bwMode="auto">
            <a:xfrm>
              <a:off x="3744" y="159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3" name="Line 27"/>
            <p:cNvSpPr>
              <a:spLocks noChangeShapeType="1"/>
            </p:cNvSpPr>
            <p:nvPr/>
          </p:nvSpPr>
          <p:spPr bwMode="auto">
            <a:xfrm>
              <a:off x="3744" y="183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4" name="Line 28"/>
            <p:cNvSpPr>
              <a:spLocks noChangeShapeType="1"/>
            </p:cNvSpPr>
            <p:nvPr/>
          </p:nvSpPr>
          <p:spPr bwMode="auto">
            <a:xfrm>
              <a:off x="3744" y="207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5" name="Line 29"/>
            <p:cNvSpPr>
              <a:spLocks noChangeShapeType="1"/>
            </p:cNvSpPr>
            <p:nvPr/>
          </p:nvSpPr>
          <p:spPr bwMode="auto">
            <a:xfrm>
              <a:off x="3744" y="231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248400" y="4038600"/>
            <a:ext cx="2089150" cy="2374900"/>
            <a:chOff x="4032" y="2448"/>
            <a:chExt cx="1316" cy="1496"/>
          </a:xfrm>
        </p:grpSpPr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4272" y="2736"/>
              <a:ext cx="1076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0  1  1  0  1  </a:t>
              </a:r>
            </a:p>
            <a:p>
              <a:r>
                <a:rPr lang="en-US" sz="2400">
                  <a:latin typeface="Book Antiqua" pitchFamily="18" charset="0"/>
                </a:rPr>
                <a:t>0  0  1  0  0  </a:t>
              </a:r>
            </a:p>
            <a:p>
              <a:r>
                <a:rPr lang="en-US" sz="2400">
                  <a:latin typeface="Book Antiqua" pitchFamily="18" charset="0"/>
                </a:rPr>
                <a:t>0  1  0  1  0  </a:t>
              </a:r>
            </a:p>
            <a:p>
              <a:r>
                <a:rPr lang="en-US" sz="2400">
                  <a:latin typeface="Book Antiqua" pitchFamily="18" charset="0"/>
                </a:rPr>
                <a:t>0  0  0  0  0</a:t>
              </a:r>
            </a:p>
            <a:p>
              <a:r>
                <a:rPr lang="en-US" sz="2400">
                  <a:latin typeface="Book Antiqua" pitchFamily="18" charset="0"/>
                </a:rPr>
                <a:t>0  0  0  0  0  </a:t>
              </a:r>
            </a:p>
          </p:txBody>
        </p:sp>
        <p:sp>
          <p:nvSpPr>
            <p:cNvPr id="685087" name="Rectangle 31"/>
            <p:cNvSpPr>
              <a:spLocks noChangeArrowheads="1"/>
            </p:cNvSpPr>
            <p:nvPr/>
          </p:nvSpPr>
          <p:spPr bwMode="auto">
            <a:xfrm>
              <a:off x="4272" y="2736"/>
              <a:ext cx="960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8" name="Line 32"/>
            <p:cNvSpPr>
              <a:spLocks noChangeShapeType="1"/>
            </p:cNvSpPr>
            <p:nvPr/>
          </p:nvSpPr>
          <p:spPr bwMode="auto">
            <a:xfrm>
              <a:off x="4272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9" name="Line 33"/>
            <p:cNvSpPr>
              <a:spLocks noChangeShapeType="1"/>
            </p:cNvSpPr>
            <p:nvPr/>
          </p:nvSpPr>
          <p:spPr bwMode="auto">
            <a:xfrm>
              <a:off x="4272" y="321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0" name="Line 34"/>
            <p:cNvSpPr>
              <a:spLocks noChangeShapeType="1"/>
            </p:cNvSpPr>
            <p:nvPr/>
          </p:nvSpPr>
          <p:spPr bwMode="auto">
            <a:xfrm>
              <a:off x="4272" y="345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1" name="Line 35"/>
            <p:cNvSpPr>
              <a:spLocks noChangeShapeType="1"/>
            </p:cNvSpPr>
            <p:nvPr/>
          </p:nvSpPr>
          <p:spPr bwMode="auto">
            <a:xfrm>
              <a:off x="4272" y="369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2" name="Line 36"/>
            <p:cNvSpPr>
              <a:spLocks noChangeShapeType="1"/>
            </p:cNvSpPr>
            <p:nvPr/>
          </p:nvSpPr>
          <p:spPr bwMode="auto">
            <a:xfrm>
              <a:off x="4464" y="273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3" name="Line 37"/>
            <p:cNvSpPr>
              <a:spLocks noChangeShapeType="1"/>
            </p:cNvSpPr>
            <p:nvPr/>
          </p:nvSpPr>
          <p:spPr bwMode="auto">
            <a:xfrm>
              <a:off x="4656" y="27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4" name="Line 38"/>
            <p:cNvSpPr>
              <a:spLocks noChangeShapeType="1"/>
            </p:cNvSpPr>
            <p:nvPr/>
          </p:nvSpPr>
          <p:spPr bwMode="auto">
            <a:xfrm>
              <a:off x="4848" y="273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5" name="Line 39"/>
            <p:cNvSpPr>
              <a:spLocks noChangeShapeType="1"/>
            </p:cNvSpPr>
            <p:nvPr/>
          </p:nvSpPr>
          <p:spPr bwMode="auto">
            <a:xfrm>
              <a:off x="5040" y="273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6" name="Line 40"/>
            <p:cNvSpPr>
              <a:spLocks noChangeShapeType="1"/>
            </p:cNvSpPr>
            <p:nvPr/>
          </p:nvSpPr>
          <p:spPr bwMode="auto">
            <a:xfrm>
              <a:off x="5232" y="27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7" name="Line 41"/>
            <p:cNvSpPr>
              <a:spLocks noChangeShapeType="1"/>
            </p:cNvSpPr>
            <p:nvPr/>
          </p:nvSpPr>
          <p:spPr bwMode="auto">
            <a:xfrm>
              <a:off x="4272" y="393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8" name="Rectangle 42"/>
            <p:cNvSpPr>
              <a:spLocks noChangeArrowheads="1"/>
            </p:cNvSpPr>
            <p:nvPr/>
          </p:nvSpPr>
          <p:spPr bwMode="auto">
            <a:xfrm>
              <a:off x="4032" y="2736"/>
              <a:ext cx="212" cy="12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685099" name="Text Box 43"/>
            <p:cNvSpPr txBox="1">
              <a:spLocks noChangeArrowheads="1"/>
            </p:cNvSpPr>
            <p:nvPr/>
          </p:nvSpPr>
          <p:spPr bwMode="auto">
            <a:xfrm>
              <a:off x="4272" y="2448"/>
              <a:ext cx="107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0  1  2  3  4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ChangeArrowheads="1"/>
          </p:cNvSpPr>
          <p:nvPr/>
        </p:nvSpPr>
        <p:spPr bwMode="auto">
          <a:xfrm>
            <a:off x="674688" y="0"/>
            <a:ext cx="8469312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2800" i="1">
                <a:latin typeface="Georgia" pitchFamily="18" charset="0"/>
                <a:ea typeface="新細明體" charset="-120"/>
              </a:rPr>
              <a:t>Examples for Adjacency Matrix</a:t>
            </a:r>
            <a:endParaRPr lang="en-US" altLang="zh-TW" sz="4000" i="1">
              <a:solidFill>
                <a:schemeClr val="hlink"/>
              </a:solidFill>
              <a:latin typeface="Georgia" pitchFamily="18" charset="0"/>
              <a:ea typeface="新細明體" charset="-120"/>
            </a:endParaRPr>
          </a:p>
        </p:txBody>
      </p:sp>
      <p:graphicFrame>
        <p:nvGraphicFramePr>
          <p:cNvPr id="804867" name="Object 3"/>
          <p:cNvGraphicFramePr>
            <a:graphicFrameLocks/>
          </p:cNvGraphicFramePr>
          <p:nvPr/>
        </p:nvGraphicFramePr>
        <p:xfrm>
          <a:off x="533400" y="3505200"/>
          <a:ext cx="3124200" cy="2667000"/>
        </p:xfrm>
        <a:graphic>
          <a:graphicData uri="http://schemas.openxmlformats.org/presentationml/2006/ole">
            <p:oleObj spid="_x0000_s1026" name="Equation" r:id="rId3" imgW="761760" imgH="787320" progId="Equation.3">
              <p:embed/>
            </p:oleObj>
          </a:graphicData>
        </a:graphic>
      </p:graphicFrame>
      <p:graphicFrame>
        <p:nvGraphicFramePr>
          <p:cNvPr id="804868" name="Object 4"/>
          <p:cNvGraphicFramePr>
            <a:graphicFrameLocks/>
          </p:cNvGraphicFramePr>
          <p:nvPr/>
        </p:nvGraphicFramePr>
        <p:xfrm>
          <a:off x="5410200" y="3352800"/>
          <a:ext cx="2971800" cy="2133600"/>
        </p:xfrm>
        <a:graphic>
          <a:graphicData uri="http://schemas.openxmlformats.org/presentationml/2006/ole">
            <p:oleObj spid="_x0000_s1027" name="方程式" r:id="rId4" imgW="583920" imgH="596880" progId="Equation.2">
              <p:embed/>
            </p:oleObj>
          </a:graphicData>
        </a:graphic>
      </p:graphicFrame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838200" y="27432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1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6400800" y="23622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2</a:t>
            </a: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1427163" y="501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413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4875" name="Oval 11"/>
          <p:cNvSpPr>
            <a:spLocks noChangeArrowheads="1"/>
          </p:cNvSpPr>
          <p:nvPr/>
        </p:nvSpPr>
        <p:spPr bwMode="auto">
          <a:xfrm>
            <a:off x="21129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4876" name="Oval 12"/>
          <p:cNvSpPr>
            <a:spLocks noChangeArrowheads="1"/>
          </p:cNvSpPr>
          <p:nvPr/>
        </p:nvSpPr>
        <p:spPr bwMode="auto">
          <a:xfrm>
            <a:off x="1427163" y="18732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804877" name="Line 13"/>
          <p:cNvSpPr>
            <a:spLocks noChangeShapeType="1"/>
          </p:cNvSpPr>
          <p:nvPr/>
        </p:nvSpPr>
        <p:spPr bwMode="auto">
          <a:xfrm>
            <a:off x="1649413" y="95250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1192213" y="148590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79" name="Line 15"/>
          <p:cNvSpPr>
            <a:spLocks noChangeShapeType="1"/>
          </p:cNvSpPr>
          <p:nvPr/>
        </p:nvSpPr>
        <p:spPr bwMode="auto">
          <a:xfrm flipH="1">
            <a:off x="1081088" y="87630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1801813" y="87630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1" name="Line 17"/>
          <p:cNvSpPr>
            <a:spLocks noChangeShapeType="1"/>
          </p:cNvSpPr>
          <p:nvPr/>
        </p:nvSpPr>
        <p:spPr bwMode="auto">
          <a:xfrm>
            <a:off x="1066800" y="169227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2" name="Line 18"/>
          <p:cNvSpPr>
            <a:spLocks noChangeShapeType="1"/>
          </p:cNvSpPr>
          <p:nvPr/>
        </p:nvSpPr>
        <p:spPr bwMode="auto">
          <a:xfrm flipH="1">
            <a:off x="1855788" y="166528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3" name="Oval 19"/>
          <p:cNvSpPr>
            <a:spLocks noChangeArrowheads="1"/>
          </p:cNvSpPr>
          <p:nvPr/>
        </p:nvSpPr>
        <p:spPr bwMode="auto">
          <a:xfrm>
            <a:off x="5453062" y="5254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 dirty="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4884" name="Oval 20"/>
          <p:cNvSpPr>
            <a:spLocks noChangeArrowheads="1"/>
          </p:cNvSpPr>
          <p:nvPr/>
        </p:nvSpPr>
        <p:spPr bwMode="auto">
          <a:xfrm>
            <a:off x="5451475" y="16287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5467350" y="2647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4886" name="Line 22"/>
          <p:cNvSpPr>
            <a:spLocks noChangeShapeType="1"/>
          </p:cNvSpPr>
          <p:nvPr/>
        </p:nvSpPr>
        <p:spPr bwMode="auto">
          <a:xfrm>
            <a:off x="5689600" y="2084387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7" name="Line 23"/>
          <p:cNvSpPr>
            <a:spLocks noChangeShapeType="1"/>
          </p:cNvSpPr>
          <p:nvPr/>
        </p:nvSpPr>
        <p:spPr bwMode="auto">
          <a:xfrm flipV="1">
            <a:off x="5867400" y="914400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8" name="Line 24"/>
          <p:cNvSpPr>
            <a:spLocks noChangeShapeType="1"/>
          </p:cNvSpPr>
          <p:nvPr/>
        </p:nvSpPr>
        <p:spPr bwMode="auto">
          <a:xfrm>
            <a:off x="5499100" y="941387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912" name="Text Box 48"/>
          <p:cNvSpPr txBox="1">
            <a:spLocks noChangeArrowheads="1"/>
          </p:cNvSpPr>
          <p:nvPr/>
        </p:nvSpPr>
        <p:spPr bwMode="auto">
          <a:xfrm>
            <a:off x="1143000" y="6172200"/>
            <a:ext cx="1930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800" dirty="0">
                <a:solidFill>
                  <a:srgbClr val="CC3300"/>
                </a:solidFill>
                <a:ea typeface="新細明體" charset="-120"/>
              </a:rPr>
              <a:t>symmetric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638800" y="5943600"/>
            <a:ext cx="21932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800" dirty="0" smtClean="0">
                <a:solidFill>
                  <a:srgbClr val="CC3300"/>
                </a:solidFill>
                <a:ea typeface="新細明體" charset="-120"/>
              </a:rPr>
              <a:t>Asymmetric</a:t>
            </a:r>
            <a:endParaRPr kumimoji="1" lang="en-US" altLang="zh-TW" sz="2800" dirty="0">
              <a:solidFill>
                <a:srgbClr val="CC33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  <a:noFill/>
          <a:ln/>
        </p:spPr>
        <p:txBody>
          <a:bodyPr/>
          <a:lstStyle/>
          <a:p>
            <a:r>
              <a:rPr lang="en-US" sz="6000"/>
              <a:t>maximum # edges?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58875" y="2768600"/>
            <a:ext cx="4159250" cy="2387600"/>
            <a:chOff x="730" y="1744"/>
            <a:chExt cx="2620" cy="1504"/>
          </a:xfrm>
        </p:grpSpPr>
        <p:sp>
          <p:nvSpPr>
            <p:cNvPr id="687108" name="Oval 4"/>
            <p:cNvSpPr>
              <a:spLocks noChangeArrowheads="1"/>
            </p:cNvSpPr>
            <p:nvPr/>
          </p:nvSpPr>
          <p:spPr bwMode="auto">
            <a:xfrm>
              <a:off x="1018" y="1744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09" name="Oval 5"/>
            <p:cNvSpPr>
              <a:spLocks noChangeArrowheads="1"/>
            </p:cNvSpPr>
            <p:nvPr/>
          </p:nvSpPr>
          <p:spPr bwMode="auto">
            <a:xfrm>
              <a:off x="2206" y="1744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0" name="Oval 6"/>
            <p:cNvSpPr>
              <a:spLocks noChangeArrowheads="1"/>
            </p:cNvSpPr>
            <p:nvPr/>
          </p:nvSpPr>
          <p:spPr bwMode="auto">
            <a:xfrm>
              <a:off x="2890" y="2464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1" name="Oval 7"/>
            <p:cNvSpPr>
              <a:spLocks noChangeArrowheads="1"/>
            </p:cNvSpPr>
            <p:nvPr/>
          </p:nvSpPr>
          <p:spPr bwMode="auto">
            <a:xfrm>
              <a:off x="1990" y="2356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2" name="Oval 8"/>
            <p:cNvSpPr>
              <a:spLocks noChangeArrowheads="1"/>
            </p:cNvSpPr>
            <p:nvPr/>
          </p:nvSpPr>
          <p:spPr bwMode="auto">
            <a:xfrm>
              <a:off x="1378" y="2896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3" name="Oval 9"/>
            <p:cNvSpPr>
              <a:spLocks noChangeArrowheads="1"/>
            </p:cNvSpPr>
            <p:nvPr/>
          </p:nvSpPr>
          <p:spPr bwMode="auto">
            <a:xfrm>
              <a:off x="730" y="2428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4" name="Line 10"/>
            <p:cNvSpPr>
              <a:spLocks noChangeShapeType="1"/>
            </p:cNvSpPr>
            <p:nvPr/>
          </p:nvSpPr>
          <p:spPr bwMode="auto">
            <a:xfrm>
              <a:off x="1446" y="2028"/>
              <a:ext cx="5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5" name="Line 11"/>
            <p:cNvSpPr>
              <a:spLocks noChangeShapeType="1"/>
            </p:cNvSpPr>
            <p:nvPr/>
          </p:nvSpPr>
          <p:spPr bwMode="auto">
            <a:xfrm>
              <a:off x="1266" y="2100"/>
              <a:ext cx="288" cy="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6" name="Line 12"/>
            <p:cNvSpPr>
              <a:spLocks noChangeShapeType="1"/>
            </p:cNvSpPr>
            <p:nvPr/>
          </p:nvSpPr>
          <p:spPr bwMode="auto">
            <a:xfrm flipH="1">
              <a:off x="2274" y="2100"/>
              <a:ext cx="108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7" name="Line 13"/>
            <p:cNvSpPr>
              <a:spLocks noChangeShapeType="1"/>
            </p:cNvSpPr>
            <p:nvPr/>
          </p:nvSpPr>
          <p:spPr bwMode="auto">
            <a:xfrm flipH="1" flipV="1">
              <a:off x="2634" y="2028"/>
              <a:ext cx="360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8" name="Line 14"/>
            <p:cNvSpPr>
              <a:spLocks noChangeShapeType="1"/>
            </p:cNvSpPr>
            <p:nvPr/>
          </p:nvSpPr>
          <p:spPr bwMode="auto">
            <a:xfrm flipH="1">
              <a:off x="1842" y="2748"/>
              <a:ext cx="10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9" name="Line 15"/>
            <p:cNvSpPr>
              <a:spLocks noChangeShapeType="1"/>
            </p:cNvSpPr>
            <p:nvPr/>
          </p:nvSpPr>
          <p:spPr bwMode="auto">
            <a:xfrm flipH="1">
              <a:off x="1194" y="2604"/>
              <a:ext cx="8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20" name="Line 16"/>
            <p:cNvSpPr>
              <a:spLocks noChangeShapeType="1"/>
            </p:cNvSpPr>
            <p:nvPr/>
          </p:nvSpPr>
          <p:spPr bwMode="auto">
            <a:xfrm>
              <a:off x="1086" y="2748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7122" name="Rectangle 18"/>
          <p:cNvSpPr>
            <a:spLocks noChangeArrowheads="1"/>
          </p:cNvSpPr>
          <p:nvPr/>
        </p:nvSpPr>
        <p:spPr bwMode="auto">
          <a:xfrm>
            <a:off x="2270125" y="4922838"/>
            <a:ext cx="618013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123" name="Line 19"/>
          <p:cNvSpPr>
            <a:spLocks noChangeShapeType="1"/>
          </p:cNvSpPr>
          <p:nvPr/>
        </p:nvSpPr>
        <p:spPr bwMode="auto">
          <a:xfrm>
            <a:off x="4114800" y="32766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038600" y="4953000"/>
            <a:ext cx="4953000" cy="1371600"/>
            <a:chOff x="2544" y="3120"/>
            <a:chExt cx="3120" cy="864"/>
          </a:xfrm>
        </p:grpSpPr>
        <p:sp>
          <p:nvSpPr>
            <p:cNvPr id="687121" name="Rectangle 17"/>
            <p:cNvSpPr>
              <a:spLocks noChangeArrowheads="1"/>
            </p:cNvSpPr>
            <p:nvPr/>
          </p:nvSpPr>
          <p:spPr bwMode="auto">
            <a:xfrm>
              <a:off x="2640" y="3216"/>
              <a:ext cx="291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>
                  <a:latin typeface="Book Antiqua" pitchFamily="18" charset="0"/>
                </a:rPr>
                <a:t>a V</a:t>
              </a:r>
              <a:r>
                <a:rPr lang="en-US" sz="3200" baseline="30000">
                  <a:latin typeface="Book Antiqua" pitchFamily="18" charset="0"/>
                </a:rPr>
                <a:t>2</a:t>
              </a:r>
              <a:r>
                <a:rPr lang="en-US" sz="3200">
                  <a:latin typeface="Book Antiqua" pitchFamily="18" charset="0"/>
                </a:rPr>
                <a:t> matrix is needed for</a:t>
              </a:r>
            </a:p>
            <a:p>
              <a:r>
                <a:rPr lang="en-US" sz="3200">
                  <a:latin typeface="Book Antiqua" pitchFamily="18" charset="0"/>
                </a:rPr>
                <a:t>a graph with V vertices</a:t>
              </a:r>
            </a:p>
          </p:txBody>
        </p:sp>
        <p:sp>
          <p:nvSpPr>
            <p:cNvPr id="687124" name="Rectangle 20"/>
            <p:cNvSpPr>
              <a:spLocks noChangeArrowheads="1"/>
            </p:cNvSpPr>
            <p:nvPr/>
          </p:nvSpPr>
          <p:spPr bwMode="auto">
            <a:xfrm>
              <a:off x="2544" y="3120"/>
              <a:ext cx="3120" cy="8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  <a:noFill/>
          <a:ln/>
        </p:spPr>
        <p:txBody>
          <a:bodyPr/>
          <a:lstStyle/>
          <a:p>
            <a:r>
              <a:rPr lang="en-US" sz="4800"/>
              <a:t>many graphs are “sparse”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80060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600"/>
              <a:t>degree of “sparseness” key factor in choosing a data structure for edges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adjacency matrix  requires space for </a:t>
            </a:r>
            <a:r>
              <a:rPr lang="en-US" sz="3200" b="1"/>
              <a:t>all possible</a:t>
            </a:r>
            <a:r>
              <a:rPr lang="en-US" sz="3200"/>
              <a:t> edges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adjacency list requires space for existing edges only</a:t>
            </a:r>
          </a:p>
          <a:p>
            <a:pPr>
              <a:lnSpc>
                <a:spcPct val="90000"/>
              </a:lnSpc>
            </a:pPr>
            <a:r>
              <a:rPr lang="en-US" sz="3600"/>
              <a:t>affects amount of memory space needed</a:t>
            </a:r>
          </a:p>
          <a:p>
            <a:pPr>
              <a:lnSpc>
                <a:spcPct val="90000"/>
              </a:lnSpc>
            </a:pPr>
            <a:r>
              <a:rPr lang="en-US" sz="3600"/>
              <a:t>affects efficiency of graph operations</a:t>
            </a:r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691203" name="Rectangle 3"/>
          <p:cNvSpPr>
            <a:spLocks noChangeArrowheads="1"/>
          </p:cNvSpPr>
          <p:nvPr/>
        </p:nvSpPr>
        <p:spPr bwMode="auto">
          <a:xfrm>
            <a:off x="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Monotype Sorts" pitchFamily="2" charset="2"/>
              <a:buChar char="l"/>
            </a:pPr>
            <a:endParaRPr lang="en-US" sz="4400">
              <a:latin typeface="Book Antiqua" pitchFamily="18" charset="0"/>
            </a:endParaRPr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838200" y="3810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Book Antiqua" pitchFamily="18" charset="0"/>
              </a:rPr>
              <a:t>adjacency lists</a:t>
            </a:r>
            <a:endParaRPr lang="en-US" sz="6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691205" name="Rectangle 5"/>
          <p:cNvSpPr>
            <a:spLocks noChangeArrowheads="1"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33400" y="1828800"/>
            <a:ext cx="4343400" cy="3543300"/>
            <a:chOff x="192" y="1056"/>
            <a:chExt cx="2736" cy="2232"/>
          </a:xfrm>
        </p:grpSpPr>
        <p:sp>
          <p:nvSpPr>
            <p:cNvPr id="691207" name="Oval 7"/>
            <p:cNvSpPr>
              <a:spLocks noChangeArrowheads="1"/>
            </p:cNvSpPr>
            <p:nvPr/>
          </p:nvSpPr>
          <p:spPr bwMode="auto">
            <a:xfrm>
              <a:off x="1056" y="124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691208" name="Oval 8"/>
            <p:cNvSpPr>
              <a:spLocks noChangeArrowheads="1"/>
            </p:cNvSpPr>
            <p:nvPr/>
          </p:nvSpPr>
          <p:spPr bwMode="auto">
            <a:xfrm>
              <a:off x="192" y="187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691209" name="Oval 9"/>
            <p:cNvSpPr>
              <a:spLocks noChangeArrowheads="1"/>
            </p:cNvSpPr>
            <p:nvPr/>
          </p:nvSpPr>
          <p:spPr bwMode="auto">
            <a:xfrm>
              <a:off x="768" y="2784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691210" name="Oval 10"/>
            <p:cNvSpPr>
              <a:spLocks noChangeArrowheads="1"/>
            </p:cNvSpPr>
            <p:nvPr/>
          </p:nvSpPr>
          <p:spPr bwMode="auto">
            <a:xfrm>
              <a:off x="2256" y="2784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691211" name="Oval 11"/>
            <p:cNvSpPr>
              <a:spLocks noChangeArrowheads="1"/>
            </p:cNvSpPr>
            <p:nvPr/>
          </p:nvSpPr>
          <p:spPr bwMode="auto">
            <a:xfrm>
              <a:off x="2400" y="1824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91212" name="Line 12"/>
            <p:cNvSpPr>
              <a:spLocks noChangeShapeType="1"/>
            </p:cNvSpPr>
            <p:nvPr/>
          </p:nvSpPr>
          <p:spPr bwMode="auto">
            <a:xfrm flipH="1">
              <a:off x="528" y="1488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3" name="Line 13"/>
            <p:cNvSpPr>
              <a:spLocks noChangeShapeType="1"/>
            </p:cNvSpPr>
            <p:nvPr/>
          </p:nvSpPr>
          <p:spPr bwMode="auto">
            <a:xfrm>
              <a:off x="1488" y="1488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4" name="Line 14"/>
            <p:cNvSpPr>
              <a:spLocks noChangeShapeType="1"/>
            </p:cNvSpPr>
            <p:nvPr/>
          </p:nvSpPr>
          <p:spPr bwMode="auto">
            <a:xfrm flipH="1">
              <a:off x="1056" y="1536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5" name="Line 15"/>
            <p:cNvSpPr>
              <a:spLocks noChangeShapeType="1"/>
            </p:cNvSpPr>
            <p:nvPr/>
          </p:nvSpPr>
          <p:spPr bwMode="auto">
            <a:xfrm flipV="1">
              <a:off x="1296" y="292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6" name="Line 16"/>
            <p:cNvSpPr>
              <a:spLocks noChangeShapeType="1"/>
            </p:cNvSpPr>
            <p:nvPr/>
          </p:nvSpPr>
          <p:spPr bwMode="auto">
            <a:xfrm>
              <a:off x="528" y="2160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7" name="Line 17"/>
            <p:cNvSpPr>
              <a:spLocks noChangeShapeType="1"/>
            </p:cNvSpPr>
            <p:nvPr/>
          </p:nvSpPr>
          <p:spPr bwMode="auto">
            <a:xfrm flipH="1" flipV="1">
              <a:off x="432" y="2160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9" name="Text Box 19"/>
            <p:cNvSpPr txBox="1">
              <a:spLocks noChangeArrowheads="1"/>
            </p:cNvSpPr>
            <p:nvPr/>
          </p:nvSpPr>
          <p:spPr bwMode="auto">
            <a:xfrm>
              <a:off x="1200" y="105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0</a:t>
              </a:r>
            </a:p>
          </p:txBody>
        </p:sp>
        <p:sp>
          <p:nvSpPr>
            <p:cNvPr id="69122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691221" name="Text Box 21"/>
            <p:cNvSpPr txBox="1">
              <a:spLocks noChangeArrowheads="1"/>
            </p:cNvSpPr>
            <p:nvPr/>
          </p:nvSpPr>
          <p:spPr bwMode="auto">
            <a:xfrm>
              <a:off x="902" y="303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91222" name="Text Box 22"/>
            <p:cNvSpPr txBox="1">
              <a:spLocks noChangeArrowheads="1"/>
            </p:cNvSpPr>
            <p:nvPr/>
          </p:nvSpPr>
          <p:spPr bwMode="auto">
            <a:xfrm>
              <a:off x="2400" y="30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91223" name="Text Box 23"/>
            <p:cNvSpPr txBox="1">
              <a:spLocks noChangeArrowheads="1"/>
            </p:cNvSpPr>
            <p:nvPr/>
          </p:nvSpPr>
          <p:spPr bwMode="auto">
            <a:xfrm>
              <a:off x="2592" y="163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4</a:t>
              </a:r>
            </a:p>
          </p:txBody>
        </p:sp>
      </p:grpSp>
      <p:sp>
        <p:nvSpPr>
          <p:cNvPr id="691225" name="Rectangle 25"/>
          <p:cNvSpPr>
            <a:spLocks noChangeArrowheads="1"/>
          </p:cNvSpPr>
          <p:nvPr/>
        </p:nvSpPr>
        <p:spPr bwMode="auto">
          <a:xfrm>
            <a:off x="8394700" y="4530725"/>
            <a:ext cx="596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26" name="Rectangle 26"/>
          <p:cNvSpPr>
            <a:spLocks noChangeArrowheads="1"/>
          </p:cNvSpPr>
          <p:nvPr/>
        </p:nvSpPr>
        <p:spPr bwMode="auto">
          <a:xfrm>
            <a:off x="5410200" y="4495800"/>
            <a:ext cx="3365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latin typeface="Book Antiqua" pitchFamily="18" charset="0"/>
              </a:rPr>
              <a:t>0</a:t>
            </a:r>
          </a:p>
          <a:p>
            <a:r>
              <a:rPr lang="en-US" sz="2400">
                <a:latin typeface="Book Antiqua" pitchFamily="18" charset="0"/>
              </a:rPr>
              <a:t>1</a:t>
            </a:r>
          </a:p>
          <a:p>
            <a:r>
              <a:rPr lang="en-US" sz="2400">
                <a:latin typeface="Book Antiqua" pitchFamily="18" charset="0"/>
              </a:rPr>
              <a:t>2</a:t>
            </a:r>
          </a:p>
          <a:p>
            <a:r>
              <a:rPr lang="en-US" sz="2400">
                <a:latin typeface="Book Antiqua" pitchFamily="18" charset="0"/>
              </a:rPr>
              <a:t>3</a:t>
            </a:r>
          </a:p>
          <a:p>
            <a:r>
              <a:rPr lang="en-US" sz="2400">
                <a:latin typeface="Book Antiqua" pitchFamily="18" charset="0"/>
              </a:rPr>
              <a:t>4</a:t>
            </a:r>
          </a:p>
        </p:txBody>
      </p:sp>
      <p:sp>
        <p:nvSpPr>
          <p:cNvPr id="691227" name="Line 27"/>
          <p:cNvSpPr>
            <a:spLocks noChangeShapeType="1"/>
          </p:cNvSpPr>
          <p:nvPr/>
        </p:nvSpPr>
        <p:spPr bwMode="auto">
          <a:xfrm>
            <a:off x="6096000" y="47434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28" name="Line 28"/>
          <p:cNvSpPr>
            <a:spLocks noChangeShapeType="1"/>
          </p:cNvSpPr>
          <p:nvPr/>
        </p:nvSpPr>
        <p:spPr bwMode="auto">
          <a:xfrm>
            <a:off x="6096000" y="51244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29" name="Rectangle 29"/>
          <p:cNvSpPr>
            <a:spLocks noChangeArrowheads="1"/>
          </p:cNvSpPr>
          <p:nvPr/>
        </p:nvSpPr>
        <p:spPr bwMode="auto">
          <a:xfrm>
            <a:off x="6496050" y="4537075"/>
            <a:ext cx="749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0" name="Rectangle 30"/>
          <p:cNvSpPr>
            <a:spLocks noChangeArrowheads="1"/>
          </p:cNvSpPr>
          <p:nvPr/>
        </p:nvSpPr>
        <p:spPr bwMode="auto">
          <a:xfrm>
            <a:off x="7486650" y="4537075"/>
            <a:ext cx="749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1" name="Line 31"/>
          <p:cNvSpPr>
            <a:spLocks noChangeShapeType="1"/>
          </p:cNvSpPr>
          <p:nvPr/>
        </p:nvSpPr>
        <p:spPr bwMode="auto">
          <a:xfrm>
            <a:off x="7099300" y="47593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2" name="Rectangle 32"/>
          <p:cNvSpPr>
            <a:spLocks noChangeArrowheads="1"/>
          </p:cNvSpPr>
          <p:nvPr/>
        </p:nvSpPr>
        <p:spPr bwMode="auto">
          <a:xfrm>
            <a:off x="6550025" y="4514850"/>
            <a:ext cx="225061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1         </a:t>
            </a:r>
            <a:r>
              <a:rPr lang="en-US" sz="2800" dirty="0" smtClean="0">
                <a:latin typeface="Book Antiqua" pitchFamily="18" charset="0"/>
              </a:rPr>
              <a:t>2        4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691233" name="Line 33"/>
          <p:cNvSpPr>
            <a:spLocks noChangeShapeType="1"/>
          </p:cNvSpPr>
          <p:nvPr/>
        </p:nvSpPr>
        <p:spPr bwMode="auto">
          <a:xfrm>
            <a:off x="8089900" y="47593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4" name="Line 34"/>
          <p:cNvSpPr>
            <a:spLocks noChangeShapeType="1"/>
          </p:cNvSpPr>
          <p:nvPr/>
        </p:nvSpPr>
        <p:spPr bwMode="auto">
          <a:xfrm>
            <a:off x="6946900" y="45307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5" name="Line 35"/>
          <p:cNvSpPr>
            <a:spLocks noChangeShapeType="1"/>
          </p:cNvSpPr>
          <p:nvPr/>
        </p:nvSpPr>
        <p:spPr bwMode="auto">
          <a:xfrm>
            <a:off x="7937500" y="45307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6" name="Line 36"/>
          <p:cNvSpPr>
            <a:spLocks noChangeShapeType="1"/>
          </p:cNvSpPr>
          <p:nvPr/>
        </p:nvSpPr>
        <p:spPr bwMode="auto">
          <a:xfrm>
            <a:off x="8686800" y="45148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7" name="Line 37"/>
          <p:cNvSpPr>
            <a:spLocks noChangeShapeType="1"/>
          </p:cNvSpPr>
          <p:nvPr/>
        </p:nvSpPr>
        <p:spPr bwMode="auto">
          <a:xfrm>
            <a:off x="8839200" y="45910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8" name="Line 38"/>
          <p:cNvSpPr>
            <a:spLocks noChangeShapeType="1"/>
          </p:cNvSpPr>
          <p:nvPr/>
        </p:nvSpPr>
        <p:spPr bwMode="auto">
          <a:xfrm>
            <a:off x="6096000" y="55054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553200" y="4972050"/>
            <a:ext cx="749300" cy="523875"/>
            <a:chOff x="4128" y="3072"/>
            <a:chExt cx="472" cy="330"/>
          </a:xfrm>
        </p:grpSpPr>
        <p:sp>
          <p:nvSpPr>
            <p:cNvPr id="691241" name="Rectangle 41"/>
            <p:cNvSpPr>
              <a:spLocks noChangeArrowheads="1"/>
            </p:cNvSpPr>
            <p:nvPr/>
          </p:nvSpPr>
          <p:spPr bwMode="auto">
            <a:xfrm>
              <a:off x="4128" y="3086"/>
              <a:ext cx="472" cy="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42" name="Line 42"/>
            <p:cNvSpPr>
              <a:spLocks noChangeShapeType="1"/>
            </p:cNvSpPr>
            <p:nvPr/>
          </p:nvSpPr>
          <p:spPr bwMode="auto">
            <a:xfrm>
              <a:off x="4508" y="313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43" name="Rectangle 43"/>
            <p:cNvSpPr>
              <a:spLocks noChangeArrowheads="1"/>
            </p:cNvSpPr>
            <p:nvPr/>
          </p:nvSpPr>
          <p:spPr bwMode="auto">
            <a:xfrm>
              <a:off x="4162" y="3072"/>
              <a:ext cx="2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91244" name="Line 44"/>
            <p:cNvSpPr>
              <a:spLocks noChangeShapeType="1"/>
            </p:cNvSpPr>
            <p:nvPr/>
          </p:nvSpPr>
          <p:spPr bwMode="auto">
            <a:xfrm>
              <a:off x="4368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91245" name="Rectangle 45"/>
          <p:cNvSpPr>
            <a:spLocks noChangeArrowheads="1"/>
          </p:cNvSpPr>
          <p:nvPr/>
        </p:nvSpPr>
        <p:spPr bwMode="auto">
          <a:xfrm>
            <a:off x="6553200" y="5375275"/>
            <a:ext cx="749300" cy="29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46" name="Rectangle 46"/>
          <p:cNvSpPr>
            <a:spLocks noChangeArrowheads="1"/>
          </p:cNvSpPr>
          <p:nvPr/>
        </p:nvSpPr>
        <p:spPr bwMode="auto">
          <a:xfrm>
            <a:off x="6607175" y="5353050"/>
            <a:ext cx="36548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latin typeface="Book Antiqua" pitchFamily="18" charset="0"/>
              </a:rPr>
              <a:t>1</a:t>
            </a:r>
          </a:p>
        </p:txBody>
      </p:sp>
      <p:sp>
        <p:nvSpPr>
          <p:cNvPr id="691247" name="Line 47"/>
          <p:cNvSpPr>
            <a:spLocks noChangeShapeType="1"/>
          </p:cNvSpPr>
          <p:nvPr/>
        </p:nvSpPr>
        <p:spPr bwMode="auto">
          <a:xfrm>
            <a:off x="6934200" y="54292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467600" y="5353050"/>
            <a:ext cx="749300" cy="523875"/>
            <a:chOff x="4128" y="3072"/>
            <a:chExt cx="472" cy="330"/>
          </a:xfrm>
        </p:grpSpPr>
        <p:sp>
          <p:nvSpPr>
            <p:cNvPr id="691249" name="Rectangle 49"/>
            <p:cNvSpPr>
              <a:spLocks noChangeArrowheads="1"/>
            </p:cNvSpPr>
            <p:nvPr/>
          </p:nvSpPr>
          <p:spPr bwMode="auto">
            <a:xfrm>
              <a:off x="4128" y="3086"/>
              <a:ext cx="472" cy="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50" name="Line 50"/>
            <p:cNvSpPr>
              <a:spLocks noChangeShapeType="1"/>
            </p:cNvSpPr>
            <p:nvPr/>
          </p:nvSpPr>
          <p:spPr bwMode="auto">
            <a:xfrm>
              <a:off x="4508" y="313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51" name="Rectangle 51"/>
            <p:cNvSpPr>
              <a:spLocks noChangeArrowheads="1"/>
            </p:cNvSpPr>
            <p:nvPr/>
          </p:nvSpPr>
          <p:spPr bwMode="auto">
            <a:xfrm>
              <a:off x="4162" y="3072"/>
              <a:ext cx="2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91252" name="Line 52"/>
            <p:cNvSpPr>
              <a:spLocks noChangeShapeType="1"/>
            </p:cNvSpPr>
            <p:nvPr/>
          </p:nvSpPr>
          <p:spPr bwMode="auto">
            <a:xfrm>
              <a:off x="4368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91253" name="Line 53"/>
          <p:cNvSpPr>
            <a:spLocks noChangeShapeType="1"/>
          </p:cNvSpPr>
          <p:nvPr/>
        </p:nvSpPr>
        <p:spPr bwMode="auto">
          <a:xfrm>
            <a:off x="7086600" y="55054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59" name="Line 59"/>
          <p:cNvSpPr>
            <a:spLocks noChangeShapeType="1"/>
          </p:cNvSpPr>
          <p:nvPr/>
        </p:nvSpPr>
        <p:spPr bwMode="auto">
          <a:xfrm>
            <a:off x="6019800" y="61150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0" name="Rectangle 60"/>
          <p:cNvSpPr>
            <a:spLocks noChangeArrowheads="1"/>
          </p:cNvSpPr>
          <p:nvPr/>
        </p:nvSpPr>
        <p:spPr bwMode="auto">
          <a:xfrm>
            <a:off x="5867400" y="4514850"/>
            <a:ext cx="3810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91261" name="Line 61"/>
          <p:cNvSpPr>
            <a:spLocks noChangeShapeType="1"/>
          </p:cNvSpPr>
          <p:nvPr/>
        </p:nvSpPr>
        <p:spPr bwMode="auto">
          <a:xfrm>
            <a:off x="5867400" y="4895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2" name="Line 62"/>
          <p:cNvSpPr>
            <a:spLocks noChangeShapeType="1"/>
          </p:cNvSpPr>
          <p:nvPr/>
        </p:nvSpPr>
        <p:spPr bwMode="auto">
          <a:xfrm>
            <a:off x="5867400" y="5276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3" name="Line 63"/>
          <p:cNvSpPr>
            <a:spLocks noChangeShapeType="1"/>
          </p:cNvSpPr>
          <p:nvPr/>
        </p:nvSpPr>
        <p:spPr bwMode="auto">
          <a:xfrm>
            <a:off x="5867400" y="5657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4" name="Line 64"/>
          <p:cNvSpPr>
            <a:spLocks noChangeShapeType="1"/>
          </p:cNvSpPr>
          <p:nvPr/>
        </p:nvSpPr>
        <p:spPr bwMode="auto">
          <a:xfrm>
            <a:off x="5867400" y="6038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5" name="Line 65"/>
          <p:cNvSpPr>
            <a:spLocks noChangeShapeType="1"/>
          </p:cNvSpPr>
          <p:nvPr/>
        </p:nvSpPr>
        <p:spPr bwMode="auto">
          <a:xfrm>
            <a:off x="5867400" y="6419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6477000" y="1889125"/>
            <a:ext cx="838200" cy="1933575"/>
            <a:chOff x="4080" y="1190"/>
            <a:chExt cx="528" cy="1218"/>
          </a:xfrm>
        </p:grpSpPr>
        <p:sp>
          <p:nvSpPr>
            <p:cNvPr id="691266" name="Rectangle 66"/>
            <p:cNvSpPr>
              <a:spLocks noChangeArrowheads="1"/>
            </p:cNvSpPr>
            <p:nvPr/>
          </p:nvSpPr>
          <p:spPr bwMode="auto">
            <a:xfrm>
              <a:off x="4080" y="1200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691267" name="Rectangle 67"/>
            <p:cNvSpPr>
              <a:spLocks noChangeArrowheads="1"/>
            </p:cNvSpPr>
            <p:nvPr/>
          </p:nvSpPr>
          <p:spPr bwMode="auto">
            <a:xfrm>
              <a:off x="4310" y="1190"/>
              <a:ext cx="265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B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C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D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91268" name="Rectangle 68"/>
            <p:cNvSpPr>
              <a:spLocks noChangeArrowheads="1"/>
            </p:cNvSpPr>
            <p:nvPr/>
          </p:nvSpPr>
          <p:spPr bwMode="auto">
            <a:xfrm>
              <a:off x="4320" y="1200"/>
              <a:ext cx="288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69" name="Line 69"/>
            <p:cNvSpPr>
              <a:spLocks noChangeShapeType="1"/>
            </p:cNvSpPr>
            <p:nvPr/>
          </p:nvSpPr>
          <p:spPr bwMode="auto">
            <a:xfrm>
              <a:off x="4320" y="14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0" name="Line 70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1" name="Line 71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2" name="Line 72"/>
            <p:cNvSpPr>
              <a:spLocks noChangeShapeType="1"/>
            </p:cNvSpPr>
            <p:nvPr/>
          </p:nvSpPr>
          <p:spPr bwMode="auto">
            <a:xfrm>
              <a:off x="4320" y="216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3" name="Line 73"/>
            <p:cNvSpPr>
              <a:spLocks noChangeShapeType="1"/>
            </p:cNvSpPr>
            <p:nvPr/>
          </p:nvSpPr>
          <p:spPr bwMode="auto">
            <a:xfrm>
              <a:off x="4320" y="24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1276" name="Line 76"/>
          <p:cNvSpPr>
            <a:spLocks noChangeShapeType="1"/>
          </p:cNvSpPr>
          <p:nvPr/>
        </p:nvSpPr>
        <p:spPr bwMode="auto">
          <a:xfrm>
            <a:off x="6019800" y="5715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ChangeArrowheads="1"/>
          </p:cNvSpPr>
          <p:nvPr/>
        </p:nvSpPr>
        <p:spPr bwMode="auto">
          <a:xfrm>
            <a:off x="13176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79625" y="1981200"/>
            <a:ext cx="700088" cy="327025"/>
            <a:chOff x="947" y="1282"/>
            <a:chExt cx="441" cy="206"/>
          </a:xfrm>
        </p:grpSpPr>
        <p:sp>
          <p:nvSpPr>
            <p:cNvPr id="807940" name="Rectangle 4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41" name="Line 5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70225" y="1981200"/>
            <a:ext cx="700088" cy="327025"/>
            <a:chOff x="1571" y="1282"/>
            <a:chExt cx="441" cy="206"/>
          </a:xfrm>
        </p:grpSpPr>
        <p:sp>
          <p:nvSpPr>
            <p:cNvPr id="807943" name="Rectangle 7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44" name="Line 8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060825" y="1981200"/>
            <a:ext cx="700088" cy="327025"/>
            <a:chOff x="2195" y="1282"/>
            <a:chExt cx="441" cy="206"/>
          </a:xfrm>
        </p:grpSpPr>
        <p:sp>
          <p:nvSpPr>
            <p:cNvPr id="807946" name="Rectangle 10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47" name="Line 11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48" name="Line 12"/>
          <p:cNvSpPr>
            <a:spLocks noChangeShapeType="1"/>
          </p:cNvSpPr>
          <p:nvPr/>
        </p:nvSpPr>
        <p:spPr bwMode="auto">
          <a:xfrm>
            <a:off x="1566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49" name="Line 13"/>
          <p:cNvSpPr>
            <a:spLocks noChangeShapeType="1"/>
          </p:cNvSpPr>
          <p:nvPr/>
        </p:nvSpPr>
        <p:spPr bwMode="auto">
          <a:xfrm>
            <a:off x="2557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50" name="Line 14"/>
          <p:cNvSpPr>
            <a:spLocks noChangeShapeType="1"/>
          </p:cNvSpPr>
          <p:nvPr/>
        </p:nvSpPr>
        <p:spPr bwMode="auto">
          <a:xfrm>
            <a:off x="35480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51" name="Line 15"/>
          <p:cNvSpPr>
            <a:spLocks noChangeShapeType="1"/>
          </p:cNvSpPr>
          <p:nvPr/>
        </p:nvSpPr>
        <p:spPr bwMode="auto">
          <a:xfrm>
            <a:off x="4462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13176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079625" y="2438400"/>
            <a:ext cx="700088" cy="327025"/>
            <a:chOff x="947" y="1570"/>
            <a:chExt cx="441" cy="206"/>
          </a:xfrm>
        </p:grpSpPr>
        <p:sp>
          <p:nvSpPr>
            <p:cNvPr id="807954" name="Rectangle 18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55" name="Line 19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070225" y="2438400"/>
            <a:ext cx="700088" cy="327025"/>
            <a:chOff x="1571" y="1570"/>
            <a:chExt cx="441" cy="206"/>
          </a:xfrm>
        </p:grpSpPr>
        <p:sp>
          <p:nvSpPr>
            <p:cNvPr id="807957" name="Rectangle 21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58" name="Line 22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060825" y="2438400"/>
            <a:ext cx="700088" cy="327025"/>
            <a:chOff x="2195" y="1570"/>
            <a:chExt cx="441" cy="206"/>
          </a:xfrm>
        </p:grpSpPr>
        <p:sp>
          <p:nvSpPr>
            <p:cNvPr id="807960" name="Rectangle 24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61" name="Line 25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62" name="Line 26"/>
          <p:cNvSpPr>
            <a:spLocks noChangeShapeType="1"/>
          </p:cNvSpPr>
          <p:nvPr/>
        </p:nvSpPr>
        <p:spPr bwMode="auto">
          <a:xfrm>
            <a:off x="1566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3" name="Line 27"/>
          <p:cNvSpPr>
            <a:spLocks noChangeShapeType="1"/>
          </p:cNvSpPr>
          <p:nvPr/>
        </p:nvSpPr>
        <p:spPr bwMode="auto">
          <a:xfrm>
            <a:off x="2557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4" name="Line 28"/>
          <p:cNvSpPr>
            <a:spLocks noChangeShapeType="1"/>
          </p:cNvSpPr>
          <p:nvPr/>
        </p:nvSpPr>
        <p:spPr bwMode="auto">
          <a:xfrm>
            <a:off x="35480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5" name="Line 29"/>
          <p:cNvSpPr>
            <a:spLocks noChangeShapeType="1"/>
          </p:cNvSpPr>
          <p:nvPr/>
        </p:nvSpPr>
        <p:spPr bwMode="auto">
          <a:xfrm>
            <a:off x="4462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6" name="Rectangle 30"/>
          <p:cNvSpPr>
            <a:spLocks noChangeArrowheads="1"/>
          </p:cNvSpPr>
          <p:nvPr/>
        </p:nvSpPr>
        <p:spPr bwMode="auto">
          <a:xfrm>
            <a:off x="13176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079625" y="2895600"/>
            <a:ext cx="700088" cy="327025"/>
            <a:chOff x="947" y="1858"/>
            <a:chExt cx="441" cy="206"/>
          </a:xfrm>
        </p:grpSpPr>
        <p:sp>
          <p:nvSpPr>
            <p:cNvPr id="807968" name="Rectangle 32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69" name="Line 33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3070225" y="2895600"/>
            <a:ext cx="700088" cy="327025"/>
            <a:chOff x="1571" y="1858"/>
            <a:chExt cx="441" cy="206"/>
          </a:xfrm>
        </p:grpSpPr>
        <p:sp>
          <p:nvSpPr>
            <p:cNvPr id="807971" name="Rectangle 35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72" name="Line 36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4060825" y="2895600"/>
            <a:ext cx="700088" cy="327025"/>
            <a:chOff x="2195" y="1858"/>
            <a:chExt cx="441" cy="206"/>
          </a:xfrm>
        </p:grpSpPr>
        <p:sp>
          <p:nvSpPr>
            <p:cNvPr id="807974" name="Rectangle 38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75" name="Line 39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76" name="Line 40"/>
          <p:cNvSpPr>
            <a:spLocks noChangeShapeType="1"/>
          </p:cNvSpPr>
          <p:nvPr/>
        </p:nvSpPr>
        <p:spPr bwMode="auto">
          <a:xfrm>
            <a:off x="1566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77" name="Line 41"/>
          <p:cNvSpPr>
            <a:spLocks noChangeShapeType="1"/>
          </p:cNvSpPr>
          <p:nvPr/>
        </p:nvSpPr>
        <p:spPr bwMode="auto">
          <a:xfrm>
            <a:off x="2557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78" name="Line 42"/>
          <p:cNvSpPr>
            <a:spLocks noChangeShapeType="1"/>
          </p:cNvSpPr>
          <p:nvPr/>
        </p:nvSpPr>
        <p:spPr bwMode="auto">
          <a:xfrm>
            <a:off x="35480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79" name="Line 43"/>
          <p:cNvSpPr>
            <a:spLocks noChangeShapeType="1"/>
          </p:cNvSpPr>
          <p:nvPr/>
        </p:nvSpPr>
        <p:spPr bwMode="auto">
          <a:xfrm>
            <a:off x="4462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80" name="Rectangle 44"/>
          <p:cNvSpPr>
            <a:spLocks noChangeArrowheads="1"/>
          </p:cNvSpPr>
          <p:nvPr/>
        </p:nvSpPr>
        <p:spPr bwMode="auto">
          <a:xfrm>
            <a:off x="13176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2079625" y="3352800"/>
            <a:ext cx="700088" cy="327025"/>
            <a:chOff x="947" y="2146"/>
            <a:chExt cx="441" cy="206"/>
          </a:xfrm>
        </p:grpSpPr>
        <p:sp>
          <p:nvSpPr>
            <p:cNvPr id="807982" name="Rectangle 46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83" name="Line 47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070225" y="3352800"/>
            <a:ext cx="700088" cy="327025"/>
            <a:chOff x="1571" y="2146"/>
            <a:chExt cx="441" cy="206"/>
          </a:xfrm>
        </p:grpSpPr>
        <p:sp>
          <p:nvSpPr>
            <p:cNvPr id="807985" name="Rectangle 49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86" name="Line 50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060825" y="3352800"/>
            <a:ext cx="700088" cy="327025"/>
            <a:chOff x="2195" y="2146"/>
            <a:chExt cx="441" cy="206"/>
          </a:xfrm>
        </p:grpSpPr>
        <p:sp>
          <p:nvSpPr>
            <p:cNvPr id="807988" name="Rectangle 52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89" name="Line 53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90" name="Line 54"/>
          <p:cNvSpPr>
            <a:spLocks noChangeShapeType="1"/>
          </p:cNvSpPr>
          <p:nvPr/>
        </p:nvSpPr>
        <p:spPr bwMode="auto">
          <a:xfrm>
            <a:off x="1566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1" name="Line 55"/>
          <p:cNvSpPr>
            <a:spLocks noChangeShapeType="1"/>
          </p:cNvSpPr>
          <p:nvPr/>
        </p:nvSpPr>
        <p:spPr bwMode="auto">
          <a:xfrm>
            <a:off x="2557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2" name="Line 56"/>
          <p:cNvSpPr>
            <a:spLocks noChangeShapeType="1"/>
          </p:cNvSpPr>
          <p:nvPr/>
        </p:nvSpPr>
        <p:spPr bwMode="auto">
          <a:xfrm>
            <a:off x="35480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3" name="Line 57"/>
          <p:cNvSpPr>
            <a:spLocks noChangeShapeType="1"/>
          </p:cNvSpPr>
          <p:nvPr/>
        </p:nvSpPr>
        <p:spPr bwMode="auto">
          <a:xfrm>
            <a:off x="4462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4" name="Rectangle 58"/>
          <p:cNvSpPr>
            <a:spLocks noChangeArrowheads="1"/>
          </p:cNvSpPr>
          <p:nvPr/>
        </p:nvSpPr>
        <p:spPr bwMode="auto">
          <a:xfrm>
            <a:off x="1317625" y="4572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2079625" y="4572000"/>
            <a:ext cx="700088" cy="327025"/>
            <a:chOff x="947" y="2914"/>
            <a:chExt cx="441" cy="206"/>
          </a:xfrm>
        </p:grpSpPr>
        <p:sp>
          <p:nvSpPr>
            <p:cNvPr id="807996" name="Rectangle 60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97" name="Line 61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98" name="Line 62"/>
          <p:cNvSpPr>
            <a:spLocks noChangeShapeType="1"/>
          </p:cNvSpPr>
          <p:nvPr/>
        </p:nvSpPr>
        <p:spPr bwMode="auto">
          <a:xfrm>
            <a:off x="15668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9" name="Rectangle 63"/>
          <p:cNvSpPr>
            <a:spLocks noChangeArrowheads="1"/>
          </p:cNvSpPr>
          <p:nvPr/>
        </p:nvSpPr>
        <p:spPr bwMode="auto">
          <a:xfrm>
            <a:off x="1317625" y="5029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2079625" y="5029200"/>
            <a:ext cx="700088" cy="327025"/>
            <a:chOff x="947" y="3202"/>
            <a:chExt cx="441" cy="206"/>
          </a:xfrm>
        </p:grpSpPr>
        <p:sp>
          <p:nvSpPr>
            <p:cNvPr id="808001" name="Rectangle 65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002" name="Line 66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7"/>
          <p:cNvGrpSpPr>
            <a:grpSpLocks/>
          </p:cNvGrpSpPr>
          <p:nvPr/>
        </p:nvGrpSpPr>
        <p:grpSpPr bwMode="auto">
          <a:xfrm>
            <a:off x="3070225" y="5029200"/>
            <a:ext cx="700088" cy="327025"/>
            <a:chOff x="1571" y="3202"/>
            <a:chExt cx="441" cy="206"/>
          </a:xfrm>
        </p:grpSpPr>
        <p:sp>
          <p:nvSpPr>
            <p:cNvPr id="808004" name="Rectangle 68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005" name="Line 69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8006" name="Line 70"/>
          <p:cNvSpPr>
            <a:spLocks noChangeShapeType="1"/>
          </p:cNvSpPr>
          <p:nvPr/>
        </p:nvSpPr>
        <p:spPr bwMode="auto">
          <a:xfrm>
            <a:off x="1566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07" name="Line 71"/>
          <p:cNvSpPr>
            <a:spLocks noChangeShapeType="1"/>
          </p:cNvSpPr>
          <p:nvPr/>
        </p:nvSpPr>
        <p:spPr bwMode="auto">
          <a:xfrm>
            <a:off x="25574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08" name="Rectangle 72"/>
          <p:cNvSpPr>
            <a:spLocks noChangeArrowheads="1"/>
          </p:cNvSpPr>
          <p:nvPr/>
        </p:nvSpPr>
        <p:spPr bwMode="auto">
          <a:xfrm>
            <a:off x="1317625" y="5486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09" name="Line 73"/>
          <p:cNvSpPr>
            <a:spLocks noChangeShapeType="1"/>
          </p:cNvSpPr>
          <p:nvPr/>
        </p:nvSpPr>
        <p:spPr bwMode="auto">
          <a:xfrm>
            <a:off x="34718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10" name="Line 74"/>
          <p:cNvSpPr>
            <a:spLocks noChangeShapeType="1"/>
          </p:cNvSpPr>
          <p:nvPr/>
        </p:nvSpPr>
        <p:spPr bwMode="auto">
          <a:xfrm>
            <a:off x="13382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11" name="Line 75"/>
          <p:cNvSpPr>
            <a:spLocks noChangeShapeType="1"/>
          </p:cNvSpPr>
          <p:nvPr/>
        </p:nvSpPr>
        <p:spPr bwMode="auto">
          <a:xfrm>
            <a:off x="24812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84" name="Rectangle 148"/>
          <p:cNvSpPr>
            <a:spLocks noChangeArrowheads="1"/>
          </p:cNvSpPr>
          <p:nvPr/>
        </p:nvSpPr>
        <p:spPr bwMode="auto">
          <a:xfrm>
            <a:off x="865188" y="1887538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2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85" name="Rectangle 149"/>
          <p:cNvSpPr>
            <a:spLocks noChangeArrowheads="1"/>
          </p:cNvSpPr>
          <p:nvPr/>
        </p:nvSpPr>
        <p:spPr bwMode="auto">
          <a:xfrm>
            <a:off x="865188" y="4478338"/>
            <a:ext cx="3619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87" name="Rectangle 151"/>
          <p:cNvSpPr>
            <a:spLocks noChangeArrowheads="1"/>
          </p:cNvSpPr>
          <p:nvPr/>
        </p:nvSpPr>
        <p:spPr bwMode="auto">
          <a:xfrm>
            <a:off x="2076450" y="1930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088" name="Rectangle 152"/>
          <p:cNvSpPr>
            <a:spLocks noChangeArrowheads="1"/>
          </p:cNvSpPr>
          <p:nvPr/>
        </p:nvSpPr>
        <p:spPr bwMode="auto">
          <a:xfrm>
            <a:off x="3100388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89" name="Rectangle 153"/>
          <p:cNvSpPr>
            <a:spLocks noChangeArrowheads="1"/>
          </p:cNvSpPr>
          <p:nvPr/>
        </p:nvSpPr>
        <p:spPr bwMode="auto">
          <a:xfrm>
            <a:off x="4106863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90" name="Rectangle 154"/>
          <p:cNvSpPr>
            <a:spLocks noChangeArrowheads="1"/>
          </p:cNvSpPr>
          <p:nvPr/>
        </p:nvSpPr>
        <p:spPr bwMode="auto">
          <a:xfrm>
            <a:off x="209232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091" name="Rectangle 155"/>
          <p:cNvSpPr>
            <a:spLocks noChangeArrowheads="1"/>
          </p:cNvSpPr>
          <p:nvPr/>
        </p:nvSpPr>
        <p:spPr bwMode="auto">
          <a:xfrm>
            <a:off x="3100388" y="2381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92" name="Rectangle 156"/>
          <p:cNvSpPr>
            <a:spLocks noChangeArrowheads="1"/>
          </p:cNvSpPr>
          <p:nvPr/>
        </p:nvSpPr>
        <p:spPr bwMode="auto">
          <a:xfrm>
            <a:off x="409257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93" name="Rectangle 157"/>
          <p:cNvSpPr>
            <a:spLocks noChangeArrowheads="1"/>
          </p:cNvSpPr>
          <p:nvPr/>
        </p:nvSpPr>
        <p:spPr bwMode="auto">
          <a:xfrm>
            <a:off x="209232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094" name="Rectangle 158"/>
          <p:cNvSpPr>
            <a:spLocks noChangeArrowheads="1"/>
          </p:cNvSpPr>
          <p:nvPr/>
        </p:nvSpPr>
        <p:spPr bwMode="auto">
          <a:xfrm>
            <a:off x="3087688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095" name="Rectangle 159"/>
          <p:cNvSpPr>
            <a:spLocks noChangeArrowheads="1"/>
          </p:cNvSpPr>
          <p:nvPr/>
        </p:nvSpPr>
        <p:spPr bwMode="auto">
          <a:xfrm>
            <a:off x="409257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96" name="Rectangle 160"/>
          <p:cNvSpPr>
            <a:spLocks noChangeArrowheads="1"/>
          </p:cNvSpPr>
          <p:nvPr/>
        </p:nvSpPr>
        <p:spPr bwMode="auto">
          <a:xfrm>
            <a:off x="2092325" y="33067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097" name="Rectangle 161"/>
          <p:cNvSpPr>
            <a:spLocks noChangeArrowheads="1"/>
          </p:cNvSpPr>
          <p:nvPr/>
        </p:nvSpPr>
        <p:spPr bwMode="auto">
          <a:xfrm>
            <a:off x="3086100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098" name="Rectangle 162"/>
          <p:cNvSpPr>
            <a:spLocks noChangeArrowheads="1"/>
          </p:cNvSpPr>
          <p:nvPr/>
        </p:nvSpPr>
        <p:spPr bwMode="auto">
          <a:xfrm>
            <a:off x="4106863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99" name="Rectangle 163"/>
          <p:cNvSpPr>
            <a:spLocks noChangeArrowheads="1"/>
          </p:cNvSpPr>
          <p:nvPr/>
        </p:nvSpPr>
        <p:spPr bwMode="auto">
          <a:xfrm>
            <a:off x="2743200" y="38195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G</a:t>
            </a:r>
            <a:r>
              <a:rPr kumimoji="1" lang="en-US" altLang="zh-TW" sz="1600">
                <a:ea typeface="新細明體" charset="-120"/>
              </a:rPr>
              <a:t>1</a:t>
            </a:r>
          </a:p>
        </p:txBody>
      </p:sp>
      <p:sp>
        <p:nvSpPr>
          <p:cNvPr id="808100" name="Rectangle 164"/>
          <p:cNvSpPr>
            <a:spLocks noChangeArrowheads="1"/>
          </p:cNvSpPr>
          <p:nvPr/>
        </p:nvSpPr>
        <p:spPr bwMode="auto">
          <a:xfrm>
            <a:off x="2092325" y="45307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101" name="Rectangle 165"/>
          <p:cNvSpPr>
            <a:spLocks noChangeArrowheads="1"/>
          </p:cNvSpPr>
          <p:nvPr/>
        </p:nvSpPr>
        <p:spPr bwMode="auto">
          <a:xfrm>
            <a:off x="2092325" y="49657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102" name="Rectangle 166"/>
          <p:cNvSpPr>
            <a:spLocks noChangeArrowheads="1"/>
          </p:cNvSpPr>
          <p:nvPr/>
        </p:nvSpPr>
        <p:spPr bwMode="auto">
          <a:xfrm>
            <a:off x="3098800" y="496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103" name="Rectangle 167"/>
          <p:cNvSpPr>
            <a:spLocks noChangeArrowheads="1"/>
          </p:cNvSpPr>
          <p:nvPr/>
        </p:nvSpPr>
        <p:spPr bwMode="auto">
          <a:xfrm>
            <a:off x="3581400" y="57150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3</a:t>
            </a:r>
          </a:p>
        </p:txBody>
      </p:sp>
      <p:sp>
        <p:nvSpPr>
          <p:cNvPr id="808119" name="Oval 183"/>
          <p:cNvSpPr>
            <a:spLocks noChangeArrowheads="1"/>
          </p:cNvSpPr>
          <p:nvPr/>
        </p:nvSpPr>
        <p:spPr bwMode="auto">
          <a:xfrm>
            <a:off x="2538413" y="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8120" name="Oval 184"/>
          <p:cNvSpPr>
            <a:spLocks noChangeArrowheads="1"/>
          </p:cNvSpPr>
          <p:nvPr/>
        </p:nvSpPr>
        <p:spPr bwMode="auto">
          <a:xfrm>
            <a:off x="18526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8121" name="Oval 185"/>
          <p:cNvSpPr>
            <a:spLocks noChangeArrowheads="1"/>
          </p:cNvSpPr>
          <p:nvPr/>
        </p:nvSpPr>
        <p:spPr bwMode="auto">
          <a:xfrm>
            <a:off x="32242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8122" name="Oval 186"/>
          <p:cNvSpPr>
            <a:spLocks noChangeArrowheads="1"/>
          </p:cNvSpPr>
          <p:nvPr/>
        </p:nvSpPr>
        <p:spPr bwMode="auto">
          <a:xfrm>
            <a:off x="2538413" y="1371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808123" name="Line 187"/>
          <p:cNvSpPr>
            <a:spLocks noChangeShapeType="1"/>
          </p:cNvSpPr>
          <p:nvPr/>
        </p:nvSpPr>
        <p:spPr bwMode="auto">
          <a:xfrm>
            <a:off x="2760663" y="45085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4" name="Line 188"/>
          <p:cNvSpPr>
            <a:spLocks noChangeShapeType="1"/>
          </p:cNvSpPr>
          <p:nvPr/>
        </p:nvSpPr>
        <p:spPr bwMode="auto">
          <a:xfrm>
            <a:off x="2303463" y="98425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5" name="Line 189"/>
          <p:cNvSpPr>
            <a:spLocks noChangeShapeType="1"/>
          </p:cNvSpPr>
          <p:nvPr/>
        </p:nvSpPr>
        <p:spPr bwMode="auto">
          <a:xfrm flipH="1">
            <a:off x="2192338" y="37465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6" name="Line 190"/>
          <p:cNvSpPr>
            <a:spLocks noChangeShapeType="1"/>
          </p:cNvSpPr>
          <p:nvPr/>
        </p:nvSpPr>
        <p:spPr bwMode="auto">
          <a:xfrm>
            <a:off x="2913063" y="3746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7" name="Line 191"/>
          <p:cNvSpPr>
            <a:spLocks noChangeShapeType="1"/>
          </p:cNvSpPr>
          <p:nvPr/>
        </p:nvSpPr>
        <p:spPr bwMode="auto">
          <a:xfrm>
            <a:off x="2178050" y="119062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8" name="Line 192"/>
          <p:cNvSpPr>
            <a:spLocks noChangeShapeType="1"/>
          </p:cNvSpPr>
          <p:nvPr/>
        </p:nvSpPr>
        <p:spPr bwMode="auto">
          <a:xfrm flipH="1">
            <a:off x="2967038" y="11636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9" name="Oval 193"/>
          <p:cNvSpPr>
            <a:spLocks noChangeArrowheads="1"/>
          </p:cNvSpPr>
          <p:nvPr/>
        </p:nvSpPr>
        <p:spPr bwMode="auto">
          <a:xfrm>
            <a:off x="4311650" y="3822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8130" name="Oval 194"/>
          <p:cNvSpPr>
            <a:spLocks noChangeArrowheads="1"/>
          </p:cNvSpPr>
          <p:nvPr/>
        </p:nvSpPr>
        <p:spPr bwMode="auto">
          <a:xfrm>
            <a:off x="4310063" y="4926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8131" name="Oval 195"/>
          <p:cNvSpPr>
            <a:spLocks noChangeArrowheads="1"/>
          </p:cNvSpPr>
          <p:nvPr/>
        </p:nvSpPr>
        <p:spPr bwMode="auto">
          <a:xfrm>
            <a:off x="4325938" y="5945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8132" name="Line 196"/>
          <p:cNvSpPr>
            <a:spLocks noChangeShapeType="1"/>
          </p:cNvSpPr>
          <p:nvPr/>
        </p:nvSpPr>
        <p:spPr bwMode="auto">
          <a:xfrm>
            <a:off x="4548188" y="5381625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33" name="Line 197"/>
          <p:cNvSpPr>
            <a:spLocks noChangeShapeType="1"/>
          </p:cNvSpPr>
          <p:nvPr/>
        </p:nvSpPr>
        <p:spPr bwMode="auto">
          <a:xfrm flipV="1">
            <a:off x="4725988" y="4211638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34" name="Line 198"/>
          <p:cNvSpPr>
            <a:spLocks noChangeShapeType="1"/>
          </p:cNvSpPr>
          <p:nvPr/>
        </p:nvSpPr>
        <p:spPr bwMode="auto">
          <a:xfrm>
            <a:off x="4357688" y="4238625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Least-Cost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err="1" smtClean="0"/>
              <a:t>Warshall’s</a:t>
            </a:r>
            <a:r>
              <a:rPr lang="en-US" u="sng" dirty="0" smtClean="0"/>
              <a:t>  </a:t>
            </a:r>
            <a:r>
              <a:rPr lang="en-US" u="sng" dirty="0" smtClean="0"/>
              <a:t>Algorithm</a:t>
            </a:r>
          </a:p>
          <a:p>
            <a:pPr>
              <a:buNone/>
            </a:pPr>
            <a:r>
              <a:rPr lang="en-US" dirty="0" smtClean="0"/>
              <a:t>A weighted graph G with M nodes is maintained in memory by its weighted matrix W. This algorithm finds a matrix Q such that Q[</a:t>
            </a:r>
            <a:r>
              <a:rPr lang="en-US" dirty="0" err="1" smtClean="0"/>
              <a:t>i</a:t>
            </a:r>
            <a:r>
              <a:rPr lang="en-US" dirty="0" smtClean="0"/>
              <a:t>][j] is the length of a shortest path from node v</a:t>
            </a:r>
            <a:r>
              <a:rPr lang="en-US" baseline="-25000" dirty="0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. </a:t>
            </a:r>
            <a:r>
              <a:rPr lang="en-US" dirty="0" smtClean="0"/>
              <a:t> </a:t>
            </a:r>
            <a:r>
              <a:rPr lang="en-US" dirty="0" err="1" smtClean="0"/>
              <a:t>Infinty</a:t>
            </a:r>
            <a:r>
              <a:rPr lang="en-US" dirty="0" smtClean="0"/>
              <a:t> is a very large number and MIN is function that returns the minimum between two numbers.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1. Repeat for I,J=1,2,..,M</a:t>
            </a:r>
          </a:p>
          <a:p>
            <a:pPr marL="514350" indent="-514350">
              <a:buNone/>
            </a:pPr>
            <a:r>
              <a:rPr lang="en-US" dirty="0" smtClean="0"/>
              <a:t>  if W[</a:t>
            </a:r>
            <a:r>
              <a:rPr lang="en-US" dirty="0" err="1" smtClean="0"/>
              <a:t>i</a:t>
            </a:r>
            <a:r>
              <a:rPr lang="en-US" dirty="0" smtClean="0"/>
              <a:t>][j]=0 then set Q[</a:t>
            </a:r>
            <a:r>
              <a:rPr lang="en-US" dirty="0" err="1" smtClean="0"/>
              <a:t>i</a:t>
            </a:r>
            <a:r>
              <a:rPr lang="en-US" dirty="0" smtClean="0"/>
              <a:t>][j]=infinity;</a:t>
            </a:r>
          </a:p>
          <a:p>
            <a:pPr marL="514350" indent="-514350">
              <a:buNone/>
            </a:pPr>
            <a:r>
              <a:rPr lang="en-US" dirty="0" smtClean="0"/>
              <a:t>Else</a:t>
            </a:r>
          </a:p>
          <a:p>
            <a:pPr marL="514350" indent="-514350">
              <a:buNone/>
            </a:pPr>
            <a:r>
              <a:rPr lang="en-US" dirty="0" smtClean="0"/>
              <a:t> set Q[</a:t>
            </a:r>
            <a:r>
              <a:rPr lang="en-US" dirty="0" err="1" smtClean="0"/>
              <a:t>i</a:t>
            </a:r>
            <a:r>
              <a:rPr lang="en-US" dirty="0" smtClean="0"/>
              <a:t>][j]=W[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 marL="514350" indent="-514350">
              <a:buNone/>
            </a:pPr>
            <a:r>
              <a:rPr lang="en-US" dirty="0" smtClean="0"/>
              <a:t>2. Repeat steps 3 and 4 for k=1,2,…,M;</a:t>
            </a:r>
          </a:p>
          <a:p>
            <a:pPr marL="514350" indent="-514350">
              <a:buNone/>
            </a:pPr>
            <a:r>
              <a:rPr lang="en-US" dirty="0" smtClean="0"/>
              <a:t>3. Repeat step 4 for I=1,2,…,M;</a:t>
            </a:r>
          </a:p>
          <a:p>
            <a:pPr marL="514350" indent="-514350">
              <a:buNone/>
            </a:pPr>
            <a:r>
              <a:rPr lang="en-US" dirty="0" smtClean="0"/>
              <a:t>4. Repeat for j=1,2,…,M;</a:t>
            </a:r>
          </a:p>
          <a:p>
            <a:pPr marL="514350" indent="-514350">
              <a:buNone/>
            </a:pPr>
            <a:r>
              <a:rPr lang="en-US" dirty="0" smtClean="0"/>
              <a:t>   set Q[</a:t>
            </a:r>
            <a:r>
              <a:rPr lang="en-US" dirty="0" err="1" smtClean="0"/>
              <a:t>i</a:t>
            </a:r>
            <a:r>
              <a:rPr lang="en-US" dirty="0" smtClean="0"/>
              <a:t>][j]=MIN(Q[</a:t>
            </a:r>
            <a:r>
              <a:rPr lang="en-US" dirty="0" err="1" smtClean="0"/>
              <a:t>i</a:t>
            </a:r>
            <a:r>
              <a:rPr lang="en-US" dirty="0" smtClean="0"/>
              <a:t>][j],Q[</a:t>
            </a:r>
            <a:r>
              <a:rPr lang="en-US" dirty="0" err="1" smtClean="0"/>
              <a:t>i</a:t>
            </a:r>
            <a:r>
              <a:rPr lang="en-US" dirty="0" smtClean="0"/>
              <a:t>][k]+Q[k][j]);</a:t>
            </a:r>
          </a:p>
          <a:p>
            <a:pPr marL="514350" indent="-514350">
              <a:buNone/>
            </a:pPr>
            <a:r>
              <a:rPr lang="en-US" dirty="0" smtClean="0"/>
              <a:t>5.Exit.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95400" y="1981200"/>
            <a:ext cx="533400" cy="533400"/>
            <a:chOff x="1295400" y="1981200"/>
            <a:chExt cx="533400" cy="533400"/>
          </a:xfrm>
        </p:grpSpPr>
        <p:sp>
          <p:nvSpPr>
            <p:cNvPr id="4" name="Oval 3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52800" y="1905000"/>
            <a:ext cx="533400" cy="533400"/>
            <a:chOff x="1295400" y="19812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71600" y="3581400"/>
            <a:ext cx="533400" cy="533400"/>
            <a:chOff x="1295400" y="19812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3581400"/>
            <a:ext cx="533400" cy="533400"/>
            <a:chOff x="1295400" y="19812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286000" y="1600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3810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14600" y="2667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57600" y="2667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 flipH="1" flipV="1">
            <a:off x="1975620" y="2215381"/>
            <a:ext cx="1297315" cy="159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1828800" y="38862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5"/>
            <a:endCxn id="15" idx="0"/>
          </p:cNvCxnSpPr>
          <p:nvPr/>
        </p:nvCxnSpPr>
        <p:spPr>
          <a:xfrm rot="5400000">
            <a:off x="3089766" y="2928120"/>
            <a:ext cx="1221115" cy="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5"/>
            <a:endCxn id="12" idx="0"/>
          </p:cNvCxnSpPr>
          <p:nvPr/>
        </p:nvCxnSpPr>
        <p:spPr>
          <a:xfrm rot="5400000">
            <a:off x="1070466" y="2966220"/>
            <a:ext cx="1144915" cy="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" idx="1"/>
            <a:endCxn id="4" idx="4"/>
          </p:cNvCxnSpPr>
          <p:nvPr/>
        </p:nvCxnSpPr>
        <p:spPr>
          <a:xfrm rot="5400000" flipH="1" flipV="1">
            <a:off x="908820" y="3044336"/>
            <a:ext cx="1144915" cy="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1752600" y="19812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76400" y="2743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914400" y="2819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71" name="Arc 70"/>
          <p:cNvSpPr/>
          <p:nvPr/>
        </p:nvSpPr>
        <p:spPr>
          <a:xfrm>
            <a:off x="1295400" y="1752600"/>
            <a:ext cx="304800" cy="4572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219200" y="17526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66800" y="1447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1143000"/>
          </a:xfrm>
        </p:spPr>
        <p:txBody>
          <a:bodyPr/>
          <a:lstStyle/>
          <a:p>
            <a:r>
              <a:rPr lang="en-US" altLang="en-US"/>
              <a:t>What is a Graph?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077200" cy="3657600"/>
          </a:xfrm>
        </p:spPr>
        <p:txBody>
          <a:bodyPr/>
          <a:lstStyle/>
          <a:p>
            <a:r>
              <a:rPr lang="en-US" altLang="en-US" sz="2400" dirty="0"/>
              <a:t>A graph G = (</a:t>
            </a:r>
            <a:r>
              <a:rPr lang="en-US" altLang="en-US" sz="2400" dirty="0">
                <a:solidFill>
                  <a:srgbClr val="FA2C25"/>
                </a:solidFill>
              </a:rPr>
              <a:t>V</a:t>
            </a:r>
            <a:r>
              <a:rPr lang="en-US" altLang="en-US" sz="2400" dirty="0"/>
              <a:t>,E) is composed of: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A2C25"/>
                </a:solidFill>
              </a:rPr>
              <a:t>V</a:t>
            </a:r>
            <a:r>
              <a:rPr lang="en-US" altLang="en-US" sz="2400" dirty="0"/>
              <a:t>: set of </a:t>
            </a:r>
            <a:r>
              <a:rPr lang="en-US" altLang="en-US" sz="2400" dirty="0">
                <a:solidFill>
                  <a:srgbClr val="FA2C25"/>
                </a:solidFill>
              </a:rPr>
              <a:t>vertices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008000"/>
                </a:solidFill>
              </a:rPr>
              <a:t>E</a:t>
            </a:r>
            <a:r>
              <a:rPr lang="en-US" altLang="en-US" sz="2400" dirty="0"/>
              <a:t>: set of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rgbClr val="008000"/>
                </a:solidFill>
              </a:rPr>
              <a:t>edges</a:t>
            </a:r>
            <a:r>
              <a:rPr lang="en-US" altLang="en-US" sz="2400" dirty="0"/>
              <a:t> connecting the </a:t>
            </a:r>
            <a:r>
              <a:rPr lang="en-US" altLang="en-US" sz="2400" dirty="0">
                <a:solidFill>
                  <a:srgbClr val="FA2C25"/>
                </a:solidFill>
              </a:rPr>
              <a:t>vertices</a:t>
            </a:r>
            <a:r>
              <a:rPr lang="en-US" altLang="en-US" sz="2400" dirty="0"/>
              <a:t> in V</a:t>
            </a:r>
          </a:p>
          <a:p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rgbClr val="008000"/>
                </a:solidFill>
              </a:rPr>
              <a:t>edge</a:t>
            </a:r>
            <a:r>
              <a:rPr lang="en-US" altLang="en-US" sz="2400" dirty="0"/>
              <a:t> e = (</a:t>
            </a:r>
            <a:r>
              <a:rPr lang="en-US" altLang="en-US" sz="2400" dirty="0" err="1"/>
              <a:t>u,v</a:t>
            </a:r>
            <a:r>
              <a:rPr lang="en-US" altLang="en-US" sz="2400" dirty="0"/>
              <a:t>) is a pair of </a:t>
            </a:r>
            <a:r>
              <a:rPr lang="en-US" altLang="en-US" sz="2400" dirty="0">
                <a:solidFill>
                  <a:srgbClr val="FA2C25"/>
                </a:solidFill>
              </a:rPr>
              <a:t>vertices</a:t>
            </a:r>
          </a:p>
          <a:p>
            <a:r>
              <a:rPr lang="en-US" altLang="en-US" sz="2400" dirty="0"/>
              <a:t>Example: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4994275" y="3983038"/>
            <a:ext cx="55563" cy="30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4994275" y="6257925"/>
            <a:ext cx="55563" cy="285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4994275" y="4013200"/>
            <a:ext cx="55563" cy="22447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3" name="Freeform 7"/>
          <p:cNvSpPr>
            <a:spLocks/>
          </p:cNvSpPr>
          <p:nvPr/>
        </p:nvSpPr>
        <p:spPr bwMode="auto">
          <a:xfrm>
            <a:off x="5008563" y="6243638"/>
            <a:ext cx="53975" cy="58737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17" y="37"/>
              </a:cxn>
              <a:cxn ang="0">
                <a:pos x="34" y="9"/>
              </a:cxn>
              <a:cxn ang="0">
                <a:pos x="17" y="0"/>
              </a:cxn>
              <a:cxn ang="0">
                <a:pos x="0" y="27"/>
              </a:cxn>
            </a:cxnLst>
            <a:rect l="0" t="0" r="r" b="b"/>
            <a:pathLst>
              <a:path w="34" h="37">
                <a:moveTo>
                  <a:pt x="0" y="27"/>
                </a:moveTo>
                <a:lnTo>
                  <a:pt x="17" y="37"/>
                </a:lnTo>
                <a:lnTo>
                  <a:pt x="34" y="9"/>
                </a:lnTo>
                <a:lnTo>
                  <a:pt x="17" y="0"/>
                </a:lnTo>
                <a:lnTo>
                  <a:pt x="0" y="2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4" name="Freeform 8"/>
          <p:cNvSpPr>
            <a:spLocks/>
          </p:cNvSpPr>
          <p:nvPr/>
        </p:nvSpPr>
        <p:spPr bwMode="auto">
          <a:xfrm>
            <a:off x="3629025" y="5157788"/>
            <a:ext cx="53975" cy="73025"/>
          </a:xfrm>
          <a:custGeom>
            <a:avLst/>
            <a:gdLst/>
            <a:ahLst/>
            <a:cxnLst>
              <a:cxn ang="0">
                <a:pos x="17" y="46"/>
              </a:cxn>
              <a:cxn ang="0">
                <a:pos x="0" y="37"/>
              </a:cxn>
              <a:cxn ang="0">
                <a:pos x="25" y="0"/>
              </a:cxn>
              <a:cxn ang="0">
                <a:pos x="34" y="18"/>
              </a:cxn>
              <a:cxn ang="0">
                <a:pos x="17" y="46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34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5" name="Freeform 9"/>
          <p:cNvSpPr>
            <a:spLocks/>
          </p:cNvSpPr>
          <p:nvPr/>
        </p:nvSpPr>
        <p:spPr bwMode="auto">
          <a:xfrm>
            <a:off x="3656013" y="5186363"/>
            <a:ext cx="1379537" cy="1100137"/>
          </a:xfrm>
          <a:custGeom>
            <a:avLst/>
            <a:gdLst/>
            <a:ahLst/>
            <a:cxnLst>
              <a:cxn ang="0">
                <a:pos x="852" y="693"/>
              </a:cxn>
              <a:cxn ang="0">
                <a:pos x="869" y="666"/>
              </a:cxn>
              <a:cxn ang="0">
                <a:pos x="17" y="0"/>
              </a:cxn>
              <a:cxn ang="0">
                <a:pos x="0" y="28"/>
              </a:cxn>
              <a:cxn ang="0">
                <a:pos x="852" y="693"/>
              </a:cxn>
            </a:cxnLst>
            <a:rect l="0" t="0" r="r" b="b"/>
            <a:pathLst>
              <a:path w="869" h="693">
                <a:moveTo>
                  <a:pt x="852" y="693"/>
                </a:moveTo>
                <a:lnTo>
                  <a:pt x="869" y="666"/>
                </a:lnTo>
                <a:lnTo>
                  <a:pt x="17" y="0"/>
                </a:lnTo>
                <a:lnTo>
                  <a:pt x="0" y="28"/>
                </a:lnTo>
                <a:lnTo>
                  <a:pt x="852" y="69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6" name="Freeform 10"/>
          <p:cNvSpPr>
            <a:spLocks/>
          </p:cNvSpPr>
          <p:nvPr/>
        </p:nvSpPr>
        <p:spPr bwMode="auto">
          <a:xfrm>
            <a:off x="3656013" y="5186363"/>
            <a:ext cx="53975" cy="5873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17" y="37"/>
              </a:cxn>
              <a:cxn ang="0">
                <a:pos x="34" y="9"/>
              </a:cxn>
              <a:cxn ang="0">
                <a:pos x="26" y="0"/>
              </a:cxn>
              <a:cxn ang="0">
                <a:pos x="0" y="28"/>
              </a:cxn>
            </a:cxnLst>
            <a:rect l="0" t="0" r="r" b="b"/>
            <a:pathLst>
              <a:path w="34" h="37">
                <a:moveTo>
                  <a:pt x="0" y="28"/>
                </a:moveTo>
                <a:lnTo>
                  <a:pt x="17" y="37"/>
                </a:lnTo>
                <a:lnTo>
                  <a:pt x="34" y="9"/>
                </a:lnTo>
                <a:lnTo>
                  <a:pt x="26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7" name="Freeform 11"/>
          <p:cNvSpPr>
            <a:spLocks/>
          </p:cNvSpPr>
          <p:nvPr/>
        </p:nvSpPr>
        <p:spPr bwMode="auto">
          <a:xfrm>
            <a:off x="2276475" y="3968750"/>
            <a:ext cx="68263" cy="73025"/>
          </a:xfrm>
          <a:custGeom>
            <a:avLst/>
            <a:gdLst/>
            <a:ahLst/>
            <a:cxnLst>
              <a:cxn ang="0">
                <a:pos x="17" y="46"/>
              </a:cxn>
              <a:cxn ang="0">
                <a:pos x="0" y="37"/>
              </a:cxn>
              <a:cxn ang="0">
                <a:pos x="25" y="0"/>
              </a:cxn>
              <a:cxn ang="0">
                <a:pos x="43" y="18"/>
              </a:cxn>
              <a:cxn ang="0">
                <a:pos x="17" y="46"/>
              </a:cxn>
            </a:cxnLst>
            <a:rect l="0" t="0" r="r" b="b"/>
            <a:pathLst>
              <a:path w="43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43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8" name="Freeform 12"/>
          <p:cNvSpPr>
            <a:spLocks/>
          </p:cNvSpPr>
          <p:nvPr/>
        </p:nvSpPr>
        <p:spPr bwMode="auto">
          <a:xfrm>
            <a:off x="2303463" y="3997325"/>
            <a:ext cx="1393825" cy="1233488"/>
          </a:xfrm>
          <a:custGeom>
            <a:avLst/>
            <a:gdLst/>
            <a:ahLst/>
            <a:cxnLst>
              <a:cxn ang="0">
                <a:pos x="852" y="777"/>
              </a:cxn>
              <a:cxn ang="0">
                <a:pos x="878" y="749"/>
              </a:cxn>
              <a:cxn ang="0">
                <a:pos x="26" y="0"/>
              </a:cxn>
              <a:cxn ang="0">
                <a:pos x="0" y="28"/>
              </a:cxn>
              <a:cxn ang="0">
                <a:pos x="852" y="777"/>
              </a:cxn>
            </a:cxnLst>
            <a:rect l="0" t="0" r="r" b="b"/>
            <a:pathLst>
              <a:path w="878" h="777">
                <a:moveTo>
                  <a:pt x="852" y="777"/>
                </a:moveTo>
                <a:lnTo>
                  <a:pt x="878" y="749"/>
                </a:lnTo>
                <a:lnTo>
                  <a:pt x="26" y="0"/>
                </a:lnTo>
                <a:lnTo>
                  <a:pt x="0" y="28"/>
                </a:lnTo>
                <a:lnTo>
                  <a:pt x="852" y="77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9" name="Freeform 13"/>
          <p:cNvSpPr>
            <a:spLocks/>
          </p:cNvSpPr>
          <p:nvPr/>
        </p:nvSpPr>
        <p:spPr bwMode="auto">
          <a:xfrm>
            <a:off x="3656013" y="5157788"/>
            <a:ext cx="53975" cy="73025"/>
          </a:xfrm>
          <a:custGeom>
            <a:avLst/>
            <a:gdLst/>
            <a:ahLst/>
            <a:cxnLst>
              <a:cxn ang="0">
                <a:pos x="17" y="46"/>
              </a:cxn>
              <a:cxn ang="0">
                <a:pos x="34" y="37"/>
              </a:cxn>
              <a:cxn ang="0">
                <a:pos x="17" y="0"/>
              </a:cxn>
              <a:cxn ang="0">
                <a:pos x="0" y="18"/>
              </a:cxn>
              <a:cxn ang="0">
                <a:pos x="17" y="46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34" y="37"/>
                </a:lnTo>
                <a:lnTo>
                  <a:pt x="17" y="0"/>
                </a:lnTo>
                <a:lnTo>
                  <a:pt x="0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0" name="Freeform 14"/>
          <p:cNvSpPr>
            <a:spLocks/>
          </p:cNvSpPr>
          <p:nvPr/>
        </p:nvSpPr>
        <p:spPr bwMode="auto">
          <a:xfrm>
            <a:off x="2276475" y="6243638"/>
            <a:ext cx="53975" cy="58737"/>
          </a:xfrm>
          <a:custGeom>
            <a:avLst/>
            <a:gdLst/>
            <a:ahLst/>
            <a:cxnLst>
              <a:cxn ang="0">
                <a:pos x="34" y="27"/>
              </a:cxn>
              <a:cxn ang="0">
                <a:pos x="25" y="37"/>
              </a:cxn>
              <a:cxn ang="0">
                <a:pos x="0" y="9"/>
              </a:cxn>
              <a:cxn ang="0">
                <a:pos x="17" y="0"/>
              </a:cxn>
              <a:cxn ang="0">
                <a:pos x="34" y="27"/>
              </a:cxn>
            </a:cxnLst>
            <a:rect l="0" t="0" r="r" b="b"/>
            <a:pathLst>
              <a:path w="34" h="37">
                <a:moveTo>
                  <a:pt x="34" y="27"/>
                </a:moveTo>
                <a:lnTo>
                  <a:pt x="25" y="37"/>
                </a:lnTo>
                <a:lnTo>
                  <a:pt x="0" y="9"/>
                </a:lnTo>
                <a:lnTo>
                  <a:pt x="17" y="0"/>
                </a:lnTo>
                <a:lnTo>
                  <a:pt x="34" y="2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1" name="Freeform 15"/>
          <p:cNvSpPr>
            <a:spLocks/>
          </p:cNvSpPr>
          <p:nvPr/>
        </p:nvSpPr>
        <p:spPr bwMode="auto">
          <a:xfrm>
            <a:off x="2303463" y="5186363"/>
            <a:ext cx="1379537" cy="1100137"/>
          </a:xfrm>
          <a:custGeom>
            <a:avLst/>
            <a:gdLst/>
            <a:ahLst/>
            <a:cxnLst>
              <a:cxn ang="0">
                <a:pos x="869" y="28"/>
              </a:cxn>
              <a:cxn ang="0">
                <a:pos x="852" y="0"/>
              </a:cxn>
              <a:cxn ang="0">
                <a:pos x="0" y="666"/>
              </a:cxn>
              <a:cxn ang="0">
                <a:pos x="17" y="693"/>
              </a:cxn>
              <a:cxn ang="0">
                <a:pos x="869" y="28"/>
              </a:cxn>
            </a:cxnLst>
            <a:rect l="0" t="0" r="r" b="b"/>
            <a:pathLst>
              <a:path w="869" h="693">
                <a:moveTo>
                  <a:pt x="869" y="28"/>
                </a:moveTo>
                <a:lnTo>
                  <a:pt x="852" y="0"/>
                </a:lnTo>
                <a:lnTo>
                  <a:pt x="0" y="666"/>
                </a:lnTo>
                <a:lnTo>
                  <a:pt x="17" y="693"/>
                </a:lnTo>
                <a:lnTo>
                  <a:pt x="869" y="2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2289175" y="3983038"/>
            <a:ext cx="55563" cy="30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3" name="Rectangle 17"/>
          <p:cNvSpPr>
            <a:spLocks noChangeArrowheads="1"/>
          </p:cNvSpPr>
          <p:nvPr/>
        </p:nvSpPr>
        <p:spPr bwMode="auto">
          <a:xfrm>
            <a:off x="2289175" y="6257925"/>
            <a:ext cx="55563" cy="285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2289175" y="4013200"/>
            <a:ext cx="55563" cy="22447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2289175" y="3983038"/>
            <a:ext cx="26988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5021263" y="3983038"/>
            <a:ext cx="28575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2316163" y="3983038"/>
            <a:ext cx="2705100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8" name="Rectangle 22"/>
          <p:cNvSpPr>
            <a:spLocks noChangeArrowheads="1"/>
          </p:cNvSpPr>
          <p:nvPr/>
        </p:nvSpPr>
        <p:spPr bwMode="auto">
          <a:xfrm>
            <a:off x="2289175" y="6227763"/>
            <a:ext cx="26988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5021263" y="6227763"/>
            <a:ext cx="28575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0" name="Rectangle 24"/>
          <p:cNvSpPr>
            <a:spLocks noChangeArrowheads="1"/>
          </p:cNvSpPr>
          <p:nvPr/>
        </p:nvSpPr>
        <p:spPr bwMode="auto">
          <a:xfrm>
            <a:off x="2316163" y="6227763"/>
            <a:ext cx="2705100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1" name="Oval 25"/>
          <p:cNvSpPr>
            <a:spLocks noChangeArrowheads="1"/>
          </p:cNvSpPr>
          <p:nvPr/>
        </p:nvSpPr>
        <p:spPr bwMode="auto">
          <a:xfrm>
            <a:off x="2071688" y="3748088"/>
            <a:ext cx="490537" cy="5286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2" name="Oval 26"/>
          <p:cNvSpPr>
            <a:spLocks noChangeArrowheads="1"/>
          </p:cNvSpPr>
          <p:nvPr/>
        </p:nvSpPr>
        <p:spPr bwMode="auto">
          <a:xfrm>
            <a:off x="2078038" y="3754438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3" name="Oval 27"/>
          <p:cNvSpPr>
            <a:spLocks noChangeArrowheads="1"/>
          </p:cNvSpPr>
          <p:nvPr/>
        </p:nvSpPr>
        <p:spPr bwMode="auto">
          <a:xfrm>
            <a:off x="4775200" y="5994400"/>
            <a:ext cx="492125" cy="527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4" name="Oval 28"/>
          <p:cNvSpPr>
            <a:spLocks noChangeArrowheads="1"/>
          </p:cNvSpPr>
          <p:nvPr/>
        </p:nvSpPr>
        <p:spPr bwMode="auto">
          <a:xfrm>
            <a:off x="4783138" y="5999163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3424238" y="4937125"/>
            <a:ext cx="490537" cy="528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6" name="Oval 30"/>
          <p:cNvSpPr>
            <a:spLocks noChangeArrowheads="1"/>
          </p:cNvSpPr>
          <p:nvPr/>
        </p:nvSpPr>
        <p:spPr bwMode="auto">
          <a:xfrm>
            <a:off x="3430588" y="4943475"/>
            <a:ext cx="477837" cy="515938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7" name="Oval 31"/>
          <p:cNvSpPr>
            <a:spLocks noChangeArrowheads="1"/>
          </p:cNvSpPr>
          <p:nvPr/>
        </p:nvSpPr>
        <p:spPr bwMode="auto">
          <a:xfrm>
            <a:off x="4775200" y="3748088"/>
            <a:ext cx="492125" cy="5286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8" name="Oval 32"/>
          <p:cNvSpPr>
            <a:spLocks noChangeArrowheads="1"/>
          </p:cNvSpPr>
          <p:nvPr/>
        </p:nvSpPr>
        <p:spPr bwMode="auto">
          <a:xfrm>
            <a:off x="4783138" y="3754438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9" name="Oval 33"/>
          <p:cNvSpPr>
            <a:spLocks noChangeArrowheads="1"/>
          </p:cNvSpPr>
          <p:nvPr/>
        </p:nvSpPr>
        <p:spPr bwMode="auto">
          <a:xfrm>
            <a:off x="2071688" y="5994400"/>
            <a:ext cx="490537" cy="527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30" name="Oval 34"/>
          <p:cNvSpPr>
            <a:spLocks noChangeArrowheads="1"/>
          </p:cNvSpPr>
          <p:nvPr/>
        </p:nvSpPr>
        <p:spPr bwMode="auto">
          <a:xfrm>
            <a:off x="2078038" y="5999163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31" name="Rectangle 35"/>
          <p:cNvSpPr>
            <a:spLocks noChangeArrowheads="1"/>
          </p:cNvSpPr>
          <p:nvPr/>
        </p:nvSpPr>
        <p:spPr bwMode="auto">
          <a:xfrm>
            <a:off x="2220913" y="3806825"/>
            <a:ext cx="3286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2132" name="Rectangle 36"/>
          <p:cNvSpPr>
            <a:spLocks noChangeArrowheads="1"/>
          </p:cNvSpPr>
          <p:nvPr/>
        </p:nvSpPr>
        <p:spPr bwMode="auto">
          <a:xfrm>
            <a:off x="4926013" y="3851275"/>
            <a:ext cx="3413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2133" name="Rectangle 37"/>
          <p:cNvSpPr>
            <a:spLocks noChangeArrowheads="1"/>
          </p:cNvSpPr>
          <p:nvPr/>
        </p:nvSpPr>
        <p:spPr bwMode="auto">
          <a:xfrm>
            <a:off x="3587750" y="4995863"/>
            <a:ext cx="314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2220913" y="6081713"/>
            <a:ext cx="34131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2135" name="Rectangle 39"/>
          <p:cNvSpPr>
            <a:spLocks noChangeArrowheads="1"/>
          </p:cNvSpPr>
          <p:nvPr/>
        </p:nvSpPr>
        <p:spPr bwMode="auto">
          <a:xfrm>
            <a:off x="4940300" y="6053138"/>
            <a:ext cx="32861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2136" name="Rectangle 40"/>
          <p:cNvSpPr>
            <a:spLocks noChangeArrowheads="1"/>
          </p:cNvSpPr>
          <p:nvPr/>
        </p:nvSpPr>
        <p:spPr bwMode="auto">
          <a:xfrm>
            <a:off x="5562600" y="3886200"/>
            <a:ext cx="32845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FA2C25"/>
                </a:solidFill>
                <a:latin typeface="Times" charset="0"/>
              </a:rPr>
              <a:t>V</a:t>
            </a:r>
            <a:r>
              <a:rPr lang="en-US" altLang="en-US" sz="2400" dirty="0">
                <a:latin typeface="Times" charset="0"/>
              </a:rPr>
              <a:t>= {</a:t>
            </a:r>
            <a:r>
              <a:rPr lang="en-US" altLang="en-US" sz="2400" dirty="0" err="1">
                <a:latin typeface="Times" charset="0"/>
              </a:rPr>
              <a:t>a,b,c,d,e</a:t>
            </a:r>
            <a:r>
              <a:rPr lang="en-US" altLang="en-US" sz="2400" dirty="0">
                <a:latin typeface="Times" charset="0"/>
              </a:rPr>
              <a:t>}</a:t>
            </a:r>
          </a:p>
          <a:p>
            <a:pPr eaLnBrk="0" hangingPunct="0"/>
            <a:endParaRPr lang="en-US" altLang="en-US" sz="2400" dirty="0">
              <a:latin typeface="Times" charset="0"/>
            </a:endParaRPr>
          </a:p>
          <a:p>
            <a:pPr eaLnBrk="0" hangingPunct="0"/>
            <a:r>
              <a:rPr lang="en-US" altLang="en-US" sz="2400" dirty="0">
                <a:solidFill>
                  <a:srgbClr val="008000"/>
                </a:solidFill>
                <a:latin typeface="Times" charset="0"/>
              </a:rPr>
              <a:t>E</a:t>
            </a:r>
            <a:r>
              <a:rPr lang="en-US" altLang="en-US" sz="2400" dirty="0">
                <a:latin typeface="Times" charset="0"/>
              </a:rPr>
              <a:t>= {(</a:t>
            </a:r>
            <a:r>
              <a:rPr lang="en-US" altLang="en-US" sz="2400" dirty="0" err="1">
                <a:latin typeface="Times" charset="0"/>
              </a:rPr>
              <a:t>a,b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a,c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a,d</a:t>
            </a:r>
            <a:r>
              <a:rPr lang="en-US" altLang="en-US" sz="2400" dirty="0">
                <a:latin typeface="Times" charset="0"/>
              </a:rPr>
              <a:t>),</a:t>
            </a:r>
          </a:p>
          <a:p>
            <a:pPr eaLnBrk="0" hangingPunct="0"/>
            <a:r>
              <a:rPr lang="en-US" altLang="en-US" sz="2400" dirty="0">
                <a:latin typeface="Times" charset="0"/>
              </a:rPr>
              <a:t>(</a:t>
            </a:r>
            <a:r>
              <a:rPr lang="en-US" altLang="en-US" sz="2400" dirty="0" err="1">
                <a:latin typeface="Times" charset="0"/>
              </a:rPr>
              <a:t>b,e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c,d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c,e</a:t>
            </a:r>
            <a:r>
              <a:rPr lang="en-US" altLang="en-US" sz="2400" dirty="0" smtClean="0">
                <a:latin typeface="Times" charset="0"/>
              </a:rPr>
              <a:t>), (</a:t>
            </a:r>
            <a:r>
              <a:rPr lang="en-US" altLang="en-US" sz="2400" dirty="0" err="1">
                <a:latin typeface="Times" charset="0"/>
              </a:rPr>
              <a:t>d,e</a:t>
            </a:r>
            <a:r>
              <a:rPr lang="en-US" altLang="en-US" sz="2400" dirty="0">
                <a:latin typeface="Times" charset="0"/>
              </a:rPr>
              <a:t>)}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0" y="342900"/>
            <a:ext cx="7448550" cy="10318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400" dirty="0"/>
              <a:t>some problems that can be represented by a graph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computer networks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airline flights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road map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course prerequisite structure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tasks for completing a job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flow of control through a program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many more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digraph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1600200"/>
            <a:ext cx="4343400" cy="3543300"/>
            <a:chOff x="1296" y="1200"/>
            <a:chExt cx="2736" cy="2232"/>
          </a:xfrm>
        </p:grpSpPr>
        <p:sp>
          <p:nvSpPr>
            <p:cNvPr id="684036" name="Oval 4"/>
            <p:cNvSpPr>
              <a:spLocks noChangeArrowheads="1"/>
            </p:cNvSpPr>
            <p:nvPr/>
          </p:nvSpPr>
          <p:spPr bwMode="auto">
            <a:xfrm>
              <a:off x="2160" y="139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684037" name="Oval 5"/>
            <p:cNvSpPr>
              <a:spLocks noChangeArrowheads="1"/>
            </p:cNvSpPr>
            <p:nvPr/>
          </p:nvSpPr>
          <p:spPr bwMode="auto">
            <a:xfrm>
              <a:off x="1296" y="201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684038" name="Oval 6"/>
            <p:cNvSpPr>
              <a:spLocks noChangeArrowheads="1"/>
            </p:cNvSpPr>
            <p:nvPr/>
          </p:nvSpPr>
          <p:spPr bwMode="auto">
            <a:xfrm>
              <a:off x="1872" y="292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684039" name="Oval 7"/>
            <p:cNvSpPr>
              <a:spLocks noChangeArrowheads="1"/>
            </p:cNvSpPr>
            <p:nvPr/>
          </p:nvSpPr>
          <p:spPr bwMode="auto">
            <a:xfrm>
              <a:off x="3360" y="292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684040" name="Oval 8"/>
            <p:cNvSpPr>
              <a:spLocks noChangeArrowheads="1"/>
            </p:cNvSpPr>
            <p:nvPr/>
          </p:nvSpPr>
          <p:spPr bwMode="auto">
            <a:xfrm>
              <a:off x="3504" y="196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84041" name="Line 9"/>
            <p:cNvSpPr>
              <a:spLocks noChangeShapeType="1"/>
            </p:cNvSpPr>
            <p:nvPr/>
          </p:nvSpPr>
          <p:spPr bwMode="auto">
            <a:xfrm flipH="1">
              <a:off x="1632" y="1632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2" name="Line 10"/>
            <p:cNvSpPr>
              <a:spLocks noChangeShapeType="1"/>
            </p:cNvSpPr>
            <p:nvPr/>
          </p:nvSpPr>
          <p:spPr bwMode="auto">
            <a:xfrm>
              <a:off x="2592" y="1632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3" name="Line 11"/>
            <p:cNvSpPr>
              <a:spLocks noChangeShapeType="1"/>
            </p:cNvSpPr>
            <p:nvPr/>
          </p:nvSpPr>
          <p:spPr bwMode="auto">
            <a:xfrm flipH="1">
              <a:off x="2160" y="1680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4" name="Line 12"/>
            <p:cNvSpPr>
              <a:spLocks noChangeShapeType="1"/>
            </p:cNvSpPr>
            <p:nvPr/>
          </p:nvSpPr>
          <p:spPr bwMode="auto">
            <a:xfrm flipV="1">
              <a:off x="2400" y="307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5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6" name="Line 14"/>
            <p:cNvSpPr>
              <a:spLocks noChangeShapeType="1"/>
            </p:cNvSpPr>
            <p:nvPr/>
          </p:nvSpPr>
          <p:spPr bwMode="auto">
            <a:xfrm flipH="1" flipV="1">
              <a:off x="1536" y="2304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8" name="Text Box 16"/>
            <p:cNvSpPr txBox="1">
              <a:spLocks noChangeArrowheads="1"/>
            </p:cNvSpPr>
            <p:nvPr/>
          </p:nvSpPr>
          <p:spPr bwMode="auto">
            <a:xfrm>
              <a:off x="2304" y="1200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1392" y="1824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50" name="Text Box 18"/>
            <p:cNvSpPr txBox="1">
              <a:spLocks noChangeArrowheads="1"/>
            </p:cNvSpPr>
            <p:nvPr/>
          </p:nvSpPr>
          <p:spPr bwMode="auto">
            <a:xfrm>
              <a:off x="2006" y="3182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3504" y="3168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3696" y="1776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</p:grpSp>
      <p:sp>
        <p:nvSpPr>
          <p:cNvPr id="684053" name="Text Box 21"/>
          <p:cNvSpPr txBox="1">
            <a:spLocks noChangeArrowheads="1"/>
          </p:cNvSpPr>
          <p:nvPr/>
        </p:nvSpPr>
        <p:spPr bwMode="auto">
          <a:xfrm>
            <a:off x="746125" y="5527675"/>
            <a:ext cx="66643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V = [A, B, C, D, E]</a:t>
            </a:r>
          </a:p>
          <a:p>
            <a:r>
              <a:rPr lang="en-US" sz="2400" dirty="0"/>
              <a:t>E = [&lt;A,B&gt;, &lt;B,C&gt;, &lt;C,B&gt;, &lt;A,C&gt;, &lt;A,E&gt;, &lt;C,D&gt;]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Graph 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/>
                </a:solidFill>
              </a:rPr>
              <a:t>size</a:t>
            </a:r>
            <a:r>
              <a:rPr lang="en-US" sz="2400" dirty="0" smtClean="0"/>
              <a:t> of a graph is the number of </a:t>
            </a:r>
            <a:r>
              <a:rPr lang="en-US" sz="2400" i="1" dirty="0" smtClean="0"/>
              <a:t>nodes</a:t>
            </a:r>
            <a:r>
              <a:rPr lang="en-US" sz="2400" dirty="0" smtClean="0"/>
              <a:t> in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/>
                </a:solidFill>
              </a:rPr>
              <a:t>empty graph</a:t>
            </a:r>
            <a:r>
              <a:rPr lang="en-US" sz="2400" dirty="0" smtClean="0"/>
              <a:t> has size zero (no nodes)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If two nodes are connected by an edge, they are </a:t>
            </a:r>
            <a:r>
              <a:rPr lang="en-US" sz="2400" dirty="0" smtClean="0">
                <a:solidFill>
                  <a:schemeClr val="tx2"/>
                </a:solidFill>
              </a:rPr>
              <a:t>neighbors</a:t>
            </a:r>
            <a:r>
              <a:rPr lang="en-US" sz="2400" dirty="0" smtClean="0"/>
              <a:t> (and the nodes are </a:t>
            </a:r>
            <a:r>
              <a:rPr lang="en-US" sz="2400" dirty="0" smtClean="0">
                <a:solidFill>
                  <a:schemeClr val="tx2"/>
                </a:solidFill>
              </a:rPr>
              <a:t>adjacent </a:t>
            </a:r>
            <a:r>
              <a:rPr lang="en-US" sz="2400" dirty="0" smtClean="0"/>
              <a:t>to each other)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/>
                </a:solidFill>
              </a:rPr>
              <a:t>degree of a node</a:t>
            </a:r>
            <a:r>
              <a:rPr lang="en-US" sz="2400" dirty="0" smtClean="0"/>
              <a:t> is the number of edges it has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For directed graphs,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If a directed edge goes from node S to node D, we call S the </a:t>
            </a:r>
            <a:r>
              <a:rPr lang="en-US" sz="2000" dirty="0" smtClean="0">
                <a:solidFill>
                  <a:schemeClr val="tx2"/>
                </a:solidFill>
              </a:rPr>
              <a:t>source</a:t>
            </a:r>
            <a:r>
              <a:rPr lang="en-US" sz="2000" dirty="0" smtClean="0"/>
              <a:t> and D the </a:t>
            </a:r>
            <a:r>
              <a:rPr lang="en-US" sz="2000" dirty="0" smtClean="0">
                <a:solidFill>
                  <a:schemeClr val="tx2"/>
                </a:solidFill>
              </a:rPr>
              <a:t>destination</a:t>
            </a:r>
            <a:r>
              <a:rPr lang="en-US" sz="2000" dirty="0" smtClean="0"/>
              <a:t> of the edge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edge is an </a:t>
            </a:r>
            <a:r>
              <a:rPr lang="en-US" sz="1800" dirty="0" smtClean="0">
                <a:solidFill>
                  <a:schemeClr val="tx2"/>
                </a:solidFill>
              </a:rPr>
              <a:t>out-edge</a:t>
            </a:r>
            <a:r>
              <a:rPr lang="en-US" sz="1800" dirty="0" smtClean="0"/>
              <a:t> of S and an </a:t>
            </a:r>
            <a:r>
              <a:rPr lang="en-US" sz="1800" dirty="0" smtClean="0">
                <a:solidFill>
                  <a:schemeClr val="tx2"/>
                </a:solidFill>
              </a:rPr>
              <a:t>in-edge</a:t>
            </a:r>
            <a:r>
              <a:rPr lang="en-US" sz="1800" dirty="0" smtClean="0"/>
              <a:t> of 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S is a </a:t>
            </a:r>
            <a:r>
              <a:rPr lang="en-US" sz="1800" dirty="0" smtClean="0">
                <a:solidFill>
                  <a:schemeClr val="tx2"/>
                </a:solidFill>
              </a:rPr>
              <a:t>predecessor</a:t>
            </a:r>
            <a:r>
              <a:rPr lang="en-US" sz="1800" dirty="0" smtClean="0"/>
              <a:t> of D, and D is a </a:t>
            </a:r>
            <a:r>
              <a:rPr lang="en-US" sz="1800" dirty="0" smtClean="0">
                <a:solidFill>
                  <a:schemeClr val="tx2"/>
                </a:solidFill>
              </a:rPr>
              <a:t>successor</a:t>
            </a:r>
            <a:r>
              <a:rPr lang="en-US" sz="1800" dirty="0" smtClean="0"/>
              <a:t> of 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in-degree</a:t>
            </a:r>
            <a:r>
              <a:rPr lang="en-US" sz="2000" dirty="0" smtClean="0"/>
              <a:t> of a node is the number of in-edges it has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out-degree</a:t>
            </a:r>
            <a:r>
              <a:rPr lang="en-US" sz="2000" dirty="0" smtClean="0"/>
              <a:t> of a node is the number of out-edges it has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FEB6D-AA27-438E-8696-12994EFB79C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ADAD-2B9E-4D44-9BF8-F30370CF6F0B}" type="slidenum">
              <a:rPr lang="en-US"/>
              <a:pPr/>
              <a:t>7</a:t>
            </a:fld>
            <a:endParaRPr 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Terminology:</a:t>
            </a:r>
            <a:br>
              <a:rPr lang="en-US" altLang="en-US"/>
            </a:br>
            <a:r>
              <a:rPr lang="en-US" altLang="en-US"/>
              <a:t>Path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5562600"/>
          </a:xfrm>
        </p:spPr>
        <p:txBody>
          <a:bodyPr/>
          <a:lstStyle/>
          <a:p>
            <a:r>
              <a:rPr lang="en-US" altLang="en-US" sz="2400">
                <a:solidFill>
                  <a:srgbClr val="FA2C25"/>
                </a:solidFill>
              </a:rPr>
              <a:t>path</a:t>
            </a:r>
            <a:r>
              <a:rPr lang="en-US" altLang="en-US" sz="2400"/>
              <a:t>:   sequence of vertices v</a:t>
            </a:r>
            <a:r>
              <a:rPr lang="en-US" altLang="en-US" sz="2400" baseline="-25000"/>
              <a:t>1</a:t>
            </a:r>
            <a:r>
              <a:rPr lang="en-US" altLang="en-US" sz="2400"/>
              <a:t>,v</a:t>
            </a:r>
            <a:r>
              <a:rPr lang="en-US" altLang="en-US" sz="2400" baseline="-25000"/>
              <a:t>2</a:t>
            </a:r>
            <a:r>
              <a:rPr lang="en-US" altLang="en-US" sz="2400"/>
              <a:t>,. . .v</a:t>
            </a:r>
            <a:r>
              <a:rPr lang="en-US" altLang="en-US" sz="2400" baseline="-25000"/>
              <a:t>k</a:t>
            </a:r>
            <a:r>
              <a:rPr lang="en-US" altLang="en-US" sz="2400"/>
              <a:t>  such that consecutive vertices v</a:t>
            </a:r>
            <a:r>
              <a:rPr lang="en-US" altLang="en-US" sz="2400" baseline="-25000"/>
              <a:t>i</a:t>
            </a:r>
            <a:r>
              <a:rPr lang="en-US" altLang="en-US" sz="2400"/>
              <a:t> and v</a:t>
            </a:r>
            <a:r>
              <a:rPr lang="en-US" altLang="en-US" sz="2400" baseline="-25000"/>
              <a:t>i+1</a:t>
            </a:r>
            <a:r>
              <a:rPr lang="en-US" altLang="en-US" sz="2400"/>
              <a:t> are adjacent. </a:t>
            </a:r>
          </a:p>
        </p:txBody>
      </p:sp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8216900" y="2009775"/>
            <a:ext cx="50800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8216900" y="3662363"/>
            <a:ext cx="50800" cy="206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8216900" y="2032000"/>
            <a:ext cx="50800" cy="16303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1" name="Freeform 7"/>
          <p:cNvSpPr>
            <a:spLocks/>
          </p:cNvSpPr>
          <p:nvPr/>
        </p:nvSpPr>
        <p:spPr bwMode="auto">
          <a:xfrm>
            <a:off x="8229600" y="3651250"/>
            <a:ext cx="50800" cy="42863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6" y="27"/>
              </a:cxn>
              <a:cxn ang="0">
                <a:pos x="32" y="7"/>
              </a:cxn>
              <a:cxn ang="0">
                <a:pos x="16" y="0"/>
              </a:cxn>
              <a:cxn ang="0">
                <a:pos x="0" y="20"/>
              </a:cxn>
            </a:cxnLst>
            <a:rect l="0" t="0" r="r" b="b"/>
            <a:pathLst>
              <a:path w="32" h="27">
                <a:moveTo>
                  <a:pt x="0" y="20"/>
                </a:moveTo>
                <a:lnTo>
                  <a:pt x="16" y="27"/>
                </a:lnTo>
                <a:lnTo>
                  <a:pt x="32" y="7"/>
                </a:lnTo>
                <a:lnTo>
                  <a:pt x="16" y="0"/>
                </a:lnTo>
                <a:lnTo>
                  <a:pt x="0" y="2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2" name="Freeform 8"/>
          <p:cNvSpPr>
            <a:spLocks/>
          </p:cNvSpPr>
          <p:nvPr/>
        </p:nvSpPr>
        <p:spPr bwMode="auto">
          <a:xfrm>
            <a:off x="6946900" y="2862263"/>
            <a:ext cx="50800" cy="53975"/>
          </a:xfrm>
          <a:custGeom>
            <a:avLst/>
            <a:gdLst/>
            <a:ahLst/>
            <a:cxnLst>
              <a:cxn ang="0">
                <a:pos x="16" y="34"/>
              </a:cxn>
              <a:cxn ang="0">
                <a:pos x="0" y="27"/>
              </a:cxn>
              <a:cxn ang="0">
                <a:pos x="24" y="0"/>
              </a:cxn>
              <a:cxn ang="0">
                <a:pos x="32" y="14"/>
              </a:cxn>
              <a:cxn ang="0">
                <a:pos x="16" y="34"/>
              </a:cxn>
            </a:cxnLst>
            <a:rect l="0" t="0" r="r" b="b"/>
            <a:pathLst>
              <a:path w="32" h="34">
                <a:moveTo>
                  <a:pt x="16" y="34"/>
                </a:moveTo>
                <a:lnTo>
                  <a:pt x="0" y="27"/>
                </a:lnTo>
                <a:lnTo>
                  <a:pt x="24" y="0"/>
                </a:lnTo>
                <a:lnTo>
                  <a:pt x="32" y="14"/>
                </a:lnTo>
                <a:lnTo>
                  <a:pt x="16" y="34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3" name="Freeform 9"/>
          <p:cNvSpPr>
            <a:spLocks/>
          </p:cNvSpPr>
          <p:nvPr/>
        </p:nvSpPr>
        <p:spPr bwMode="auto">
          <a:xfrm>
            <a:off x="6972300" y="2884488"/>
            <a:ext cx="1282700" cy="798512"/>
          </a:xfrm>
          <a:custGeom>
            <a:avLst/>
            <a:gdLst/>
            <a:ahLst/>
            <a:cxnLst>
              <a:cxn ang="0">
                <a:pos x="792" y="503"/>
              </a:cxn>
              <a:cxn ang="0">
                <a:pos x="808" y="483"/>
              </a:cxn>
              <a:cxn ang="0">
                <a:pos x="16" y="0"/>
              </a:cxn>
              <a:cxn ang="0">
                <a:pos x="0" y="20"/>
              </a:cxn>
              <a:cxn ang="0">
                <a:pos x="792" y="503"/>
              </a:cxn>
            </a:cxnLst>
            <a:rect l="0" t="0" r="r" b="b"/>
            <a:pathLst>
              <a:path w="808" h="503">
                <a:moveTo>
                  <a:pt x="792" y="503"/>
                </a:moveTo>
                <a:lnTo>
                  <a:pt x="808" y="483"/>
                </a:lnTo>
                <a:lnTo>
                  <a:pt x="16" y="0"/>
                </a:lnTo>
                <a:lnTo>
                  <a:pt x="0" y="20"/>
                </a:lnTo>
                <a:lnTo>
                  <a:pt x="792" y="50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4" name="Freeform 10"/>
          <p:cNvSpPr>
            <a:spLocks/>
          </p:cNvSpPr>
          <p:nvPr/>
        </p:nvSpPr>
        <p:spPr bwMode="auto">
          <a:xfrm>
            <a:off x="6972300" y="2884488"/>
            <a:ext cx="50800" cy="42862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6" y="27"/>
              </a:cxn>
              <a:cxn ang="0">
                <a:pos x="32" y="7"/>
              </a:cxn>
              <a:cxn ang="0">
                <a:pos x="24" y="0"/>
              </a:cxn>
              <a:cxn ang="0">
                <a:pos x="0" y="20"/>
              </a:cxn>
            </a:cxnLst>
            <a:rect l="0" t="0" r="r" b="b"/>
            <a:pathLst>
              <a:path w="32" h="27">
                <a:moveTo>
                  <a:pt x="0" y="20"/>
                </a:moveTo>
                <a:lnTo>
                  <a:pt x="16" y="27"/>
                </a:lnTo>
                <a:lnTo>
                  <a:pt x="32" y="7"/>
                </a:lnTo>
                <a:lnTo>
                  <a:pt x="24" y="0"/>
                </a:lnTo>
                <a:lnTo>
                  <a:pt x="0" y="2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5" name="Freeform 11"/>
          <p:cNvSpPr>
            <a:spLocks/>
          </p:cNvSpPr>
          <p:nvPr/>
        </p:nvSpPr>
        <p:spPr bwMode="auto">
          <a:xfrm>
            <a:off x="5689600" y="1998663"/>
            <a:ext cx="63500" cy="53975"/>
          </a:xfrm>
          <a:custGeom>
            <a:avLst/>
            <a:gdLst/>
            <a:ahLst/>
            <a:cxnLst>
              <a:cxn ang="0">
                <a:pos x="16" y="34"/>
              </a:cxn>
              <a:cxn ang="0">
                <a:pos x="0" y="27"/>
              </a:cxn>
              <a:cxn ang="0">
                <a:pos x="24" y="0"/>
              </a:cxn>
              <a:cxn ang="0">
                <a:pos x="40" y="14"/>
              </a:cxn>
              <a:cxn ang="0">
                <a:pos x="16" y="34"/>
              </a:cxn>
            </a:cxnLst>
            <a:rect l="0" t="0" r="r" b="b"/>
            <a:pathLst>
              <a:path w="40" h="34">
                <a:moveTo>
                  <a:pt x="16" y="34"/>
                </a:moveTo>
                <a:lnTo>
                  <a:pt x="0" y="27"/>
                </a:lnTo>
                <a:lnTo>
                  <a:pt x="24" y="0"/>
                </a:lnTo>
                <a:lnTo>
                  <a:pt x="40" y="14"/>
                </a:lnTo>
                <a:lnTo>
                  <a:pt x="16" y="34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6" name="Freeform 12"/>
          <p:cNvSpPr>
            <a:spLocks/>
          </p:cNvSpPr>
          <p:nvPr/>
        </p:nvSpPr>
        <p:spPr bwMode="auto">
          <a:xfrm>
            <a:off x="5715000" y="2020888"/>
            <a:ext cx="1295400" cy="895350"/>
          </a:xfrm>
          <a:custGeom>
            <a:avLst/>
            <a:gdLst/>
            <a:ahLst/>
            <a:cxnLst>
              <a:cxn ang="0">
                <a:pos x="792" y="564"/>
              </a:cxn>
              <a:cxn ang="0">
                <a:pos x="816" y="544"/>
              </a:cxn>
              <a:cxn ang="0">
                <a:pos x="24" y="0"/>
              </a:cxn>
              <a:cxn ang="0">
                <a:pos x="0" y="20"/>
              </a:cxn>
              <a:cxn ang="0">
                <a:pos x="792" y="564"/>
              </a:cxn>
            </a:cxnLst>
            <a:rect l="0" t="0" r="r" b="b"/>
            <a:pathLst>
              <a:path w="816" h="564">
                <a:moveTo>
                  <a:pt x="792" y="564"/>
                </a:moveTo>
                <a:lnTo>
                  <a:pt x="816" y="544"/>
                </a:lnTo>
                <a:lnTo>
                  <a:pt x="24" y="0"/>
                </a:lnTo>
                <a:lnTo>
                  <a:pt x="0" y="20"/>
                </a:lnTo>
                <a:lnTo>
                  <a:pt x="792" y="564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7" name="Freeform 13"/>
          <p:cNvSpPr>
            <a:spLocks/>
          </p:cNvSpPr>
          <p:nvPr/>
        </p:nvSpPr>
        <p:spPr bwMode="auto">
          <a:xfrm>
            <a:off x="7010400" y="2873375"/>
            <a:ext cx="50800" cy="53975"/>
          </a:xfrm>
          <a:custGeom>
            <a:avLst/>
            <a:gdLst/>
            <a:ahLst/>
            <a:cxnLst>
              <a:cxn ang="0">
                <a:pos x="16" y="34"/>
              </a:cxn>
              <a:cxn ang="0">
                <a:pos x="32" y="27"/>
              </a:cxn>
              <a:cxn ang="0">
                <a:pos x="16" y="0"/>
              </a:cxn>
              <a:cxn ang="0">
                <a:pos x="0" y="14"/>
              </a:cxn>
              <a:cxn ang="0">
                <a:pos x="16" y="34"/>
              </a:cxn>
            </a:cxnLst>
            <a:rect l="0" t="0" r="r" b="b"/>
            <a:pathLst>
              <a:path w="32" h="34">
                <a:moveTo>
                  <a:pt x="16" y="34"/>
                </a:moveTo>
                <a:lnTo>
                  <a:pt x="32" y="27"/>
                </a:lnTo>
                <a:lnTo>
                  <a:pt x="16" y="0"/>
                </a:lnTo>
                <a:lnTo>
                  <a:pt x="0" y="14"/>
                </a:lnTo>
                <a:lnTo>
                  <a:pt x="16" y="34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8" name="Freeform 14"/>
          <p:cNvSpPr>
            <a:spLocks/>
          </p:cNvSpPr>
          <p:nvPr/>
        </p:nvSpPr>
        <p:spPr bwMode="auto">
          <a:xfrm>
            <a:off x="5727700" y="3662363"/>
            <a:ext cx="50800" cy="42862"/>
          </a:xfrm>
          <a:custGeom>
            <a:avLst/>
            <a:gdLst/>
            <a:ahLst/>
            <a:cxnLst>
              <a:cxn ang="0">
                <a:pos x="32" y="20"/>
              </a:cxn>
              <a:cxn ang="0">
                <a:pos x="24" y="27"/>
              </a:cxn>
              <a:cxn ang="0">
                <a:pos x="0" y="7"/>
              </a:cxn>
              <a:cxn ang="0">
                <a:pos x="16" y="0"/>
              </a:cxn>
              <a:cxn ang="0">
                <a:pos x="32" y="20"/>
              </a:cxn>
            </a:cxnLst>
            <a:rect l="0" t="0" r="r" b="b"/>
            <a:pathLst>
              <a:path w="32" h="27">
                <a:moveTo>
                  <a:pt x="32" y="20"/>
                </a:moveTo>
                <a:lnTo>
                  <a:pt x="24" y="27"/>
                </a:lnTo>
                <a:lnTo>
                  <a:pt x="0" y="7"/>
                </a:lnTo>
                <a:lnTo>
                  <a:pt x="16" y="0"/>
                </a:lnTo>
                <a:lnTo>
                  <a:pt x="32" y="2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9" name="Freeform 15"/>
          <p:cNvSpPr>
            <a:spLocks/>
          </p:cNvSpPr>
          <p:nvPr/>
        </p:nvSpPr>
        <p:spPr bwMode="auto">
          <a:xfrm>
            <a:off x="5753100" y="2895600"/>
            <a:ext cx="1282700" cy="798513"/>
          </a:xfrm>
          <a:custGeom>
            <a:avLst/>
            <a:gdLst/>
            <a:ahLst/>
            <a:cxnLst>
              <a:cxn ang="0">
                <a:pos x="808" y="20"/>
              </a:cxn>
              <a:cxn ang="0">
                <a:pos x="792" y="0"/>
              </a:cxn>
              <a:cxn ang="0">
                <a:pos x="0" y="483"/>
              </a:cxn>
              <a:cxn ang="0">
                <a:pos x="16" y="503"/>
              </a:cxn>
              <a:cxn ang="0">
                <a:pos x="808" y="20"/>
              </a:cxn>
            </a:cxnLst>
            <a:rect l="0" t="0" r="r" b="b"/>
            <a:pathLst>
              <a:path w="808" h="503">
                <a:moveTo>
                  <a:pt x="808" y="20"/>
                </a:moveTo>
                <a:lnTo>
                  <a:pt x="792" y="0"/>
                </a:lnTo>
                <a:lnTo>
                  <a:pt x="0" y="483"/>
                </a:lnTo>
                <a:lnTo>
                  <a:pt x="16" y="503"/>
                </a:lnTo>
                <a:lnTo>
                  <a:pt x="808" y="2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0" name="Rectangle 16"/>
          <p:cNvSpPr>
            <a:spLocks noChangeArrowheads="1"/>
          </p:cNvSpPr>
          <p:nvPr/>
        </p:nvSpPr>
        <p:spPr bwMode="auto">
          <a:xfrm>
            <a:off x="5702300" y="2009775"/>
            <a:ext cx="50800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1" name="Rectangle 17"/>
          <p:cNvSpPr>
            <a:spLocks noChangeArrowheads="1"/>
          </p:cNvSpPr>
          <p:nvPr/>
        </p:nvSpPr>
        <p:spPr bwMode="auto">
          <a:xfrm>
            <a:off x="5702300" y="3662363"/>
            <a:ext cx="50800" cy="206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2" name="Rectangle 18"/>
          <p:cNvSpPr>
            <a:spLocks noChangeArrowheads="1"/>
          </p:cNvSpPr>
          <p:nvPr/>
        </p:nvSpPr>
        <p:spPr bwMode="auto">
          <a:xfrm>
            <a:off x="5702300" y="2032000"/>
            <a:ext cx="50800" cy="16303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3" name="Rectangle 19"/>
          <p:cNvSpPr>
            <a:spLocks noChangeArrowheads="1"/>
          </p:cNvSpPr>
          <p:nvPr/>
        </p:nvSpPr>
        <p:spPr bwMode="auto">
          <a:xfrm>
            <a:off x="5702300" y="2009775"/>
            <a:ext cx="25400" cy="428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4" name="Rectangle 20"/>
          <p:cNvSpPr>
            <a:spLocks noChangeArrowheads="1"/>
          </p:cNvSpPr>
          <p:nvPr/>
        </p:nvSpPr>
        <p:spPr bwMode="auto">
          <a:xfrm>
            <a:off x="8242300" y="2009775"/>
            <a:ext cx="25400" cy="428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5" name="Rectangle 21"/>
          <p:cNvSpPr>
            <a:spLocks noChangeArrowheads="1"/>
          </p:cNvSpPr>
          <p:nvPr/>
        </p:nvSpPr>
        <p:spPr bwMode="auto">
          <a:xfrm>
            <a:off x="5727700" y="2009775"/>
            <a:ext cx="2514600" cy="428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6" name="Rectangle 22"/>
          <p:cNvSpPr>
            <a:spLocks noChangeArrowheads="1"/>
          </p:cNvSpPr>
          <p:nvPr/>
        </p:nvSpPr>
        <p:spPr bwMode="auto">
          <a:xfrm>
            <a:off x="5702300" y="3641725"/>
            <a:ext cx="25400" cy="412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7" name="Rectangle 23"/>
          <p:cNvSpPr>
            <a:spLocks noChangeArrowheads="1"/>
          </p:cNvSpPr>
          <p:nvPr/>
        </p:nvSpPr>
        <p:spPr bwMode="auto">
          <a:xfrm>
            <a:off x="8242300" y="3641725"/>
            <a:ext cx="25400" cy="412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8" name="Rectangle 24"/>
          <p:cNvSpPr>
            <a:spLocks noChangeArrowheads="1"/>
          </p:cNvSpPr>
          <p:nvPr/>
        </p:nvSpPr>
        <p:spPr bwMode="auto">
          <a:xfrm>
            <a:off x="5727700" y="3641725"/>
            <a:ext cx="2514600" cy="412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9" name="Oval 25"/>
          <p:cNvSpPr>
            <a:spLocks noChangeArrowheads="1"/>
          </p:cNvSpPr>
          <p:nvPr/>
        </p:nvSpPr>
        <p:spPr bwMode="auto">
          <a:xfrm>
            <a:off x="5499100" y="1839913"/>
            <a:ext cx="457200" cy="38258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0" name="Oval 26"/>
          <p:cNvSpPr>
            <a:spLocks noChangeArrowheads="1"/>
          </p:cNvSpPr>
          <p:nvPr/>
        </p:nvSpPr>
        <p:spPr bwMode="auto">
          <a:xfrm>
            <a:off x="5505450" y="1847850"/>
            <a:ext cx="444500" cy="3667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1" name="Oval 27"/>
          <p:cNvSpPr>
            <a:spLocks noChangeArrowheads="1"/>
          </p:cNvSpPr>
          <p:nvPr/>
        </p:nvSpPr>
        <p:spPr bwMode="auto">
          <a:xfrm>
            <a:off x="8013700" y="3470275"/>
            <a:ext cx="457200" cy="3841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2" name="Oval 28"/>
          <p:cNvSpPr>
            <a:spLocks noChangeArrowheads="1"/>
          </p:cNvSpPr>
          <p:nvPr/>
        </p:nvSpPr>
        <p:spPr bwMode="auto">
          <a:xfrm>
            <a:off x="8020050" y="3478213"/>
            <a:ext cx="444500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3" name="Oval 29"/>
          <p:cNvSpPr>
            <a:spLocks noChangeArrowheads="1"/>
          </p:cNvSpPr>
          <p:nvPr/>
        </p:nvSpPr>
        <p:spPr bwMode="auto">
          <a:xfrm>
            <a:off x="6756400" y="2703513"/>
            <a:ext cx="457200" cy="38258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4" name="Oval 30"/>
          <p:cNvSpPr>
            <a:spLocks noChangeArrowheads="1"/>
          </p:cNvSpPr>
          <p:nvPr/>
        </p:nvSpPr>
        <p:spPr bwMode="auto">
          <a:xfrm>
            <a:off x="6762750" y="2711450"/>
            <a:ext cx="444500" cy="3667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5" name="Oval 31"/>
          <p:cNvSpPr>
            <a:spLocks noChangeArrowheads="1"/>
          </p:cNvSpPr>
          <p:nvPr/>
        </p:nvSpPr>
        <p:spPr bwMode="auto">
          <a:xfrm>
            <a:off x="8013700" y="1849438"/>
            <a:ext cx="457200" cy="3841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6" name="Oval 32"/>
          <p:cNvSpPr>
            <a:spLocks noChangeArrowheads="1"/>
          </p:cNvSpPr>
          <p:nvPr/>
        </p:nvSpPr>
        <p:spPr bwMode="auto">
          <a:xfrm>
            <a:off x="8020050" y="1858963"/>
            <a:ext cx="444500" cy="3667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7" name="Oval 33"/>
          <p:cNvSpPr>
            <a:spLocks noChangeArrowheads="1"/>
          </p:cNvSpPr>
          <p:nvPr/>
        </p:nvSpPr>
        <p:spPr bwMode="auto">
          <a:xfrm>
            <a:off x="5499100" y="3470275"/>
            <a:ext cx="457200" cy="3841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8" name="Oval 34"/>
          <p:cNvSpPr>
            <a:spLocks noChangeArrowheads="1"/>
          </p:cNvSpPr>
          <p:nvPr/>
        </p:nvSpPr>
        <p:spPr bwMode="auto">
          <a:xfrm>
            <a:off x="5505450" y="3478213"/>
            <a:ext cx="444500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9" name="Rectangle 35"/>
          <p:cNvSpPr>
            <a:spLocks noChangeArrowheads="1"/>
          </p:cNvSpPr>
          <p:nvPr/>
        </p:nvSpPr>
        <p:spPr bwMode="auto">
          <a:xfrm>
            <a:off x="5664200" y="1892300"/>
            <a:ext cx="279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3</a:t>
            </a:r>
            <a:endParaRPr lang="en-US" altLang="en-US">
              <a:latin typeface="Times" charset="0"/>
            </a:endParaRPr>
          </a:p>
        </p:txBody>
      </p:sp>
      <p:sp>
        <p:nvSpPr>
          <p:cNvPr id="774180" name="Rectangle 36"/>
          <p:cNvSpPr>
            <a:spLocks noChangeArrowheads="1"/>
          </p:cNvSpPr>
          <p:nvPr/>
        </p:nvSpPr>
        <p:spPr bwMode="auto">
          <a:xfrm>
            <a:off x="5676900" y="3513138"/>
            <a:ext cx="2794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3</a:t>
            </a:r>
            <a:endParaRPr lang="en-US" altLang="en-US">
              <a:latin typeface="Times" charset="0"/>
            </a:endParaRPr>
          </a:p>
        </p:txBody>
      </p:sp>
      <p:sp>
        <p:nvSpPr>
          <p:cNvPr id="774181" name="Rectangle 37"/>
          <p:cNvSpPr>
            <a:spLocks noChangeArrowheads="1"/>
          </p:cNvSpPr>
          <p:nvPr/>
        </p:nvSpPr>
        <p:spPr bwMode="auto">
          <a:xfrm>
            <a:off x="8178800" y="3533775"/>
            <a:ext cx="279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3</a:t>
            </a:r>
            <a:endParaRPr lang="en-US" altLang="en-US">
              <a:latin typeface="Times" charset="0"/>
            </a:endParaRPr>
          </a:p>
        </p:txBody>
      </p:sp>
      <p:sp>
        <p:nvSpPr>
          <p:cNvPr id="774182" name="Rectangle 38"/>
          <p:cNvSpPr>
            <a:spLocks noChangeArrowheads="1"/>
          </p:cNvSpPr>
          <p:nvPr/>
        </p:nvSpPr>
        <p:spPr bwMode="auto">
          <a:xfrm>
            <a:off x="6934200" y="2767013"/>
            <a:ext cx="2794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3</a:t>
            </a:r>
            <a:endParaRPr lang="en-US" altLang="en-US">
              <a:latin typeface="Times" charset="0"/>
            </a:endParaRPr>
          </a:p>
        </p:txBody>
      </p:sp>
      <p:sp>
        <p:nvSpPr>
          <p:cNvPr id="774183" name="Rectangle 39"/>
          <p:cNvSpPr>
            <a:spLocks noChangeArrowheads="1"/>
          </p:cNvSpPr>
          <p:nvPr/>
        </p:nvSpPr>
        <p:spPr bwMode="auto">
          <a:xfrm>
            <a:off x="8166100" y="1892300"/>
            <a:ext cx="279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2</a:t>
            </a:r>
            <a:endParaRPr lang="en-US" altLang="en-US">
              <a:latin typeface="Times" charset="0"/>
            </a:endParaRPr>
          </a:p>
        </p:txBody>
      </p:sp>
      <p:sp>
        <p:nvSpPr>
          <p:cNvPr id="774184" name="Rectangle 40"/>
          <p:cNvSpPr>
            <a:spLocks noChangeArrowheads="1"/>
          </p:cNvSpPr>
          <p:nvPr/>
        </p:nvSpPr>
        <p:spPr bwMode="auto">
          <a:xfrm>
            <a:off x="6746875" y="4529138"/>
            <a:ext cx="152400" cy="746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85" name="Rectangle 41"/>
          <p:cNvSpPr>
            <a:spLocks noChangeArrowheads="1"/>
          </p:cNvSpPr>
          <p:nvPr/>
        </p:nvSpPr>
        <p:spPr bwMode="auto">
          <a:xfrm>
            <a:off x="6746875" y="6022975"/>
            <a:ext cx="152400" cy="841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86" name="Rectangle 42"/>
          <p:cNvSpPr>
            <a:spLocks noChangeArrowheads="1"/>
          </p:cNvSpPr>
          <p:nvPr/>
        </p:nvSpPr>
        <p:spPr bwMode="auto">
          <a:xfrm>
            <a:off x="6746875" y="4603750"/>
            <a:ext cx="152400" cy="141922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87" name="Freeform 43"/>
          <p:cNvSpPr>
            <a:spLocks/>
          </p:cNvSpPr>
          <p:nvPr/>
        </p:nvSpPr>
        <p:spPr bwMode="auto">
          <a:xfrm>
            <a:off x="6746875" y="5884863"/>
            <a:ext cx="152400" cy="176212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39" y="111"/>
              </a:cxn>
              <a:cxn ang="0">
                <a:pos x="96" y="29"/>
              </a:cxn>
              <a:cxn ang="0">
                <a:pos x="56" y="0"/>
              </a:cxn>
              <a:cxn ang="0">
                <a:pos x="0" y="82"/>
              </a:cxn>
            </a:cxnLst>
            <a:rect l="0" t="0" r="r" b="b"/>
            <a:pathLst>
              <a:path w="96" h="111">
                <a:moveTo>
                  <a:pt x="0" y="82"/>
                </a:moveTo>
                <a:lnTo>
                  <a:pt x="39" y="111"/>
                </a:lnTo>
                <a:lnTo>
                  <a:pt x="96" y="29"/>
                </a:lnTo>
                <a:lnTo>
                  <a:pt x="56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88" name="Freeform 44"/>
          <p:cNvSpPr>
            <a:spLocks/>
          </p:cNvSpPr>
          <p:nvPr/>
        </p:nvSpPr>
        <p:spPr bwMode="auto">
          <a:xfrm>
            <a:off x="5797550" y="5168900"/>
            <a:ext cx="152400" cy="177800"/>
          </a:xfrm>
          <a:custGeom>
            <a:avLst/>
            <a:gdLst/>
            <a:ahLst/>
            <a:cxnLst>
              <a:cxn ang="0">
                <a:pos x="40" y="112"/>
              </a:cxn>
              <a:cxn ang="0">
                <a:pos x="0" y="82"/>
              </a:cxn>
              <a:cxn ang="0">
                <a:pos x="57" y="0"/>
              </a:cxn>
              <a:cxn ang="0">
                <a:pos x="96" y="30"/>
              </a:cxn>
              <a:cxn ang="0">
                <a:pos x="40" y="112"/>
              </a:cxn>
            </a:cxnLst>
            <a:rect l="0" t="0" r="r" b="b"/>
            <a:pathLst>
              <a:path w="96" h="112">
                <a:moveTo>
                  <a:pt x="40" y="112"/>
                </a:moveTo>
                <a:lnTo>
                  <a:pt x="0" y="82"/>
                </a:lnTo>
                <a:lnTo>
                  <a:pt x="57" y="0"/>
                </a:lnTo>
                <a:lnTo>
                  <a:pt x="96" y="30"/>
                </a:lnTo>
                <a:lnTo>
                  <a:pt x="40" y="11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0" name="Freeform 46"/>
          <p:cNvSpPr>
            <a:spLocks/>
          </p:cNvSpPr>
          <p:nvPr/>
        </p:nvSpPr>
        <p:spPr bwMode="auto">
          <a:xfrm>
            <a:off x="5922963" y="5272088"/>
            <a:ext cx="36512" cy="3651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12" y="23"/>
              </a:cxn>
              <a:cxn ang="0">
                <a:pos x="23" y="6"/>
              </a:cxn>
              <a:cxn ang="0">
                <a:pos x="17" y="0"/>
              </a:cxn>
              <a:cxn ang="0">
                <a:pos x="0" y="17"/>
              </a:cxn>
            </a:cxnLst>
            <a:rect l="0" t="0" r="r" b="b"/>
            <a:pathLst>
              <a:path w="23" h="23">
                <a:moveTo>
                  <a:pt x="0" y="17"/>
                </a:moveTo>
                <a:lnTo>
                  <a:pt x="12" y="23"/>
                </a:lnTo>
                <a:lnTo>
                  <a:pt x="23" y="6"/>
                </a:lnTo>
                <a:lnTo>
                  <a:pt x="17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1" name="Freeform 47"/>
          <p:cNvSpPr>
            <a:spLocks/>
          </p:cNvSpPr>
          <p:nvPr/>
        </p:nvSpPr>
        <p:spPr bwMode="auto">
          <a:xfrm>
            <a:off x="5019675" y="4500563"/>
            <a:ext cx="44450" cy="47625"/>
          </a:xfrm>
          <a:custGeom>
            <a:avLst/>
            <a:gdLst/>
            <a:ahLst/>
            <a:cxnLst>
              <a:cxn ang="0">
                <a:pos x="11" y="30"/>
              </a:cxn>
              <a:cxn ang="0">
                <a:pos x="0" y="24"/>
              </a:cxn>
              <a:cxn ang="0">
                <a:pos x="17" y="0"/>
              </a:cxn>
              <a:cxn ang="0">
                <a:pos x="28" y="12"/>
              </a:cxn>
              <a:cxn ang="0">
                <a:pos x="11" y="30"/>
              </a:cxn>
            </a:cxnLst>
            <a:rect l="0" t="0" r="r" b="b"/>
            <a:pathLst>
              <a:path w="28" h="30">
                <a:moveTo>
                  <a:pt x="11" y="30"/>
                </a:moveTo>
                <a:lnTo>
                  <a:pt x="0" y="24"/>
                </a:lnTo>
                <a:lnTo>
                  <a:pt x="17" y="0"/>
                </a:lnTo>
                <a:lnTo>
                  <a:pt x="28" y="12"/>
                </a:lnTo>
                <a:lnTo>
                  <a:pt x="11" y="3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2" name="Freeform 48"/>
          <p:cNvSpPr>
            <a:spLocks/>
          </p:cNvSpPr>
          <p:nvPr/>
        </p:nvSpPr>
        <p:spPr bwMode="auto">
          <a:xfrm>
            <a:off x="5037138" y="4519613"/>
            <a:ext cx="912812" cy="779462"/>
          </a:xfrm>
          <a:custGeom>
            <a:avLst/>
            <a:gdLst/>
            <a:ahLst/>
            <a:cxnLst>
              <a:cxn ang="0">
                <a:pos x="558" y="491"/>
              </a:cxn>
              <a:cxn ang="0">
                <a:pos x="575" y="474"/>
              </a:cxn>
              <a:cxn ang="0">
                <a:pos x="17" y="0"/>
              </a:cxn>
              <a:cxn ang="0">
                <a:pos x="0" y="18"/>
              </a:cxn>
              <a:cxn ang="0">
                <a:pos x="558" y="491"/>
              </a:cxn>
            </a:cxnLst>
            <a:rect l="0" t="0" r="r" b="b"/>
            <a:pathLst>
              <a:path w="575" h="491">
                <a:moveTo>
                  <a:pt x="558" y="491"/>
                </a:moveTo>
                <a:lnTo>
                  <a:pt x="575" y="474"/>
                </a:lnTo>
                <a:lnTo>
                  <a:pt x="17" y="0"/>
                </a:lnTo>
                <a:lnTo>
                  <a:pt x="0" y="18"/>
                </a:lnTo>
                <a:lnTo>
                  <a:pt x="558" y="49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3" name="Freeform 49"/>
          <p:cNvSpPr>
            <a:spLocks/>
          </p:cNvSpPr>
          <p:nvPr/>
        </p:nvSpPr>
        <p:spPr bwMode="auto">
          <a:xfrm>
            <a:off x="5888038" y="5168900"/>
            <a:ext cx="152400" cy="177800"/>
          </a:xfrm>
          <a:custGeom>
            <a:avLst/>
            <a:gdLst/>
            <a:ahLst/>
            <a:cxnLst>
              <a:cxn ang="0">
                <a:pos x="56" y="112"/>
              </a:cxn>
              <a:cxn ang="0">
                <a:pos x="96" y="82"/>
              </a:cxn>
              <a:cxn ang="0">
                <a:pos x="39" y="0"/>
              </a:cxn>
              <a:cxn ang="0">
                <a:pos x="0" y="30"/>
              </a:cxn>
              <a:cxn ang="0">
                <a:pos x="56" y="112"/>
              </a:cxn>
            </a:cxnLst>
            <a:rect l="0" t="0" r="r" b="b"/>
            <a:pathLst>
              <a:path w="96" h="112">
                <a:moveTo>
                  <a:pt x="56" y="112"/>
                </a:moveTo>
                <a:lnTo>
                  <a:pt x="96" y="82"/>
                </a:lnTo>
                <a:lnTo>
                  <a:pt x="39" y="0"/>
                </a:lnTo>
                <a:lnTo>
                  <a:pt x="0" y="30"/>
                </a:lnTo>
                <a:lnTo>
                  <a:pt x="56" y="11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4" name="Freeform 50"/>
          <p:cNvSpPr>
            <a:spLocks/>
          </p:cNvSpPr>
          <p:nvPr/>
        </p:nvSpPr>
        <p:spPr bwMode="auto">
          <a:xfrm>
            <a:off x="4938713" y="5884863"/>
            <a:ext cx="152400" cy="176212"/>
          </a:xfrm>
          <a:custGeom>
            <a:avLst/>
            <a:gdLst/>
            <a:ahLst/>
            <a:cxnLst>
              <a:cxn ang="0">
                <a:pos x="96" y="82"/>
              </a:cxn>
              <a:cxn ang="0">
                <a:pos x="57" y="111"/>
              </a:cxn>
              <a:cxn ang="0">
                <a:pos x="0" y="29"/>
              </a:cxn>
              <a:cxn ang="0">
                <a:pos x="40" y="0"/>
              </a:cxn>
              <a:cxn ang="0">
                <a:pos x="96" y="82"/>
              </a:cxn>
            </a:cxnLst>
            <a:rect l="0" t="0" r="r" b="b"/>
            <a:pathLst>
              <a:path w="96" h="111">
                <a:moveTo>
                  <a:pt x="96" y="82"/>
                </a:moveTo>
                <a:lnTo>
                  <a:pt x="57" y="111"/>
                </a:lnTo>
                <a:lnTo>
                  <a:pt x="0" y="29"/>
                </a:lnTo>
                <a:lnTo>
                  <a:pt x="40" y="0"/>
                </a:lnTo>
                <a:lnTo>
                  <a:pt x="96" y="8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5" name="Freeform 51"/>
          <p:cNvSpPr>
            <a:spLocks/>
          </p:cNvSpPr>
          <p:nvPr/>
        </p:nvSpPr>
        <p:spPr bwMode="auto">
          <a:xfrm>
            <a:off x="5002213" y="5216525"/>
            <a:ext cx="974725" cy="798513"/>
          </a:xfrm>
          <a:custGeom>
            <a:avLst/>
            <a:gdLst/>
            <a:ahLst/>
            <a:cxnLst>
              <a:cxn ang="0">
                <a:pos x="614" y="82"/>
              </a:cxn>
              <a:cxn ang="0">
                <a:pos x="558" y="0"/>
              </a:cxn>
              <a:cxn ang="0">
                <a:pos x="0" y="421"/>
              </a:cxn>
              <a:cxn ang="0">
                <a:pos x="56" y="503"/>
              </a:cxn>
              <a:cxn ang="0">
                <a:pos x="614" y="82"/>
              </a:cxn>
            </a:cxnLst>
            <a:rect l="0" t="0" r="r" b="b"/>
            <a:pathLst>
              <a:path w="614" h="503">
                <a:moveTo>
                  <a:pt x="614" y="82"/>
                </a:moveTo>
                <a:lnTo>
                  <a:pt x="558" y="0"/>
                </a:lnTo>
                <a:lnTo>
                  <a:pt x="0" y="421"/>
                </a:lnTo>
                <a:lnTo>
                  <a:pt x="56" y="503"/>
                </a:lnTo>
                <a:lnTo>
                  <a:pt x="614" y="8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6" name="Rectangle 52"/>
          <p:cNvSpPr>
            <a:spLocks noChangeArrowheads="1"/>
          </p:cNvSpPr>
          <p:nvPr/>
        </p:nvSpPr>
        <p:spPr bwMode="auto">
          <a:xfrm>
            <a:off x="5029200" y="4510088"/>
            <a:ext cx="34925" cy="19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7" name="Rectangle 53"/>
          <p:cNvSpPr>
            <a:spLocks noChangeArrowheads="1"/>
          </p:cNvSpPr>
          <p:nvPr/>
        </p:nvSpPr>
        <p:spPr bwMode="auto">
          <a:xfrm>
            <a:off x="5029200" y="5949950"/>
            <a:ext cx="34925" cy="174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8" name="Rectangle 54"/>
          <p:cNvSpPr>
            <a:spLocks noChangeArrowheads="1"/>
          </p:cNvSpPr>
          <p:nvPr/>
        </p:nvSpPr>
        <p:spPr bwMode="auto">
          <a:xfrm>
            <a:off x="5029200" y="4529138"/>
            <a:ext cx="34925" cy="14208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9" name="Rectangle 55"/>
          <p:cNvSpPr>
            <a:spLocks noChangeArrowheads="1"/>
          </p:cNvSpPr>
          <p:nvPr/>
        </p:nvSpPr>
        <p:spPr bwMode="auto">
          <a:xfrm>
            <a:off x="4984750" y="4454525"/>
            <a:ext cx="71438" cy="15875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0" name="Rectangle 56"/>
          <p:cNvSpPr>
            <a:spLocks noChangeArrowheads="1"/>
          </p:cNvSpPr>
          <p:nvPr/>
        </p:nvSpPr>
        <p:spPr bwMode="auto">
          <a:xfrm>
            <a:off x="6826250" y="4454525"/>
            <a:ext cx="80963" cy="15875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1" name="Rectangle 57"/>
          <p:cNvSpPr>
            <a:spLocks noChangeArrowheads="1"/>
          </p:cNvSpPr>
          <p:nvPr/>
        </p:nvSpPr>
        <p:spPr bwMode="auto">
          <a:xfrm>
            <a:off x="5056188" y="4454525"/>
            <a:ext cx="1770062" cy="15875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2" name="Rectangle 58"/>
          <p:cNvSpPr>
            <a:spLocks noChangeArrowheads="1"/>
          </p:cNvSpPr>
          <p:nvPr/>
        </p:nvSpPr>
        <p:spPr bwMode="auto">
          <a:xfrm>
            <a:off x="5046663" y="5875338"/>
            <a:ext cx="71437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3" name="Rectangle 59"/>
          <p:cNvSpPr>
            <a:spLocks noChangeArrowheads="1"/>
          </p:cNvSpPr>
          <p:nvPr/>
        </p:nvSpPr>
        <p:spPr bwMode="auto">
          <a:xfrm>
            <a:off x="6889750" y="5875338"/>
            <a:ext cx="80963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4" name="Rectangle 60"/>
          <p:cNvSpPr>
            <a:spLocks noChangeArrowheads="1"/>
          </p:cNvSpPr>
          <p:nvPr/>
        </p:nvSpPr>
        <p:spPr bwMode="auto">
          <a:xfrm>
            <a:off x="5118100" y="5875338"/>
            <a:ext cx="1771650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5" name="Oval 61"/>
          <p:cNvSpPr>
            <a:spLocks noChangeArrowheads="1"/>
          </p:cNvSpPr>
          <p:nvPr/>
        </p:nvSpPr>
        <p:spPr bwMode="auto">
          <a:xfrm>
            <a:off x="4886325" y="4362450"/>
            <a:ext cx="322263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6" name="Oval 62"/>
          <p:cNvSpPr>
            <a:spLocks noChangeArrowheads="1"/>
          </p:cNvSpPr>
          <p:nvPr/>
        </p:nvSpPr>
        <p:spPr bwMode="auto">
          <a:xfrm>
            <a:off x="4889500" y="4365625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7" name="Oval 63"/>
          <p:cNvSpPr>
            <a:spLocks noChangeArrowheads="1"/>
          </p:cNvSpPr>
          <p:nvPr/>
        </p:nvSpPr>
        <p:spPr bwMode="auto">
          <a:xfrm>
            <a:off x="6656388" y="5781675"/>
            <a:ext cx="322262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8" name="Oval 64"/>
          <p:cNvSpPr>
            <a:spLocks noChangeArrowheads="1"/>
          </p:cNvSpPr>
          <p:nvPr/>
        </p:nvSpPr>
        <p:spPr bwMode="auto">
          <a:xfrm>
            <a:off x="6661150" y="5786438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9" name="Oval 65"/>
          <p:cNvSpPr>
            <a:spLocks noChangeArrowheads="1"/>
          </p:cNvSpPr>
          <p:nvPr/>
        </p:nvSpPr>
        <p:spPr bwMode="auto">
          <a:xfrm>
            <a:off x="5772150" y="5113338"/>
            <a:ext cx="320675" cy="3349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0" name="Oval 66"/>
          <p:cNvSpPr>
            <a:spLocks noChangeArrowheads="1"/>
          </p:cNvSpPr>
          <p:nvPr/>
        </p:nvSpPr>
        <p:spPr bwMode="auto">
          <a:xfrm>
            <a:off x="5775325" y="5116513"/>
            <a:ext cx="314325" cy="328612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1" name="Oval 67"/>
          <p:cNvSpPr>
            <a:spLocks noChangeArrowheads="1"/>
          </p:cNvSpPr>
          <p:nvPr/>
        </p:nvSpPr>
        <p:spPr bwMode="auto">
          <a:xfrm>
            <a:off x="6656388" y="4362450"/>
            <a:ext cx="322262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2" name="Oval 68"/>
          <p:cNvSpPr>
            <a:spLocks noChangeArrowheads="1"/>
          </p:cNvSpPr>
          <p:nvPr/>
        </p:nvSpPr>
        <p:spPr bwMode="auto">
          <a:xfrm>
            <a:off x="6661150" y="4365625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3" name="Oval 69"/>
          <p:cNvSpPr>
            <a:spLocks noChangeArrowheads="1"/>
          </p:cNvSpPr>
          <p:nvPr/>
        </p:nvSpPr>
        <p:spPr bwMode="auto">
          <a:xfrm>
            <a:off x="4886325" y="5781675"/>
            <a:ext cx="322263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4" name="Oval 70"/>
          <p:cNvSpPr>
            <a:spLocks noChangeArrowheads="1"/>
          </p:cNvSpPr>
          <p:nvPr/>
        </p:nvSpPr>
        <p:spPr bwMode="auto">
          <a:xfrm>
            <a:off x="4889500" y="5786438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5" name="Rectangle 71"/>
          <p:cNvSpPr>
            <a:spLocks noChangeArrowheads="1"/>
          </p:cNvSpPr>
          <p:nvPr/>
        </p:nvSpPr>
        <p:spPr bwMode="auto">
          <a:xfrm>
            <a:off x="8885238" y="4464050"/>
            <a:ext cx="150812" cy="74613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6" name="Rectangle 72"/>
          <p:cNvSpPr>
            <a:spLocks noChangeArrowheads="1"/>
          </p:cNvSpPr>
          <p:nvPr/>
        </p:nvSpPr>
        <p:spPr bwMode="auto">
          <a:xfrm>
            <a:off x="8885238" y="5957888"/>
            <a:ext cx="150812" cy="841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7" name="Rectangle 73"/>
          <p:cNvSpPr>
            <a:spLocks noChangeArrowheads="1"/>
          </p:cNvSpPr>
          <p:nvPr/>
        </p:nvSpPr>
        <p:spPr bwMode="auto">
          <a:xfrm>
            <a:off x="8885238" y="4538663"/>
            <a:ext cx="150812" cy="141922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8" name="Freeform 74"/>
          <p:cNvSpPr>
            <a:spLocks/>
          </p:cNvSpPr>
          <p:nvPr/>
        </p:nvSpPr>
        <p:spPr bwMode="auto">
          <a:xfrm>
            <a:off x="8947150" y="5949950"/>
            <a:ext cx="36513" cy="36513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11" y="23"/>
              </a:cxn>
              <a:cxn ang="0">
                <a:pos x="23" y="5"/>
              </a:cxn>
              <a:cxn ang="0">
                <a:pos x="11" y="0"/>
              </a:cxn>
              <a:cxn ang="0">
                <a:pos x="0" y="17"/>
              </a:cxn>
            </a:cxnLst>
            <a:rect l="0" t="0" r="r" b="b"/>
            <a:pathLst>
              <a:path w="23" h="23">
                <a:moveTo>
                  <a:pt x="0" y="17"/>
                </a:moveTo>
                <a:lnTo>
                  <a:pt x="11" y="23"/>
                </a:lnTo>
                <a:lnTo>
                  <a:pt x="23" y="5"/>
                </a:lnTo>
                <a:lnTo>
                  <a:pt x="11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9" name="Freeform 75"/>
          <p:cNvSpPr>
            <a:spLocks/>
          </p:cNvSpPr>
          <p:nvPr/>
        </p:nvSpPr>
        <p:spPr bwMode="auto">
          <a:xfrm>
            <a:off x="8043863" y="5262563"/>
            <a:ext cx="34925" cy="46037"/>
          </a:xfrm>
          <a:custGeom>
            <a:avLst/>
            <a:gdLst/>
            <a:ahLst/>
            <a:cxnLst>
              <a:cxn ang="0">
                <a:pos x="11" y="29"/>
              </a:cxn>
              <a:cxn ang="0">
                <a:pos x="0" y="23"/>
              </a:cxn>
              <a:cxn ang="0">
                <a:pos x="17" y="0"/>
              </a:cxn>
              <a:cxn ang="0">
                <a:pos x="22" y="12"/>
              </a:cxn>
              <a:cxn ang="0">
                <a:pos x="11" y="29"/>
              </a:cxn>
            </a:cxnLst>
            <a:rect l="0" t="0" r="r" b="b"/>
            <a:pathLst>
              <a:path w="22" h="29">
                <a:moveTo>
                  <a:pt x="11" y="29"/>
                </a:moveTo>
                <a:lnTo>
                  <a:pt x="0" y="23"/>
                </a:lnTo>
                <a:lnTo>
                  <a:pt x="17" y="0"/>
                </a:lnTo>
                <a:lnTo>
                  <a:pt x="22" y="12"/>
                </a:lnTo>
                <a:lnTo>
                  <a:pt x="11" y="29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0" name="Freeform 76"/>
          <p:cNvSpPr>
            <a:spLocks/>
          </p:cNvSpPr>
          <p:nvPr/>
        </p:nvSpPr>
        <p:spPr bwMode="auto">
          <a:xfrm>
            <a:off x="8061325" y="5281613"/>
            <a:ext cx="903288" cy="695325"/>
          </a:xfrm>
          <a:custGeom>
            <a:avLst/>
            <a:gdLst/>
            <a:ahLst/>
            <a:cxnLst>
              <a:cxn ang="0">
                <a:pos x="558" y="438"/>
              </a:cxn>
              <a:cxn ang="0">
                <a:pos x="569" y="421"/>
              </a:cxn>
              <a:cxn ang="0">
                <a:pos x="11" y="0"/>
              </a:cxn>
              <a:cxn ang="0">
                <a:pos x="0" y="17"/>
              </a:cxn>
              <a:cxn ang="0">
                <a:pos x="558" y="438"/>
              </a:cxn>
            </a:cxnLst>
            <a:rect l="0" t="0" r="r" b="b"/>
            <a:pathLst>
              <a:path w="569" h="438">
                <a:moveTo>
                  <a:pt x="558" y="438"/>
                </a:moveTo>
                <a:lnTo>
                  <a:pt x="569" y="421"/>
                </a:lnTo>
                <a:lnTo>
                  <a:pt x="11" y="0"/>
                </a:lnTo>
                <a:lnTo>
                  <a:pt x="0" y="17"/>
                </a:lnTo>
                <a:lnTo>
                  <a:pt x="558" y="43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1" name="Freeform 77"/>
          <p:cNvSpPr>
            <a:spLocks/>
          </p:cNvSpPr>
          <p:nvPr/>
        </p:nvSpPr>
        <p:spPr bwMode="auto">
          <a:xfrm>
            <a:off x="8061325" y="5281613"/>
            <a:ext cx="36513" cy="3651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11" y="23"/>
              </a:cxn>
              <a:cxn ang="0">
                <a:pos x="23" y="5"/>
              </a:cxn>
              <a:cxn ang="0">
                <a:pos x="17" y="0"/>
              </a:cxn>
              <a:cxn ang="0">
                <a:pos x="0" y="17"/>
              </a:cxn>
            </a:cxnLst>
            <a:rect l="0" t="0" r="r" b="b"/>
            <a:pathLst>
              <a:path w="23" h="23">
                <a:moveTo>
                  <a:pt x="0" y="17"/>
                </a:moveTo>
                <a:lnTo>
                  <a:pt x="11" y="23"/>
                </a:lnTo>
                <a:lnTo>
                  <a:pt x="23" y="5"/>
                </a:lnTo>
                <a:lnTo>
                  <a:pt x="17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2" name="Freeform 78"/>
          <p:cNvSpPr>
            <a:spLocks/>
          </p:cNvSpPr>
          <p:nvPr/>
        </p:nvSpPr>
        <p:spPr bwMode="auto">
          <a:xfrm>
            <a:off x="7158038" y="4510088"/>
            <a:ext cx="44450" cy="46037"/>
          </a:xfrm>
          <a:custGeom>
            <a:avLst/>
            <a:gdLst/>
            <a:ahLst/>
            <a:cxnLst>
              <a:cxn ang="0">
                <a:pos x="11" y="29"/>
              </a:cxn>
              <a:cxn ang="0">
                <a:pos x="0" y="24"/>
              </a:cxn>
              <a:cxn ang="0">
                <a:pos x="17" y="0"/>
              </a:cxn>
              <a:cxn ang="0">
                <a:pos x="28" y="12"/>
              </a:cxn>
              <a:cxn ang="0">
                <a:pos x="11" y="29"/>
              </a:cxn>
            </a:cxnLst>
            <a:rect l="0" t="0" r="r" b="b"/>
            <a:pathLst>
              <a:path w="28" h="29">
                <a:moveTo>
                  <a:pt x="11" y="29"/>
                </a:moveTo>
                <a:lnTo>
                  <a:pt x="0" y="24"/>
                </a:lnTo>
                <a:lnTo>
                  <a:pt x="17" y="0"/>
                </a:lnTo>
                <a:lnTo>
                  <a:pt x="28" y="12"/>
                </a:lnTo>
                <a:lnTo>
                  <a:pt x="11" y="29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3" name="Freeform 79"/>
          <p:cNvSpPr>
            <a:spLocks/>
          </p:cNvSpPr>
          <p:nvPr/>
        </p:nvSpPr>
        <p:spPr bwMode="auto">
          <a:xfrm>
            <a:off x="7175500" y="4529138"/>
            <a:ext cx="912813" cy="779462"/>
          </a:xfrm>
          <a:custGeom>
            <a:avLst/>
            <a:gdLst/>
            <a:ahLst/>
            <a:cxnLst>
              <a:cxn ang="0">
                <a:pos x="558" y="491"/>
              </a:cxn>
              <a:cxn ang="0">
                <a:pos x="575" y="474"/>
              </a:cxn>
              <a:cxn ang="0">
                <a:pos x="17" y="0"/>
              </a:cxn>
              <a:cxn ang="0">
                <a:pos x="0" y="17"/>
              </a:cxn>
              <a:cxn ang="0">
                <a:pos x="558" y="491"/>
              </a:cxn>
            </a:cxnLst>
            <a:rect l="0" t="0" r="r" b="b"/>
            <a:pathLst>
              <a:path w="575" h="491">
                <a:moveTo>
                  <a:pt x="558" y="491"/>
                </a:moveTo>
                <a:lnTo>
                  <a:pt x="575" y="474"/>
                </a:lnTo>
                <a:lnTo>
                  <a:pt x="17" y="0"/>
                </a:lnTo>
                <a:lnTo>
                  <a:pt x="0" y="17"/>
                </a:lnTo>
                <a:lnTo>
                  <a:pt x="558" y="49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4" name="Freeform 80"/>
          <p:cNvSpPr>
            <a:spLocks/>
          </p:cNvSpPr>
          <p:nvPr/>
        </p:nvSpPr>
        <p:spPr bwMode="auto">
          <a:xfrm>
            <a:off x="8026400" y="5178425"/>
            <a:ext cx="150813" cy="176213"/>
          </a:xfrm>
          <a:custGeom>
            <a:avLst/>
            <a:gdLst/>
            <a:ahLst/>
            <a:cxnLst>
              <a:cxn ang="0">
                <a:pos x="56" y="111"/>
              </a:cxn>
              <a:cxn ang="0">
                <a:pos x="95" y="82"/>
              </a:cxn>
              <a:cxn ang="0">
                <a:pos x="39" y="0"/>
              </a:cxn>
              <a:cxn ang="0">
                <a:pos x="0" y="30"/>
              </a:cxn>
              <a:cxn ang="0">
                <a:pos x="56" y="111"/>
              </a:cxn>
            </a:cxnLst>
            <a:rect l="0" t="0" r="r" b="b"/>
            <a:pathLst>
              <a:path w="95" h="111">
                <a:moveTo>
                  <a:pt x="56" y="111"/>
                </a:moveTo>
                <a:lnTo>
                  <a:pt x="95" y="82"/>
                </a:lnTo>
                <a:lnTo>
                  <a:pt x="39" y="0"/>
                </a:lnTo>
                <a:lnTo>
                  <a:pt x="0" y="30"/>
                </a:lnTo>
                <a:lnTo>
                  <a:pt x="56" y="111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5" name="Freeform 81"/>
          <p:cNvSpPr>
            <a:spLocks/>
          </p:cNvSpPr>
          <p:nvPr/>
        </p:nvSpPr>
        <p:spPr bwMode="auto">
          <a:xfrm>
            <a:off x="7077075" y="5894388"/>
            <a:ext cx="152400" cy="176212"/>
          </a:xfrm>
          <a:custGeom>
            <a:avLst/>
            <a:gdLst/>
            <a:ahLst/>
            <a:cxnLst>
              <a:cxn ang="0">
                <a:pos x="96" y="81"/>
              </a:cxn>
              <a:cxn ang="0">
                <a:pos x="57" y="111"/>
              </a:cxn>
              <a:cxn ang="0">
                <a:pos x="0" y="29"/>
              </a:cxn>
              <a:cxn ang="0">
                <a:pos x="40" y="0"/>
              </a:cxn>
              <a:cxn ang="0">
                <a:pos x="96" y="81"/>
              </a:cxn>
            </a:cxnLst>
            <a:rect l="0" t="0" r="r" b="b"/>
            <a:pathLst>
              <a:path w="96" h="111">
                <a:moveTo>
                  <a:pt x="96" y="81"/>
                </a:moveTo>
                <a:lnTo>
                  <a:pt x="57" y="111"/>
                </a:lnTo>
                <a:lnTo>
                  <a:pt x="0" y="29"/>
                </a:lnTo>
                <a:lnTo>
                  <a:pt x="40" y="0"/>
                </a:lnTo>
                <a:lnTo>
                  <a:pt x="96" y="81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6" name="Freeform 82"/>
          <p:cNvSpPr>
            <a:spLocks/>
          </p:cNvSpPr>
          <p:nvPr/>
        </p:nvSpPr>
        <p:spPr bwMode="auto">
          <a:xfrm>
            <a:off x="7140575" y="5226050"/>
            <a:ext cx="974725" cy="796925"/>
          </a:xfrm>
          <a:custGeom>
            <a:avLst/>
            <a:gdLst/>
            <a:ahLst/>
            <a:cxnLst>
              <a:cxn ang="0">
                <a:pos x="614" y="81"/>
              </a:cxn>
              <a:cxn ang="0">
                <a:pos x="558" y="0"/>
              </a:cxn>
              <a:cxn ang="0">
                <a:pos x="0" y="421"/>
              </a:cxn>
              <a:cxn ang="0">
                <a:pos x="56" y="502"/>
              </a:cxn>
              <a:cxn ang="0">
                <a:pos x="614" y="81"/>
              </a:cxn>
            </a:cxnLst>
            <a:rect l="0" t="0" r="r" b="b"/>
            <a:pathLst>
              <a:path w="614" h="502">
                <a:moveTo>
                  <a:pt x="614" y="81"/>
                </a:moveTo>
                <a:lnTo>
                  <a:pt x="558" y="0"/>
                </a:lnTo>
                <a:lnTo>
                  <a:pt x="0" y="421"/>
                </a:lnTo>
                <a:lnTo>
                  <a:pt x="56" y="502"/>
                </a:lnTo>
                <a:lnTo>
                  <a:pt x="614" y="81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7" name="Rectangle 83"/>
          <p:cNvSpPr>
            <a:spLocks noChangeArrowheads="1"/>
          </p:cNvSpPr>
          <p:nvPr/>
        </p:nvSpPr>
        <p:spPr bwMode="auto">
          <a:xfrm>
            <a:off x="7167563" y="4519613"/>
            <a:ext cx="34925" cy="19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8" name="Rectangle 84"/>
          <p:cNvSpPr>
            <a:spLocks noChangeArrowheads="1"/>
          </p:cNvSpPr>
          <p:nvPr/>
        </p:nvSpPr>
        <p:spPr bwMode="auto">
          <a:xfrm>
            <a:off x="7167563" y="5957888"/>
            <a:ext cx="34925" cy="19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9" name="Rectangle 85"/>
          <p:cNvSpPr>
            <a:spLocks noChangeArrowheads="1"/>
          </p:cNvSpPr>
          <p:nvPr/>
        </p:nvSpPr>
        <p:spPr bwMode="auto">
          <a:xfrm>
            <a:off x="7167563" y="4538663"/>
            <a:ext cx="34925" cy="1419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0" name="Rectangle 86"/>
          <p:cNvSpPr>
            <a:spLocks noChangeArrowheads="1"/>
          </p:cNvSpPr>
          <p:nvPr/>
        </p:nvSpPr>
        <p:spPr bwMode="auto">
          <a:xfrm>
            <a:off x="7167563" y="4519613"/>
            <a:ext cx="17462" cy="365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1" name="Rectangle 87"/>
          <p:cNvSpPr>
            <a:spLocks noChangeArrowheads="1"/>
          </p:cNvSpPr>
          <p:nvPr/>
        </p:nvSpPr>
        <p:spPr bwMode="auto">
          <a:xfrm>
            <a:off x="8956675" y="4519613"/>
            <a:ext cx="17463" cy="365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2" name="Rectangle 88"/>
          <p:cNvSpPr>
            <a:spLocks noChangeArrowheads="1"/>
          </p:cNvSpPr>
          <p:nvPr/>
        </p:nvSpPr>
        <p:spPr bwMode="auto">
          <a:xfrm>
            <a:off x="7185025" y="4519613"/>
            <a:ext cx="1771650" cy="365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3" name="Rectangle 89"/>
          <p:cNvSpPr>
            <a:spLocks noChangeArrowheads="1"/>
          </p:cNvSpPr>
          <p:nvPr/>
        </p:nvSpPr>
        <p:spPr bwMode="auto">
          <a:xfrm>
            <a:off x="7113588" y="5884863"/>
            <a:ext cx="71437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4" name="Rectangle 90"/>
          <p:cNvSpPr>
            <a:spLocks noChangeArrowheads="1"/>
          </p:cNvSpPr>
          <p:nvPr/>
        </p:nvSpPr>
        <p:spPr bwMode="auto">
          <a:xfrm>
            <a:off x="8956675" y="5884863"/>
            <a:ext cx="79375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5" name="Rectangle 91"/>
          <p:cNvSpPr>
            <a:spLocks noChangeArrowheads="1"/>
          </p:cNvSpPr>
          <p:nvPr/>
        </p:nvSpPr>
        <p:spPr bwMode="auto">
          <a:xfrm>
            <a:off x="7185025" y="5884863"/>
            <a:ext cx="1771650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6" name="Oval 92"/>
          <p:cNvSpPr>
            <a:spLocks noChangeArrowheads="1"/>
          </p:cNvSpPr>
          <p:nvPr/>
        </p:nvSpPr>
        <p:spPr bwMode="auto">
          <a:xfrm>
            <a:off x="7032625" y="4371975"/>
            <a:ext cx="322263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7" name="Oval 93"/>
          <p:cNvSpPr>
            <a:spLocks noChangeArrowheads="1"/>
          </p:cNvSpPr>
          <p:nvPr/>
        </p:nvSpPr>
        <p:spPr bwMode="auto">
          <a:xfrm>
            <a:off x="7035800" y="4375150"/>
            <a:ext cx="315913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8" name="Oval 94"/>
          <p:cNvSpPr>
            <a:spLocks noChangeArrowheads="1"/>
          </p:cNvSpPr>
          <p:nvPr/>
        </p:nvSpPr>
        <p:spPr bwMode="auto">
          <a:xfrm>
            <a:off x="8804275" y="5791200"/>
            <a:ext cx="322263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9" name="Oval 95"/>
          <p:cNvSpPr>
            <a:spLocks noChangeArrowheads="1"/>
          </p:cNvSpPr>
          <p:nvPr/>
        </p:nvSpPr>
        <p:spPr bwMode="auto">
          <a:xfrm>
            <a:off x="8807450" y="5794375"/>
            <a:ext cx="314325" cy="328613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0" name="Oval 96"/>
          <p:cNvSpPr>
            <a:spLocks noChangeArrowheads="1"/>
          </p:cNvSpPr>
          <p:nvPr/>
        </p:nvSpPr>
        <p:spPr bwMode="auto">
          <a:xfrm>
            <a:off x="7918450" y="5122863"/>
            <a:ext cx="322263" cy="3349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1" name="Oval 97"/>
          <p:cNvSpPr>
            <a:spLocks noChangeArrowheads="1"/>
          </p:cNvSpPr>
          <p:nvPr/>
        </p:nvSpPr>
        <p:spPr bwMode="auto">
          <a:xfrm>
            <a:off x="7921625" y="5126038"/>
            <a:ext cx="314325" cy="328612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2" name="Oval 98"/>
          <p:cNvSpPr>
            <a:spLocks noChangeArrowheads="1"/>
          </p:cNvSpPr>
          <p:nvPr/>
        </p:nvSpPr>
        <p:spPr bwMode="auto">
          <a:xfrm>
            <a:off x="8804275" y="4371975"/>
            <a:ext cx="322263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3" name="Oval 99"/>
          <p:cNvSpPr>
            <a:spLocks noChangeArrowheads="1"/>
          </p:cNvSpPr>
          <p:nvPr/>
        </p:nvSpPr>
        <p:spPr bwMode="auto">
          <a:xfrm>
            <a:off x="8807450" y="4375150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4" name="Oval 100"/>
          <p:cNvSpPr>
            <a:spLocks noChangeArrowheads="1"/>
          </p:cNvSpPr>
          <p:nvPr/>
        </p:nvSpPr>
        <p:spPr bwMode="auto">
          <a:xfrm>
            <a:off x="7032625" y="5791200"/>
            <a:ext cx="322263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5" name="Oval 101"/>
          <p:cNvSpPr>
            <a:spLocks noChangeArrowheads="1"/>
          </p:cNvSpPr>
          <p:nvPr/>
        </p:nvSpPr>
        <p:spPr bwMode="auto">
          <a:xfrm>
            <a:off x="7035800" y="5794375"/>
            <a:ext cx="315913" cy="328613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6" name="Rectangle 102"/>
          <p:cNvSpPr>
            <a:spLocks noChangeArrowheads="1"/>
          </p:cNvSpPr>
          <p:nvPr/>
        </p:nvSpPr>
        <p:spPr bwMode="auto">
          <a:xfrm>
            <a:off x="4992688" y="4408488"/>
            <a:ext cx="2238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4247" name="Rectangle 103"/>
          <p:cNvSpPr>
            <a:spLocks noChangeArrowheads="1"/>
          </p:cNvSpPr>
          <p:nvPr/>
        </p:nvSpPr>
        <p:spPr bwMode="auto">
          <a:xfrm>
            <a:off x="6764338" y="4425950"/>
            <a:ext cx="22383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4248" name="Rectangle 104"/>
          <p:cNvSpPr>
            <a:spLocks noChangeArrowheads="1"/>
          </p:cNvSpPr>
          <p:nvPr/>
        </p:nvSpPr>
        <p:spPr bwMode="auto">
          <a:xfrm>
            <a:off x="5878513" y="5159375"/>
            <a:ext cx="2143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4249" name="Rectangle 105"/>
          <p:cNvSpPr>
            <a:spLocks noChangeArrowheads="1"/>
          </p:cNvSpPr>
          <p:nvPr/>
        </p:nvSpPr>
        <p:spPr bwMode="auto">
          <a:xfrm>
            <a:off x="4984750" y="5837238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4250" name="Rectangle 106"/>
          <p:cNvSpPr>
            <a:spLocks noChangeArrowheads="1"/>
          </p:cNvSpPr>
          <p:nvPr/>
        </p:nvSpPr>
        <p:spPr bwMode="auto">
          <a:xfrm>
            <a:off x="6781800" y="5819775"/>
            <a:ext cx="2238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4251" name="Rectangle 107"/>
          <p:cNvSpPr>
            <a:spLocks noChangeArrowheads="1"/>
          </p:cNvSpPr>
          <p:nvPr/>
        </p:nvSpPr>
        <p:spPr bwMode="auto">
          <a:xfrm>
            <a:off x="7131050" y="4398963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4252" name="Rectangle 108"/>
          <p:cNvSpPr>
            <a:spLocks noChangeArrowheads="1"/>
          </p:cNvSpPr>
          <p:nvPr/>
        </p:nvSpPr>
        <p:spPr bwMode="auto">
          <a:xfrm>
            <a:off x="8902700" y="4408488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4253" name="Rectangle 109"/>
          <p:cNvSpPr>
            <a:spLocks noChangeArrowheads="1"/>
          </p:cNvSpPr>
          <p:nvPr/>
        </p:nvSpPr>
        <p:spPr bwMode="auto">
          <a:xfrm>
            <a:off x="8016875" y="5159375"/>
            <a:ext cx="2143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4254" name="Rectangle 110"/>
          <p:cNvSpPr>
            <a:spLocks noChangeArrowheads="1"/>
          </p:cNvSpPr>
          <p:nvPr/>
        </p:nvSpPr>
        <p:spPr bwMode="auto">
          <a:xfrm>
            <a:off x="7131050" y="5856288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4255" name="Rectangle 111"/>
          <p:cNvSpPr>
            <a:spLocks noChangeArrowheads="1"/>
          </p:cNvSpPr>
          <p:nvPr/>
        </p:nvSpPr>
        <p:spPr bwMode="auto">
          <a:xfrm>
            <a:off x="8902700" y="5837238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4256" name="Rectangle 112"/>
          <p:cNvSpPr>
            <a:spLocks noChangeArrowheads="1"/>
          </p:cNvSpPr>
          <p:nvPr/>
        </p:nvSpPr>
        <p:spPr bwMode="auto">
          <a:xfrm>
            <a:off x="5521325" y="6162675"/>
            <a:ext cx="9667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 b e d c</a:t>
            </a:r>
            <a:endParaRPr lang="en-US" altLang="en-US">
              <a:latin typeface="Times" charset="0"/>
            </a:endParaRPr>
          </a:p>
        </p:txBody>
      </p:sp>
      <p:sp>
        <p:nvSpPr>
          <p:cNvPr id="774257" name="Rectangle 113"/>
          <p:cNvSpPr>
            <a:spLocks noChangeArrowheads="1"/>
          </p:cNvSpPr>
          <p:nvPr/>
        </p:nvSpPr>
        <p:spPr bwMode="auto">
          <a:xfrm>
            <a:off x="7775575" y="6162675"/>
            <a:ext cx="7778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b e d c</a:t>
            </a:r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r>
              <a:rPr lang="en-US" altLang="en-US"/>
              <a:t>More Terminology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9067800" cy="5715000"/>
          </a:xfrm>
        </p:spPr>
        <p:txBody>
          <a:bodyPr/>
          <a:lstStyle/>
          <a:p>
            <a:r>
              <a:rPr lang="en-US" altLang="en-US" sz="2400">
                <a:solidFill>
                  <a:srgbClr val="FA2C25"/>
                </a:solidFill>
              </a:rPr>
              <a:t>simple path</a:t>
            </a:r>
            <a:r>
              <a:rPr lang="en-US" altLang="en-US" sz="2400"/>
              <a:t>:  no repeated vertices</a:t>
            </a:r>
          </a:p>
          <a:p>
            <a:endParaRPr lang="en-US" altLang="en-US" sz="2000"/>
          </a:p>
          <a:p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endParaRPr lang="en-US" altLang="en-US" sz="2000"/>
          </a:p>
          <a:p>
            <a:endParaRPr lang="en-US" altLang="en-US" sz="2400">
              <a:solidFill>
                <a:srgbClr val="FA2C25"/>
              </a:solidFill>
            </a:endParaRPr>
          </a:p>
          <a:p>
            <a:r>
              <a:rPr lang="en-US" altLang="en-US" sz="2400">
                <a:solidFill>
                  <a:srgbClr val="FA2C25"/>
                </a:solidFill>
              </a:rPr>
              <a:t>cycle</a:t>
            </a:r>
            <a:r>
              <a:rPr lang="en-US" altLang="en-US" sz="2400"/>
              <a:t>:   simple path, except that the last vertex is the same as the first vertex</a:t>
            </a:r>
          </a:p>
          <a:p>
            <a:endParaRPr lang="en-US" altLang="en-US" sz="240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154863" y="1733550"/>
            <a:ext cx="207962" cy="889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3" name="Rectangle 5"/>
          <p:cNvSpPr>
            <a:spLocks noChangeArrowheads="1"/>
          </p:cNvSpPr>
          <p:nvPr/>
        </p:nvSpPr>
        <p:spPr bwMode="auto">
          <a:xfrm>
            <a:off x="7154863" y="3522663"/>
            <a:ext cx="207962" cy="1000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4" name="Rectangle 6"/>
          <p:cNvSpPr>
            <a:spLocks noChangeArrowheads="1"/>
          </p:cNvSpPr>
          <p:nvPr/>
        </p:nvSpPr>
        <p:spPr bwMode="auto">
          <a:xfrm>
            <a:off x="7154863" y="1822450"/>
            <a:ext cx="207962" cy="1700213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5" name="Freeform 7"/>
          <p:cNvSpPr>
            <a:spLocks/>
          </p:cNvSpPr>
          <p:nvPr/>
        </p:nvSpPr>
        <p:spPr bwMode="auto">
          <a:xfrm>
            <a:off x="7191375" y="3444875"/>
            <a:ext cx="207963" cy="211138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54" y="133"/>
              </a:cxn>
              <a:cxn ang="0">
                <a:pos x="131" y="35"/>
              </a:cxn>
              <a:cxn ang="0">
                <a:pos x="77" y="0"/>
              </a:cxn>
              <a:cxn ang="0">
                <a:pos x="0" y="98"/>
              </a:cxn>
            </a:cxnLst>
            <a:rect l="0" t="0" r="r" b="b"/>
            <a:pathLst>
              <a:path w="131" h="133">
                <a:moveTo>
                  <a:pt x="0" y="98"/>
                </a:moveTo>
                <a:lnTo>
                  <a:pt x="54" y="133"/>
                </a:lnTo>
                <a:lnTo>
                  <a:pt x="131" y="35"/>
                </a:lnTo>
                <a:lnTo>
                  <a:pt x="77" y="0"/>
                </a:lnTo>
                <a:lnTo>
                  <a:pt x="0" y="98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6" name="Freeform 8"/>
          <p:cNvSpPr>
            <a:spLocks/>
          </p:cNvSpPr>
          <p:nvPr/>
        </p:nvSpPr>
        <p:spPr bwMode="auto">
          <a:xfrm>
            <a:off x="5891213" y="2589213"/>
            <a:ext cx="209550" cy="211137"/>
          </a:xfrm>
          <a:custGeom>
            <a:avLst/>
            <a:gdLst/>
            <a:ahLst/>
            <a:cxnLst>
              <a:cxn ang="0">
                <a:pos x="54" y="133"/>
              </a:cxn>
              <a:cxn ang="0">
                <a:pos x="0" y="98"/>
              </a:cxn>
              <a:cxn ang="0">
                <a:pos x="78" y="0"/>
              </a:cxn>
              <a:cxn ang="0">
                <a:pos x="132" y="35"/>
              </a:cxn>
              <a:cxn ang="0">
                <a:pos x="54" y="133"/>
              </a:cxn>
            </a:cxnLst>
            <a:rect l="0" t="0" r="r" b="b"/>
            <a:pathLst>
              <a:path w="132" h="133">
                <a:moveTo>
                  <a:pt x="54" y="133"/>
                </a:moveTo>
                <a:lnTo>
                  <a:pt x="0" y="98"/>
                </a:lnTo>
                <a:lnTo>
                  <a:pt x="78" y="0"/>
                </a:lnTo>
                <a:lnTo>
                  <a:pt x="132" y="35"/>
                </a:lnTo>
                <a:lnTo>
                  <a:pt x="54" y="133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7" name="Freeform 9"/>
          <p:cNvSpPr>
            <a:spLocks/>
          </p:cNvSpPr>
          <p:nvPr/>
        </p:nvSpPr>
        <p:spPr bwMode="auto">
          <a:xfrm>
            <a:off x="5976938" y="2644775"/>
            <a:ext cx="1336675" cy="955675"/>
          </a:xfrm>
          <a:custGeom>
            <a:avLst/>
            <a:gdLst/>
            <a:ahLst/>
            <a:cxnLst>
              <a:cxn ang="0">
                <a:pos x="765" y="602"/>
              </a:cxn>
              <a:cxn ang="0">
                <a:pos x="842" y="504"/>
              </a:cxn>
              <a:cxn ang="0">
                <a:pos x="78" y="0"/>
              </a:cxn>
              <a:cxn ang="0">
                <a:pos x="0" y="98"/>
              </a:cxn>
              <a:cxn ang="0">
                <a:pos x="765" y="602"/>
              </a:cxn>
            </a:cxnLst>
            <a:rect l="0" t="0" r="r" b="b"/>
            <a:pathLst>
              <a:path w="842" h="602">
                <a:moveTo>
                  <a:pt x="765" y="602"/>
                </a:moveTo>
                <a:lnTo>
                  <a:pt x="842" y="504"/>
                </a:lnTo>
                <a:lnTo>
                  <a:pt x="78" y="0"/>
                </a:lnTo>
                <a:lnTo>
                  <a:pt x="0" y="98"/>
                </a:lnTo>
                <a:lnTo>
                  <a:pt x="765" y="60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8" name="Freeform 10"/>
          <p:cNvSpPr>
            <a:spLocks/>
          </p:cNvSpPr>
          <p:nvPr/>
        </p:nvSpPr>
        <p:spPr bwMode="auto">
          <a:xfrm>
            <a:off x="6026150" y="2711450"/>
            <a:ext cx="49213" cy="4445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6" y="28"/>
              </a:cxn>
              <a:cxn ang="0">
                <a:pos x="31" y="7"/>
              </a:cxn>
              <a:cxn ang="0">
                <a:pos x="24" y="0"/>
              </a:cxn>
              <a:cxn ang="0">
                <a:pos x="0" y="21"/>
              </a:cxn>
            </a:cxnLst>
            <a:rect l="0" t="0" r="r" b="b"/>
            <a:pathLst>
              <a:path w="31" h="28">
                <a:moveTo>
                  <a:pt x="0" y="21"/>
                </a:moveTo>
                <a:lnTo>
                  <a:pt x="16" y="28"/>
                </a:lnTo>
                <a:lnTo>
                  <a:pt x="31" y="7"/>
                </a:lnTo>
                <a:lnTo>
                  <a:pt x="24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9" name="Freeform 11"/>
          <p:cNvSpPr>
            <a:spLocks/>
          </p:cNvSpPr>
          <p:nvPr/>
        </p:nvSpPr>
        <p:spPr bwMode="auto">
          <a:xfrm>
            <a:off x="4789488" y="1789113"/>
            <a:ext cx="60325" cy="55562"/>
          </a:xfrm>
          <a:custGeom>
            <a:avLst/>
            <a:gdLst/>
            <a:ahLst/>
            <a:cxnLst>
              <a:cxn ang="0">
                <a:pos x="15" y="35"/>
              </a:cxn>
              <a:cxn ang="0">
                <a:pos x="0" y="28"/>
              </a:cxn>
              <a:cxn ang="0">
                <a:pos x="23" y="0"/>
              </a:cxn>
              <a:cxn ang="0">
                <a:pos x="38" y="14"/>
              </a:cxn>
              <a:cxn ang="0">
                <a:pos x="15" y="35"/>
              </a:cxn>
            </a:cxnLst>
            <a:rect l="0" t="0" r="r" b="b"/>
            <a:pathLst>
              <a:path w="38" h="35">
                <a:moveTo>
                  <a:pt x="15" y="35"/>
                </a:moveTo>
                <a:lnTo>
                  <a:pt x="0" y="28"/>
                </a:lnTo>
                <a:lnTo>
                  <a:pt x="23" y="0"/>
                </a:lnTo>
                <a:lnTo>
                  <a:pt x="38" y="14"/>
                </a:lnTo>
                <a:lnTo>
                  <a:pt x="15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0" name="Freeform 12"/>
          <p:cNvSpPr>
            <a:spLocks/>
          </p:cNvSpPr>
          <p:nvPr/>
        </p:nvSpPr>
        <p:spPr bwMode="auto">
          <a:xfrm>
            <a:off x="4813300" y="1811338"/>
            <a:ext cx="1250950" cy="933450"/>
          </a:xfrm>
          <a:custGeom>
            <a:avLst/>
            <a:gdLst/>
            <a:ahLst/>
            <a:cxnLst>
              <a:cxn ang="0">
                <a:pos x="764" y="588"/>
              </a:cxn>
              <a:cxn ang="0">
                <a:pos x="788" y="567"/>
              </a:cxn>
              <a:cxn ang="0">
                <a:pos x="23" y="0"/>
              </a:cxn>
              <a:cxn ang="0">
                <a:pos x="0" y="21"/>
              </a:cxn>
              <a:cxn ang="0">
                <a:pos x="764" y="588"/>
              </a:cxn>
            </a:cxnLst>
            <a:rect l="0" t="0" r="r" b="b"/>
            <a:pathLst>
              <a:path w="788" h="588">
                <a:moveTo>
                  <a:pt x="764" y="588"/>
                </a:moveTo>
                <a:lnTo>
                  <a:pt x="788" y="567"/>
                </a:lnTo>
                <a:lnTo>
                  <a:pt x="23" y="0"/>
                </a:lnTo>
                <a:lnTo>
                  <a:pt x="0" y="21"/>
                </a:lnTo>
                <a:lnTo>
                  <a:pt x="764" y="5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1" name="Freeform 13"/>
          <p:cNvSpPr>
            <a:spLocks/>
          </p:cNvSpPr>
          <p:nvPr/>
        </p:nvSpPr>
        <p:spPr bwMode="auto">
          <a:xfrm>
            <a:off x="6026150" y="2689225"/>
            <a:ext cx="49213" cy="55563"/>
          </a:xfrm>
          <a:custGeom>
            <a:avLst/>
            <a:gdLst/>
            <a:ahLst/>
            <a:cxnLst>
              <a:cxn ang="0">
                <a:pos x="16" y="35"/>
              </a:cxn>
              <a:cxn ang="0">
                <a:pos x="31" y="28"/>
              </a:cxn>
              <a:cxn ang="0">
                <a:pos x="16" y="0"/>
              </a:cxn>
              <a:cxn ang="0">
                <a:pos x="0" y="14"/>
              </a:cxn>
              <a:cxn ang="0">
                <a:pos x="16" y="35"/>
              </a:cxn>
            </a:cxnLst>
            <a:rect l="0" t="0" r="r" b="b"/>
            <a:pathLst>
              <a:path w="31" h="35">
                <a:moveTo>
                  <a:pt x="16" y="35"/>
                </a:moveTo>
                <a:lnTo>
                  <a:pt x="31" y="28"/>
                </a:lnTo>
                <a:lnTo>
                  <a:pt x="16" y="0"/>
                </a:lnTo>
                <a:lnTo>
                  <a:pt x="0" y="14"/>
                </a:lnTo>
                <a:lnTo>
                  <a:pt x="16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2" name="Freeform 14"/>
          <p:cNvSpPr>
            <a:spLocks/>
          </p:cNvSpPr>
          <p:nvPr/>
        </p:nvSpPr>
        <p:spPr bwMode="auto">
          <a:xfrm>
            <a:off x="4789488" y="3511550"/>
            <a:ext cx="47625" cy="44450"/>
          </a:xfrm>
          <a:custGeom>
            <a:avLst/>
            <a:gdLst/>
            <a:ahLst/>
            <a:cxnLst>
              <a:cxn ang="0">
                <a:pos x="30" y="21"/>
              </a:cxn>
              <a:cxn ang="0">
                <a:pos x="23" y="28"/>
              </a:cxn>
              <a:cxn ang="0">
                <a:pos x="0" y="7"/>
              </a:cxn>
              <a:cxn ang="0">
                <a:pos x="15" y="0"/>
              </a:cxn>
              <a:cxn ang="0">
                <a:pos x="30" y="21"/>
              </a:cxn>
            </a:cxnLst>
            <a:rect l="0" t="0" r="r" b="b"/>
            <a:pathLst>
              <a:path w="30" h="28">
                <a:moveTo>
                  <a:pt x="30" y="21"/>
                </a:moveTo>
                <a:lnTo>
                  <a:pt x="23" y="28"/>
                </a:lnTo>
                <a:lnTo>
                  <a:pt x="0" y="7"/>
                </a:lnTo>
                <a:lnTo>
                  <a:pt x="15" y="0"/>
                </a:lnTo>
                <a:lnTo>
                  <a:pt x="3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3" name="Freeform 15"/>
          <p:cNvSpPr>
            <a:spLocks/>
          </p:cNvSpPr>
          <p:nvPr/>
        </p:nvSpPr>
        <p:spPr bwMode="auto">
          <a:xfrm>
            <a:off x="4813300" y="2711450"/>
            <a:ext cx="1238250" cy="833438"/>
          </a:xfrm>
          <a:custGeom>
            <a:avLst/>
            <a:gdLst/>
            <a:ahLst/>
            <a:cxnLst>
              <a:cxn ang="0">
                <a:pos x="780" y="21"/>
              </a:cxn>
              <a:cxn ang="0">
                <a:pos x="764" y="0"/>
              </a:cxn>
              <a:cxn ang="0">
                <a:pos x="0" y="504"/>
              </a:cxn>
              <a:cxn ang="0">
                <a:pos x="15" y="525"/>
              </a:cxn>
              <a:cxn ang="0">
                <a:pos x="780" y="21"/>
              </a:cxn>
            </a:cxnLst>
            <a:rect l="0" t="0" r="r" b="b"/>
            <a:pathLst>
              <a:path w="780" h="525">
                <a:moveTo>
                  <a:pt x="780" y="21"/>
                </a:moveTo>
                <a:lnTo>
                  <a:pt x="764" y="0"/>
                </a:lnTo>
                <a:lnTo>
                  <a:pt x="0" y="504"/>
                </a:lnTo>
                <a:lnTo>
                  <a:pt x="15" y="525"/>
                </a:lnTo>
                <a:lnTo>
                  <a:pt x="78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4800600" y="1800225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5" name="Rectangle 17"/>
          <p:cNvSpPr>
            <a:spLocks noChangeArrowheads="1"/>
          </p:cNvSpPr>
          <p:nvPr/>
        </p:nvSpPr>
        <p:spPr bwMode="auto">
          <a:xfrm>
            <a:off x="4800600" y="3522663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6" name="Rectangle 18"/>
          <p:cNvSpPr>
            <a:spLocks noChangeArrowheads="1"/>
          </p:cNvSpPr>
          <p:nvPr/>
        </p:nvSpPr>
        <p:spPr bwMode="auto">
          <a:xfrm>
            <a:off x="4800600" y="1822450"/>
            <a:ext cx="49213" cy="17002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4800600" y="180022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8" name="Rectangle 20"/>
          <p:cNvSpPr>
            <a:spLocks noChangeArrowheads="1"/>
          </p:cNvSpPr>
          <p:nvPr/>
        </p:nvSpPr>
        <p:spPr bwMode="auto">
          <a:xfrm>
            <a:off x="7251700" y="180022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9" name="Rectangle 21"/>
          <p:cNvSpPr>
            <a:spLocks noChangeArrowheads="1"/>
          </p:cNvSpPr>
          <p:nvPr/>
        </p:nvSpPr>
        <p:spPr bwMode="auto">
          <a:xfrm>
            <a:off x="4826000" y="1800225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0" name="Rectangle 22"/>
          <p:cNvSpPr>
            <a:spLocks noChangeArrowheads="1"/>
          </p:cNvSpPr>
          <p:nvPr/>
        </p:nvSpPr>
        <p:spPr bwMode="auto">
          <a:xfrm>
            <a:off x="4800600" y="3500438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1" name="Rectangle 23"/>
          <p:cNvSpPr>
            <a:spLocks noChangeArrowheads="1"/>
          </p:cNvSpPr>
          <p:nvPr/>
        </p:nvSpPr>
        <p:spPr bwMode="auto">
          <a:xfrm>
            <a:off x="7251700" y="3500438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2" name="Rectangle 24"/>
          <p:cNvSpPr>
            <a:spLocks noChangeArrowheads="1"/>
          </p:cNvSpPr>
          <p:nvPr/>
        </p:nvSpPr>
        <p:spPr bwMode="auto">
          <a:xfrm>
            <a:off x="4826000" y="3500438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3" name="Oval 25"/>
          <p:cNvSpPr>
            <a:spLocks noChangeArrowheads="1"/>
          </p:cNvSpPr>
          <p:nvPr/>
        </p:nvSpPr>
        <p:spPr bwMode="auto">
          <a:xfrm>
            <a:off x="4605338" y="1622425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4" name="Oval 26"/>
          <p:cNvSpPr>
            <a:spLocks noChangeArrowheads="1"/>
          </p:cNvSpPr>
          <p:nvPr/>
        </p:nvSpPr>
        <p:spPr bwMode="auto">
          <a:xfrm>
            <a:off x="4610100" y="1628775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5" name="Oval 27"/>
          <p:cNvSpPr>
            <a:spLocks noChangeArrowheads="1"/>
          </p:cNvSpPr>
          <p:nvPr/>
        </p:nvSpPr>
        <p:spPr bwMode="auto">
          <a:xfrm>
            <a:off x="7032625" y="3322638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6" name="Oval 28"/>
          <p:cNvSpPr>
            <a:spLocks noChangeArrowheads="1"/>
          </p:cNvSpPr>
          <p:nvPr/>
        </p:nvSpPr>
        <p:spPr bwMode="auto">
          <a:xfrm>
            <a:off x="7037388" y="3328988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7" name="Oval 29"/>
          <p:cNvSpPr>
            <a:spLocks noChangeArrowheads="1"/>
          </p:cNvSpPr>
          <p:nvPr/>
        </p:nvSpPr>
        <p:spPr bwMode="auto">
          <a:xfrm>
            <a:off x="5818188" y="2522538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8" name="Oval 30"/>
          <p:cNvSpPr>
            <a:spLocks noChangeArrowheads="1"/>
          </p:cNvSpPr>
          <p:nvPr/>
        </p:nvSpPr>
        <p:spPr bwMode="auto">
          <a:xfrm>
            <a:off x="5822950" y="2528888"/>
            <a:ext cx="431800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9" name="Oval 31"/>
          <p:cNvSpPr>
            <a:spLocks noChangeArrowheads="1"/>
          </p:cNvSpPr>
          <p:nvPr/>
        </p:nvSpPr>
        <p:spPr bwMode="auto">
          <a:xfrm>
            <a:off x="7032625" y="1622425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0" name="Oval 32"/>
          <p:cNvSpPr>
            <a:spLocks noChangeArrowheads="1"/>
          </p:cNvSpPr>
          <p:nvPr/>
        </p:nvSpPr>
        <p:spPr bwMode="auto">
          <a:xfrm>
            <a:off x="7037388" y="1628775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1" name="Oval 33"/>
          <p:cNvSpPr>
            <a:spLocks noChangeArrowheads="1"/>
          </p:cNvSpPr>
          <p:nvPr/>
        </p:nvSpPr>
        <p:spPr bwMode="auto">
          <a:xfrm>
            <a:off x="4605338" y="3322638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2" name="Oval 34"/>
          <p:cNvSpPr>
            <a:spLocks noChangeArrowheads="1"/>
          </p:cNvSpPr>
          <p:nvPr/>
        </p:nvSpPr>
        <p:spPr bwMode="auto">
          <a:xfrm>
            <a:off x="4610100" y="3328988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3" name="Rectangle 35"/>
          <p:cNvSpPr>
            <a:spLocks noChangeArrowheads="1"/>
          </p:cNvSpPr>
          <p:nvPr/>
        </p:nvSpPr>
        <p:spPr bwMode="auto">
          <a:xfrm>
            <a:off x="4740275" y="1655763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5204" name="Rectangle 36"/>
          <p:cNvSpPr>
            <a:spLocks noChangeArrowheads="1"/>
          </p:cNvSpPr>
          <p:nvPr/>
        </p:nvSpPr>
        <p:spPr bwMode="auto">
          <a:xfrm>
            <a:off x="7178675" y="166687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5205" name="Rectangle 37"/>
          <p:cNvSpPr>
            <a:spLocks noChangeArrowheads="1"/>
          </p:cNvSpPr>
          <p:nvPr/>
        </p:nvSpPr>
        <p:spPr bwMode="auto">
          <a:xfrm>
            <a:off x="5965825" y="2566988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5206" name="Rectangle 38"/>
          <p:cNvSpPr>
            <a:spLocks noChangeArrowheads="1"/>
          </p:cNvSpPr>
          <p:nvPr/>
        </p:nvSpPr>
        <p:spPr bwMode="auto">
          <a:xfrm>
            <a:off x="4740275" y="340042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5207" name="Rectangle 39"/>
          <p:cNvSpPr>
            <a:spLocks noChangeArrowheads="1"/>
          </p:cNvSpPr>
          <p:nvPr/>
        </p:nvSpPr>
        <p:spPr bwMode="auto">
          <a:xfrm>
            <a:off x="7178675" y="3378200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5208" name="Rectangle 40"/>
          <p:cNvSpPr>
            <a:spLocks noChangeArrowheads="1"/>
          </p:cNvSpPr>
          <p:nvPr/>
        </p:nvSpPr>
        <p:spPr bwMode="auto">
          <a:xfrm>
            <a:off x="7543800" y="2389188"/>
            <a:ext cx="5778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b e c</a:t>
            </a:r>
            <a:endParaRPr lang="en-US" altLang="en-US">
              <a:latin typeface="Times" charset="0"/>
            </a:endParaRPr>
          </a:p>
        </p:txBody>
      </p:sp>
      <p:pic>
        <p:nvPicPr>
          <p:cNvPr id="775209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394200"/>
            <a:ext cx="56515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altLang="en-US"/>
              <a:t>Even More Terminology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38600"/>
            <a:ext cx="8686800" cy="4800600"/>
          </a:xfrm>
        </p:spPr>
        <p:txBody>
          <a:bodyPr>
            <a:normAutofit/>
          </a:bodyPr>
          <a:lstStyle/>
          <a:p>
            <a:r>
              <a:rPr lang="en-US" altLang="en-US" sz="2400" dirty="0" err="1">
                <a:solidFill>
                  <a:srgbClr val="FA2C25"/>
                </a:solidFill>
              </a:rPr>
              <a:t>subgraph</a:t>
            </a:r>
            <a:r>
              <a:rPr lang="en-US" altLang="en-US" sz="2400" dirty="0"/>
              <a:t>: subset of vertices and edges forming a </a:t>
            </a:r>
            <a:r>
              <a:rPr lang="en-US" altLang="en-US" sz="2400" dirty="0" smtClean="0"/>
              <a:t>graph</a:t>
            </a:r>
            <a:endParaRPr lang="en-US" altLang="en-US" sz="2400" dirty="0"/>
          </a:p>
        </p:txBody>
      </p:sp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2590800" y="3810000"/>
            <a:ext cx="1084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</a:rPr>
              <a:t>connected</a:t>
            </a:r>
            <a:endParaRPr lang="en-US" altLang="en-US">
              <a:latin typeface="Times" charset="0"/>
            </a:endParaRP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4953000" y="3810000"/>
            <a:ext cx="14922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</a:rPr>
              <a:t>not connected</a:t>
            </a:r>
            <a:endParaRPr lang="en-US" altLang="en-US">
              <a:latin typeface="Times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2057400"/>
            <a:ext cx="4651375" cy="1747838"/>
            <a:chOff x="1296" y="1111"/>
            <a:chExt cx="2930" cy="1101"/>
          </a:xfrm>
        </p:grpSpPr>
        <p:sp>
          <p:nvSpPr>
            <p:cNvPr id="776199" name="Rectangle 7"/>
            <p:cNvSpPr>
              <a:spLocks noChangeArrowheads="1"/>
            </p:cNvSpPr>
            <p:nvPr/>
          </p:nvSpPr>
          <p:spPr bwMode="auto">
            <a:xfrm>
              <a:off x="2444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0" name="Freeform 8"/>
            <p:cNvSpPr>
              <a:spLocks/>
            </p:cNvSpPr>
            <p:nvPr/>
          </p:nvSpPr>
          <p:spPr bwMode="auto">
            <a:xfrm>
              <a:off x="2451" y="2046"/>
              <a:ext cx="28" cy="27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27"/>
                </a:cxn>
                <a:cxn ang="0">
                  <a:pos x="28" y="7"/>
                </a:cxn>
                <a:cxn ang="0">
                  <a:pos x="14" y="0"/>
                </a:cxn>
                <a:cxn ang="0">
                  <a:pos x="0" y="20"/>
                </a:cxn>
              </a:cxnLst>
              <a:rect l="0" t="0" r="r" b="b"/>
              <a:pathLst>
                <a:path w="28" h="27">
                  <a:moveTo>
                    <a:pt x="0" y="20"/>
                  </a:moveTo>
                  <a:lnTo>
                    <a:pt x="14" y="27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1" name="Freeform 9"/>
            <p:cNvSpPr>
              <a:spLocks/>
            </p:cNvSpPr>
            <p:nvPr/>
          </p:nvSpPr>
          <p:spPr bwMode="auto">
            <a:xfrm>
              <a:off x="1956" y="1688"/>
              <a:ext cx="509" cy="378"/>
            </a:xfrm>
            <a:custGeom>
              <a:avLst/>
              <a:gdLst/>
              <a:ahLst/>
              <a:cxnLst>
                <a:cxn ang="0">
                  <a:pos x="495" y="378"/>
                </a:cxn>
                <a:cxn ang="0">
                  <a:pos x="509" y="358"/>
                </a:cxn>
                <a:cxn ang="0">
                  <a:pos x="14" y="0"/>
                </a:cxn>
                <a:cxn ang="0">
                  <a:pos x="0" y="21"/>
                </a:cxn>
                <a:cxn ang="0">
                  <a:pos x="495" y="378"/>
                </a:cxn>
              </a:cxnLst>
              <a:rect l="0" t="0" r="r" b="b"/>
              <a:pathLst>
                <a:path w="509" h="378">
                  <a:moveTo>
                    <a:pt x="495" y="378"/>
                  </a:moveTo>
                  <a:lnTo>
                    <a:pt x="509" y="358"/>
                  </a:lnTo>
                  <a:lnTo>
                    <a:pt x="14" y="0"/>
                  </a:lnTo>
                  <a:lnTo>
                    <a:pt x="0" y="21"/>
                  </a:lnTo>
                  <a:lnTo>
                    <a:pt x="495" y="37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2" name="Freeform 10"/>
            <p:cNvSpPr>
              <a:spLocks/>
            </p:cNvSpPr>
            <p:nvPr/>
          </p:nvSpPr>
          <p:spPr bwMode="auto">
            <a:xfrm>
              <a:off x="1440" y="2046"/>
              <a:ext cx="28" cy="27"/>
            </a:xfrm>
            <a:custGeom>
              <a:avLst/>
              <a:gdLst/>
              <a:ahLst/>
              <a:cxnLst>
                <a:cxn ang="0">
                  <a:pos x="28" y="20"/>
                </a:cxn>
                <a:cxn ang="0">
                  <a:pos x="21" y="27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28" y="20"/>
                </a:cxn>
              </a:cxnLst>
              <a:rect l="0" t="0" r="r" b="b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3" name="Freeform 11"/>
            <p:cNvSpPr>
              <a:spLocks/>
            </p:cNvSpPr>
            <p:nvPr/>
          </p:nvSpPr>
          <p:spPr bwMode="auto">
            <a:xfrm>
              <a:off x="1454" y="1688"/>
              <a:ext cx="516" cy="378"/>
            </a:xfrm>
            <a:custGeom>
              <a:avLst/>
              <a:gdLst/>
              <a:ahLst/>
              <a:cxnLst>
                <a:cxn ang="0">
                  <a:pos x="516" y="21"/>
                </a:cxn>
                <a:cxn ang="0">
                  <a:pos x="502" y="0"/>
                </a:cxn>
                <a:cxn ang="0">
                  <a:pos x="0" y="358"/>
                </a:cxn>
                <a:cxn ang="0">
                  <a:pos x="14" y="378"/>
                </a:cxn>
                <a:cxn ang="0">
                  <a:pos x="516" y="21"/>
                </a:cxn>
              </a:cxnLst>
              <a:rect l="0" t="0" r="r" b="b"/>
              <a:pathLst>
                <a:path w="516" h="378">
                  <a:moveTo>
                    <a:pt x="516" y="21"/>
                  </a:moveTo>
                  <a:lnTo>
                    <a:pt x="502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16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4" name="Rectangle 12"/>
            <p:cNvSpPr>
              <a:spLocks noChangeArrowheads="1"/>
            </p:cNvSpPr>
            <p:nvPr/>
          </p:nvSpPr>
          <p:spPr bwMode="auto">
            <a:xfrm>
              <a:off x="1447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5" name="Rectangle 13"/>
            <p:cNvSpPr>
              <a:spLocks noChangeArrowheads="1"/>
            </p:cNvSpPr>
            <p:nvPr/>
          </p:nvSpPr>
          <p:spPr bwMode="auto">
            <a:xfrm>
              <a:off x="1447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6" name="Rectangle 14"/>
            <p:cNvSpPr>
              <a:spLocks noChangeArrowheads="1"/>
            </p:cNvSpPr>
            <p:nvPr/>
          </p:nvSpPr>
          <p:spPr bwMode="auto">
            <a:xfrm>
              <a:off x="2458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7" name="Rectangle 15"/>
            <p:cNvSpPr>
              <a:spLocks noChangeArrowheads="1"/>
            </p:cNvSpPr>
            <p:nvPr/>
          </p:nvSpPr>
          <p:spPr bwMode="auto">
            <a:xfrm>
              <a:off x="1461" y="2039"/>
              <a:ext cx="997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8" name="Oval 16"/>
            <p:cNvSpPr>
              <a:spLocks noChangeArrowheads="1"/>
            </p:cNvSpPr>
            <p:nvPr/>
          </p:nvSpPr>
          <p:spPr bwMode="auto">
            <a:xfrm>
              <a:off x="2369" y="1915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9" name="Oval 17"/>
            <p:cNvSpPr>
              <a:spLocks noChangeArrowheads="1"/>
            </p:cNvSpPr>
            <p:nvPr/>
          </p:nvSpPr>
          <p:spPr bwMode="auto">
            <a:xfrm>
              <a:off x="2372" y="1918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0" name="Oval 18"/>
            <p:cNvSpPr>
              <a:spLocks noChangeArrowheads="1"/>
            </p:cNvSpPr>
            <p:nvPr/>
          </p:nvSpPr>
          <p:spPr bwMode="auto">
            <a:xfrm>
              <a:off x="1379" y="1915"/>
              <a:ext cx="178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1" name="Oval 19"/>
            <p:cNvSpPr>
              <a:spLocks noChangeArrowheads="1"/>
            </p:cNvSpPr>
            <p:nvPr/>
          </p:nvSpPr>
          <p:spPr bwMode="auto">
            <a:xfrm>
              <a:off x="1382" y="1918"/>
              <a:ext cx="172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2" name="Rectangle 20"/>
            <p:cNvSpPr>
              <a:spLocks noChangeArrowheads="1"/>
            </p:cNvSpPr>
            <p:nvPr/>
          </p:nvSpPr>
          <p:spPr bwMode="auto">
            <a:xfrm>
              <a:off x="3991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3" name="Freeform 21"/>
            <p:cNvSpPr>
              <a:spLocks/>
            </p:cNvSpPr>
            <p:nvPr/>
          </p:nvSpPr>
          <p:spPr bwMode="auto">
            <a:xfrm>
              <a:off x="3118" y="2046"/>
              <a:ext cx="28" cy="27"/>
            </a:xfrm>
            <a:custGeom>
              <a:avLst/>
              <a:gdLst/>
              <a:ahLst/>
              <a:cxnLst>
                <a:cxn ang="0">
                  <a:pos x="28" y="20"/>
                </a:cxn>
                <a:cxn ang="0">
                  <a:pos x="21" y="27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28" y="20"/>
                </a:cxn>
              </a:cxnLst>
              <a:rect l="0" t="0" r="r" b="b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4" name="Freeform 22"/>
            <p:cNvSpPr>
              <a:spLocks/>
            </p:cNvSpPr>
            <p:nvPr/>
          </p:nvSpPr>
          <p:spPr bwMode="auto">
            <a:xfrm>
              <a:off x="3132" y="1688"/>
              <a:ext cx="509" cy="378"/>
            </a:xfrm>
            <a:custGeom>
              <a:avLst/>
              <a:gdLst/>
              <a:ahLst/>
              <a:cxnLst>
                <a:cxn ang="0">
                  <a:pos x="509" y="21"/>
                </a:cxn>
                <a:cxn ang="0">
                  <a:pos x="495" y="0"/>
                </a:cxn>
                <a:cxn ang="0">
                  <a:pos x="0" y="358"/>
                </a:cxn>
                <a:cxn ang="0">
                  <a:pos x="14" y="378"/>
                </a:cxn>
                <a:cxn ang="0">
                  <a:pos x="509" y="21"/>
                </a:cxn>
              </a:cxnLst>
              <a:rect l="0" t="0" r="r" b="b"/>
              <a:pathLst>
                <a:path w="509" h="378">
                  <a:moveTo>
                    <a:pt x="509" y="21"/>
                  </a:moveTo>
                  <a:lnTo>
                    <a:pt x="495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09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5" name="Rectangle 23"/>
            <p:cNvSpPr>
              <a:spLocks noChangeArrowheads="1"/>
            </p:cNvSpPr>
            <p:nvPr/>
          </p:nvSpPr>
          <p:spPr bwMode="auto">
            <a:xfrm>
              <a:off x="3125" y="2053"/>
              <a:ext cx="27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6" name="Oval 24"/>
            <p:cNvSpPr>
              <a:spLocks noChangeArrowheads="1"/>
            </p:cNvSpPr>
            <p:nvPr/>
          </p:nvSpPr>
          <p:spPr bwMode="auto">
            <a:xfrm>
              <a:off x="3916" y="1963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7" name="Oval 25"/>
            <p:cNvSpPr>
              <a:spLocks noChangeArrowheads="1"/>
            </p:cNvSpPr>
            <p:nvPr/>
          </p:nvSpPr>
          <p:spPr bwMode="auto">
            <a:xfrm>
              <a:off x="3919" y="1966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8" name="Oval 26"/>
            <p:cNvSpPr>
              <a:spLocks noChangeArrowheads="1"/>
            </p:cNvSpPr>
            <p:nvPr/>
          </p:nvSpPr>
          <p:spPr bwMode="auto">
            <a:xfrm>
              <a:off x="3049" y="1963"/>
              <a:ext cx="179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9" name="Oval 27"/>
            <p:cNvSpPr>
              <a:spLocks noChangeArrowheads="1"/>
            </p:cNvSpPr>
            <p:nvPr/>
          </p:nvSpPr>
          <p:spPr bwMode="auto">
            <a:xfrm>
              <a:off x="3052" y="1966"/>
              <a:ext cx="173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0" name="Freeform 28"/>
            <p:cNvSpPr>
              <a:spLocks/>
            </p:cNvSpPr>
            <p:nvPr/>
          </p:nvSpPr>
          <p:spPr bwMode="auto">
            <a:xfrm>
              <a:off x="1310" y="1111"/>
              <a:ext cx="41" cy="2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7" y="14"/>
                </a:cxn>
                <a:cxn ang="0">
                  <a:pos x="0" y="27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lnTo>
                    <a:pt x="7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1" name="Line 29"/>
            <p:cNvSpPr>
              <a:spLocks noChangeShapeType="1"/>
            </p:cNvSpPr>
            <p:nvPr/>
          </p:nvSpPr>
          <p:spPr bwMode="auto">
            <a:xfrm>
              <a:off x="1296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2" name="Freeform 30"/>
            <p:cNvSpPr>
              <a:spLocks/>
            </p:cNvSpPr>
            <p:nvPr/>
          </p:nvSpPr>
          <p:spPr bwMode="auto">
            <a:xfrm>
              <a:off x="1296" y="2149"/>
              <a:ext cx="21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21" y="48"/>
                </a:cxn>
                <a:cxn ang="0">
                  <a:pos x="21" y="48"/>
                </a:cxn>
              </a:cxnLst>
              <a:rect l="0" t="0" r="r" b="b"/>
              <a:pathLst>
                <a:path w="21" h="48">
                  <a:moveTo>
                    <a:pt x="0" y="0"/>
                  </a:moveTo>
                  <a:lnTo>
                    <a:pt x="0" y="14"/>
                  </a:lnTo>
                  <a:lnTo>
                    <a:pt x="21" y="48"/>
                  </a:lnTo>
                  <a:lnTo>
                    <a:pt x="21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3" name="Line 31"/>
            <p:cNvSpPr>
              <a:spLocks noChangeShapeType="1"/>
            </p:cNvSpPr>
            <p:nvPr/>
          </p:nvSpPr>
          <p:spPr bwMode="auto">
            <a:xfrm>
              <a:off x="135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4" name="Line 32"/>
            <p:cNvSpPr>
              <a:spLocks noChangeShapeType="1"/>
            </p:cNvSpPr>
            <p:nvPr/>
          </p:nvSpPr>
          <p:spPr bwMode="auto">
            <a:xfrm>
              <a:off x="145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5" name="Line 33"/>
            <p:cNvSpPr>
              <a:spLocks noChangeShapeType="1"/>
            </p:cNvSpPr>
            <p:nvPr/>
          </p:nvSpPr>
          <p:spPr bwMode="auto">
            <a:xfrm>
              <a:off x="155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6" name="Line 34"/>
            <p:cNvSpPr>
              <a:spLocks noChangeShapeType="1"/>
            </p:cNvSpPr>
            <p:nvPr/>
          </p:nvSpPr>
          <p:spPr bwMode="auto">
            <a:xfrm>
              <a:off x="164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7" name="Line 35"/>
            <p:cNvSpPr>
              <a:spLocks noChangeShapeType="1"/>
            </p:cNvSpPr>
            <p:nvPr/>
          </p:nvSpPr>
          <p:spPr bwMode="auto">
            <a:xfrm>
              <a:off x="174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8" name="Line 36"/>
            <p:cNvSpPr>
              <a:spLocks noChangeShapeType="1"/>
            </p:cNvSpPr>
            <p:nvPr/>
          </p:nvSpPr>
          <p:spPr bwMode="auto">
            <a:xfrm>
              <a:off x="183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9" name="Freeform 37"/>
            <p:cNvSpPr>
              <a:spLocks/>
            </p:cNvSpPr>
            <p:nvPr/>
          </p:nvSpPr>
          <p:spPr bwMode="auto">
            <a:xfrm>
              <a:off x="1935" y="2211"/>
              <a:ext cx="5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55" y="0"/>
                </a:cxn>
              </a:cxnLst>
              <a:rect l="0" t="0" r="r" b="b"/>
              <a:pathLst>
                <a:path w="55">
                  <a:moveTo>
                    <a:pt x="0" y="0"/>
                  </a:moveTo>
                  <a:lnTo>
                    <a:pt x="42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0" name="Line 38"/>
            <p:cNvSpPr>
              <a:spLocks noChangeShapeType="1"/>
            </p:cNvSpPr>
            <p:nvPr/>
          </p:nvSpPr>
          <p:spPr bwMode="auto">
            <a:xfrm>
              <a:off x="2032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1" name="Line 39"/>
            <p:cNvSpPr>
              <a:spLocks noChangeShapeType="1"/>
            </p:cNvSpPr>
            <p:nvPr/>
          </p:nvSpPr>
          <p:spPr bwMode="auto">
            <a:xfrm>
              <a:off x="212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2" name="Line 40"/>
            <p:cNvSpPr>
              <a:spLocks noChangeShapeType="1"/>
            </p:cNvSpPr>
            <p:nvPr/>
          </p:nvSpPr>
          <p:spPr bwMode="auto">
            <a:xfrm>
              <a:off x="222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3" name="Line 41"/>
            <p:cNvSpPr>
              <a:spLocks noChangeShapeType="1"/>
            </p:cNvSpPr>
            <p:nvPr/>
          </p:nvSpPr>
          <p:spPr bwMode="auto">
            <a:xfrm>
              <a:off x="232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4" name="Line 42"/>
            <p:cNvSpPr>
              <a:spLocks noChangeShapeType="1"/>
            </p:cNvSpPr>
            <p:nvPr/>
          </p:nvSpPr>
          <p:spPr bwMode="auto">
            <a:xfrm>
              <a:off x="241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5" name="Line 43"/>
            <p:cNvSpPr>
              <a:spLocks noChangeShapeType="1"/>
            </p:cNvSpPr>
            <p:nvPr/>
          </p:nvSpPr>
          <p:spPr bwMode="auto">
            <a:xfrm>
              <a:off x="251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6" name="Freeform 44"/>
            <p:cNvSpPr>
              <a:spLocks/>
            </p:cNvSpPr>
            <p:nvPr/>
          </p:nvSpPr>
          <p:spPr bwMode="auto">
            <a:xfrm>
              <a:off x="2609" y="2183"/>
              <a:ext cx="42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35" y="14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0" y="28"/>
                  </a:moveTo>
                  <a:lnTo>
                    <a:pt x="0" y="28"/>
                  </a:lnTo>
                  <a:lnTo>
                    <a:pt x="35" y="14"/>
                  </a:lnTo>
                  <a:lnTo>
                    <a:pt x="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7" name="Line 45"/>
            <p:cNvSpPr>
              <a:spLocks noChangeShapeType="1"/>
            </p:cNvSpPr>
            <p:nvPr/>
          </p:nvSpPr>
          <p:spPr bwMode="auto">
            <a:xfrm flipV="1">
              <a:off x="2657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8" name="Line 46"/>
            <p:cNvSpPr>
              <a:spLocks noChangeShapeType="1"/>
            </p:cNvSpPr>
            <p:nvPr/>
          </p:nvSpPr>
          <p:spPr bwMode="auto">
            <a:xfrm flipH="1">
              <a:off x="254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9" name="Line 47"/>
            <p:cNvSpPr>
              <a:spLocks noChangeShapeType="1"/>
            </p:cNvSpPr>
            <p:nvPr/>
          </p:nvSpPr>
          <p:spPr bwMode="auto">
            <a:xfrm flipH="1">
              <a:off x="245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0" name="Line 48"/>
            <p:cNvSpPr>
              <a:spLocks noChangeShapeType="1"/>
            </p:cNvSpPr>
            <p:nvPr/>
          </p:nvSpPr>
          <p:spPr bwMode="auto">
            <a:xfrm flipH="1">
              <a:off x="235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1" name="Line 49"/>
            <p:cNvSpPr>
              <a:spLocks noChangeShapeType="1"/>
            </p:cNvSpPr>
            <p:nvPr/>
          </p:nvSpPr>
          <p:spPr bwMode="auto">
            <a:xfrm flipH="1">
              <a:off x="225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2" name="Line 50"/>
            <p:cNvSpPr>
              <a:spLocks noChangeShapeType="1"/>
            </p:cNvSpPr>
            <p:nvPr/>
          </p:nvSpPr>
          <p:spPr bwMode="auto">
            <a:xfrm flipH="1">
              <a:off x="216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3" name="Line 51"/>
            <p:cNvSpPr>
              <a:spLocks noChangeShapeType="1"/>
            </p:cNvSpPr>
            <p:nvPr/>
          </p:nvSpPr>
          <p:spPr bwMode="auto">
            <a:xfrm flipH="1">
              <a:off x="206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4" name="Freeform 52"/>
            <p:cNvSpPr>
              <a:spLocks/>
            </p:cNvSpPr>
            <p:nvPr/>
          </p:nvSpPr>
          <p:spPr bwMode="auto">
            <a:xfrm>
              <a:off x="1970" y="1111"/>
              <a:ext cx="55" cy="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55">
                  <a:moveTo>
                    <a:pt x="55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5" name="Line 53"/>
            <p:cNvSpPr>
              <a:spLocks noChangeShapeType="1"/>
            </p:cNvSpPr>
            <p:nvPr/>
          </p:nvSpPr>
          <p:spPr bwMode="auto">
            <a:xfrm flipH="1">
              <a:off x="187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6" name="Line 54"/>
            <p:cNvSpPr>
              <a:spLocks noChangeShapeType="1"/>
            </p:cNvSpPr>
            <p:nvPr/>
          </p:nvSpPr>
          <p:spPr bwMode="auto">
            <a:xfrm flipH="1">
              <a:off x="177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7" name="Line 55"/>
            <p:cNvSpPr>
              <a:spLocks noChangeShapeType="1"/>
            </p:cNvSpPr>
            <p:nvPr/>
          </p:nvSpPr>
          <p:spPr bwMode="auto">
            <a:xfrm flipH="1">
              <a:off x="168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8" name="Line 56"/>
            <p:cNvSpPr>
              <a:spLocks noChangeShapeType="1"/>
            </p:cNvSpPr>
            <p:nvPr/>
          </p:nvSpPr>
          <p:spPr bwMode="auto">
            <a:xfrm flipH="1">
              <a:off x="158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9" name="Line 57"/>
            <p:cNvSpPr>
              <a:spLocks noChangeShapeType="1"/>
            </p:cNvSpPr>
            <p:nvPr/>
          </p:nvSpPr>
          <p:spPr bwMode="auto">
            <a:xfrm flipH="1">
              <a:off x="148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0" name="Line 58"/>
            <p:cNvSpPr>
              <a:spLocks noChangeShapeType="1"/>
            </p:cNvSpPr>
            <p:nvPr/>
          </p:nvSpPr>
          <p:spPr bwMode="auto">
            <a:xfrm flipH="1">
              <a:off x="139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1" name="Freeform 59"/>
            <p:cNvSpPr>
              <a:spLocks/>
            </p:cNvSpPr>
            <p:nvPr/>
          </p:nvSpPr>
          <p:spPr bwMode="auto">
            <a:xfrm>
              <a:off x="2871" y="1111"/>
              <a:ext cx="41" cy="2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6" y="14"/>
                </a:cxn>
                <a:cxn ang="0">
                  <a:pos x="0" y="27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lnTo>
                    <a:pt x="6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2" name="Line 60"/>
            <p:cNvSpPr>
              <a:spLocks noChangeShapeType="1"/>
            </p:cNvSpPr>
            <p:nvPr/>
          </p:nvSpPr>
          <p:spPr bwMode="auto">
            <a:xfrm>
              <a:off x="2864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3" name="Freeform 61"/>
            <p:cNvSpPr>
              <a:spLocks/>
            </p:cNvSpPr>
            <p:nvPr/>
          </p:nvSpPr>
          <p:spPr bwMode="auto">
            <a:xfrm>
              <a:off x="2864" y="2149"/>
              <a:ext cx="13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13" y="48"/>
                </a:cxn>
                <a:cxn ang="0">
                  <a:pos x="13" y="48"/>
                </a:cxn>
              </a:cxnLst>
              <a:rect l="0" t="0" r="r" b="b"/>
              <a:pathLst>
                <a:path w="13" h="48">
                  <a:moveTo>
                    <a:pt x="0" y="0"/>
                  </a:moveTo>
                  <a:lnTo>
                    <a:pt x="0" y="14"/>
                  </a:lnTo>
                  <a:lnTo>
                    <a:pt x="13" y="48"/>
                  </a:lnTo>
                  <a:lnTo>
                    <a:pt x="13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4" name="Line 62"/>
            <p:cNvSpPr>
              <a:spLocks noChangeShapeType="1"/>
            </p:cNvSpPr>
            <p:nvPr/>
          </p:nvSpPr>
          <p:spPr bwMode="auto">
            <a:xfrm>
              <a:off x="291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5" name="Line 63"/>
            <p:cNvSpPr>
              <a:spLocks noChangeShapeType="1"/>
            </p:cNvSpPr>
            <p:nvPr/>
          </p:nvSpPr>
          <p:spPr bwMode="auto">
            <a:xfrm>
              <a:off x="301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6" name="Line 64"/>
            <p:cNvSpPr>
              <a:spLocks noChangeShapeType="1"/>
            </p:cNvSpPr>
            <p:nvPr/>
          </p:nvSpPr>
          <p:spPr bwMode="auto">
            <a:xfrm>
              <a:off x="311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7" name="Line 65"/>
            <p:cNvSpPr>
              <a:spLocks noChangeShapeType="1"/>
            </p:cNvSpPr>
            <p:nvPr/>
          </p:nvSpPr>
          <p:spPr bwMode="auto">
            <a:xfrm>
              <a:off x="3207" y="2211"/>
              <a:ext cx="5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8" name="Line 66"/>
            <p:cNvSpPr>
              <a:spLocks noChangeShapeType="1"/>
            </p:cNvSpPr>
            <p:nvPr/>
          </p:nvSpPr>
          <p:spPr bwMode="auto">
            <a:xfrm>
              <a:off x="330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9" name="Line 67"/>
            <p:cNvSpPr>
              <a:spLocks noChangeShapeType="1"/>
            </p:cNvSpPr>
            <p:nvPr/>
          </p:nvSpPr>
          <p:spPr bwMode="auto">
            <a:xfrm>
              <a:off x="340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0" name="Freeform 68"/>
            <p:cNvSpPr>
              <a:spLocks/>
            </p:cNvSpPr>
            <p:nvPr/>
          </p:nvSpPr>
          <p:spPr bwMode="auto">
            <a:xfrm>
              <a:off x="3496" y="2211"/>
              <a:ext cx="5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55" y="0"/>
                </a:cxn>
              </a:cxnLst>
              <a:rect l="0" t="0" r="r" b="b"/>
              <a:pathLst>
                <a:path w="55">
                  <a:moveTo>
                    <a:pt x="0" y="0"/>
                  </a:moveTo>
                  <a:lnTo>
                    <a:pt x="48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1" name="Line 69"/>
            <p:cNvSpPr>
              <a:spLocks noChangeShapeType="1"/>
            </p:cNvSpPr>
            <p:nvPr/>
          </p:nvSpPr>
          <p:spPr bwMode="auto">
            <a:xfrm>
              <a:off x="359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2" name="Line 70"/>
            <p:cNvSpPr>
              <a:spLocks noChangeShapeType="1"/>
            </p:cNvSpPr>
            <p:nvPr/>
          </p:nvSpPr>
          <p:spPr bwMode="auto">
            <a:xfrm>
              <a:off x="368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3" name="Line 71"/>
            <p:cNvSpPr>
              <a:spLocks noChangeShapeType="1"/>
            </p:cNvSpPr>
            <p:nvPr/>
          </p:nvSpPr>
          <p:spPr bwMode="auto">
            <a:xfrm>
              <a:off x="378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4" name="Line 72"/>
            <p:cNvSpPr>
              <a:spLocks noChangeShapeType="1"/>
            </p:cNvSpPr>
            <p:nvPr/>
          </p:nvSpPr>
          <p:spPr bwMode="auto">
            <a:xfrm>
              <a:off x="388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5" name="Line 73"/>
            <p:cNvSpPr>
              <a:spLocks noChangeShapeType="1"/>
            </p:cNvSpPr>
            <p:nvPr/>
          </p:nvSpPr>
          <p:spPr bwMode="auto">
            <a:xfrm>
              <a:off x="397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6" name="Line 74"/>
            <p:cNvSpPr>
              <a:spLocks noChangeShapeType="1"/>
            </p:cNvSpPr>
            <p:nvPr/>
          </p:nvSpPr>
          <p:spPr bwMode="auto">
            <a:xfrm>
              <a:off x="407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7" name="Freeform 75"/>
            <p:cNvSpPr>
              <a:spLocks/>
            </p:cNvSpPr>
            <p:nvPr/>
          </p:nvSpPr>
          <p:spPr bwMode="auto">
            <a:xfrm>
              <a:off x="4170" y="2183"/>
              <a:ext cx="41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34" y="14"/>
                </a:cxn>
                <a:cxn ang="0">
                  <a:pos x="41" y="0"/>
                </a:cxn>
              </a:cxnLst>
              <a:rect l="0" t="0" r="r" b="b"/>
              <a:pathLst>
                <a:path w="41" h="28">
                  <a:moveTo>
                    <a:pt x="0" y="28"/>
                  </a:moveTo>
                  <a:lnTo>
                    <a:pt x="0" y="28"/>
                  </a:lnTo>
                  <a:lnTo>
                    <a:pt x="34" y="14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8" name="Line 76"/>
            <p:cNvSpPr>
              <a:spLocks noChangeShapeType="1"/>
            </p:cNvSpPr>
            <p:nvPr/>
          </p:nvSpPr>
          <p:spPr bwMode="auto">
            <a:xfrm flipV="1">
              <a:off x="4225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1296" y="1125"/>
              <a:ext cx="2930" cy="928"/>
              <a:chOff x="1296" y="1125"/>
              <a:chExt cx="2930" cy="928"/>
            </a:xfrm>
          </p:grpSpPr>
          <p:sp>
            <p:nvSpPr>
              <p:cNvPr id="776270" name="Rectangle 78"/>
              <p:cNvSpPr>
                <a:spLocks noChangeArrowheads="1"/>
              </p:cNvSpPr>
              <p:nvPr/>
            </p:nvSpPr>
            <p:spPr bwMode="auto">
              <a:xfrm>
                <a:off x="2444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1" name="Rectangle 79"/>
              <p:cNvSpPr>
                <a:spLocks noChangeArrowheads="1"/>
              </p:cNvSpPr>
              <p:nvPr/>
            </p:nvSpPr>
            <p:spPr bwMode="auto">
              <a:xfrm>
                <a:off x="2444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2" name="Freeform 80"/>
              <p:cNvSpPr>
                <a:spLocks/>
              </p:cNvSpPr>
              <p:nvPr/>
            </p:nvSpPr>
            <p:spPr bwMode="auto">
              <a:xfrm>
                <a:off x="1942" y="1675"/>
                <a:ext cx="28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28" y="13"/>
                  </a:cxn>
                  <a:cxn ang="0">
                    <a:pos x="14" y="34"/>
                  </a:cxn>
                </a:cxnLst>
                <a:rect l="0" t="0" r="r" b="b"/>
                <a:pathLst>
                  <a:path w="28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28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3" name="Freeform 81"/>
              <p:cNvSpPr>
                <a:spLocks/>
              </p:cNvSpPr>
              <p:nvPr/>
            </p:nvSpPr>
            <p:spPr bwMode="auto">
              <a:xfrm>
                <a:off x="1956" y="1688"/>
                <a:ext cx="28" cy="2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28"/>
                  </a:cxn>
                  <a:cxn ang="0">
                    <a:pos x="28" y="7"/>
                  </a:cxn>
                  <a:cxn ang="0">
                    <a:pos x="21" y="0"/>
                  </a:cxn>
                  <a:cxn ang="0">
                    <a:pos x="0" y="21"/>
                  </a:cxn>
                </a:cxnLst>
                <a:rect l="0" t="0" r="r" b="b"/>
                <a:pathLst>
                  <a:path w="28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8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4" name="Freeform 82"/>
              <p:cNvSpPr>
                <a:spLocks/>
              </p:cNvSpPr>
              <p:nvPr/>
            </p:nvSpPr>
            <p:spPr bwMode="auto">
              <a:xfrm>
                <a:off x="1440" y="1283"/>
                <a:ext cx="35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35" y="13"/>
                  </a:cxn>
                  <a:cxn ang="0">
                    <a:pos x="14" y="34"/>
                  </a:cxn>
                </a:cxnLst>
                <a:rect l="0" t="0" r="r" b="b"/>
                <a:pathLst>
                  <a:path w="35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5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5" name="Freeform 83"/>
              <p:cNvSpPr>
                <a:spLocks/>
              </p:cNvSpPr>
              <p:nvPr/>
            </p:nvSpPr>
            <p:spPr bwMode="auto">
              <a:xfrm>
                <a:off x="1454" y="1296"/>
                <a:ext cx="523" cy="413"/>
              </a:xfrm>
              <a:custGeom>
                <a:avLst/>
                <a:gdLst/>
                <a:ahLst/>
                <a:cxnLst>
                  <a:cxn ang="0">
                    <a:pos x="502" y="413"/>
                  </a:cxn>
                  <a:cxn ang="0">
                    <a:pos x="523" y="392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502" y="413"/>
                  </a:cxn>
                </a:cxnLst>
                <a:rect l="0" t="0" r="r" b="b"/>
                <a:pathLst>
                  <a:path w="523" h="413">
                    <a:moveTo>
                      <a:pt x="502" y="413"/>
                    </a:moveTo>
                    <a:lnTo>
                      <a:pt x="523" y="392"/>
                    </a:lnTo>
                    <a:lnTo>
                      <a:pt x="21" y="0"/>
                    </a:lnTo>
                    <a:lnTo>
                      <a:pt x="0" y="21"/>
                    </a:lnTo>
                    <a:lnTo>
                      <a:pt x="502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6" name="Freeform 84"/>
              <p:cNvSpPr>
                <a:spLocks/>
              </p:cNvSpPr>
              <p:nvPr/>
            </p:nvSpPr>
            <p:spPr bwMode="auto">
              <a:xfrm>
                <a:off x="1956" y="1675"/>
                <a:ext cx="28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28" y="27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14" y="34"/>
                  </a:cxn>
                </a:cxnLst>
                <a:rect l="0" t="0" r="r" b="b"/>
                <a:pathLst>
                  <a:path w="28" h="34">
                    <a:moveTo>
                      <a:pt x="14" y="34"/>
                    </a:moveTo>
                    <a:lnTo>
                      <a:pt x="28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7" name="Rectangle 85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8" name="Rectangle 86"/>
              <p:cNvSpPr>
                <a:spLocks noChangeArrowheads="1"/>
              </p:cNvSpPr>
              <p:nvPr/>
            </p:nvSpPr>
            <p:spPr bwMode="auto">
              <a:xfrm>
                <a:off x="1447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9" name="Rectangle 87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0" name="Rectangle 88"/>
              <p:cNvSpPr>
                <a:spLocks noChangeArrowheads="1"/>
              </p:cNvSpPr>
              <p:nvPr/>
            </p:nvSpPr>
            <p:spPr bwMode="auto">
              <a:xfrm>
                <a:off x="2458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1" name="Rectangle 89"/>
              <p:cNvSpPr>
                <a:spLocks noChangeArrowheads="1"/>
              </p:cNvSpPr>
              <p:nvPr/>
            </p:nvSpPr>
            <p:spPr bwMode="auto">
              <a:xfrm>
                <a:off x="1461" y="1290"/>
                <a:ext cx="997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2" name="Oval 90"/>
              <p:cNvSpPr>
                <a:spLocks noChangeArrowheads="1"/>
              </p:cNvSpPr>
              <p:nvPr/>
            </p:nvSpPr>
            <p:spPr bwMode="auto">
              <a:xfrm>
                <a:off x="1379" y="1214"/>
                <a:ext cx="178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3" name="Oval 91"/>
              <p:cNvSpPr>
                <a:spLocks noChangeArrowheads="1"/>
              </p:cNvSpPr>
              <p:nvPr/>
            </p:nvSpPr>
            <p:spPr bwMode="auto">
              <a:xfrm>
                <a:off x="1382" y="1217"/>
                <a:ext cx="172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4" name="Oval 92"/>
              <p:cNvSpPr>
                <a:spLocks noChangeArrowheads="1"/>
              </p:cNvSpPr>
              <p:nvPr/>
            </p:nvSpPr>
            <p:spPr bwMode="auto">
              <a:xfrm>
                <a:off x="1874" y="1613"/>
                <a:ext cx="178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5" name="Oval 93"/>
              <p:cNvSpPr>
                <a:spLocks noChangeArrowheads="1"/>
              </p:cNvSpPr>
              <p:nvPr/>
            </p:nvSpPr>
            <p:spPr bwMode="auto">
              <a:xfrm>
                <a:off x="1877" y="1616"/>
                <a:ext cx="172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6" name="Oval 94"/>
              <p:cNvSpPr>
                <a:spLocks noChangeArrowheads="1"/>
              </p:cNvSpPr>
              <p:nvPr/>
            </p:nvSpPr>
            <p:spPr bwMode="auto">
              <a:xfrm>
                <a:off x="2369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7" name="Oval 95"/>
              <p:cNvSpPr>
                <a:spLocks noChangeArrowheads="1"/>
              </p:cNvSpPr>
              <p:nvPr/>
            </p:nvSpPr>
            <p:spPr bwMode="auto">
              <a:xfrm>
                <a:off x="2372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8" name="Rectangle 96"/>
              <p:cNvSpPr>
                <a:spLocks noChangeArrowheads="1"/>
              </p:cNvSpPr>
              <p:nvPr/>
            </p:nvSpPr>
            <p:spPr bwMode="auto">
              <a:xfrm>
                <a:off x="3991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9" name="Rectangle 97"/>
              <p:cNvSpPr>
                <a:spLocks noChangeArrowheads="1"/>
              </p:cNvSpPr>
              <p:nvPr/>
            </p:nvSpPr>
            <p:spPr bwMode="auto">
              <a:xfrm>
                <a:off x="3991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0" name="Freeform 98"/>
              <p:cNvSpPr>
                <a:spLocks/>
              </p:cNvSpPr>
              <p:nvPr/>
            </p:nvSpPr>
            <p:spPr bwMode="auto">
              <a:xfrm>
                <a:off x="3627" y="1688"/>
                <a:ext cx="27" cy="2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28"/>
                  </a:cxn>
                  <a:cxn ang="0">
                    <a:pos x="27" y="7"/>
                  </a:cxn>
                  <a:cxn ang="0">
                    <a:pos x="21" y="0"/>
                  </a:cxn>
                  <a:cxn ang="0">
                    <a:pos x="0" y="21"/>
                  </a:cxn>
                </a:cxnLst>
                <a:rect l="0" t="0" r="r" b="b"/>
                <a:pathLst>
                  <a:path w="27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7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1" name="Freeform 99"/>
              <p:cNvSpPr>
                <a:spLocks/>
              </p:cNvSpPr>
              <p:nvPr/>
            </p:nvSpPr>
            <p:spPr bwMode="auto">
              <a:xfrm>
                <a:off x="3118" y="1283"/>
                <a:ext cx="34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34" y="13"/>
                  </a:cxn>
                  <a:cxn ang="0">
                    <a:pos x="14" y="34"/>
                  </a:cxn>
                </a:cxnLst>
                <a:rect l="0" t="0" r="r" b="b"/>
                <a:pathLst>
                  <a:path w="34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4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2" name="Freeform 100"/>
              <p:cNvSpPr>
                <a:spLocks/>
              </p:cNvSpPr>
              <p:nvPr/>
            </p:nvSpPr>
            <p:spPr bwMode="auto">
              <a:xfrm>
                <a:off x="3132" y="1296"/>
                <a:ext cx="516" cy="413"/>
              </a:xfrm>
              <a:custGeom>
                <a:avLst/>
                <a:gdLst/>
                <a:ahLst/>
                <a:cxnLst>
                  <a:cxn ang="0">
                    <a:pos x="495" y="413"/>
                  </a:cxn>
                  <a:cxn ang="0">
                    <a:pos x="516" y="392"/>
                  </a:cxn>
                  <a:cxn ang="0">
                    <a:pos x="20" y="0"/>
                  </a:cxn>
                  <a:cxn ang="0">
                    <a:pos x="0" y="21"/>
                  </a:cxn>
                  <a:cxn ang="0">
                    <a:pos x="495" y="413"/>
                  </a:cxn>
                </a:cxnLst>
                <a:rect l="0" t="0" r="r" b="b"/>
                <a:pathLst>
                  <a:path w="516" h="413">
                    <a:moveTo>
                      <a:pt x="495" y="413"/>
                    </a:moveTo>
                    <a:lnTo>
                      <a:pt x="516" y="392"/>
                    </a:lnTo>
                    <a:lnTo>
                      <a:pt x="20" y="0"/>
                    </a:lnTo>
                    <a:lnTo>
                      <a:pt x="0" y="21"/>
                    </a:lnTo>
                    <a:lnTo>
                      <a:pt x="495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3" name="Freeform 101"/>
              <p:cNvSpPr>
                <a:spLocks/>
              </p:cNvSpPr>
              <p:nvPr/>
            </p:nvSpPr>
            <p:spPr bwMode="auto">
              <a:xfrm>
                <a:off x="3627" y="1675"/>
                <a:ext cx="27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27" y="27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14" y="34"/>
                  </a:cxn>
                </a:cxnLst>
                <a:rect l="0" t="0" r="r" b="b"/>
                <a:pathLst>
                  <a:path w="27" h="34">
                    <a:moveTo>
                      <a:pt x="14" y="34"/>
                    </a:moveTo>
                    <a:lnTo>
                      <a:pt x="27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4" name="Rectangle 102"/>
              <p:cNvSpPr>
                <a:spLocks noChangeArrowheads="1"/>
              </p:cNvSpPr>
              <p:nvPr/>
            </p:nvSpPr>
            <p:spPr bwMode="auto">
              <a:xfrm>
                <a:off x="3125" y="1290"/>
                <a:ext cx="27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5" name="Rectangle 103"/>
              <p:cNvSpPr>
                <a:spLocks noChangeArrowheads="1"/>
              </p:cNvSpPr>
              <p:nvPr/>
            </p:nvSpPr>
            <p:spPr bwMode="auto">
              <a:xfrm>
                <a:off x="3125" y="1303"/>
                <a:ext cx="27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6" name="Oval 104"/>
              <p:cNvSpPr>
                <a:spLocks noChangeArrowheads="1"/>
              </p:cNvSpPr>
              <p:nvPr/>
            </p:nvSpPr>
            <p:spPr bwMode="auto">
              <a:xfrm>
                <a:off x="3049" y="1214"/>
                <a:ext cx="179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7" name="Oval 105"/>
              <p:cNvSpPr>
                <a:spLocks noChangeArrowheads="1"/>
              </p:cNvSpPr>
              <p:nvPr/>
            </p:nvSpPr>
            <p:spPr bwMode="auto">
              <a:xfrm>
                <a:off x="3052" y="1217"/>
                <a:ext cx="173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8" name="Oval 106"/>
              <p:cNvSpPr>
                <a:spLocks noChangeArrowheads="1"/>
              </p:cNvSpPr>
              <p:nvPr/>
            </p:nvSpPr>
            <p:spPr bwMode="auto">
              <a:xfrm>
                <a:off x="3544" y="1613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9" name="Oval 107"/>
              <p:cNvSpPr>
                <a:spLocks noChangeArrowheads="1"/>
              </p:cNvSpPr>
              <p:nvPr/>
            </p:nvSpPr>
            <p:spPr bwMode="auto">
              <a:xfrm>
                <a:off x="3548" y="1616"/>
                <a:ext cx="179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0" name="Oval 108"/>
              <p:cNvSpPr>
                <a:spLocks noChangeArrowheads="1"/>
              </p:cNvSpPr>
              <p:nvPr/>
            </p:nvSpPr>
            <p:spPr bwMode="auto">
              <a:xfrm>
                <a:off x="3916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1" name="Oval 109"/>
              <p:cNvSpPr>
                <a:spLocks noChangeArrowheads="1"/>
              </p:cNvSpPr>
              <p:nvPr/>
            </p:nvSpPr>
            <p:spPr bwMode="auto">
              <a:xfrm>
                <a:off x="3919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2" name="Line 110"/>
              <p:cNvSpPr>
                <a:spLocks noChangeShapeType="1"/>
              </p:cNvSpPr>
              <p:nvPr/>
            </p:nvSpPr>
            <p:spPr bwMode="auto">
              <a:xfrm>
                <a:off x="1296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3" name="Line 111"/>
              <p:cNvSpPr>
                <a:spLocks noChangeShapeType="1"/>
              </p:cNvSpPr>
              <p:nvPr/>
            </p:nvSpPr>
            <p:spPr bwMode="auto">
              <a:xfrm>
                <a:off x="1296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4" name="Line 112"/>
              <p:cNvSpPr>
                <a:spLocks noChangeShapeType="1"/>
              </p:cNvSpPr>
              <p:nvPr/>
            </p:nvSpPr>
            <p:spPr bwMode="auto">
              <a:xfrm>
                <a:off x="1296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5" name="Line 113"/>
              <p:cNvSpPr>
                <a:spLocks noChangeShapeType="1"/>
              </p:cNvSpPr>
              <p:nvPr/>
            </p:nvSpPr>
            <p:spPr bwMode="auto">
              <a:xfrm>
                <a:off x="1296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6" name="Line 114"/>
              <p:cNvSpPr>
                <a:spLocks noChangeShapeType="1"/>
              </p:cNvSpPr>
              <p:nvPr/>
            </p:nvSpPr>
            <p:spPr bwMode="auto">
              <a:xfrm>
                <a:off x="1296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7" name="Line 115"/>
              <p:cNvSpPr>
                <a:spLocks noChangeShapeType="1"/>
              </p:cNvSpPr>
              <p:nvPr/>
            </p:nvSpPr>
            <p:spPr bwMode="auto">
              <a:xfrm>
                <a:off x="1296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8" name="Line 116"/>
              <p:cNvSpPr>
                <a:spLocks noChangeShapeType="1"/>
              </p:cNvSpPr>
              <p:nvPr/>
            </p:nvSpPr>
            <p:spPr bwMode="auto">
              <a:xfrm>
                <a:off x="1296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9" name="Line 117"/>
              <p:cNvSpPr>
                <a:spLocks noChangeShapeType="1"/>
              </p:cNvSpPr>
              <p:nvPr/>
            </p:nvSpPr>
            <p:spPr bwMode="auto">
              <a:xfrm>
                <a:off x="1296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0" name="Line 118"/>
              <p:cNvSpPr>
                <a:spLocks noChangeShapeType="1"/>
              </p:cNvSpPr>
              <p:nvPr/>
            </p:nvSpPr>
            <p:spPr bwMode="auto">
              <a:xfrm>
                <a:off x="1296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1" name="Line 119"/>
              <p:cNvSpPr>
                <a:spLocks noChangeShapeType="1"/>
              </p:cNvSpPr>
              <p:nvPr/>
            </p:nvSpPr>
            <p:spPr bwMode="auto">
              <a:xfrm flipV="1">
                <a:off x="2657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2" name="Line 120"/>
              <p:cNvSpPr>
                <a:spLocks noChangeShapeType="1"/>
              </p:cNvSpPr>
              <p:nvPr/>
            </p:nvSpPr>
            <p:spPr bwMode="auto">
              <a:xfrm flipV="1">
                <a:off x="2657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3" name="Line 121"/>
              <p:cNvSpPr>
                <a:spLocks noChangeShapeType="1"/>
              </p:cNvSpPr>
              <p:nvPr/>
            </p:nvSpPr>
            <p:spPr bwMode="auto">
              <a:xfrm flipV="1">
                <a:off x="2657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4" name="Line 122"/>
              <p:cNvSpPr>
                <a:spLocks noChangeShapeType="1"/>
              </p:cNvSpPr>
              <p:nvPr/>
            </p:nvSpPr>
            <p:spPr bwMode="auto">
              <a:xfrm flipV="1">
                <a:off x="2657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5" name="Line 123"/>
              <p:cNvSpPr>
                <a:spLocks noChangeShapeType="1"/>
              </p:cNvSpPr>
              <p:nvPr/>
            </p:nvSpPr>
            <p:spPr bwMode="auto">
              <a:xfrm flipV="1">
                <a:off x="2657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6" name="Line 124"/>
              <p:cNvSpPr>
                <a:spLocks noChangeShapeType="1"/>
              </p:cNvSpPr>
              <p:nvPr/>
            </p:nvSpPr>
            <p:spPr bwMode="auto">
              <a:xfrm flipV="1">
                <a:off x="2657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7" name="Line 125"/>
              <p:cNvSpPr>
                <a:spLocks noChangeShapeType="1"/>
              </p:cNvSpPr>
              <p:nvPr/>
            </p:nvSpPr>
            <p:spPr bwMode="auto">
              <a:xfrm flipV="1">
                <a:off x="2657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8" name="Line 126"/>
              <p:cNvSpPr>
                <a:spLocks noChangeShapeType="1"/>
              </p:cNvSpPr>
              <p:nvPr/>
            </p:nvSpPr>
            <p:spPr bwMode="auto">
              <a:xfrm flipV="1">
                <a:off x="2657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9" name="Line 127"/>
              <p:cNvSpPr>
                <a:spLocks noChangeShapeType="1"/>
              </p:cNvSpPr>
              <p:nvPr/>
            </p:nvSpPr>
            <p:spPr bwMode="auto">
              <a:xfrm flipV="1">
                <a:off x="2657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0" name="Freeform 128"/>
              <p:cNvSpPr>
                <a:spLocks/>
              </p:cNvSpPr>
              <p:nvPr/>
            </p:nvSpPr>
            <p:spPr bwMode="auto">
              <a:xfrm>
                <a:off x="2644" y="1125"/>
                <a:ext cx="13" cy="48"/>
              </a:xfrm>
              <a:custGeom>
                <a:avLst/>
                <a:gdLst/>
                <a:ahLst/>
                <a:cxnLst>
                  <a:cxn ang="0">
                    <a:pos x="13" y="48"/>
                  </a:cxn>
                  <a:cxn ang="0">
                    <a:pos x="13" y="3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13" y="3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1" name="Line 129"/>
              <p:cNvSpPr>
                <a:spLocks noChangeShapeType="1"/>
              </p:cNvSpPr>
              <p:nvPr/>
            </p:nvSpPr>
            <p:spPr bwMode="auto">
              <a:xfrm>
                <a:off x="2864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2" name="Line 130"/>
              <p:cNvSpPr>
                <a:spLocks noChangeShapeType="1"/>
              </p:cNvSpPr>
              <p:nvPr/>
            </p:nvSpPr>
            <p:spPr bwMode="auto">
              <a:xfrm>
                <a:off x="2864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3" name="Line 131"/>
              <p:cNvSpPr>
                <a:spLocks noChangeShapeType="1"/>
              </p:cNvSpPr>
              <p:nvPr/>
            </p:nvSpPr>
            <p:spPr bwMode="auto">
              <a:xfrm>
                <a:off x="2864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4" name="Line 132"/>
              <p:cNvSpPr>
                <a:spLocks noChangeShapeType="1"/>
              </p:cNvSpPr>
              <p:nvPr/>
            </p:nvSpPr>
            <p:spPr bwMode="auto">
              <a:xfrm>
                <a:off x="2864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5" name="Line 133"/>
              <p:cNvSpPr>
                <a:spLocks noChangeShapeType="1"/>
              </p:cNvSpPr>
              <p:nvPr/>
            </p:nvSpPr>
            <p:spPr bwMode="auto">
              <a:xfrm>
                <a:off x="2864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6" name="Line 134"/>
              <p:cNvSpPr>
                <a:spLocks noChangeShapeType="1"/>
              </p:cNvSpPr>
              <p:nvPr/>
            </p:nvSpPr>
            <p:spPr bwMode="auto">
              <a:xfrm>
                <a:off x="2864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7" name="Line 135"/>
              <p:cNvSpPr>
                <a:spLocks noChangeShapeType="1"/>
              </p:cNvSpPr>
              <p:nvPr/>
            </p:nvSpPr>
            <p:spPr bwMode="auto">
              <a:xfrm>
                <a:off x="2864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8" name="Line 136"/>
              <p:cNvSpPr>
                <a:spLocks noChangeShapeType="1"/>
              </p:cNvSpPr>
              <p:nvPr/>
            </p:nvSpPr>
            <p:spPr bwMode="auto">
              <a:xfrm>
                <a:off x="2864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9" name="Line 137"/>
              <p:cNvSpPr>
                <a:spLocks noChangeShapeType="1"/>
              </p:cNvSpPr>
              <p:nvPr/>
            </p:nvSpPr>
            <p:spPr bwMode="auto">
              <a:xfrm>
                <a:off x="2864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0" name="Line 138"/>
              <p:cNvSpPr>
                <a:spLocks noChangeShapeType="1"/>
              </p:cNvSpPr>
              <p:nvPr/>
            </p:nvSpPr>
            <p:spPr bwMode="auto">
              <a:xfrm flipV="1">
                <a:off x="4225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1" name="Line 139"/>
              <p:cNvSpPr>
                <a:spLocks noChangeShapeType="1"/>
              </p:cNvSpPr>
              <p:nvPr/>
            </p:nvSpPr>
            <p:spPr bwMode="auto">
              <a:xfrm flipV="1">
                <a:off x="4225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2" name="Line 140"/>
              <p:cNvSpPr>
                <a:spLocks noChangeShapeType="1"/>
              </p:cNvSpPr>
              <p:nvPr/>
            </p:nvSpPr>
            <p:spPr bwMode="auto">
              <a:xfrm flipV="1">
                <a:off x="4225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3" name="Line 141"/>
              <p:cNvSpPr>
                <a:spLocks noChangeShapeType="1"/>
              </p:cNvSpPr>
              <p:nvPr/>
            </p:nvSpPr>
            <p:spPr bwMode="auto">
              <a:xfrm flipV="1">
                <a:off x="4225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4" name="Line 142"/>
              <p:cNvSpPr>
                <a:spLocks noChangeShapeType="1"/>
              </p:cNvSpPr>
              <p:nvPr/>
            </p:nvSpPr>
            <p:spPr bwMode="auto">
              <a:xfrm flipV="1">
                <a:off x="4225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5" name="Line 143"/>
              <p:cNvSpPr>
                <a:spLocks noChangeShapeType="1"/>
              </p:cNvSpPr>
              <p:nvPr/>
            </p:nvSpPr>
            <p:spPr bwMode="auto">
              <a:xfrm flipV="1">
                <a:off x="4225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6" name="Line 144"/>
              <p:cNvSpPr>
                <a:spLocks noChangeShapeType="1"/>
              </p:cNvSpPr>
              <p:nvPr/>
            </p:nvSpPr>
            <p:spPr bwMode="auto">
              <a:xfrm flipV="1">
                <a:off x="4225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7" name="Line 145"/>
              <p:cNvSpPr>
                <a:spLocks noChangeShapeType="1"/>
              </p:cNvSpPr>
              <p:nvPr/>
            </p:nvSpPr>
            <p:spPr bwMode="auto">
              <a:xfrm flipV="1">
                <a:off x="4225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8" name="Line 146"/>
              <p:cNvSpPr>
                <a:spLocks noChangeShapeType="1"/>
              </p:cNvSpPr>
              <p:nvPr/>
            </p:nvSpPr>
            <p:spPr bwMode="auto">
              <a:xfrm flipV="1">
                <a:off x="4225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9" name="Freeform 147"/>
              <p:cNvSpPr>
                <a:spLocks/>
              </p:cNvSpPr>
              <p:nvPr/>
            </p:nvSpPr>
            <p:spPr bwMode="auto">
              <a:xfrm>
                <a:off x="4204" y="1125"/>
                <a:ext cx="21" cy="48"/>
              </a:xfrm>
              <a:custGeom>
                <a:avLst/>
                <a:gdLst/>
                <a:ahLst/>
                <a:cxnLst>
                  <a:cxn ang="0">
                    <a:pos x="21" y="48"/>
                  </a:cxn>
                  <a:cxn ang="0">
                    <a:pos x="21" y="3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48">
                    <a:moveTo>
                      <a:pt x="21" y="48"/>
                    </a:moveTo>
                    <a:lnTo>
                      <a:pt x="21" y="3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6340" name="Line 148"/>
            <p:cNvSpPr>
              <a:spLocks noChangeShapeType="1"/>
            </p:cNvSpPr>
            <p:nvPr/>
          </p:nvSpPr>
          <p:spPr bwMode="auto">
            <a:xfrm flipH="1">
              <a:off x="410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1" name="Line 149"/>
            <p:cNvSpPr>
              <a:spLocks noChangeShapeType="1"/>
            </p:cNvSpPr>
            <p:nvPr/>
          </p:nvSpPr>
          <p:spPr bwMode="auto">
            <a:xfrm flipH="1">
              <a:off x="401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2" name="Line 150"/>
            <p:cNvSpPr>
              <a:spLocks noChangeShapeType="1"/>
            </p:cNvSpPr>
            <p:nvPr/>
          </p:nvSpPr>
          <p:spPr bwMode="auto">
            <a:xfrm flipH="1">
              <a:off x="391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3" name="Line 151"/>
            <p:cNvSpPr>
              <a:spLocks noChangeShapeType="1"/>
            </p:cNvSpPr>
            <p:nvPr/>
          </p:nvSpPr>
          <p:spPr bwMode="auto">
            <a:xfrm flipH="1">
              <a:off x="381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4" name="Line 152"/>
            <p:cNvSpPr>
              <a:spLocks noChangeShapeType="1"/>
            </p:cNvSpPr>
            <p:nvPr/>
          </p:nvSpPr>
          <p:spPr bwMode="auto">
            <a:xfrm flipH="1">
              <a:off x="372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5" name="Line 153"/>
            <p:cNvSpPr>
              <a:spLocks noChangeShapeType="1"/>
            </p:cNvSpPr>
            <p:nvPr/>
          </p:nvSpPr>
          <p:spPr bwMode="auto">
            <a:xfrm flipH="1">
              <a:off x="362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6" name="Freeform 154"/>
            <p:cNvSpPr>
              <a:spLocks/>
            </p:cNvSpPr>
            <p:nvPr/>
          </p:nvSpPr>
          <p:spPr bwMode="auto">
            <a:xfrm>
              <a:off x="3531" y="1111"/>
              <a:ext cx="55" cy="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55">
                  <a:moveTo>
                    <a:pt x="55" y="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7" name="Line 155"/>
            <p:cNvSpPr>
              <a:spLocks noChangeShapeType="1"/>
            </p:cNvSpPr>
            <p:nvPr/>
          </p:nvSpPr>
          <p:spPr bwMode="auto">
            <a:xfrm flipH="1">
              <a:off x="343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8" name="Line 156"/>
            <p:cNvSpPr>
              <a:spLocks noChangeShapeType="1"/>
            </p:cNvSpPr>
            <p:nvPr/>
          </p:nvSpPr>
          <p:spPr bwMode="auto">
            <a:xfrm flipH="1">
              <a:off x="333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9" name="Line 157"/>
            <p:cNvSpPr>
              <a:spLocks noChangeShapeType="1"/>
            </p:cNvSpPr>
            <p:nvPr/>
          </p:nvSpPr>
          <p:spPr bwMode="auto">
            <a:xfrm flipH="1">
              <a:off x="324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0" name="Line 158"/>
            <p:cNvSpPr>
              <a:spLocks noChangeShapeType="1"/>
            </p:cNvSpPr>
            <p:nvPr/>
          </p:nvSpPr>
          <p:spPr bwMode="auto">
            <a:xfrm flipH="1">
              <a:off x="314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1" name="Line 159"/>
            <p:cNvSpPr>
              <a:spLocks noChangeShapeType="1"/>
            </p:cNvSpPr>
            <p:nvPr/>
          </p:nvSpPr>
          <p:spPr bwMode="auto">
            <a:xfrm flipH="1">
              <a:off x="304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2" name="Line 160"/>
            <p:cNvSpPr>
              <a:spLocks noChangeShapeType="1"/>
            </p:cNvSpPr>
            <p:nvPr/>
          </p:nvSpPr>
          <p:spPr bwMode="auto">
            <a:xfrm flipH="1">
              <a:off x="295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6501" name="Rectangle 309"/>
          <p:cNvSpPr>
            <a:spLocks noChangeArrowheads="1"/>
          </p:cNvSpPr>
          <p:nvPr/>
        </p:nvSpPr>
        <p:spPr bwMode="auto">
          <a:xfrm>
            <a:off x="381000" y="1143000"/>
            <a:ext cx="8763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rgbClr val="FA2C25"/>
                </a:solidFill>
              </a:rPr>
              <a:t>connected graph</a:t>
            </a:r>
            <a:r>
              <a:rPr lang="en-US" altLang="en-US" sz="2800" dirty="0"/>
              <a:t>: any two vertices are connected by some </a:t>
            </a:r>
            <a:r>
              <a:rPr lang="en-US" altLang="en-US" sz="2800" dirty="0" smtClean="0"/>
              <a:t>path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1306</Words>
  <Application>Microsoft Office PowerPoint</Application>
  <PresentationFormat>On-screen Show (4:3)</PresentationFormat>
  <Paragraphs>325</Paragraphs>
  <Slides>28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Equation</vt:lpstr>
      <vt:lpstr>方程式</vt:lpstr>
      <vt:lpstr>Data Structure and Algorithm (CS-102)</vt:lpstr>
      <vt:lpstr>Graph</vt:lpstr>
      <vt:lpstr>What is a Graph?</vt:lpstr>
      <vt:lpstr>some problems that can be represented by a graph</vt:lpstr>
      <vt:lpstr>a digraph</vt:lpstr>
      <vt:lpstr>Graph terminology</vt:lpstr>
      <vt:lpstr>Terminology: Path</vt:lpstr>
      <vt:lpstr>More Terminology</vt:lpstr>
      <vt:lpstr>Even More Terminology</vt:lpstr>
      <vt:lpstr>Slide 10</vt:lpstr>
      <vt:lpstr>More…</vt:lpstr>
      <vt:lpstr>Connectivity</vt:lpstr>
      <vt:lpstr>More Connectivity</vt:lpstr>
      <vt:lpstr>Oriented (Directed) Graph</vt:lpstr>
      <vt:lpstr>Directed vs. Undirected Graph</vt:lpstr>
      <vt:lpstr>Graph terminology</vt:lpstr>
      <vt:lpstr>graph data structures</vt:lpstr>
      <vt:lpstr>storing the vertices</vt:lpstr>
      <vt:lpstr>the vertex vector</vt:lpstr>
      <vt:lpstr>adjacency matrix</vt:lpstr>
      <vt:lpstr>Slide 21</vt:lpstr>
      <vt:lpstr>maximum # edges?</vt:lpstr>
      <vt:lpstr>many graphs are “sparse”</vt:lpstr>
      <vt:lpstr>  </vt:lpstr>
      <vt:lpstr>Slide 25</vt:lpstr>
      <vt:lpstr>Least-Cost Algorithms</vt:lpstr>
      <vt:lpstr>Slide 27</vt:lpstr>
      <vt:lpstr>Slide 28</vt:lpstr>
    </vt:vector>
  </TitlesOfParts>
  <Company>NIT Rourkela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Ramesh Mohapatra</dc:creator>
  <cp:lastModifiedBy>Ramesh</cp:lastModifiedBy>
  <cp:revision>55</cp:revision>
  <dcterms:created xsi:type="dcterms:W3CDTF">2011-04-04T03:02:38Z</dcterms:created>
  <dcterms:modified xsi:type="dcterms:W3CDTF">2012-06-16T10:04:53Z</dcterms:modified>
</cp:coreProperties>
</file>