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 id="286" r:id="rId31"/>
    <p:sldId id="288" r:id="rId32"/>
    <p:sldId id="287"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6" r:id="rId50"/>
    <p:sldId id="305" r:id="rId51"/>
    <p:sldId id="307" r:id="rId52"/>
    <p:sldId id="308" r:id="rId53"/>
    <p:sldId id="309" r:id="rId54"/>
    <p:sldId id="310" r:id="rId55"/>
    <p:sldId id="311"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34" autoAdjust="0"/>
    <p:restoredTop sz="94660"/>
  </p:normalViewPr>
  <p:slideViewPr>
    <p:cSldViewPr>
      <p:cViewPr varScale="1">
        <p:scale>
          <a:sx n="68" d="100"/>
          <a:sy n="68" d="100"/>
        </p:scale>
        <p:origin x="-172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4439F2-D1D7-4C85-84CA-825BB9851D9D}" type="datetimeFigureOut">
              <a:rPr lang="en-US" smtClean="0"/>
              <a:pPr/>
              <a:t>3/21/2012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4DE0E1-66F7-4D76-B04A-6DD009C0C6E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D71FB96D-0C46-4B96-98F7-5E54504452B6}" type="datetime1">
              <a:rPr lang="en-US" smtClean="0"/>
              <a:pPr/>
              <a:t>3/21/2012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073D4-A8DC-4C51-B6C2-5B1C3850DFE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C59011-6937-4347-A786-8C6C0E0D5CDF}" type="datetime1">
              <a:rPr lang="en-US" smtClean="0"/>
              <a:pPr/>
              <a:t>3/21/2012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073D4-A8DC-4C51-B6C2-5B1C3850DFE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7EA963-D47D-448C-BAB6-B7A6B7B2D882}" type="datetime1">
              <a:rPr lang="en-US" smtClean="0"/>
              <a:pPr/>
              <a:t>3/21/2012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073D4-A8DC-4C51-B6C2-5B1C3850DFE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97DCE4-B161-42F2-8150-82C27ADD3B9E}" type="datetime1">
              <a:rPr lang="en-US" smtClean="0"/>
              <a:pPr/>
              <a:t>3/21/2012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073D4-A8DC-4C51-B6C2-5B1C3850DFE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9DD381-46B9-4393-B816-219BB7A512E0}" type="datetime1">
              <a:rPr lang="en-US" smtClean="0"/>
              <a:pPr/>
              <a:t>3/21/2012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073D4-A8DC-4C51-B6C2-5B1C3850DFE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B24174-FF2C-42F0-9FB1-120ED704FE81}" type="datetime1">
              <a:rPr lang="en-US" smtClean="0"/>
              <a:pPr/>
              <a:t>3/21/2012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073D4-A8DC-4C51-B6C2-5B1C3850DFE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49B245-3EF3-42AB-9AFE-33A5C391A050}" type="datetime1">
              <a:rPr lang="en-US" smtClean="0"/>
              <a:pPr/>
              <a:t>3/21/2012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1073D4-A8DC-4C51-B6C2-5B1C3850DFE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EA19DC-8BBF-4642-8BF4-347B964E580E}" type="datetime1">
              <a:rPr lang="en-US" smtClean="0"/>
              <a:pPr/>
              <a:t>3/21/2012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1073D4-A8DC-4C51-B6C2-5B1C3850DFE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76A3C9-714D-4301-8383-7BE2FE14F8E8}" type="datetime1">
              <a:rPr lang="en-US" smtClean="0"/>
              <a:pPr/>
              <a:t>3/21/2012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1073D4-A8DC-4C51-B6C2-5B1C3850DFE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574686-50DB-4186-BBA8-448C82536A8A}" type="datetime1">
              <a:rPr lang="en-US" smtClean="0"/>
              <a:pPr/>
              <a:t>3/21/2012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073D4-A8DC-4C51-B6C2-5B1C3850DFE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89BBA-75A5-4511-AD73-D7F1AAE91167}" type="datetime1">
              <a:rPr lang="en-US" smtClean="0"/>
              <a:pPr/>
              <a:t>3/21/2012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073D4-A8DC-4C51-B6C2-5B1C3850DFE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9516F7-20C3-409C-B500-6C240BDE6170}" type="datetime1">
              <a:rPr lang="en-US" smtClean="0"/>
              <a:pPr/>
              <a:t>3/21/2012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1073D4-A8DC-4C51-B6C2-5B1C3850DFE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Structure and Algorithm (CS 102)</a:t>
            </a:r>
            <a:endParaRPr lang="en-US" dirty="0"/>
          </a:p>
        </p:txBody>
      </p:sp>
      <p:sp>
        <p:nvSpPr>
          <p:cNvPr id="3" name="Subtitle 2"/>
          <p:cNvSpPr>
            <a:spLocks noGrp="1"/>
          </p:cNvSpPr>
          <p:nvPr>
            <p:ph type="subTitle" idx="1"/>
          </p:nvPr>
        </p:nvSpPr>
        <p:spPr/>
        <p:txBody>
          <a:bodyPr/>
          <a:lstStyle/>
          <a:p>
            <a:r>
              <a:rPr lang="en-US" dirty="0" smtClean="0"/>
              <a:t>R K Mohapatra</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Deletion  in an </a:t>
            </a:r>
            <a:r>
              <a:rPr lang="en-US" b="1" dirty="0" smtClean="0">
                <a:solidFill>
                  <a:srgbClr val="FF0000"/>
                </a:solidFill>
              </a:rPr>
              <a:t>m</a:t>
            </a:r>
            <a:r>
              <a:rPr lang="en-US" dirty="0" smtClean="0"/>
              <a:t>-Way Search Tree</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[1] If </a:t>
            </a:r>
            <a:r>
              <a:rPr lang="en-US" b="1" dirty="0" smtClean="0">
                <a:solidFill>
                  <a:srgbClr val="FF0000"/>
                </a:solidFill>
              </a:rPr>
              <a:t>(A</a:t>
            </a:r>
            <a:r>
              <a:rPr lang="en-US" b="1" baseline="-25000" dirty="0" smtClean="0">
                <a:solidFill>
                  <a:srgbClr val="FF0000"/>
                </a:solidFill>
              </a:rPr>
              <a:t>i</a:t>
            </a:r>
            <a:r>
              <a:rPr lang="en-US" b="1" dirty="0" smtClean="0">
                <a:solidFill>
                  <a:srgbClr val="FF0000"/>
                </a:solidFill>
              </a:rPr>
              <a:t> = </a:t>
            </a:r>
            <a:r>
              <a:rPr lang="en-US" b="1" dirty="0" err="1" smtClean="0">
                <a:solidFill>
                  <a:srgbClr val="FF0000"/>
                </a:solidFill>
              </a:rPr>
              <a:t>A</a:t>
            </a:r>
            <a:r>
              <a:rPr lang="en-US" b="1" baseline="-25000" dirty="0" err="1" smtClean="0">
                <a:solidFill>
                  <a:srgbClr val="FF0000"/>
                </a:solidFill>
              </a:rPr>
              <a:t>j</a:t>
            </a:r>
            <a:r>
              <a:rPr lang="en-US" b="1" dirty="0" smtClean="0">
                <a:solidFill>
                  <a:srgbClr val="FF0000"/>
                </a:solidFill>
              </a:rPr>
              <a:t> = NULL) </a:t>
            </a:r>
            <a:r>
              <a:rPr lang="en-US" dirty="0" smtClean="0"/>
              <a:t> then delete </a:t>
            </a:r>
            <a:r>
              <a:rPr lang="en-US" b="1" dirty="0" smtClean="0">
                <a:solidFill>
                  <a:srgbClr val="FF0000"/>
                </a:solidFill>
              </a:rPr>
              <a:t>K</a:t>
            </a:r>
          </a:p>
          <a:p>
            <a:pPr>
              <a:buNone/>
            </a:pPr>
            <a:r>
              <a:rPr lang="en-US" dirty="0" smtClean="0"/>
              <a:t>[2] If </a:t>
            </a:r>
            <a:r>
              <a:rPr lang="en-US" b="1" dirty="0" smtClean="0">
                <a:solidFill>
                  <a:srgbClr val="FF0000"/>
                </a:solidFill>
              </a:rPr>
              <a:t>(A</a:t>
            </a:r>
            <a:r>
              <a:rPr lang="en-US" b="1" baseline="-25000" dirty="0" smtClean="0">
                <a:solidFill>
                  <a:srgbClr val="FF0000"/>
                </a:solidFill>
              </a:rPr>
              <a:t>i</a:t>
            </a:r>
            <a:r>
              <a:rPr lang="en-US" b="1" dirty="0" smtClean="0">
                <a:solidFill>
                  <a:srgbClr val="FF0000"/>
                </a:solidFill>
              </a:rPr>
              <a:t> </a:t>
            </a:r>
            <a:r>
              <a:rPr lang="en-US" b="1" dirty="0" smtClean="0">
                <a:solidFill>
                  <a:srgbClr val="FF0000"/>
                </a:solidFill>
                <a:sym typeface="Symbol" pitchFamily="18" charset="2"/>
              </a:rPr>
              <a:t>  NULL, </a:t>
            </a:r>
            <a:r>
              <a:rPr lang="en-US" b="1" dirty="0" smtClean="0">
                <a:solidFill>
                  <a:srgbClr val="FF0000"/>
                </a:solidFill>
              </a:rPr>
              <a:t> </a:t>
            </a:r>
            <a:r>
              <a:rPr lang="en-US" b="1" dirty="0" err="1" smtClean="0">
                <a:solidFill>
                  <a:srgbClr val="FF0000"/>
                </a:solidFill>
              </a:rPr>
              <a:t>A</a:t>
            </a:r>
            <a:r>
              <a:rPr lang="en-US" b="1" baseline="-25000" dirty="0" err="1" smtClean="0">
                <a:solidFill>
                  <a:srgbClr val="FF0000"/>
                </a:solidFill>
              </a:rPr>
              <a:t>j</a:t>
            </a:r>
            <a:r>
              <a:rPr lang="en-US" b="1" dirty="0" smtClean="0">
                <a:solidFill>
                  <a:srgbClr val="FF0000"/>
                </a:solidFill>
              </a:rPr>
              <a:t> = NULL )</a:t>
            </a:r>
            <a:r>
              <a:rPr lang="en-US" dirty="0" smtClean="0"/>
              <a:t> then choose the largest of the key elements </a:t>
            </a:r>
            <a:r>
              <a:rPr lang="en-US" b="1" dirty="0" smtClean="0">
                <a:solidFill>
                  <a:srgbClr val="FF0000"/>
                </a:solidFill>
              </a:rPr>
              <a:t>K’ </a:t>
            </a:r>
            <a:r>
              <a:rPr lang="en-US" dirty="0" smtClean="0"/>
              <a:t>in the child node pointed to by </a:t>
            </a:r>
            <a:r>
              <a:rPr lang="en-US" b="1" dirty="0" smtClean="0">
                <a:solidFill>
                  <a:srgbClr val="FF0000"/>
                </a:solidFill>
              </a:rPr>
              <a:t>A</a:t>
            </a:r>
            <a:r>
              <a:rPr lang="en-US" b="1" baseline="-25000" dirty="0" smtClean="0">
                <a:solidFill>
                  <a:srgbClr val="FF0000"/>
                </a:solidFill>
              </a:rPr>
              <a:t>i </a:t>
            </a:r>
            <a:r>
              <a:rPr lang="en-US" dirty="0" smtClean="0"/>
              <a:t> and replace </a:t>
            </a:r>
            <a:r>
              <a:rPr lang="en-US" b="1" dirty="0" smtClean="0">
                <a:solidFill>
                  <a:srgbClr val="FF0000"/>
                </a:solidFill>
              </a:rPr>
              <a:t>K</a:t>
            </a:r>
            <a:r>
              <a:rPr lang="en-US" dirty="0" smtClean="0"/>
              <a:t> by </a:t>
            </a:r>
            <a:r>
              <a:rPr lang="en-US" b="1" dirty="0" smtClean="0">
                <a:solidFill>
                  <a:srgbClr val="FF0000"/>
                </a:solidFill>
              </a:rPr>
              <a:t>K’</a:t>
            </a:r>
            <a:r>
              <a:rPr lang="en-US" dirty="0" smtClean="0"/>
              <a:t>. </a:t>
            </a:r>
          </a:p>
          <a:p>
            <a:pPr>
              <a:buNone/>
            </a:pPr>
            <a:r>
              <a:rPr lang="en-US" dirty="0" smtClean="0"/>
              <a:t>[3] If </a:t>
            </a:r>
            <a:r>
              <a:rPr lang="en-US" b="1" dirty="0" smtClean="0">
                <a:solidFill>
                  <a:srgbClr val="FF0000"/>
                </a:solidFill>
              </a:rPr>
              <a:t>(A</a:t>
            </a:r>
            <a:r>
              <a:rPr lang="en-US" b="1" baseline="-25000" dirty="0" smtClean="0">
                <a:solidFill>
                  <a:srgbClr val="FF0000"/>
                </a:solidFill>
              </a:rPr>
              <a:t>i</a:t>
            </a:r>
            <a:r>
              <a:rPr lang="en-US" b="1" dirty="0" smtClean="0">
                <a:solidFill>
                  <a:srgbClr val="FF0000"/>
                </a:solidFill>
              </a:rPr>
              <a:t> = </a:t>
            </a:r>
            <a:r>
              <a:rPr lang="en-US" b="1" dirty="0" smtClean="0">
                <a:solidFill>
                  <a:srgbClr val="FF0000"/>
                </a:solidFill>
                <a:sym typeface="Symbol" pitchFamily="18" charset="2"/>
              </a:rPr>
              <a:t>NULL, </a:t>
            </a:r>
            <a:r>
              <a:rPr lang="en-US" b="1" dirty="0" smtClean="0">
                <a:solidFill>
                  <a:srgbClr val="FF0000"/>
                </a:solidFill>
              </a:rPr>
              <a:t> </a:t>
            </a:r>
            <a:r>
              <a:rPr lang="en-US" b="1" dirty="0" err="1" smtClean="0">
                <a:solidFill>
                  <a:srgbClr val="FF0000"/>
                </a:solidFill>
              </a:rPr>
              <a:t>A</a:t>
            </a:r>
            <a:r>
              <a:rPr lang="en-US" b="1" baseline="-25000" dirty="0" err="1" smtClean="0">
                <a:solidFill>
                  <a:srgbClr val="FF0000"/>
                </a:solidFill>
              </a:rPr>
              <a:t>j</a:t>
            </a:r>
            <a:r>
              <a:rPr lang="en-US" b="1" dirty="0" smtClean="0">
                <a:solidFill>
                  <a:srgbClr val="FF0000"/>
                </a:solidFill>
              </a:rPr>
              <a:t>  </a:t>
            </a:r>
            <a:r>
              <a:rPr lang="en-US" b="1" dirty="0" smtClean="0">
                <a:solidFill>
                  <a:srgbClr val="FF0000"/>
                </a:solidFill>
                <a:sym typeface="Symbol" pitchFamily="18" charset="2"/>
              </a:rPr>
              <a:t> </a:t>
            </a:r>
            <a:r>
              <a:rPr lang="en-US" b="1" dirty="0" smtClean="0">
                <a:solidFill>
                  <a:srgbClr val="FF0000"/>
                </a:solidFill>
              </a:rPr>
              <a:t>NULL ) </a:t>
            </a:r>
            <a:r>
              <a:rPr lang="en-US" dirty="0" smtClean="0"/>
              <a:t>then choose the smallest of the key element </a:t>
            </a:r>
            <a:r>
              <a:rPr lang="en-US" b="1" dirty="0" smtClean="0">
                <a:solidFill>
                  <a:srgbClr val="FF0000"/>
                </a:solidFill>
              </a:rPr>
              <a:t>K” </a:t>
            </a:r>
            <a:r>
              <a:rPr lang="en-US" dirty="0" smtClean="0"/>
              <a:t>from the </a:t>
            </a:r>
            <a:r>
              <a:rPr lang="en-US" dirty="0" err="1" smtClean="0"/>
              <a:t>subtree</a:t>
            </a:r>
            <a:r>
              <a:rPr lang="en-US" dirty="0" smtClean="0"/>
              <a:t> pointed to by </a:t>
            </a:r>
            <a:r>
              <a:rPr lang="en-US" b="1" dirty="0" err="1" smtClean="0">
                <a:solidFill>
                  <a:srgbClr val="FF0000"/>
                </a:solidFill>
              </a:rPr>
              <a:t>A</a:t>
            </a:r>
            <a:r>
              <a:rPr lang="en-US" b="1" baseline="-25000" dirty="0" err="1" smtClean="0">
                <a:solidFill>
                  <a:srgbClr val="FF0000"/>
                </a:solidFill>
              </a:rPr>
              <a:t>j</a:t>
            </a:r>
            <a:r>
              <a:rPr lang="en-US" b="1" baseline="-25000" dirty="0" smtClean="0">
                <a:solidFill>
                  <a:srgbClr val="FF0000"/>
                </a:solidFill>
              </a:rPr>
              <a:t> </a:t>
            </a:r>
            <a:r>
              <a:rPr lang="en-US" b="1" dirty="0" smtClean="0">
                <a:solidFill>
                  <a:srgbClr val="FF0000"/>
                </a:solidFill>
              </a:rPr>
              <a:t> </a:t>
            </a:r>
            <a:r>
              <a:rPr lang="en-US" dirty="0" smtClean="0"/>
              <a:t>, delete </a:t>
            </a:r>
            <a:r>
              <a:rPr lang="en-US" b="1" dirty="0" smtClean="0">
                <a:solidFill>
                  <a:srgbClr val="FF0000"/>
                </a:solidFill>
              </a:rPr>
              <a:t>K”</a:t>
            </a:r>
            <a:r>
              <a:rPr lang="en-US" dirty="0" smtClean="0"/>
              <a:t> and replace </a:t>
            </a:r>
            <a:r>
              <a:rPr lang="en-US" b="1" dirty="0" smtClean="0">
                <a:solidFill>
                  <a:srgbClr val="FF0000"/>
                </a:solidFill>
              </a:rPr>
              <a:t>K</a:t>
            </a:r>
            <a:r>
              <a:rPr lang="en-US" dirty="0" smtClean="0"/>
              <a:t> by </a:t>
            </a:r>
            <a:r>
              <a:rPr lang="en-US" b="1" dirty="0" smtClean="0">
                <a:solidFill>
                  <a:srgbClr val="FF0000"/>
                </a:solidFill>
              </a:rPr>
              <a:t>K”</a:t>
            </a:r>
            <a:r>
              <a:rPr lang="en-US" dirty="0" smtClean="0"/>
              <a:t>. </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Deletion  in an </a:t>
            </a:r>
            <a:r>
              <a:rPr lang="en-US" b="1" dirty="0" smtClean="0">
                <a:solidFill>
                  <a:srgbClr val="FF0000"/>
                </a:solidFill>
              </a:rPr>
              <a:t>m</a:t>
            </a:r>
            <a:r>
              <a:rPr lang="en-US" dirty="0" smtClean="0"/>
              <a:t>-Way Search Tree</a:t>
            </a:r>
            <a:endParaRPr lang="en-US" dirty="0"/>
          </a:p>
        </p:txBody>
      </p:sp>
      <p:sp>
        <p:nvSpPr>
          <p:cNvPr id="3" name="Content Placeholder 2"/>
          <p:cNvSpPr>
            <a:spLocks noGrp="1"/>
          </p:cNvSpPr>
          <p:nvPr>
            <p:ph idx="1"/>
          </p:nvPr>
        </p:nvSpPr>
        <p:spPr/>
        <p:txBody>
          <a:bodyPr/>
          <a:lstStyle/>
          <a:p>
            <a:pPr>
              <a:buNone/>
            </a:pPr>
            <a:r>
              <a:rPr lang="en-US" dirty="0" smtClean="0"/>
              <a:t>[4] If </a:t>
            </a:r>
            <a:r>
              <a:rPr lang="en-US" b="1" dirty="0" smtClean="0">
                <a:solidFill>
                  <a:srgbClr val="FF0000"/>
                </a:solidFill>
              </a:rPr>
              <a:t>(A</a:t>
            </a:r>
            <a:r>
              <a:rPr lang="en-US" b="1" baseline="-25000" dirty="0" smtClean="0">
                <a:solidFill>
                  <a:srgbClr val="FF0000"/>
                </a:solidFill>
              </a:rPr>
              <a:t>i</a:t>
            </a:r>
            <a:r>
              <a:rPr lang="en-US" b="1" dirty="0" smtClean="0">
                <a:solidFill>
                  <a:srgbClr val="FF0000"/>
                </a:solidFill>
              </a:rPr>
              <a:t> </a:t>
            </a:r>
            <a:r>
              <a:rPr lang="en-US" b="1" dirty="0" smtClean="0">
                <a:solidFill>
                  <a:srgbClr val="FF0000"/>
                </a:solidFill>
                <a:sym typeface="Symbol" pitchFamily="18" charset="2"/>
              </a:rPr>
              <a:t></a:t>
            </a:r>
            <a:r>
              <a:rPr lang="en-US" b="1" dirty="0" smtClean="0">
                <a:solidFill>
                  <a:srgbClr val="FF0000"/>
                </a:solidFill>
              </a:rPr>
              <a:t> </a:t>
            </a:r>
            <a:r>
              <a:rPr lang="en-US" b="1" dirty="0" smtClean="0">
                <a:solidFill>
                  <a:srgbClr val="FF0000"/>
                </a:solidFill>
                <a:sym typeface="Symbol" pitchFamily="18" charset="2"/>
              </a:rPr>
              <a:t>NULL, </a:t>
            </a:r>
            <a:r>
              <a:rPr lang="en-US" b="1" dirty="0" smtClean="0">
                <a:solidFill>
                  <a:srgbClr val="FF0000"/>
                </a:solidFill>
              </a:rPr>
              <a:t> </a:t>
            </a:r>
            <a:r>
              <a:rPr lang="en-US" b="1" dirty="0" err="1" smtClean="0">
                <a:solidFill>
                  <a:srgbClr val="FF0000"/>
                </a:solidFill>
              </a:rPr>
              <a:t>A</a:t>
            </a:r>
            <a:r>
              <a:rPr lang="en-US" b="1" baseline="-25000" dirty="0" err="1" smtClean="0">
                <a:solidFill>
                  <a:srgbClr val="FF0000"/>
                </a:solidFill>
              </a:rPr>
              <a:t>j</a:t>
            </a:r>
            <a:r>
              <a:rPr lang="en-US" b="1" dirty="0" smtClean="0">
                <a:solidFill>
                  <a:srgbClr val="FF0000"/>
                </a:solidFill>
              </a:rPr>
              <a:t>  </a:t>
            </a:r>
            <a:r>
              <a:rPr lang="en-US" b="1" dirty="0" smtClean="0">
                <a:solidFill>
                  <a:srgbClr val="FF0000"/>
                </a:solidFill>
                <a:sym typeface="Symbol" pitchFamily="18" charset="2"/>
              </a:rPr>
              <a:t> </a:t>
            </a:r>
            <a:r>
              <a:rPr lang="en-US" b="1" dirty="0" smtClean="0">
                <a:solidFill>
                  <a:srgbClr val="FF0000"/>
                </a:solidFill>
              </a:rPr>
              <a:t>NULL ) </a:t>
            </a:r>
            <a:r>
              <a:rPr lang="en-US" dirty="0" smtClean="0"/>
              <a:t>then choose the largest of the key elements </a:t>
            </a:r>
            <a:r>
              <a:rPr lang="en-US" b="1" dirty="0" smtClean="0">
                <a:solidFill>
                  <a:srgbClr val="FF0000"/>
                </a:solidFill>
              </a:rPr>
              <a:t>K’ </a:t>
            </a:r>
            <a:r>
              <a:rPr lang="en-US" dirty="0" smtClean="0"/>
              <a:t>in the </a:t>
            </a:r>
            <a:r>
              <a:rPr lang="en-US" dirty="0" err="1" smtClean="0"/>
              <a:t>subtree</a:t>
            </a:r>
            <a:r>
              <a:rPr lang="en-US" dirty="0" smtClean="0"/>
              <a:t> pointed to by </a:t>
            </a:r>
            <a:r>
              <a:rPr lang="en-US" b="1" dirty="0" smtClean="0">
                <a:solidFill>
                  <a:srgbClr val="FF0000"/>
                </a:solidFill>
              </a:rPr>
              <a:t>A</a:t>
            </a:r>
            <a:r>
              <a:rPr lang="en-US" b="1" baseline="-25000" dirty="0" smtClean="0">
                <a:solidFill>
                  <a:srgbClr val="FF0000"/>
                </a:solidFill>
              </a:rPr>
              <a:t>i</a:t>
            </a:r>
            <a:r>
              <a:rPr lang="en-US" baseline="-25000" dirty="0" smtClean="0"/>
              <a:t> </a:t>
            </a:r>
            <a:r>
              <a:rPr lang="en-US" dirty="0" smtClean="0"/>
              <a:t> or the  smallest of the key element </a:t>
            </a:r>
            <a:r>
              <a:rPr lang="en-US" b="1" dirty="0" smtClean="0">
                <a:solidFill>
                  <a:srgbClr val="FF0000"/>
                </a:solidFill>
              </a:rPr>
              <a:t>K” </a:t>
            </a:r>
            <a:r>
              <a:rPr lang="en-US" dirty="0" smtClean="0"/>
              <a:t>from the </a:t>
            </a:r>
            <a:r>
              <a:rPr lang="en-US" dirty="0" err="1" smtClean="0"/>
              <a:t>subtree</a:t>
            </a:r>
            <a:r>
              <a:rPr lang="en-US" dirty="0" smtClean="0"/>
              <a:t> pointed to by </a:t>
            </a:r>
            <a:r>
              <a:rPr lang="en-US" b="1" dirty="0" err="1" smtClean="0">
                <a:solidFill>
                  <a:srgbClr val="FF0000"/>
                </a:solidFill>
              </a:rPr>
              <a:t>A</a:t>
            </a:r>
            <a:r>
              <a:rPr lang="en-US" b="1" baseline="-25000" dirty="0" err="1" smtClean="0">
                <a:solidFill>
                  <a:srgbClr val="FF0000"/>
                </a:solidFill>
              </a:rPr>
              <a:t>j</a:t>
            </a:r>
            <a:r>
              <a:rPr lang="en-US" b="1" baseline="-25000" dirty="0" smtClean="0">
                <a:solidFill>
                  <a:srgbClr val="FF0000"/>
                </a:solidFill>
              </a:rPr>
              <a:t>  </a:t>
            </a:r>
            <a:r>
              <a:rPr lang="en-US" b="1" dirty="0" smtClean="0">
                <a:solidFill>
                  <a:srgbClr val="FF0000"/>
                </a:solidFill>
              </a:rPr>
              <a:t> </a:t>
            </a:r>
            <a:r>
              <a:rPr lang="en-US" b="1" dirty="0" smtClean="0"/>
              <a:t>to</a:t>
            </a:r>
            <a:r>
              <a:rPr lang="en-US" b="1" dirty="0" smtClean="0">
                <a:solidFill>
                  <a:srgbClr val="FF0000"/>
                </a:solidFill>
              </a:rPr>
              <a:t> </a:t>
            </a:r>
            <a:r>
              <a:rPr lang="en-US" dirty="0" smtClean="0"/>
              <a:t>replace </a:t>
            </a:r>
            <a:r>
              <a:rPr lang="en-US" b="1" dirty="0" smtClean="0">
                <a:solidFill>
                  <a:srgbClr val="FF0000"/>
                </a:solidFill>
              </a:rPr>
              <a:t>K</a:t>
            </a:r>
            <a:r>
              <a:rPr lang="en-US" dirty="0" smtClean="0"/>
              <a:t>. </a:t>
            </a:r>
          </a:p>
          <a:p>
            <a:pPr>
              <a:buNone/>
            </a:pP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5</a:t>
            </a:r>
            <a:r>
              <a:rPr lang="en-US" dirty="0" smtClean="0"/>
              <a:t>-Way Search Tree</a:t>
            </a:r>
            <a:endParaRPr lang="en-US" dirty="0"/>
          </a:p>
        </p:txBody>
      </p:sp>
      <p:graphicFrame>
        <p:nvGraphicFramePr>
          <p:cNvPr id="4" name="Table 3"/>
          <p:cNvGraphicFramePr>
            <a:graphicFrameLocks noGrp="1"/>
          </p:cNvGraphicFramePr>
          <p:nvPr/>
        </p:nvGraphicFramePr>
        <p:xfrm>
          <a:off x="2667000" y="1828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198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Table 4"/>
          <p:cNvGraphicFramePr>
            <a:graphicFrameLocks noGrp="1"/>
          </p:cNvGraphicFramePr>
          <p:nvPr/>
        </p:nvGraphicFramePr>
        <p:xfrm>
          <a:off x="2362200" y="22098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838200" y="3276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7" name="Table 6"/>
          <p:cNvGraphicFramePr>
            <a:graphicFrameLocks noGrp="1"/>
          </p:cNvGraphicFramePr>
          <p:nvPr/>
        </p:nvGraphicFramePr>
        <p:xfrm>
          <a:off x="533400" y="3657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3124200" y="3124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80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Table 8"/>
          <p:cNvGraphicFramePr>
            <a:graphicFrameLocks noGrp="1"/>
          </p:cNvGraphicFramePr>
          <p:nvPr/>
        </p:nvGraphicFramePr>
        <p:xfrm>
          <a:off x="6248400" y="30480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262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0" name="Table 9"/>
          <p:cNvGraphicFramePr>
            <a:graphicFrameLocks noGrp="1"/>
          </p:cNvGraphicFramePr>
          <p:nvPr/>
        </p:nvGraphicFramePr>
        <p:xfrm>
          <a:off x="381000" y="4572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nvGraphicFramePr>
        <p:xfrm>
          <a:off x="4343400" y="44196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151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4" name="Table 13"/>
          <p:cNvGraphicFramePr>
            <a:graphicFrameLocks noGrp="1"/>
          </p:cNvGraphicFramePr>
          <p:nvPr/>
        </p:nvGraphicFramePr>
        <p:xfrm>
          <a:off x="2819400" y="3505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5" name="Table 14"/>
          <p:cNvGraphicFramePr>
            <a:graphicFrameLocks noGrp="1"/>
          </p:cNvGraphicFramePr>
          <p:nvPr/>
        </p:nvGraphicFramePr>
        <p:xfrm>
          <a:off x="6019800" y="3429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8" name="Table 17"/>
          <p:cNvGraphicFramePr>
            <a:graphicFrameLocks noGrp="1"/>
          </p:cNvGraphicFramePr>
          <p:nvPr/>
        </p:nvGraphicFramePr>
        <p:xfrm>
          <a:off x="4191000" y="48006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228600" y="4953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2971800" y="4495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77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1" name="Table 20"/>
          <p:cNvGraphicFramePr>
            <a:graphicFrameLocks noGrp="1"/>
          </p:cNvGraphicFramePr>
          <p:nvPr/>
        </p:nvGraphicFramePr>
        <p:xfrm>
          <a:off x="2743200" y="48768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6858000" y="5410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272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286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350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6553200" y="5791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7" name="Straight Connector 26"/>
          <p:cNvCxnSpPr/>
          <p:nvPr/>
        </p:nvCxnSpPr>
        <p:spPr>
          <a:xfrm rot="10800000" flipV="1">
            <a:off x="1371600" y="2590800"/>
            <a:ext cx="1143000" cy="685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000500" y="2781300"/>
            <a:ext cx="5334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181600" y="2590800"/>
            <a:ext cx="13716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914400" y="4114800"/>
            <a:ext cx="533400"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2819400" y="4114800"/>
            <a:ext cx="6096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4533900" y="4152900"/>
            <a:ext cx="5334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H="1">
            <a:off x="6515100" y="4305300"/>
            <a:ext cx="1600200" cy="6096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96000" y="1524000"/>
            <a:ext cx="2667000" cy="584775"/>
          </a:xfrm>
          <a:prstGeom prst="rect">
            <a:avLst/>
          </a:prstGeom>
          <a:noFill/>
        </p:spPr>
        <p:txBody>
          <a:bodyPr wrap="square" rtlCol="0">
            <a:spAutoFit/>
          </a:bodyPr>
          <a:lstStyle/>
          <a:p>
            <a:r>
              <a:rPr lang="en-US" sz="3200" dirty="0" smtClean="0"/>
              <a:t>Delete 151</a:t>
            </a:r>
            <a:endParaRPr lang="en-US" sz="3200" dirty="0"/>
          </a:p>
        </p:txBody>
      </p:sp>
      <p:sp>
        <p:nvSpPr>
          <p:cNvPr id="28" name="Slide Number Placeholder 27"/>
          <p:cNvSpPr>
            <a:spLocks noGrp="1"/>
          </p:cNvSpPr>
          <p:nvPr>
            <p:ph type="sldNum" sz="quarter" idx="12"/>
          </p:nvPr>
        </p:nvSpPr>
        <p:spPr/>
        <p:txBody>
          <a:bodyPr/>
          <a:lstStyle/>
          <a:p>
            <a:fld id="{E81073D4-A8DC-4C51-B6C2-5B1C3850DFE7}" type="slidenum">
              <a:rPr lang="en-US" smtClean="0"/>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5</a:t>
            </a:r>
            <a:r>
              <a:rPr lang="en-US" dirty="0" smtClean="0"/>
              <a:t>-Way Search Tree</a:t>
            </a:r>
            <a:endParaRPr lang="en-US" dirty="0"/>
          </a:p>
        </p:txBody>
      </p:sp>
      <p:graphicFrame>
        <p:nvGraphicFramePr>
          <p:cNvPr id="4" name="Table 3"/>
          <p:cNvGraphicFramePr>
            <a:graphicFrameLocks noGrp="1"/>
          </p:cNvGraphicFramePr>
          <p:nvPr/>
        </p:nvGraphicFramePr>
        <p:xfrm>
          <a:off x="2667000" y="1828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198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Table 4"/>
          <p:cNvGraphicFramePr>
            <a:graphicFrameLocks noGrp="1"/>
          </p:cNvGraphicFramePr>
          <p:nvPr/>
        </p:nvGraphicFramePr>
        <p:xfrm>
          <a:off x="2362200" y="22098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838200" y="3276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7" name="Table 6"/>
          <p:cNvGraphicFramePr>
            <a:graphicFrameLocks noGrp="1"/>
          </p:cNvGraphicFramePr>
          <p:nvPr/>
        </p:nvGraphicFramePr>
        <p:xfrm>
          <a:off x="533400" y="3657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3124200" y="3124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80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Table 8"/>
          <p:cNvGraphicFramePr>
            <a:graphicFrameLocks noGrp="1"/>
          </p:cNvGraphicFramePr>
          <p:nvPr/>
        </p:nvGraphicFramePr>
        <p:xfrm>
          <a:off x="6248400" y="30480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262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0" name="Table 9"/>
          <p:cNvGraphicFramePr>
            <a:graphicFrameLocks noGrp="1"/>
          </p:cNvGraphicFramePr>
          <p:nvPr/>
        </p:nvGraphicFramePr>
        <p:xfrm>
          <a:off x="381000" y="4572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nvGraphicFramePr>
        <p:xfrm>
          <a:off x="4343400" y="4419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148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4" name="Table 13"/>
          <p:cNvGraphicFramePr>
            <a:graphicFrameLocks noGrp="1"/>
          </p:cNvGraphicFramePr>
          <p:nvPr/>
        </p:nvGraphicFramePr>
        <p:xfrm>
          <a:off x="2819400" y="3505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5" name="Table 14"/>
          <p:cNvGraphicFramePr>
            <a:graphicFrameLocks noGrp="1"/>
          </p:cNvGraphicFramePr>
          <p:nvPr/>
        </p:nvGraphicFramePr>
        <p:xfrm>
          <a:off x="6019800" y="3429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8" name="Table 17"/>
          <p:cNvGraphicFramePr>
            <a:graphicFrameLocks noGrp="1"/>
          </p:cNvGraphicFramePr>
          <p:nvPr/>
        </p:nvGraphicFramePr>
        <p:xfrm>
          <a:off x="4191000" y="48006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228600" y="4953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2971800" y="4495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77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1" name="Table 20"/>
          <p:cNvGraphicFramePr>
            <a:graphicFrameLocks noGrp="1"/>
          </p:cNvGraphicFramePr>
          <p:nvPr/>
        </p:nvGraphicFramePr>
        <p:xfrm>
          <a:off x="2743200" y="48768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6858000" y="5410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272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286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350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6553200" y="5791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7" name="Straight Connector 26"/>
          <p:cNvCxnSpPr/>
          <p:nvPr/>
        </p:nvCxnSpPr>
        <p:spPr>
          <a:xfrm rot="10800000" flipV="1">
            <a:off x="1371600" y="2590800"/>
            <a:ext cx="1143000" cy="685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000500" y="2781300"/>
            <a:ext cx="5334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181600" y="2590800"/>
            <a:ext cx="13716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914400" y="4114800"/>
            <a:ext cx="533400"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2819400" y="4114800"/>
            <a:ext cx="6096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4533900" y="4152900"/>
            <a:ext cx="5334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H="1">
            <a:off x="6515100" y="4305300"/>
            <a:ext cx="1600200" cy="6096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96000" y="1524000"/>
            <a:ext cx="2667000" cy="584775"/>
          </a:xfrm>
          <a:prstGeom prst="rect">
            <a:avLst/>
          </a:prstGeom>
          <a:noFill/>
        </p:spPr>
        <p:txBody>
          <a:bodyPr wrap="square" rtlCol="0">
            <a:spAutoFit/>
          </a:bodyPr>
          <a:lstStyle/>
          <a:p>
            <a:r>
              <a:rPr lang="en-US" sz="3200" dirty="0" smtClean="0"/>
              <a:t>Delete 151</a:t>
            </a:r>
            <a:endParaRPr lang="en-US" sz="3200" dirty="0"/>
          </a:p>
        </p:txBody>
      </p:sp>
      <p:sp>
        <p:nvSpPr>
          <p:cNvPr id="28" name="Slide Number Placeholder 27"/>
          <p:cNvSpPr>
            <a:spLocks noGrp="1"/>
          </p:cNvSpPr>
          <p:nvPr>
            <p:ph type="sldNum" sz="quarter" idx="12"/>
          </p:nvPr>
        </p:nvSpPr>
        <p:spPr/>
        <p:txBody>
          <a:bodyPr/>
          <a:lstStyle/>
          <a:p>
            <a:fld id="{E81073D4-A8DC-4C51-B6C2-5B1C3850DFE7}"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5</a:t>
            </a:r>
            <a:r>
              <a:rPr lang="en-US" dirty="0" smtClean="0"/>
              <a:t>-Way Search Tree</a:t>
            </a:r>
            <a:endParaRPr lang="en-US" dirty="0"/>
          </a:p>
        </p:txBody>
      </p:sp>
      <p:graphicFrame>
        <p:nvGraphicFramePr>
          <p:cNvPr id="4" name="Table 3"/>
          <p:cNvGraphicFramePr>
            <a:graphicFrameLocks noGrp="1"/>
          </p:cNvGraphicFramePr>
          <p:nvPr/>
        </p:nvGraphicFramePr>
        <p:xfrm>
          <a:off x="2667000" y="1828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198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Table 4"/>
          <p:cNvGraphicFramePr>
            <a:graphicFrameLocks noGrp="1"/>
          </p:cNvGraphicFramePr>
          <p:nvPr/>
        </p:nvGraphicFramePr>
        <p:xfrm>
          <a:off x="2362200" y="22098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838200" y="3276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7" name="Table 6"/>
          <p:cNvGraphicFramePr>
            <a:graphicFrameLocks noGrp="1"/>
          </p:cNvGraphicFramePr>
          <p:nvPr/>
        </p:nvGraphicFramePr>
        <p:xfrm>
          <a:off x="533400" y="3657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3124200" y="3124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80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Table 8"/>
          <p:cNvGraphicFramePr>
            <a:graphicFrameLocks noGrp="1"/>
          </p:cNvGraphicFramePr>
          <p:nvPr/>
        </p:nvGraphicFramePr>
        <p:xfrm>
          <a:off x="6248400" y="30480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262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0" name="Table 9"/>
          <p:cNvGraphicFramePr>
            <a:graphicFrameLocks noGrp="1"/>
          </p:cNvGraphicFramePr>
          <p:nvPr/>
        </p:nvGraphicFramePr>
        <p:xfrm>
          <a:off x="381000" y="4572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nvGraphicFramePr>
        <p:xfrm>
          <a:off x="4343400" y="44196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151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4" name="Table 13"/>
          <p:cNvGraphicFramePr>
            <a:graphicFrameLocks noGrp="1"/>
          </p:cNvGraphicFramePr>
          <p:nvPr/>
        </p:nvGraphicFramePr>
        <p:xfrm>
          <a:off x="2819400" y="3505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5" name="Table 14"/>
          <p:cNvGraphicFramePr>
            <a:graphicFrameLocks noGrp="1"/>
          </p:cNvGraphicFramePr>
          <p:nvPr/>
        </p:nvGraphicFramePr>
        <p:xfrm>
          <a:off x="6019800" y="3429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8" name="Table 17"/>
          <p:cNvGraphicFramePr>
            <a:graphicFrameLocks noGrp="1"/>
          </p:cNvGraphicFramePr>
          <p:nvPr/>
        </p:nvGraphicFramePr>
        <p:xfrm>
          <a:off x="4191000" y="48006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228600" y="4953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2971800" y="4495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77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1" name="Table 20"/>
          <p:cNvGraphicFramePr>
            <a:graphicFrameLocks noGrp="1"/>
          </p:cNvGraphicFramePr>
          <p:nvPr/>
        </p:nvGraphicFramePr>
        <p:xfrm>
          <a:off x="2743200" y="48768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6858000" y="5410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272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286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350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6553200" y="5791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7" name="Straight Connector 26"/>
          <p:cNvCxnSpPr/>
          <p:nvPr/>
        </p:nvCxnSpPr>
        <p:spPr>
          <a:xfrm rot="10800000" flipV="1">
            <a:off x="1371600" y="2590800"/>
            <a:ext cx="1143000" cy="685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000500" y="2781300"/>
            <a:ext cx="5334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181600" y="2590800"/>
            <a:ext cx="13716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914400" y="4114800"/>
            <a:ext cx="533400"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2819400" y="4114800"/>
            <a:ext cx="6096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4533900" y="4152900"/>
            <a:ext cx="5334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H="1">
            <a:off x="6515100" y="4305300"/>
            <a:ext cx="1600200" cy="6096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96000" y="1524000"/>
            <a:ext cx="2667000" cy="584775"/>
          </a:xfrm>
          <a:prstGeom prst="rect">
            <a:avLst/>
          </a:prstGeom>
          <a:noFill/>
        </p:spPr>
        <p:txBody>
          <a:bodyPr wrap="square" rtlCol="0">
            <a:spAutoFit/>
          </a:bodyPr>
          <a:lstStyle/>
          <a:p>
            <a:r>
              <a:rPr lang="en-US" sz="3200" dirty="0" smtClean="0"/>
              <a:t>Delete 262</a:t>
            </a:r>
            <a:endParaRPr lang="en-US" sz="3200" dirty="0"/>
          </a:p>
        </p:txBody>
      </p:sp>
      <p:sp>
        <p:nvSpPr>
          <p:cNvPr id="28" name="Slide Number Placeholder 27"/>
          <p:cNvSpPr>
            <a:spLocks noGrp="1"/>
          </p:cNvSpPr>
          <p:nvPr>
            <p:ph type="sldNum" sz="quarter" idx="12"/>
          </p:nvPr>
        </p:nvSpPr>
        <p:spPr/>
        <p:txBody>
          <a:bodyPr/>
          <a:lstStyle/>
          <a:p>
            <a:fld id="{E81073D4-A8DC-4C51-B6C2-5B1C3850DFE7}" type="slidenum">
              <a:rPr lang="en-US" smtClean="0"/>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5</a:t>
            </a:r>
            <a:r>
              <a:rPr lang="en-US" dirty="0" smtClean="0"/>
              <a:t>-Way Search Tree</a:t>
            </a:r>
            <a:endParaRPr lang="en-US" dirty="0"/>
          </a:p>
        </p:txBody>
      </p:sp>
      <p:graphicFrame>
        <p:nvGraphicFramePr>
          <p:cNvPr id="4" name="Table 3"/>
          <p:cNvGraphicFramePr>
            <a:graphicFrameLocks noGrp="1"/>
          </p:cNvGraphicFramePr>
          <p:nvPr/>
        </p:nvGraphicFramePr>
        <p:xfrm>
          <a:off x="2667000" y="1828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198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Table 4"/>
          <p:cNvGraphicFramePr>
            <a:graphicFrameLocks noGrp="1"/>
          </p:cNvGraphicFramePr>
          <p:nvPr/>
        </p:nvGraphicFramePr>
        <p:xfrm>
          <a:off x="2362200" y="22098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838200" y="3276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7" name="Table 6"/>
          <p:cNvGraphicFramePr>
            <a:graphicFrameLocks noGrp="1"/>
          </p:cNvGraphicFramePr>
          <p:nvPr/>
        </p:nvGraphicFramePr>
        <p:xfrm>
          <a:off x="533400" y="3657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3124200" y="3124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80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Table 8"/>
          <p:cNvGraphicFramePr>
            <a:graphicFrameLocks noGrp="1"/>
          </p:cNvGraphicFramePr>
          <p:nvPr/>
        </p:nvGraphicFramePr>
        <p:xfrm>
          <a:off x="6248400" y="30480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272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0" name="Table 9"/>
          <p:cNvGraphicFramePr>
            <a:graphicFrameLocks noGrp="1"/>
          </p:cNvGraphicFramePr>
          <p:nvPr/>
        </p:nvGraphicFramePr>
        <p:xfrm>
          <a:off x="381000" y="4572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nvGraphicFramePr>
        <p:xfrm>
          <a:off x="4343400" y="44196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151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4" name="Table 13"/>
          <p:cNvGraphicFramePr>
            <a:graphicFrameLocks noGrp="1"/>
          </p:cNvGraphicFramePr>
          <p:nvPr/>
        </p:nvGraphicFramePr>
        <p:xfrm>
          <a:off x="2819400" y="3505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5" name="Table 14"/>
          <p:cNvGraphicFramePr>
            <a:graphicFrameLocks noGrp="1"/>
          </p:cNvGraphicFramePr>
          <p:nvPr/>
        </p:nvGraphicFramePr>
        <p:xfrm>
          <a:off x="6019800" y="3429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8" name="Table 17"/>
          <p:cNvGraphicFramePr>
            <a:graphicFrameLocks noGrp="1"/>
          </p:cNvGraphicFramePr>
          <p:nvPr/>
        </p:nvGraphicFramePr>
        <p:xfrm>
          <a:off x="4191000" y="48006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228600" y="4953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2971800" y="4495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77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1" name="Table 20"/>
          <p:cNvGraphicFramePr>
            <a:graphicFrameLocks noGrp="1"/>
          </p:cNvGraphicFramePr>
          <p:nvPr/>
        </p:nvGraphicFramePr>
        <p:xfrm>
          <a:off x="2743200" y="48768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6858000" y="54102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286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350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6553200" y="5791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7" name="Straight Connector 26"/>
          <p:cNvCxnSpPr/>
          <p:nvPr/>
        </p:nvCxnSpPr>
        <p:spPr>
          <a:xfrm rot="10800000" flipV="1">
            <a:off x="1371600" y="2590800"/>
            <a:ext cx="1143000" cy="685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000500" y="2781300"/>
            <a:ext cx="5334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181600" y="2590800"/>
            <a:ext cx="13716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914400" y="4114800"/>
            <a:ext cx="533400"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2819400" y="4114800"/>
            <a:ext cx="6096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4533900" y="4152900"/>
            <a:ext cx="5334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H="1">
            <a:off x="6515100" y="4305300"/>
            <a:ext cx="1600200" cy="6096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96000" y="1524000"/>
            <a:ext cx="2667000" cy="584775"/>
          </a:xfrm>
          <a:prstGeom prst="rect">
            <a:avLst/>
          </a:prstGeom>
          <a:noFill/>
        </p:spPr>
        <p:txBody>
          <a:bodyPr wrap="square" rtlCol="0">
            <a:spAutoFit/>
          </a:bodyPr>
          <a:lstStyle/>
          <a:p>
            <a:r>
              <a:rPr lang="en-US" sz="3200" dirty="0" smtClean="0"/>
              <a:t>Delete 262</a:t>
            </a:r>
            <a:endParaRPr lang="en-US" sz="3200" dirty="0"/>
          </a:p>
        </p:txBody>
      </p:sp>
      <p:sp>
        <p:nvSpPr>
          <p:cNvPr id="28" name="Slide Number Placeholder 27"/>
          <p:cNvSpPr>
            <a:spLocks noGrp="1"/>
          </p:cNvSpPr>
          <p:nvPr>
            <p:ph type="sldNum" sz="quarter" idx="12"/>
          </p:nvPr>
        </p:nvSpPr>
        <p:spPr/>
        <p:txBody>
          <a:bodyPr/>
          <a:lstStyle/>
          <a:p>
            <a:fld id="{E81073D4-A8DC-4C51-B6C2-5B1C3850DFE7}"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5</a:t>
            </a:r>
            <a:r>
              <a:rPr lang="en-US" dirty="0" smtClean="0"/>
              <a:t>-Way Search Tree</a:t>
            </a:r>
            <a:endParaRPr lang="en-US" dirty="0"/>
          </a:p>
        </p:txBody>
      </p:sp>
      <p:graphicFrame>
        <p:nvGraphicFramePr>
          <p:cNvPr id="4" name="Table 3"/>
          <p:cNvGraphicFramePr>
            <a:graphicFrameLocks noGrp="1"/>
          </p:cNvGraphicFramePr>
          <p:nvPr/>
        </p:nvGraphicFramePr>
        <p:xfrm>
          <a:off x="2667000" y="1828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198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Table 4"/>
          <p:cNvGraphicFramePr>
            <a:graphicFrameLocks noGrp="1"/>
          </p:cNvGraphicFramePr>
          <p:nvPr/>
        </p:nvGraphicFramePr>
        <p:xfrm>
          <a:off x="2362200" y="22098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838200" y="3276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7" name="Table 6"/>
          <p:cNvGraphicFramePr>
            <a:graphicFrameLocks noGrp="1"/>
          </p:cNvGraphicFramePr>
          <p:nvPr/>
        </p:nvGraphicFramePr>
        <p:xfrm>
          <a:off x="533400" y="3657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3124200" y="3124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80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Table 8"/>
          <p:cNvGraphicFramePr>
            <a:graphicFrameLocks noGrp="1"/>
          </p:cNvGraphicFramePr>
          <p:nvPr/>
        </p:nvGraphicFramePr>
        <p:xfrm>
          <a:off x="6248400" y="30480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262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0" name="Table 9"/>
          <p:cNvGraphicFramePr>
            <a:graphicFrameLocks noGrp="1"/>
          </p:cNvGraphicFramePr>
          <p:nvPr/>
        </p:nvGraphicFramePr>
        <p:xfrm>
          <a:off x="381000" y="4572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nvGraphicFramePr>
        <p:xfrm>
          <a:off x="4343400" y="44196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151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4" name="Table 13"/>
          <p:cNvGraphicFramePr>
            <a:graphicFrameLocks noGrp="1"/>
          </p:cNvGraphicFramePr>
          <p:nvPr/>
        </p:nvGraphicFramePr>
        <p:xfrm>
          <a:off x="2819400" y="3505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5" name="Table 14"/>
          <p:cNvGraphicFramePr>
            <a:graphicFrameLocks noGrp="1"/>
          </p:cNvGraphicFramePr>
          <p:nvPr/>
        </p:nvGraphicFramePr>
        <p:xfrm>
          <a:off x="6019800" y="3429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8" name="Table 17"/>
          <p:cNvGraphicFramePr>
            <a:graphicFrameLocks noGrp="1"/>
          </p:cNvGraphicFramePr>
          <p:nvPr/>
        </p:nvGraphicFramePr>
        <p:xfrm>
          <a:off x="4191000" y="48006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228600" y="4953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2971800" y="4495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77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1" name="Table 20"/>
          <p:cNvGraphicFramePr>
            <a:graphicFrameLocks noGrp="1"/>
          </p:cNvGraphicFramePr>
          <p:nvPr/>
        </p:nvGraphicFramePr>
        <p:xfrm>
          <a:off x="2743200" y="48768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6858000" y="5410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272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286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350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6553200" y="5791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7" name="Straight Connector 26"/>
          <p:cNvCxnSpPr/>
          <p:nvPr/>
        </p:nvCxnSpPr>
        <p:spPr>
          <a:xfrm rot="10800000" flipV="1">
            <a:off x="1371600" y="2590800"/>
            <a:ext cx="1143000" cy="685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000500" y="2781300"/>
            <a:ext cx="5334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181600" y="2590800"/>
            <a:ext cx="13716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914400" y="4114800"/>
            <a:ext cx="533400"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2819400" y="4114800"/>
            <a:ext cx="6096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4533900" y="4152900"/>
            <a:ext cx="5334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H="1">
            <a:off x="6515100" y="4305300"/>
            <a:ext cx="1600200" cy="6096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96000" y="1524000"/>
            <a:ext cx="2667000" cy="584775"/>
          </a:xfrm>
          <a:prstGeom prst="rect">
            <a:avLst/>
          </a:prstGeom>
          <a:noFill/>
        </p:spPr>
        <p:txBody>
          <a:bodyPr wrap="square" rtlCol="0">
            <a:spAutoFit/>
          </a:bodyPr>
          <a:lstStyle/>
          <a:p>
            <a:r>
              <a:rPr lang="en-US" sz="3200" dirty="0" smtClean="0"/>
              <a:t>Delete 12</a:t>
            </a:r>
            <a:endParaRPr lang="en-US" sz="3200" dirty="0"/>
          </a:p>
        </p:txBody>
      </p:sp>
      <p:sp>
        <p:nvSpPr>
          <p:cNvPr id="28" name="Slide Number Placeholder 27"/>
          <p:cNvSpPr>
            <a:spLocks noGrp="1"/>
          </p:cNvSpPr>
          <p:nvPr>
            <p:ph type="sldNum" sz="quarter" idx="12"/>
          </p:nvPr>
        </p:nvSpPr>
        <p:spPr/>
        <p:txBody>
          <a:bodyPr/>
          <a:lstStyle/>
          <a:p>
            <a:fld id="{E81073D4-A8DC-4C51-B6C2-5B1C3850DFE7}" type="slidenum">
              <a:rPr lang="en-US" smtClean="0"/>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5</a:t>
            </a:r>
            <a:r>
              <a:rPr lang="en-US" dirty="0" smtClean="0"/>
              <a:t>-Way Search Tree</a:t>
            </a:r>
            <a:endParaRPr lang="en-US" dirty="0"/>
          </a:p>
        </p:txBody>
      </p:sp>
      <p:graphicFrame>
        <p:nvGraphicFramePr>
          <p:cNvPr id="4" name="Table 3"/>
          <p:cNvGraphicFramePr>
            <a:graphicFrameLocks noGrp="1"/>
          </p:cNvGraphicFramePr>
          <p:nvPr/>
        </p:nvGraphicFramePr>
        <p:xfrm>
          <a:off x="2667000" y="1828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198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Table 4"/>
          <p:cNvGraphicFramePr>
            <a:graphicFrameLocks noGrp="1"/>
          </p:cNvGraphicFramePr>
          <p:nvPr/>
        </p:nvGraphicFramePr>
        <p:xfrm>
          <a:off x="2362200" y="22098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838200" y="3276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7" name="Table 6"/>
          <p:cNvGraphicFramePr>
            <a:graphicFrameLocks noGrp="1"/>
          </p:cNvGraphicFramePr>
          <p:nvPr/>
        </p:nvGraphicFramePr>
        <p:xfrm>
          <a:off x="533400" y="3657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3124200" y="3124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80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Table 8"/>
          <p:cNvGraphicFramePr>
            <a:graphicFrameLocks noGrp="1"/>
          </p:cNvGraphicFramePr>
          <p:nvPr/>
        </p:nvGraphicFramePr>
        <p:xfrm>
          <a:off x="6248400" y="30480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262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0" name="Table 9"/>
          <p:cNvGraphicFramePr>
            <a:graphicFrameLocks noGrp="1"/>
          </p:cNvGraphicFramePr>
          <p:nvPr/>
        </p:nvGraphicFramePr>
        <p:xfrm>
          <a:off x="381000" y="45720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nvGraphicFramePr>
        <p:xfrm>
          <a:off x="4343400" y="44196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151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4" name="Table 13"/>
          <p:cNvGraphicFramePr>
            <a:graphicFrameLocks noGrp="1"/>
          </p:cNvGraphicFramePr>
          <p:nvPr/>
        </p:nvGraphicFramePr>
        <p:xfrm>
          <a:off x="2819400" y="3505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5" name="Table 14"/>
          <p:cNvGraphicFramePr>
            <a:graphicFrameLocks noGrp="1"/>
          </p:cNvGraphicFramePr>
          <p:nvPr/>
        </p:nvGraphicFramePr>
        <p:xfrm>
          <a:off x="6019800" y="3429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8" name="Table 17"/>
          <p:cNvGraphicFramePr>
            <a:graphicFrameLocks noGrp="1"/>
          </p:cNvGraphicFramePr>
          <p:nvPr/>
        </p:nvGraphicFramePr>
        <p:xfrm>
          <a:off x="4191000" y="48006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228600" y="4953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2971800" y="4495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77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1" name="Table 20"/>
          <p:cNvGraphicFramePr>
            <a:graphicFrameLocks noGrp="1"/>
          </p:cNvGraphicFramePr>
          <p:nvPr/>
        </p:nvGraphicFramePr>
        <p:xfrm>
          <a:off x="2743200" y="48768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6858000" y="5410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272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286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350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6553200" y="5791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7" name="Straight Connector 26"/>
          <p:cNvCxnSpPr/>
          <p:nvPr/>
        </p:nvCxnSpPr>
        <p:spPr>
          <a:xfrm rot="10800000" flipV="1">
            <a:off x="1371600" y="2590800"/>
            <a:ext cx="1143000" cy="685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000500" y="2781300"/>
            <a:ext cx="5334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181600" y="2590800"/>
            <a:ext cx="13716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914400" y="4114800"/>
            <a:ext cx="533400"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2819400" y="4114800"/>
            <a:ext cx="6096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4533900" y="4152900"/>
            <a:ext cx="5334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H="1">
            <a:off x="6515100" y="4305300"/>
            <a:ext cx="1600200" cy="6096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96000" y="1524000"/>
            <a:ext cx="2667000" cy="584775"/>
          </a:xfrm>
          <a:prstGeom prst="rect">
            <a:avLst/>
          </a:prstGeom>
          <a:noFill/>
        </p:spPr>
        <p:txBody>
          <a:bodyPr wrap="square" rtlCol="0">
            <a:spAutoFit/>
          </a:bodyPr>
          <a:lstStyle/>
          <a:p>
            <a:r>
              <a:rPr lang="en-US" sz="3200" dirty="0" smtClean="0"/>
              <a:t>Delete 12</a:t>
            </a:r>
            <a:endParaRPr lang="en-US" sz="3200" dirty="0"/>
          </a:p>
        </p:txBody>
      </p:sp>
      <p:sp>
        <p:nvSpPr>
          <p:cNvPr id="28" name="Slide Number Placeholder 27"/>
          <p:cNvSpPr>
            <a:spLocks noGrp="1"/>
          </p:cNvSpPr>
          <p:nvPr>
            <p:ph type="sldNum" sz="quarter" idx="12"/>
          </p:nvPr>
        </p:nvSpPr>
        <p:spPr/>
        <p:txBody>
          <a:bodyPr/>
          <a:lstStyle/>
          <a:p>
            <a:fld id="{E81073D4-A8DC-4C51-B6C2-5B1C3850DFE7}"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B Trees</a:t>
            </a: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pPr>
              <a:buNone/>
            </a:pPr>
            <a:r>
              <a:rPr lang="en-US" b="1" dirty="0" smtClean="0">
                <a:solidFill>
                  <a:srgbClr val="FF0000"/>
                </a:solidFill>
              </a:rPr>
              <a:t>B</a:t>
            </a:r>
            <a:r>
              <a:rPr lang="en-US" dirty="0" smtClean="0"/>
              <a:t> tree is a balanced </a:t>
            </a:r>
            <a:r>
              <a:rPr lang="en-US" b="1" dirty="0" smtClean="0">
                <a:solidFill>
                  <a:srgbClr val="FF0000"/>
                </a:solidFill>
              </a:rPr>
              <a:t>m-way</a:t>
            </a:r>
            <a:r>
              <a:rPr lang="en-US" dirty="0" smtClean="0"/>
              <a:t> search tree</a:t>
            </a:r>
          </a:p>
          <a:p>
            <a:pPr>
              <a:buNone/>
            </a:pPr>
            <a:endParaRPr lang="en-US" dirty="0" smtClean="0"/>
          </a:p>
          <a:p>
            <a:pPr>
              <a:buNone/>
            </a:pPr>
            <a:r>
              <a:rPr lang="en-US" dirty="0" smtClean="0"/>
              <a:t>A B tree of order m, if non empty is an m-way search tree in which </a:t>
            </a:r>
          </a:p>
          <a:p>
            <a:pPr>
              <a:buNone/>
            </a:pPr>
            <a:r>
              <a:rPr lang="en-US" dirty="0" smtClean="0"/>
              <a:t>[i] the root has at least two child nodes and at most  m child nodes </a:t>
            </a:r>
          </a:p>
          <a:p>
            <a:pPr>
              <a:buNone/>
            </a:pPr>
            <a:endParaRPr lang="en-US" dirty="0" smtClean="0"/>
          </a:p>
          <a:p>
            <a:pPr>
              <a:buNone/>
            </a:pPr>
            <a:r>
              <a:rPr lang="en-US" dirty="0" smtClean="0">
                <a:sym typeface="Symbol" pitchFamily="18" charset="2"/>
              </a:rPr>
              <a:t>[ii]  internal nodes except the root have at least </a:t>
            </a:r>
            <a:r>
              <a:rPr lang="en-US" b="1" dirty="0" smtClean="0">
                <a:solidFill>
                  <a:srgbClr val="FF0000"/>
                </a:solidFill>
                <a:sym typeface="Symbol" pitchFamily="18" charset="2"/>
              </a:rPr>
              <a:t>m/2 </a:t>
            </a:r>
            <a:r>
              <a:rPr lang="en-US" dirty="0" smtClean="0">
                <a:sym typeface="Symbol" pitchFamily="18" charset="2"/>
              </a:rPr>
              <a:t>child nodes and at most m child nodes</a:t>
            </a:r>
          </a:p>
          <a:p>
            <a:pPr>
              <a:buNone/>
            </a:pPr>
            <a:r>
              <a:rPr lang="en-US" dirty="0" smtClean="0">
                <a:sym typeface="Symbol" pitchFamily="18" charset="2"/>
              </a:rPr>
              <a:t> </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Trees</a:t>
            </a:r>
            <a:endParaRPr lang="en-US" dirty="0"/>
          </a:p>
        </p:txBody>
      </p:sp>
      <p:sp>
        <p:nvSpPr>
          <p:cNvPr id="3" name="Content Placeholder 2"/>
          <p:cNvSpPr>
            <a:spLocks noGrp="1"/>
          </p:cNvSpPr>
          <p:nvPr>
            <p:ph idx="1"/>
          </p:nvPr>
        </p:nvSpPr>
        <p:spPr/>
        <p:txBody>
          <a:bodyPr/>
          <a:lstStyle/>
          <a:p>
            <a:pPr>
              <a:buNone/>
            </a:pPr>
            <a:r>
              <a:rPr lang="en-US" dirty="0" smtClean="0">
                <a:sym typeface="Symbol" pitchFamily="18" charset="2"/>
              </a:rPr>
              <a:t>[iii] the number of keys in each internal node is one less than the number of child nodes and these keys partition the keys in the </a:t>
            </a:r>
            <a:r>
              <a:rPr lang="en-US" dirty="0" err="1" smtClean="0">
                <a:sym typeface="Symbol" pitchFamily="18" charset="2"/>
              </a:rPr>
              <a:t>subtrees</a:t>
            </a:r>
            <a:r>
              <a:rPr lang="en-US" dirty="0" smtClean="0">
                <a:sym typeface="Symbol" pitchFamily="18" charset="2"/>
              </a:rPr>
              <a:t> of nodes in a manner similar to that of m-way search trees</a:t>
            </a:r>
          </a:p>
          <a:p>
            <a:pPr>
              <a:buNone/>
            </a:pPr>
            <a:endParaRPr lang="en-US" dirty="0" smtClean="0">
              <a:sym typeface="Symbol" pitchFamily="18" charset="2"/>
            </a:endParaRPr>
          </a:p>
          <a:p>
            <a:pPr>
              <a:buNone/>
            </a:pPr>
            <a:r>
              <a:rPr lang="en-US" dirty="0" smtClean="0">
                <a:sym typeface="Symbol" pitchFamily="18" charset="2"/>
              </a:rPr>
              <a:t>[iv] all leaf nodes are on the same level </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solidFill>
                  <a:srgbClr val="FF0000"/>
                </a:solidFill>
              </a:rPr>
              <a:t>m</a:t>
            </a:r>
            <a:r>
              <a:rPr lang="en-US" dirty="0" smtClean="0"/>
              <a:t>-Way Search Tree</a:t>
            </a:r>
            <a:endParaRPr lang="en-US" dirty="0"/>
          </a:p>
        </p:txBody>
      </p:sp>
      <p:sp>
        <p:nvSpPr>
          <p:cNvPr id="3" name="Content Placeholder 2"/>
          <p:cNvSpPr>
            <a:spLocks noGrp="1"/>
          </p:cNvSpPr>
          <p:nvPr>
            <p:ph idx="1"/>
          </p:nvPr>
        </p:nvSpPr>
        <p:spPr>
          <a:xfrm>
            <a:off x="457200" y="914400"/>
            <a:ext cx="8229600" cy="5211763"/>
          </a:xfrm>
        </p:spPr>
        <p:txBody>
          <a:bodyPr/>
          <a:lstStyle/>
          <a:p>
            <a:pPr>
              <a:buNone/>
            </a:pPr>
            <a:r>
              <a:rPr lang="en-US" dirty="0" smtClean="0"/>
              <a:t>An </a:t>
            </a:r>
            <a:r>
              <a:rPr lang="en-US" b="1" dirty="0" smtClean="0">
                <a:solidFill>
                  <a:srgbClr val="FF0000"/>
                </a:solidFill>
              </a:rPr>
              <a:t>m</a:t>
            </a:r>
            <a:r>
              <a:rPr lang="en-US" dirty="0" smtClean="0"/>
              <a:t>-way search tree </a:t>
            </a:r>
            <a:r>
              <a:rPr lang="en-US" b="1" dirty="0" smtClean="0">
                <a:solidFill>
                  <a:srgbClr val="FF0000"/>
                </a:solidFill>
              </a:rPr>
              <a:t>T</a:t>
            </a:r>
            <a:r>
              <a:rPr lang="en-US" dirty="0" smtClean="0"/>
              <a:t> may be an empty tree. If </a:t>
            </a:r>
            <a:r>
              <a:rPr lang="en-US" b="1" dirty="0" smtClean="0">
                <a:solidFill>
                  <a:srgbClr val="C00000"/>
                </a:solidFill>
              </a:rPr>
              <a:t>T</a:t>
            </a:r>
            <a:r>
              <a:rPr lang="en-US" dirty="0" smtClean="0"/>
              <a:t> is non-empty, it satisfies the following properties:</a:t>
            </a:r>
          </a:p>
          <a:p>
            <a:pPr>
              <a:buNone/>
            </a:pPr>
            <a:r>
              <a:rPr lang="en-US" dirty="0" smtClean="0"/>
              <a:t>(i) For some integer </a:t>
            </a:r>
            <a:r>
              <a:rPr lang="en-US" b="1" dirty="0" smtClean="0">
                <a:solidFill>
                  <a:srgbClr val="C00000"/>
                </a:solidFill>
              </a:rPr>
              <a:t>m</a:t>
            </a:r>
            <a:r>
              <a:rPr lang="en-US" dirty="0" smtClean="0"/>
              <a:t> known as the order of the tree, each node has at most </a:t>
            </a:r>
            <a:r>
              <a:rPr lang="en-US" b="1" dirty="0" smtClean="0">
                <a:solidFill>
                  <a:srgbClr val="C00000"/>
                </a:solidFill>
              </a:rPr>
              <a:t>m</a:t>
            </a:r>
            <a:r>
              <a:rPr lang="en-US" dirty="0" smtClean="0"/>
              <a:t> child nodes. A node may be represented as </a:t>
            </a:r>
            <a:r>
              <a:rPr lang="en-US" b="1" dirty="0" smtClean="0">
                <a:solidFill>
                  <a:srgbClr val="FF0000"/>
                </a:solidFill>
              </a:rPr>
              <a:t>A</a:t>
            </a:r>
            <a:r>
              <a:rPr lang="en-US" b="1" baseline="-25000" dirty="0" smtClean="0">
                <a:solidFill>
                  <a:srgbClr val="FF0000"/>
                </a:solidFill>
              </a:rPr>
              <a:t>0 </a:t>
            </a:r>
            <a:r>
              <a:rPr lang="en-US" b="1" dirty="0" smtClean="0">
                <a:solidFill>
                  <a:srgbClr val="FF0000"/>
                </a:solidFill>
              </a:rPr>
              <a:t> , (K</a:t>
            </a:r>
            <a:r>
              <a:rPr lang="en-US" b="1" baseline="-25000" dirty="0" smtClean="0">
                <a:solidFill>
                  <a:srgbClr val="FF0000"/>
                </a:solidFill>
              </a:rPr>
              <a:t>1</a:t>
            </a:r>
            <a:r>
              <a:rPr lang="en-US" b="1" dirty="0" smtClean="0">
                <a:solidFill>
                  <a:srgbClr val="FF0000"/>
                </a:solidFill>
              </a:rPr>
              <a:t>, A</a:t>
            </a:r>
            <a:r>
              <a:rPr lang="en-US" b="1" baseline="-25000" dirty="0" smtClean="0">
                <a:solidFill>
                  <a:srgbClr val="FF0000"/>
                </a:solidFill>
              </a:rPr>
              <a:t>1</a:t>
            </a:r>
            <a:r>
              <a:rPr lang="en-US" b="1" dirty="0" smtClean="0">
                <a:solidFill>
                  <a:srgbClr val="FF0000"/>
                </a:solidFill>
              </a:rPr>
              <a:t>), (K</a:t>
            </a:r>
            <a:r>
              <a:rPr lang="en-US" b="1" baseline="-25000" dirty="0" smtClean="0">
                <a:solidFill>
                  <a:srgbClr val="FF0000"/>
                </a:solidFill>
              </a:rPr>
              <a:t>2</a:t>
            </a:r>
            <a:r>
              <a:rPr lang="en-US" b="1" dirty="0" smtClean="0">
                <a:solidFill>
                  <a:srgbClr val="FF0000"/>
                </a:solidFill>
              </a:rPr>
              <a:t>, A</a:t>
            </a:r>
            <a:r>
              <a:rPr lang="en-US" b="1" baseline="-25000" dirty="0" smtClean="0">
                <a:solidFill>
                  <a:srgbClr val="FF0000"/>
                </a:solidFill>
              </a:rPr>
              <a:t>2</a:t>
            </a:r>
            <a:r>
              <a:rPr lang="en-US" b="1" dirty="0" smtClean="0">
                <a:solidFill>
                  <a:srgbClr val="FF0000"/>
                </a:solidFill>
              </a:rPr>
              <a:t>) …. (K</a:t>
            </a:r>
            <a:r>
              <a:rPr lang="en-US" b="1" baseline="-25000" dirty="0" smtClean="0">
                <a:solidFill>
                  <a:srgbClr val="FF0000"/>
                </a:solidFill>
              </a:rPr>
              <a:t>m-1</a:t>
            </a:r>
            <a:r>
              <a:rPr lang="en-US" b="1" dirty="0" smtClean="0">
                <a:solidFill>
                  <a:srgbClr val="FF0000"/>
                </a:solidFill>
              </a:rPr>
              <a:t> , A</a:t>
            </a:r>
            <a:r>
              <a:rPr lang="en-US" b="1" baseline="-25000" dirty="0" smtClean="0">
                <a:solidFill>
                  <a:srgbClr val="FF0000"/>
                </a:solidFill>
              </a:rPr>
              <a:t>m-1</a:t>
            </a:r>
            <a:r>
              <a:rPr lang="en-US" b="1" dirty="0" smtClean="0">
                <a:solidFill>
                  <a:srgbClr val="FF0000"/>
                </a:solidFill>
              </a:rPr>
              <a:t> ) </a:t>
            </a:r>
            <a:r>
              <a:rPr lang="en-US" dirty="0" smtClean="0"/>
              <a:t>where </a:t>
            </a:r>
            <a:r>
              <a:rPr lang="en-US" b="1" dirty="0" err="1" smtClean="0">
                <a:solidFill>
                  <a:srgbClr val="FF0000"/>
                </a:solidFill>
              </a:rPr>
              <a:t>K</a:t>
            </a:r>
            <a:r>
              <a:rPr lang="en-US" b="1" baseline="-25000" dirty="0" err="1" smtClean="0">
                <a:solidFill>
                  <a:srgbClr val="FF0000"/>
                </a:solidFill>
              </a:rPr>
              <a:t>i</a:t>
            </a:r>
            <a:r>
              <a:rPr lang="en-US" b="1" dirty="0" smtClean="0">
                <a:solidFill>
                  <a:srgbClr val="FF0000"/>
                </a:solidFill>
              </a:rPr>
              <a:t> 1&lt;= i &lt;= m-1 </a:t>
            </a:r>
            <a:r>
              <a:rPr lang="en-US" dirty="0" smtClean="0"/>
              <a:t>are the keys and </a:t>
            </a:r>
            <a:r>
              <a:rPr lang="en-US" b="1" dirty="0" smtClean="0">
                <a:solidFill>
                  <a:srgbClr val="FF0000"/>
                </a:solidFill>
              </a:rPr>
              <a:t>A</a:t>
            </a:r>
            <a:r>
              <a:rPr lang="en-US" b="1" baseline="-25000" dirty="0" smtClean="0">
                <a:solidFill>
                  <a:srgbClr val="FF0000"/>
                </a:solidFill>
              </a:rPr>
              <a:t>i</a:t>
            </a:r>
            <a:r>
              <a:rPr lang="en-US" dirty="0" smtClean="0"/>
              <a:t>, </a:t>
            </a:r>
            <a:r>
              <a:rPr lang="en-US" b="1" dirty="0" smtClean="0">
                <a:solidFill>
                  <a:srgbClr val="FF0000"/>
                </a:solidFill>
              </a:rPr>
              <a:t>0&lt;=i&lt;=m-1 </a:t>
            </a:r>
            <a:r>
              <a:rPr lang="en-US" dirty="0" smtClean="0"/>
              <a:t>are the pointers to the </a:t>
            </a:r>
            <a:r>
              <a:rPr lang="en-US" dirty="0" err="1" smtClean="0"/>
              <a:t>subtree</a:t>
            </a:r>
            <a:r>
              <a:rPr lang="en-US" dirty="0" smtClean="0"/>
              <a:t> of </a:t>
            </a:r>
            <a:r>
              <a:rPr lang="en-US" b="1" dirty="0" smtClean="0">
                <a:solidFill>
                  <a:srgbClr val="FF0000"/>
                </a:solidFill>
              </a:rPr>
              <a:t>T  </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E81073D4-A8DC-4C51-B6C2-5B1C3850DFE7}"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solidFill>
                  <a:srgbClr val="FF0000"/>
                </a:solidFill>
              </a:rPr>
              <a:t>B Tree of order 5</a:t>
            </a:r>
            <a:endParaRPr lang="en-US" dirty="0"/>
          </a:p>
        </p:txBody>
      </p:sp>
      <p:graphicFrame>
        <p:nvGraphicFramePr>
          <p:cNvPr id="4" name="Table 3"/>
          <p:cNvGraphicFramePr>
            <a:graphicFrameLocks noGrp="1"/>
          </p:cNvGraphicFramePr>
          <p:nvPr/>
        </p:nvGraphicFramePr>
        <p:xfrm>
          <a:off x="3124200" y="1828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Table 4"/>
          <p:cNvGraphicFramePr>
            <a:graphicFrameLocks noGrp="1"/>
          </p:cNvGraphicFramePr>
          <p:nvPr/>
        </p:nvGraphicFramePr>
        <p:xfrm>
          <a:off x="2819400" y="22098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838200" y="3276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31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7" name="Table 6"/>
          <p:cNvGraphicFramePr>
            <a:graphicFrameLocks noGrp="1"/>
          </p:cNvGraphicFramePr>
          <p:nvPr/>
        </p:nvGraphicFramePr>
        <p:xfrm>
          <a:off x="533400" y="3657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5486400" y="3048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56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64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85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nvGraphicFramePr>
        <p:xfrm>
          <a:off x="5334000" y="44196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87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88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112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4" name="Table 13"/>
          <p:cNvGraphicFramePr>
            <a:graphicFrameLocks noGrp="1"/>
          </p:cNvGraphicFramePr>
          <p:nvPr/>
        </p:nvGraphicFramePr>
        <p:xfrm>
          <a:off x="5029200" y="34290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8" name="Table 17"/>
          <p:cNvGraphicFramePr>
            <a:graphicFrameLocks noGrp="1"/>
          </p:cNvGraphicFramePr>
          <p:nvPr/>
        </p:nvGraphicFramePr>
        <p:xfrm>
          <a:off x="5181600" y="48006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6858000" y="5410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49</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51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52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6553200" y="5791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7" name="Straight Connector 26"/>
          <p:cNvCxnSpPr/>
          <p:nvPr/>
        </p:nvCxnSpPr>
        <p:spPr>
          <a:xfrm rot="10800000" flipV="1">
            <a:off x="1828800" y="2590800"/>
            <a:ext cx="1143000" cy="685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886200" y="2590800"/>
            <a:ext cx="19812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457200" y="4114800"/>
            <a:ext cx="533400"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410200" y="3810000"/>
            <a:ext cx="1905000" cy="16002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8" name="Slide Number Placeholder 27"/>
          <p:cNvSpPr>
            <a:spLocks noGrp="1"/>
          </p:cNvSpPr>
          <p:nvPr>
            <p:ph type="sldNum" sz="quarter" idx="12"/>
          </p:nvPr>
        </p:nvSpPr>
        <p:spPr/>
        <p:txBody>
          <a:bodyPr/>
          <a:lstStyle/>
          <a:p>
            <a:fld id="{E81073D4-A8DC-4C51-B6C2-5B1C3850DFE7}" type="slidenum">
              <a:rPr lang="en-US" smtClean="0"/>
              <a:pPr/>
              <a:t>20</a:t>
            </a:fld>
            <a:endParaRPr lang="en-US"/>
          </a:p>
        </p:txBody>
      </p:sp>
      <p:graphicFrame>
        <p:nvGraphicFramePr>
          <p:cNvPr id="32" name="Table 31"/>
          <p:cNvGraphicFramePr>
            <a:graphicFrameLocks noGrp="1"/>
          </p:cNvGraphicFramePr>
          <p:nvPr/>
        </p:nvGraphicFramePr>
        <p:xfrm>
          <a:off x="2286000" y="41148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46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34" name="Table 33"/>
          <p:cNvGraphicFramePr>
            <a:graphicFrameLocks noGrp="1"/>
          </p:cNvGraphicFramePr>
          <p:nvPr/>
        </p:nvGraphicFramePr>
        <p:xfrm>
          <a:off x="1219200" y="5715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36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36" name="Table 35"/>
          <p:cNvGraphicFramePr>
            <a:graphicFrameLocks noGrp="1"/>
          </p:cNvGraphicFramePr>
          <p:nvPr/>
        </p:nvGraphicFramePr>
        <p:xfrm>
          <a:off x="228600" y="4572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21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37" name="Table 36"/>
          <p:cNvGraphicFramePr>
            <a:graphicFrameLocks noGrp="1"/>
          </p:cNvGraphicFramePr>
          <p:nvPr/>
        </p:nvGraphicFramePr>
        <p:xfrm>
          <a:off x="0" y="49530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8" name="Table 37"/>
          <p:cNvGraphicFramePr>
            <a:graphicFrameLocks noGrp="1"/>
          </p:cNvGraphicFramePr>
          <p:nvPr/>
        </p:nvGraphicFramePr>
        <p:xfrm>
          <a:off x="3810000" y="54864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0" name="Table 39"/>
          <p:cNvGraphicFramePr>
            <a:graphicFrameLocks noGrp="1"/>
          </p:cNvGraphicFramePr>
          <p:nvPr/>
        </p:nvGraphicFramePr>
        <p:xfrm>
          <a:off x="990600" y="60960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2" name="Table 41"/>
          <p:cNvGraphicFramePr>
            <a:graphicFrameLocks noGrp="1"/>
          </p:cNvGraphicFramePr>
          <p:nvPr/>
        </p:nvGraphicFramePr>
        <p:xfrm>
          <a:off x="2133600" y="44958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9" name="Straight Connector 38"/>
          <p:cNvCxnSpPr/>
          <p:nvPr/>
        </p:nvCxnSpPr>
        <p:spPr>
          <a:xfrm rot="16200000" flipH="1">
            <a:off x="685800" y="4800600"/>
            <a:ext cx="1676400" cy="152400"/>
          </a:xfrm>
          <a:prstGeom prst="line">
            <a:avLst/>
          </a:prstGeom>
          <a:ln w="31750"/>
        </p:spPr>
        <p:style>
          <a:lnRef idx="1">
            <a:schemeClr val="accent1"/>
          </a:lnRef>
          <a:fillRef idx="0">
            <a:schemeClr val="accent1"/>
          </a:fillRef>
          <a:effectRef idx="0">
            <a:schemeClr val="accent1"/>
          </a:effectRef>
          <a:fontRef idx="minor">
            <a:schemeClr val="tx1"/>
          </a:fontRef>
        </p:style>
      </p:cxnSp>
      <p:graphicFrame>
        <p:nvGraphicFramePr>
          <p:cNvPr id="44" name="Table 43"/>
          <p:cNvGraphicFramePr>
            <a:graphicFrameLocks noGrp="1"/>
          </p:cNvGraphicFramePr>
          <p:nvPr/>
        </p:nvGraphicFramePr>
        <p:xfrm>
          <a:off x="3886200" y="51054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58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5" name="Table 44"/>
          <p:cNvGraphicFramePr>
            <a:graphicFrameLocks noGrp="1"/>
          </p:cNvGraphicFramePr>
          <p:nvPr/>
        </p:nvGraphicFramePr>
        <p:xfrm>
          <a:off x="5257800" y="6096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67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75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6" name="Table 45"/>
          <p:cNvGraphicFramePr>
            <a:graphicFrameLocks noGrp="1"/>
          </p:cNvGraphicFramePr>
          <p:nvPr/>
        </p:nvGraphicFramePr>
        <p:xfrm>
          <a:off x="4876800" y="648716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48" name="Straight Connector 47"/>
          <p:cNvCxnSpPr/>
          <p:nvPr/>
        </p:nvCxnSpPr>
        <p:spPr>
          <a:xfrm>
            <a:off x="2362200" y="3886200"/>
            <a:ext cx="381000" cy="228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0800000" flipV="1">
            <a:off x="4343400" y="3810000"/>
            <a:ext cx="1524000" cy="1295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5067300" y="4686300"/>
            <a:ext cx="2286000" cy="533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6858000" y="4038600"/>
            <a:ext cx="609600" cy="152400"/>
          </a:xfrm>
          <a:prstGeom prst="line">
            <a:avLst/>
          </a:prstGeom>
          <a:ln w="317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a B Tree</a:t>
            </a:r>
            <a:endParaRPr lang="en-US" dirty="0"/>
          </a:p>
        </p:txBody>
      </p:sp>
      <p:sp>
        <p:nvSpPr>
          <p:cNvPr id="3" name="Content Placeholder 2"/>
          <p:cNvSpPr>
            <a:spLocks noGrp="1"/>
          </p:cNvSpPr>
          <p:nvPr>
            <p:ph idx="1"/>
          </p:nvPr>
        </p:nvSpPr>
        <p:spPr/>
        <p:txBody>
          <a:bodyPr/>
          <a:lstStyle/>
          <a:p>
            <a:pPr>
              <a:buNone/>
            </a:pPr>
            <a:r>
              <a:rPr lang="en-US" dirty="0" smtClean="0"/>
              <a:t>Searching for a key in a B-tree is similar to the one on an m-way search tree.</a:t>
            </a:r>
          </a:p>
          <a:p>
            <a:pPr>
              <a:buNone/>
            </a:pPr>
            <a:endParaRPr lang="en-US" dirty="0" smtClean="0"/>
          </a:p>
          <a:p>
            <a:pPr>
              <a:buNone/>
            </a:pPr>
            <a:endParaRPr lang="en-US" dirty="0" smtClean="0"/>
          </a:p>
          <a:p>
            <a:pPr>
              <a:buNone/>
            </a:pPr>
            <a:r>
              <a:rPr lang="en-US" dirty="0" smtClean="0"/>
              <a:t>The number of accesses depends on the height </a:t>
            </a:r>
            <a:r>
              <a:rPr lang="en-US" b="1" dirty="0" smtClean="0">
                <a:solidFill>
                  <a:srgbClr val="FF0000"/>
                </a:solidFill>
              </a:rPr>
              <a:t>h </a:t>
            </a:r>
            <a:r>
              <a:rPr lang="en-US" dirty="0" smtClean="0"/>
              <a:t>of the B-tree</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Insertion in a B-Tree</a:t>
            </a:r>
            <a:endParaRPr lang="en-US" dirty="0"/>
          </a:p>
        </p:txBody>
      </p:sp>
      <p:sp>
        <p:nvSpPr>
          <p:cNvPr id="3" name="Content Placeholder 2"/>
          <p:cNvSpPr>
            <a:spLocks noGrp="1"/>
          </p:cNvSpPr>
          <p:nvPr>
            <p:ph idx="1"/>
          </p:nvPr>
        </p:nvSpPr>
        <p:spPr>
          <a:xfrm>
            <a:off x="457200" y="1295400"/>
            <a:ext cx="8229600" cy="4830763"/>
          </a:xfrm>
        </p:spPr>
        <p:txBody>
          <a:bodyPr/>
          <a:lstStyle/>
          <a:p>
            <a:pPr>
              <a:buNone/>
            </a:pPr>
            <a:r>
              <a:rPr lang="en-US" dirty="0" smtClean="0"/>
              <a:t>A key is inserted according to the following procedure</a:t>
            </a:r>
          </a:p>
          <a:p>
            <a:pPr>
              <a:buNone/>
            </a:pPr>
            <a:r>
              <a:rPr lang="en-US" dirty="0" smtClean="0"/>
              <a:t>[1] If the leaf node in which the key is to be inserted is not full, then the insertion is done in the node. </a:t>
            </a:r>
          </a:p>
          <a:p>
            <a:pPr>
              <a:buNone/>
            </a:pPr>
            <a:endParaRPr lang="en-US" dirty="0" smtClean="0"/>
          </a:p>
          <a:p>
            <a:pPr>
              <a:buNone/>
            </a:pPr>
            <a:r>
              <a:rPr lang="en-US" b="1" dirty="0" smtClean="0">
                <a:solidFill>
                  <a:srgbClr val="FF0000"/>
                </a:solidFill>
              </a:rPr>
              <a:t>A node is said to be full if it contains a maximum of (m-1) keys given the order of the B-tree to be m </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E81073D4-A8DC-4C51-B6C2-5B1C3850DFE7}"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Insertion in a B-Tree</a:t>
            </a: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pPr>
              <a:buNone/>
            </a:pPr>
            <a:r>
              <a:rPr lang="en-US" dirty="0" smtClean="0"/>
              <a:t>[2] If the node were to be full then insert the key in order into the existing set of keys in the node. Split the node at its median into two nodes at the same level, pushing the median element up by one level. Accommodate the median element in the parent node if it is not full. Otherwise repeat the same procedure and this may call for rearrangement of the keys in the root node or the formation of new root itself.   </a:t>
            </a:r>
            <a:endParaRPr lang="en-IN" dirty="0" smtClean="0"/>
          </a:p>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5</a:t>
            </a:r>
            <a:r>
              <a:rPr lang="en-US" dirty="0" smtClean="0"/>
              <a:t>-Way Search Tree</a:t>
            </a:r>
            <a:endParaRPr lang="en-US" dirty="0"/>
          </a:p>
        </p:txBody>
      </p:sp>
      <p:graphicFrame>
        <p:nvGraphicFramePr>
          <p:cNvPr id="4" name="Table 3"/>
          <p:cNvGraphicFramePr>
            <a:graphicFrameLocks noGrp="1"/>
          </p:cNvGraphicFramePr>
          <p:nvPr/>
        </p:nvGraphicFramePr>
        <p:xfrm>
          <a:off x="2667000" y="18288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116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Table 4"/>
          <p:cNvGraphicFramePr>
            <a:graphicFrameLocks noGrp="1"/>
          </p:cNvGraphicFramePr>
          <p:nvPr/>
        </p:nvGraphicFramePr>
        <p:xfrm>
          <a:off x="2362200" y="2209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304800" y="31242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7" name="Table 6"/>
          <p:cNvGraphicFramePr>
            <a:graphicFrameLocks noGrp="1"/>
          </p:cNvGraphicFramePr>
          <p:nvPr/>
        </p:nvGraphicFramePr>
        <p:xfrm>
          <a:off x="0" y="3505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0" name="Table 9"/>
          <p:cNvGraphicFramePr>
            <a:graphicFrameLocks noGrp="1"/>
          </p:cNvGraphicFramePr>
          <p:nvPr/>
        </p:nvGraphicFramePr>
        <p:xfrm>
          <a:off x="5334000" y="31242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104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nvGraphicFramePr>
        <p:xfrm>
          <a:off x="2438400" y="32004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37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55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8" name="Table 17"/>
          <p:cNvGraphicFramePr>
            <a:graphicFrameLocks noGrp="1"/>
          </p:cNvGraphicFramePr>
          <p:nvPr/>
        </p:nvGraphicFramePr>
        <p:xfrm>
          <a:off x="2057400" y="35052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5181600" y="3505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7391400" y="3048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137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7162800" y="3429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7" name="Straight Connector 26"/>
          <p:cNvCxnSpPr/>
          <p:nvPr/>
        </p:nvCxnSpPr>
        <p:spPr>
          <a:xfrm rot="10800000" flipV="1">
            <a:off x="1219200" y="2590800"/>
            <a:ext cx="1295400" cy="533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810000" y="2590800"/>
            <a:ext cx="1828800" cy="533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2857500" y="2857500"/>
            <a:ext cx="609600" cy="76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572000" y="2590800"/>
            <a:ext cx="3124200" cy="4572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62200" y="4419600"/>
            <a:ext cx="6324600" cy="523220"/>
          </a:xfrm>
          <a:prstGeom prst="rect">
            <a:avLst/>
          </a:prstGeom>
          <a:noFill/>
        </p:spPr>
        <p:txBody>
          <a:bodyPr wrap="square" rtlCol="0">
            <a:spAutoFit/>
          </a:bodyPr>
          <a:lstStyle/>
          <a:p>
            <a:r>
              <a:rPr lang="en-US" sz="2800" b="1" dirty="0" smtClean="0"/>
              <a:t>Insert 4, 5, 58, 6 in the order </a:t>
            </a:r>
            <a:endParaRPr lang="en-IN"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5</a:t>
            </a:r>
            <a:r>
              <a:rPr lang="en-US" dirty="0" smtClean="0"/>
              <a:t>-Way Search Tree</a:t>
            </a:r>
            <a:endParaRPr lang="en-US" dirty="0"/>
          </a:p>
        </p:txBody>
      </p:sp>
      <p:graphicFrame>
        <p:nvGraphicFramePr>
          <p:cNvPr id="4" name="Table 3"/>
          <p:cNvGraphicFramePr>
            <a:graphicFrameLocks noGrp="1"/>
          </p:cNvGraphicFramePr>
          <p:nvPr/>
        </p:nvGraphicFramePr>
        <p:xfrm>
          <a:off x="2667000" y="18288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116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Table 4"/>
          <p:cNvGraphicFramePr>
            <a:graphicFrameLocks noGrp="1"/>
          </p:cNvGraphicFramePr>
          <p:nvPr/>
        </p:nvGraphicFramePr>
        <p:xfrm>
          <a:off x="2362200" y="2209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0" name="Table 9"/>
          <p:cNvGraphicFramePr>
            <a:graphicFrameLocks noGrp="1"/>
          </p:cNvGraphicFramePr>
          <p:nvPr/>
        </p:nvGraphicFramePr>
        <p:xfrm>
          <a:off x="5334000" y="31242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104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nvGraphicFramePr>
        <p:xfrm>
          <a:off x="2438400" y="32004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37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55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8" name="Table 17"/>
          <p:cNvGraphicFramePr>
            <a:graphicFrameLocks noGrp="1"/>
          </p:cNvGraphicFramePr>
          <p:nvPr/>
        </p:nvGraphicFramePr>
        <p:xfrm>
          <a:off x="2057400" y="35052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5181600" y="3505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7391400" y="3048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137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7162800" y="3429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7" name="Straight Connector 26"/>
          <p:cNvCxnSpPr/>
          <p:nvPr/>
        </p:nvCxnSpPr>
        <p:spPr>
          <a:xfrm rot="5400000">
            <a:off x="1104900" y="2628900"/>
            <a:ext cx="1447800" cy="1371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810000" y="2590800"/>
            <a:ext cx="1828800" cy="533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2857500" y="2857500"/>
            <a:ext cx="609600" cy="76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572000" y="2590800"/>
            <a:ext cx="3124200" cy="4572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438400" y="5562600"/>
            <a:ext cx="6324600" cy="523220"/>
          </a:xfrm>
          <a:prstGeom prst="rect">
            <a:avLst/>
          </a:prstGeom>
          <a:noFill/>
        </p:spPr>
        <p:txBody>
          <a:bodyPr wrap="square" rtlCol="0">
            <a:spAutoFit/>
          </a:bodyPr>
          <a:lstStyle/>
          <a:p>
            <a:r>
              <a:rPr lang="en-US" sz="2800" b="1" dirty="0" smtClean="0"/>
              <a:t>Search tree after inserting 4</a:t>
            </a:r>
            <a:endParaRPr lang="en-IN" sz="2800" b="1" dirty="0"/>
          </a:p>
        </p:txBody>
      </p:sp>
      <p:graphicFrame>
        <p:nvGraphicFramePr>
          <p:cNvPr id="20" name="Table 19"/>
          <p:cNvGraphicFramePr>
            <a:graphicFrameLocks noGrp="1"/>
          </p:cNvGraphicFramePr>
          <p:nvPr/>
        </p:nvGraphicFramePr>
        <p:xfrm>
          <a:off x="228600" y="4038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1" name="Table 20"/>
          <p:cNvGraphicFramePr>
            <a:graphicFrameLocks noGrp="1"/>
          </p:cNvGraphicFramePr>
          <p:nvPr/>
        </p:nvGraphicFramePr>
        <p:xfrm>
          <a:off x="0" y="4419600"/>
          <a:ext cx="2514600" cy="370840"/>
        </p:xfrm>
        <a:graphic>
          <a:graphicData uri="http://schemas.openxmlformats.org/drawingml/2006/table">
            <a:tbl>
              <a:tblPr firstRow="1" bandRow="1">
                <a:tableStyleId>{5C22544A-7EE6-4342-B048-85BDC9FD1C3A}</a:tableStyleId>
              </a:tblPr>
              <a:tblGrid>
                <a:gridCol w="628650"/>
                <a:gridCol w="628650"/>
                <a:gridCol w="628650"/>
                <a:gridCol w="62865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5</a:t>
            </a:r>
            <a:r>
              <a:rPr lang="en-US" dirty="0" smtClean="0"/>
              <a:t>-Way Search Tree</a:t>
            </a:r>
            <a:endParaRPr lang="en-US" dirty="0"/>
          </a:p>
        </p:txBody>
      </p:sp>
      <p:graphicFrame>
        <p:nvGraphicFramePr>
          <p:cNvPr id="4" name="Table 3"/>
          <p:cNvGraphicFramePr>
            <a:graphicFrameLocks noGrp="1"/>
          </p:cNvGraphicFramePr>
          <p:nvPr/>
        </p:nvGraphicFramePr>
        <p:xfrm>
          <a:off x="2667000" y="18288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116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Table 4"/>
          <p:cNvGraphicFramePr>
            <a:graphicFrameLocks noGrp="1"/>
          </p:cNvGraphicFramePr>
          <p:nvPr/>
        </p:nvGraphicFramePr>
        <p:xfrm>
          <a:off x="2362200" y="2209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0" name="Table 9"/>
          <p:cNvGraphicFramePr>
            <a:graphicFrameLocks noGrp="1"/>
          </p:cNvGraphicFramePr>
          <p:nvPr/>
        </p:nvGraphicFramePr>
        <p:xfrm>
          <a:off x="5334000" y="31242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104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nvGraphicFramePr>
        <p:xfrm>
          <a:off x="2438400" y="32004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37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55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8" name="Table 17"/>
          <p:cNvGraphicFramePr>
            <a:graphicFrameLocks noGrp="1"/>
          </p:cNvGraphicFramePr>
          <p:nvPr/>
        </p:nvGraphicFramePr>
        <p:xfrm>
          <a:off x="2057400" y="35052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5181600" y="3505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7391400" y="3048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137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7162800" y="3429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7" name="Straight Connector 26"/>
          <p:cNvCxnSpPr/>
          <p:nvPr/>
        </p:nvCxnSpPr>
        <p:spPr>
          <a:xfrm rot="5400000">
            <a:off x="1104900" y="2628900"/>
            <a:ext cx="1447800" cy="1371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810000" y="2590800"/>
            <a:ext cx="1828800" cy="533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2857500" y="2857500"/>
            <a:ext cx="609600" cy="76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572000" y="2590800"/>
            <a:ext cx="3124200" cy="4572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438400" y="5562600"/>
            <a:ext cx="6324600" cy="523220"/>
          </a:xfrm>
          <a:prstGeom prst="rect">
            <a:avLst/>
          </a:prstGeom>
          <a:noFill/>
        </p:spPr>
        <p:txBody>
          <a:bodyPr wrap="square" rtlCol="0">
            <a:spAutoFit/>
          </a:bodyPr>
          <a:lstStyle/>
          <a:p>
            <a:r>
              <a:rPr lang="en-US" sz="2800" b="1" dirty="0" smtClean="0"/>
              <a:t>Search tree after inserting 4, 5</a:t>
            </a:r>
            <a:endParaRPr lang="en-IN" sz="2800" b="1" dirty="0"/>
          </a:p>
        </p:txBody>
      </p:sp>
      <p:graphicFrame>
        <p:nvGraphicFramePr>
          <p:cNvPr id="24" name="Table 23"/>
          <p:cNvGraphicFramePr>
            <a:graphicFrameLocks noGrp="1"/>
          </p:cNvGraphicFramePr>
          <p:nvPr/>
        </p:nvGraphicFramePr>
        <p:xfrm>
          <a:off x="304800" y="40386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5" name="Table 24"/>
          <p:cNvGraphicFramePr>
            <a:graphicFrameLocks noGrp="1"/>
          </p:cNvGraphicFramePr>
          <p:nvPr/>
        </p:nvGraphicFramePr>
        <p:xfrm>
          <a:off x="0" y="44196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5</a:t>
            </a:r>
            <a:r>
              <a:rPr lang="en-US" dirty="0" smtClean="0"/>
              <a:t>-Way Search Tree</a:t>
            </a:r>
            <a:endParaRPr lang="en-US" dirty="0"/>
          </a:p>
        </p:txBody>
      </p:sp>
      <p:graphicFrame>
        <p:nvGraphicFramePr>
          <p:cNvPr id="4" name="Table 3"/>
          <p:cNvGraphicFramePr>
            <a:graphicFrameLocks noGrp="1"/>
          </p:cNvGraphicFramePr>
          <p:nvPr/>
        </p:nvGraphicFramePr>
        <p:xfrm>
          <a:off x="2667000" y="18288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116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Table 4"/>
          <p:cNvGraphicFramePr>
            <a:graphicFrameLocks noGrp="1"/>
          </p:cNvGraphicFramePr>
          <p:nvPr/>
        </p:nvGraphicFramePr>
        <p:xfrm>
          <a:off x="2362200" y="2209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0" name="Table 9"/>
          <p:cNvGraphicFramePr>
            <a:graphicFrameLocks noGrp="1"/>
          </p:cNvGraphicFramePr>
          <p:nvPr/>
        </p:nvGraphicFramePr>
        <p:xfrm>
          <a:off x="5334000" y="31242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104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nvGraphicFramePr>
        <p:xfrm>
          <a:off x="2438400" y="32004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37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55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8" name="Table 17"/>
          <p:cNvGraphicFramePr>
            <a:graphicFrameLocks noGrp="1"/>
          </p:cNvGraphicFramePr>
          <p:nvPr/>
        </p:nvGraphicFramePr>
        <p:xfrm>
          <a:off x="2057400" y="35052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5181600" y="3505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7391400" y="3048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137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7162800" y="3429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7" name="Straight Connector 26"/>
          <p:cNvCxnSpPr/>
          <p:nvPr/>
        </p:nvCxnSpPr>
        <p:spPr>
          <a:xfrm rot="5400000">
            <a:off x="1104900" y="2628900"/>
            <a:ext cx="1447800" cy="1371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810000" y="2590800"/>
            <a:ext cx="1828800" cy="533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2857500" y="2857500"/>
            <a:ext cx="609600" cy="76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572000" y="2590800"/>
            <a:ext cx="3124200" cy="45720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24" name="Table 23"/>
          <p:cNvGraphicFramePr>
            <a:graphicFrameLocks noGrp="1"/>
          </p:cNvGraphicFramePr>
          <p:nvPr/>
        </p:nvGraphicFramePr>
        <p:xfrm>
          <a:off x="304800" y="40386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5" name="Table 24"/>
          <p:cNvGraphicFramePr>
            <a:graphicFrameLocks noGrp="1"/>
          </p:cNvGraphicFramePr>
          <p:nvPr/>
        </p:nvGraphicFramePr>
        <p:xfrm>
          <a:off x="0" y="44196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0" name="TextBox 19"/>
          <p:cNvSpPr txBox="1"/>
          <p:nvPr/>
        </p:nvSpPr>
        <p:spPr>
          <a:xfrm>
            <a:off x="4114800" y="4724400"/>
            <a:ext cx="4343400" cy="523220"/>
          </a:xfrm>
          <a:prstGeom prst="rect">
            <a:avLst/>
          </a:prstGeom>
          <a:noFill/>
        </p:spPr>
        <p:txBody>
          <a:bodyPr wrap="square" rtlCol="0">
            <a:spAutoFit/>
          </a:bodyPr>
          <a:lstStyle/>
          <a:p>
            <a:r>
              <a:rPr lang="en-US" sz="2800" b="1" dirty="0" smtClean="0"/>
              <a:t>37,46,55,58,86</a:t>
            </a:r>
            <a:endParaRPr lang="en-IN" sz="2800" b="1" dirty="0"/>
          </a:p>
        </p:txBody>
      </p:sp>
      <p:sp>
        <p:nvSpPr>
          <p:cNvPr id="21" name="TextBox 20"/>
          <p:cNvSpPr txBox="1"/>
          <p:nvPr/>
        </p:nvSpPr>
        <p:spPr>
          <a:xfrm>
            <a:off x="1295400" y="5257800"/>
            <a:ext cx="7010400" cy="1384995"/>
          </a:xfrm>
          <a:prstGeom prst="rect">
            <a:avLst/>
          </a:prstGeom>
          <a:noFill/>
        </p:spPr>
        <p:txBody>
          <a:bodyPr wrap="square" rtlCol="0">
            <a:spAutoFit/>
          </a:bodyPr>
          <a:lstStyle/>
          <a:p>
            <a:r>
              <a:rPr lang="en-US" sz="2800" dirty="0" smtClean="0"/>
              <a:t>Split the node at its median into two node, pushing the median element up by one level </a:t>
            </a:r>
            <a:endParaRPr lang="en-I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checkerboard(across)">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checkerboard(across)">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5</a:t>
            </a:r>
            <a:r>
              <a:rPr lang="en-US" dirty="0" smtClean="0"/>
              <a:t>-Way Search Tree</a:t>
            </a:r>
            <a:endParaRPr lang="en-US" dirty="0"/>
          </a:p>
        </p:txBody>
      </p:sp>
      <p:graphicFrame>
        <p:nvGraphicFramePr>
          <p:cNvPr id="10" name="Table 9"/>
          <p:cNvGraphicFramePr>
            <a:graphicFrameLocks noGrp="1"/>
          </p:cNvGraphicFramePr>
          <p:nvPr/>
        </p:nvGraphicFramePr>
        <p:xfrm>
          <a:off x="5334000" y="31242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104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9" name="Table 18"/>
          <p:cNvGraphicFramePr>
            <a:graphicFrameLocks noGrp="1"/>
          </p:cNvGraphicFramePr>
          <p:nvPr/>
        </p:nvGraphicFramePr>
        <p:xfrm>
          <a:off x="5181600" y="3505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7391400" y="3048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137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7162800" y="3429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7" name="Straight Connector 26"/>
          <p:cNvCxnSpPr/>
          <p:nvPr/>
        </p:nvCxnSpPr>
        <p:spPr>
          <a:xfrm rot="5400000">
            <a:off x="1104900" y="2628900"/>
            <a:ext cx="1447800" cy="1371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962400" y="2590800"/>
            <a:ext cx="1828800" cy="533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876800" y="2590800"/>
            <a:ext cx="3124200" cy="45720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24" name="Table 23"/>
          <p:cNvGraphicFramePr>
            <a:graphicFrameLocks noGrp="1"/>
          </p:cNvGraphicFramePr>
          <p:nvPr/>
        </p:nvGraphicFramePr>
        <p:xfrm>
          <a:off x="304800" y="40386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5" name="Table 24"/>
          <p:cNvGraphicFramePr>
            <a:graphicFrameLocks noGrp="1"/>
          </p:cNvGraphicFramePr>
          <p:nvPr/>
        </p:nvGraphicFramePr>
        <p:xfrm>
          <a:off x="0" y="44196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2362200" y="32004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37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6" name="Table 25"/>
          <p:cNvGraphicFramePr>
            <a:graphicFrameLocks noGrp="1"/>
          </p:cNvGraphicFramePr>
          <p:nvPr/>
        </p:nvGraphicFramePr>
        <p:xfrm>
          <a:off x="2133600" y="35814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8" name="Table 27"/>
          <p:cNvGraphicFramePr>
            <a:graphicFrameLocks noGrp="1"/>
          </p:cNvGraphicFramePr>
          <p:nvPr/>
        </p:nvGraphicFramePr>
        <p:xfrm>
          <a:off x="4191000" y="4038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58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9" name="Table 28"/>
          <p:cNvGraphicFramePr>
            <a:graphicFrameLocks noGrp="1"/>
          </p:cNvGraphicFramePr>
          <p:nvPr/>
        </p:nvGraphicFramePr>
        <p:xfrm>
          <a:off x="4038600" y="4419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0" name="Table 29"/>
          <p:cNvGraphicFramePr>
            <a:graphicFrameLocks noGrp="1"/>
          </p:cNvGraphicFramePr>
          <p:nvPr/>
        </p:nvGraphicFramePr>
        <p:xfrm>
          <a:off x="2667000" y="18288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116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32" name="Table 31"/>
          <p:cNvGraphicFramePr>
            <a:graphicFrameLocks noGrp="1"/>
          </p:cNvGraphicFramePr>
          <p:nvPr/>
        </p:nvGraphicFramePr>
        <p:xfrm>
          <a:off x="2362200" y="2209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4" name="TextBox 33"/>
          <p:cNvSpPr txBox="1"/>
          <p:nvPr/>
        </p:nvSpPr>
        <p:spPr>
          <a:xfrm>
            <a:off x="4800600" y="1371600"/>
            <a:ext cx="3733800" cy="523220"/>
          </a:xfrm>
          <a:prstGeom prst="rect">
            <a:avLst/>
          </a:prstGeom>
          <a:noFill/>
        </p:spPr>
        <p:txBody>
          <a:bodyPr wrap="square" rtlCol="0">
            <a:spAutoFit/>
          </a:bodyPr>
          <a:lstStyle/>
          <a:p>
            <a:r>
              <a:rPr lang="en-US" sz="2800" dirty="0" smtClean="0"/>
              <a:t>Insert 55 in the root </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checkerboard(across)">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5</a:t>
            </a:r>
            <a:r>
              <a:rPr lang="en-US" dirty="0" smtClean="0"/>
              <a:t>-Way Search Tree</a:t>
            </a:r>
            <a:endParaRPr lang="en-US" dirty="0"/>
          </a:p>
        </p:txBody>
      </p:sp>
      <p:graphicFrame>
        <p:nvGraphicFramePr>
          <p:cNvPr id="10" name="Table 9"/>
          <p:cNvGraphicFramePr>
            <a:graphicFrameLocks noGrp="1"/>
          </p:cNvGraphicFramePr>
          <p:nvPr/>
        </p:nvGraphicFramePr>
        <p:xfrm>
          <a:off x="5334000" y="31242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104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nvGraphicFramePr>
        <p:xfrm>
          <a:off x="2362200" y="1828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55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116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8" name="Table 17"/>
          <p:cNvGraphicFramePr>
            <a:graphicFrameLocks noGrp="1"/>
          </p:cNvGraphicFramePr>
          <p:nvPr/>
        </p:nvGraphicFramePr>
        <p:xfrm>
          <a:off x="2057400" y="22098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5181600" y="3505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7391400" y="3048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137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7162800" y="3429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7" name="Straight Connector 26"/>
          <p:cNvCxnSpPr/>
          <p:nvPr/>
        </p:nvCxnSpPr>
        <p:spPr>
          <a:xfrm rot="5400000">
            <a:off x="1104900" y="2628900"/>
            <a:ext cx="1447800" cy="1371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962400" y="2590800"/>
            <a:ext cx="1828800" cy="533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876800" y="2590800"/>
            <a:ext cx="3124200" cy="4572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438400" y="5562600"/>
            <a:ext cx="6324600" cy="954107"/>
          </a:xfrm>
          <a:prstGeom prst="rect">
            <a:avLst/>
          </a:prstGeom>
          <a:noFill/>
        </p:spPr>
        <p:txBody>
          <a:bodyPr wrap="square" rtlCol="0">
            <a:spAutoFit/>
          </a:bodyPr>
          <a:lstStyle/>
          <a:p>
            <a:r>
              <a:rPr lang="en-US" sz="2800" b="1" dirty="0" smtClean="0"/>
              <a:t>Search tree after inserting 4, 5, 58</a:t>
            </a:r>
            <a:endParaRPr lang="en-IN" sz="2800" b="1" dirty="0"/>
          </a:p>
        </p:txBody>
      </p:sp>
      <p:graphicFrame>
        <p:nvGraphicFramePr>
          <p:cNvPr id="24" name="Table 23"/>
          <p:cNvGraphicFramePr>
            <a:graphicFrameLocks noGrp="1"/>
          </p:cNvGraphicFramePr>
          <p:nvPr/>
        </p:nvGraphicFramePr>
        <p:xfrm>
          <a:off x="304800" y="40386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5" name="Table 24"/>
          <p:cNvGraphicFramePr>
            <a:graphicFrameLocks noGrp="1"/>
          </p:cNvGraphicFramePr>
          <p:nvPr/>
        </p:nvGraphicFramePr>
        <p:xfrm>
          <a:off x="0" y="44196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2362200" y="32004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37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6" name="Table 25"/>
          <p:cNvGraphicFramePr>
            <a:graphicFrameLocks noGrp="1"/>
          </p:cNvGraphicFramePr>
          <p:nvPr/>
        </p:nvGraphicFramePr>
        <p:xfrm>
          <a:off x="2133600" y="35814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8" name="Table 27"/>
          <p:cNvGraphicFramePr>
            <a:graphicFrameLocks noGrp="1"/>
          </p:cNvGraphicFramePr>
          <p:nvPr/>
        </p:nvGraphicFramePr>
        <p:xfrm>
          <a:off x="4191000" y="4038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58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9" name="Table 28"/>
          <p:cNvGraphicFramePr>
            <a:graphicFrameLocks noGrp="1"/>
          </p:cNvGraphicFramePr>
          <p:nvPr/>
        </p:nvGraphicFramePr>
        <p:xfrm>
          <a:off x="4038600" y="4419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3" name="Straight Connector 32"/>
          <p:cNvCxnSpPr/>
          <p:nvPr/>
        </p:nvCxnSpPr>
        <p:spPr>
          <a:xfrm rot="5400000">
            <a:off x="2590800" y="2819400"/>
            <a:ext cx="6096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3352800" y="2819400"/>
            <a:ext cx="1447800" cy="990600"/>
          </a:xfrm>
          <a:prstGeom prst="line">
            <a:avLst/>
          </a:prstGeom>
          <a:ln w="317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solidFill>
                  <a:srgbClr val="FF0000"/>
                </a:solidFill>
              </a:rPr>
              <a:t>m</a:t>
            </a:r>
            <a:r>
              <a:rPr lang="en-US" dirty="0" smtClean="0"/>
              <a:t>-Way Search Tree</a:t>
            </a:r>
            <a:endParaRPr lang="en-US" dirty="0"/>
          </a:p>
        </p:txBody>
      </p:sp>
      <p:sp>
        <p:nvSpPr>
          <p:cNvPr id="3" name="Content Placeholder 2"/>
          <p:cNvSpPr>
            <a:spLocks noGrp="1"/>
          </p:cNvSpPr>
          <p:nvPr>
            <p:ph idx="1"/>
          </p:nvPr>
        </p:nvSpPr>
        <p:spPr>
          <a:xfrm>
            <a:off x="457200" y="914400"/>
            <a:ext cx="8229600" cy="5211763"/>
          </a:xfrm>
        </p:spPr>
        <p:txBody>
          <a:bodyPr>
            <a:normAutofit fontScale="92500" lnSpcReduction="20000"/>
          </a:bodyPr>
          <a:lstStyle/>
          <a:p>
            <a:pPr>
              <a:buNone/>
            </a:pPr>
            <a:r>
              <a:rPr lang="en-US" dirty="0" smtClean="0"/>
              <a:t>[2] If the node has </a:t>
            </a:r>
            <a:r>
              <a:rPr lang="en-US" b="1" dirty="0" smtClean="0">
                <a:solidFill>
                  <a:srgbClr val="C00000"/>
                </a:solidFill>
              </a:rPr>
              <a:t>k</a:t>
            </a:r>
            <a:r>
              <a:rPr lang="en-US" dirty="0" smtClean="0"/>
              <a:t> child nodes where </a:t>
            </a:r>
            <a:r>
              <a:rPr lang="en-US" b="1" dirty="0" smtClean="0">
                <a:solidFill>
                  <a:srgbClr val="C00000"/>
                </a:solidFill>
              </a:rPr>
              <a:t>k&lt;=m</a:t>
            </a:r>
            <a:r>
              <a:rPr lang="en-US" dirty="0" smtClean="0"/>
              <a:t>, then the node can have only (</a:t>
            </a:r>
            <a:r>
              <a:rPr lang="en-US" b="1" dirty="0" smtClean="0">
                <a:solidFill>
                  <a:srgbClr val="C00000"/>
                </a:solidFill>
              </a:rPr>
              <a:t>k-1</a:t>
            </a:r>
            <a:r>
              <a:rPr lang="en-US" dirty="0" smtClean="0"/>
              <a:t>) keys, </a:t>
            </a:r>
            <a:r>
              <a:rPr lang="en-US" b="1" dirty="0" smtClean="0">
                <a:solidFill>
                  <a:srgbClr val="C00000"/>
                </a:solidFill>
              </a:rPr>
              <a:t>K</a:t>
            </a:r>
            <a:r>
              <a:rPr lang="en-US" b="1" baseline="-25000" dirty="0" smtClean="0">
                <a:solidFill>
                  <a:srgbClr val="C00000"/>
                </a:solidFill>
              </a:rPr>
              <a:t>1</a:t>
            </a:r>
            <a:r>
              <a:rPr lang="en-US" b="1" dirty="0" smtClean="0">
                <a:solidFill>
                  <a:srgbClr val="C00000"/>
                </a:solidFill>
              </a:rPr>
              <a:t> , K</a:t>
            </a:r>
            <a:r>
              <a:rPr lang="en-US" b="1" baseline="-25000" dirty="0" smtClean="0">
                <a:solidFill>
                  <a:srgbClr val="C00000"/>
                </a:solidFill>
              </a:rPr>
              <a:t>2</a:t>
            </a:r>
            <a:r>
              <a:rPr lang="en-US" b="1" dirty="0" smtClean="0">
                <a:solidFill>
                  <a:srgbClr val="C00000"/>
                </a:solidFill>
              </a:rPr>
              <a:t> , …… K</a:t>
            </a:r>
            <a:r>
              <a:rPr lang="en-US" b="1" baseline="-25000" dirty="0" smtClean="0">
                <a:solidFill>
                  <a:srgbClr val="C00000"/>
                </a:solidFill>
              </a:rPr>
              <a:t>k-1 </a:t>
            </a:r>
            <a:r>
              <a:rPr lang="en-US" b="1" dirty="0" smtClean="0">
                <a:solidFill>
                  <a:srgbClr val="C00000"/>
                </a:solidFill>
              </a:rPr>
              <a:t> </a:t>
            </a:r>
            <a:r>
              <a:rPr lang="en-US" dirty="0" smtClean="0"/>
              <a:t>contained in the node such that </a:t>
            </a:r>
            <a:r>
              <a:rPr lang="en-US" b="1" dirty="0" err="1" smtClean="0">
                <a:solidFill>
                  <a:srgbClr val="C00000"/>
                </a:solidFill>
              </a:rPr>
              <a:t>K</a:t>
            </a:r>
            <a:r>
              <a:rPr lang="en-US" b="1" baseline="-25000" dirty="0" err="1" smtClean="0">
                <a:solidFill>
                  <a:srgbClr val="C00000"/>
                </a:solidFill>
              </a:rPr>
              <a:t>i</a:t>
            </a:r>
            <a:r>
              <a:rPr lang="en-US" b="1" dirty="0" smtClean="0">
                <a:solidFill>
                  <a:srgbClr val="C00000"/>
                </a:solidFill>
              </a:rPr>
              <a:t> &lt; K</a:t>
            </a:r>
            <a:r>
              <a:rPr lang="en-US" b="1" baseline="-25000" dirty="0" smtClean="0">
                <a:solidFill>
                  <a:srgbClr val="C00000"/>
                </a:solidFill>
              </a:rPr>
              <a:t>i+1</a:t>
            </a:r>
            <a:r>
              <a:rPr lang="en-US" b="1" dirty="0" smtClean="0">
                <a:solidFill>
                  <a:srgbClr val="C00000"/>
                </a:solidFill>
              </a:rPr>
              <a:t> </a:t>
            </a:r>
            <a:r>
              <a:rPr lang="en-US" dirty="0" smtClean="0"/>
              <a:t>and each of the keys partitions all the keys in the </a:t>
            </a:r>
            <a:r>
              <a:rPr lang="en-US" dirty="0" err="1" smtClean="0"/>
              <a:t>subtrees</a:t>
            </a:r>
            <a:r>
              <a:rPr lang="en-US" dirty="0" smtClean="0"/>
              <a:t> into </a:t>
            </a:r>
            <a:r>
              <a:rPr lang="en-US" b="1" dirty="0" smtClean="0">
                <a:solidFill>
                  <a:srgbClr val="FF0000"/>
                </a:solidFill>
              </a:rPr>
              <a:t>k</a:t>
            </a:r>
            <a:r>
              <a:rPr lang="en-US" dirty="0" smtClean="0"/>
              <a:t> subsets</a:t>
            </a:r>
          </a:p>
          <a:p>
            <a:pPr>
              <a:buNone/>
            </a:pPr>
            <a:endParaRPr lang="en-US" dirty="0" smtClean="0"/>
          </a:p>
          <a:p>
            <a:pPr>
              <a:buNone/>
            </a:pPr>
            <a:r>
              <a:rPr lang="en-US" dirty="0" smtClean="0"/>
              <a:t>[3] For a node </a:t>
            </a:r>
            <a:r>
              <a:rPr lang="en-US" b="1" dirty="0" smtClean="0">
                <a:solidFill>
                  <a:srgbClr val="FF0000"/>
                </a:solidFill>
              </a:rPr>
              <a:t>A</a:t>
            </a:r>
            <a:r>
              <a:rPr lang="en-US" b="1" baseline="-25000" dirty="0" smtClean="0">
                <a:solidFill>
                  <a:srgbClr val="FF0000"/>
                </a:solidFill>
              </a:rPr>
              <a:t>0</a:t>
            </a:r>
            <a:r>
              <a:rPr lang="en-US" b="1" dirty="0" smtClean="0">
                <a:solidFill>
                  <a:srgbClr val="FF0000"/>
                </a:solidFill>
              </a:rPr>
              <a:t> , (K</a:t>
            </a:r>
            <a:r>
              <a:rPr lang="en-US" b="1" baseline="-25000" dirty="0" smtClean="0">
                <a:solidFill>
                  <a:srgbClr val="FF0000"/>
                </a:solidFill>
              </a:rPr>
              <a:t>1</a:t>
            </a:r>
            <a:r>
              <a:rPr lang="en-US" b="1" dirty="0" smtClean="0">
                <a:solidFill>
                  <a:srgbClr val="FF0000"/>
                </a:solidFill>
              </a:rPr>
              <a:t> , A</a:t>
            </a:r>
            <a:r>
              <a:rPr lang="en-US" b="1" baseline="-25000" dirty="0" smtClean="0">
                <a:solidFill>
                  <a:srgbClr val="FF0000"/>
                </a:solidFill>
              </a:rPr>
              <a:t>1</a:t>
            </a:r>
            <a:r>
              <a:rPr lang="en-US" b="1" dirty="0" smtClean="0">
                <a:solidFill>
                  <a:srgbClr val="FF0000"/>
                </a:solidFill>
              </a:rPr>
              <a:t>), (K</a:t>
            </a:r>
            <a:r>
              <a:rPr lang="en-US" b="1" baseline="-25000" dirty="0" smtClean="0">
                <a:solidFill>
                  <a:srgbClr val="FF0000"/>
                </a:solidFill>
              </a:rPr>
              <a:t>2 </a:t>
            </a:r>
            <a:r>
              <a:rPr lang="en-US" b="1" dirty="0" smtClean="0">
                <a:solidFill>
                  <a:srgbClr val="FF0000"/>
                </a:solidFill>
              </a:rPr>
              <a:t>, A</a:t>
            </a:r>
            <a:r>
              <a:rPr lang="en-US" b="1" baseline="-25000" dirty="0" smtClean="0">
                <a:solidFill>
                  <a:srgbClr val="FF0000"/>
                </a:solidFill>
              </a:rPr>
              <a:t>2</a:t>
            </a:r>
            <a:r>
              <a:rPr lang="en-US" b="1" dirty="0" smtClean="0">
                <a:solidFill>
                  <a:srgbClr val="FF0000"/>
                </a:solidFill>
              </a:rPr>
              <a:t>) , …. (K</a:t>
            </a:r>
            <a:r>
              <a:rPr lang="en-US" b="1" baseline="-25000" dirty="0" smtClean="0">
                <a:solidFill>
                  <a:srgbClr val="FF0000"/>
                </a:solidFill>
              </a:rPr>
              <a:t>m-1</a:t>
            </a:r>
            <a:r>
              <a:rPr lang="en-US" b="1" dirty="0" smtClean="0">
                <a:solidFill>
                  <a:srgbClr val="FF0000"/>
                </a:solidFill>
              </a:rPr>
              <a:t> </a:t>
            </a:r>
            <a:r>
              <a:rPr lang="en-US" dirty="0" smtClean="0"/>
              <a:t>, </a:t>
            </a:r>
            <a:r>
              <a:rPr lang="en-US" b="1" dirty="0" smtClean="0">
                <a:solidFill>
                  <a:srgbClr val="FF0000"/>
                </a:solidFill>
              </a:rPr>
              <a:t>A</a:t>
            </a:r>
            <a:r>
              <a:rPr lang="en-US" b="1" baseline="-25000" dirty="0" smtClean="0">
                <a:solidFill>
                  <a:srgbClr val="FF0000"/>
                </a:solidFill>
              </a:rPr>
              <a:t>m-1</a:t>
            </a:r>
            <a:r>
              <a:rPr lang="en-US" b="1" dirty="0" smtClean="0">
                <a:solidFill>
                  <a:srgbClr val="FF0000"/>
                </a:solidFill>
              </a:rPr>
              <a:t> </a:t>
            </a:r>
            <a:r>
              <a:rPr lang="en-US" dirty="0" smtClean="0"/>
              <a:t>) all key values in the </a:t>
            </a:r>
            <a:r>
              <a:rPr lang="en-US" dirty="0" err="1" smtClean="0"/>
              <a:t>subtree</a:t>
            </a:r>
            <a:r>
              <a:rPr lang="en-US" dirty="0" smtClean="0"/>
              <a:t> pointed to by </a:t>
            </a:r>
            <a:r>
              <a:rPr lang="en-US" b="1" dirty="0" smtClean="0">
                <a:solidFill>
                  <a:srgbClr val="FF0000"/>
                </a:solidFill>
              </a:rPr>
              <a:t>A</a:t>
            </a:r>
            <a:r>
              <a:rPr lang="en-US" b="1" baseline="-25000" dirty="0" smtClean="0">
                <a:solidFill>
                  <a:srgbClr val="FF0000"/>
                </a:solidFill>
              </a:rPr>
              <a:t>i</a:t>
            </a:r>
            <a:r>
              <a:rPr lang="en-US" dirty="0" smtClean="0"/>
              <a:t> are less than the key </a:t>
            </a:r>
            <a:r>
              <a:rPr lang="en-US" b="1" dirty="0" smtClean="0">
                <a:solidFill>
                  <a:srgbClr val="FF0000"/>
                </a:solidFill>
              </a:rPr>
              <a:t>K</a:t>
            </a:r>
            <a:r>
              <a:rPr lang="en-US" b="1" baseline="-25000" dirty="0" smtClean="0">
                <a:solidFill>
                  <a:srgbClr val="FF0000"/>
                </a:solidFill>
              </a:rPr>
              <a:t>i+1</a:t>
            </a:r>
            <a:r>
              <a:rPr lang="en-US" b="1" dirty="0" smtClean="0">
                <a:solidFill>
                  <a:srgbClr val="FF0000"/>
                </a:solidFill>
              </a:rPr>
              <a:t> , 0&lt;=i&lt;=m-2 </a:t>
            </a:r>
            <a:r>
              <a:rPr lang="en-US" dirty="0" smtClean="0"/>
              <a:t>and all key values in the </a:t>
            </a:r>
            <a:r>
              <a:rPr lang="en-US" dirty="0" err="1" smtClean="0"/>
              <a:t>subtree</a:t>
            </a:r>
            <a:r>
              <a:rPr lang="en-US" dirty="0" smtClean="0"/>
              <a:t> pointed to by </a:t>
            </a:r>
            <a:r>
              <a:rPr lang="en-US" b="1" dirty="0" smtClean="0">
                <a:solidFill>
                  <a:srgbClr val="FF0000"/>
                </a:solidFill>
              </a:rPr>
              <a:t>A</a:t>
            </a:r>
            <a:r>
              <a:rPr lang="en-US" b="1" baseline="-25000" dirty="0" smtClean="0">
                <a:solidFill>
                  <a:srgbClr val="FF0000"/>
                </a:solidFill>
              </a:rPr>
              <a:t>m-1</a:t>
            </a:r>
            <a:r>
              <a:rPr lang="en-US" dirty="0" smtClean="0"/>
              <a:t> are greater than </a:t>
            </a:r>
            <a:r>
              <a:rPr lang="en-US" b="1" dirty="0" smtClean="0">
                <a:solidFill>
                  <a:srgbClr val="FF0000"/>
                </a:solidFill>
              </a:rPr>
              <a:t>K</a:t>
            </a:r>
            <a:r>
              <a:rPr lang="en-US" b="1" baseline="-25000" dirty="0" smtClean="0">
                <a:solidFill>
                  <a:srgbClr val="FF0000"/>
                </a:solidFill>
              </a:rPr>
              <a:t>m-1</a:t>
            </a:r>
            <a:r>
              <a:rPr lang="en-US" dirty="0" smtClean="0"/>
              <a:t> </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5</a:t>
            </a:r>
            <a:r>
              <a:rPr lang="en-US" dirty="0" smtClean="0"/>
              <a:t>-Way Search Tree</a:t>
            </a:r>
            <a:endParaRPr lang="en-US" dirty="0"/>
          </a:p>
        </p:txBody>
      </p:sp>
      <p:graphicFrame>
        <p:nvGraphicFramePr>
          <p:cNvPr id="10" name="Table 9"/>
          <p:cNvGraphicFramePr>
            <a:graphicFrameLocks noGrp="1"/>
          </p:cNvGraphicFramePr>
          <p:nvPr/>
        </p:nvGraphicFramePr>
        <p:xfrm>
          <a:off x="5334000" y="31242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104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nvGraphicFramePr>
        <p:xfrm>
          <a:off x="2362200" y="1828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55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116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8" name="Table 17"/>
          <p:cNvGraphicFramePr>
            <a:graphicFrameLocks noGrp="1"/>
          </p:cNvGraphicFramePr>
          <p:nvPr/>
        </p:nvGraphicFramePr>
        <p:xfrm>
          <a:off x="2057400" y="22098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5181600" y="3505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7391400" y="3048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137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7162800" y="3429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7" name="Straight Connector 26"/>
          <p:cNvCxnSpPr/>
          <p:nvPr/>
        </p:nvCxnSpPr>
        <p:spPr>
          <a:xfrm rot="5400000">
            <a:off x="1104900" y="2628900"/>
            <a:ext cx="1447800" cy="1371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962400" y="2590800"/>
            <a:ext cx="1828800" cy="533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876800" y="2590800"/>
            <a:ext cx="3124200" cy="4572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324600" y="1447800"/>
            <a:ext cx="2133600" cy="523220"/>
          </a:xfrm>
          <a:prstGeom prst="rect">
            <a:avLst/>
          </a:prstGeom>
          <a:noFill/>
        </p:spPr>
        <p:txBody>
          <a:bodyPr wrap="square" rtlCol="0">
            <a:spAutoFit/>
          </a:bodyPr>
          <a:lstStyle/>
          <a:p>
            <a:r>
              <a:rPr lang="en-US" sz="2800" b="1" dirty="0" smtClean="0"/>
              <a:t>Insert 6</a:t>
            </a:r>
            <a:endParaRPr lang="en-IN" sz="2800" b="1" dirty="0"/>
          </a:p>
        </p:txBody>
      </p:sp>
      <p:graphicFrame>
        <p:nvGraphicFramePr>
          <p:cNvPr id="24" name="Table 23"/>
          <p:cNvGraphicFramePr>
            <a:graphicFrameLocks noGrp="1"/>
          </p:cNvGraphicFramePr>
          <p:nvPr/>
        </p:nvGraphicFramePr>
        <p:xfrm>
          <a:off x="304800" y="40386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5" name="Table 24"/>
          <p:cNvGraphicFramePr>
            <a:graphicFrameLocks noGrp="1"/>
          </p:cNvGraphicFramePr>
          <p:nvPr/>
        </p:nvGraphicFramePr>
        <p:xfrm>
          <a:off x="0" y="44196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2362200" y="32004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37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6" name="Table 25"/>
          <p:cNvGraphicFramePr>
            <a:graphicFrameLocks noGrp="1"/>
          </p:cNvGraphicFramePr>
          <p:nvPr/>
        </p:nvGraphicFramePr>
        <p:xfrm>
          <a:off x="2133600" y="35814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8" name="Table 27"/>
          <p:cNvGraphicFramePr>
            <a:graphicFrameLocks noGrp="1"/>
          </p:cNvGraphicFramePr>
          <p:nvPr/>
        </p:nvGraphicFramePr>
        <p:xfrm>
          <a:off x="4191000" y="4038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58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9" name="Table 28"/>
          <p:cNvGraphicFramePr>
            <a:graphicFrameLocks noGrp="1"/>
          </p:cNvGraphicFramePr>
          <p:nvPr/>
        </p:nvGraphicFramePr>
        <p:xfrm>
          <a:off x="4038600" y="4419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3" name="Straight Connector 32"/>
          <p:cNvCxnSpPr/>
          <p:nvPr/>
        </p:nvCxnSpPr>
        <p:spPr>
          <a:xfrm rot="5400000">
            <a:off x="2590800" y="2819400"/>
            <a:ext cx="6096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3352800" y="2819400"/>
            <a:ext cx="1447800" cy="9906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72000"/>
            <a:ext cx="2286000" cy="523220"/>
          </a:xfrm>
          <a:prstGeom prst="rect">
            <a:avLst/>
          </a:prstGeom>
          <a:noFill/>
        </p:spPr>
        <p:txBody>
          <a:bodyPr wrap="square" rtlCol="0">
            <a:spAutoFit/>
          </a:bodyPr>
          <a:lstStyle/>
          <a:p>
            <a:r>
              <a:rPr lang="en-US" sz="2800" b="1" dirty="0" smtClean="0"/>
              <a:t>2,4,5,6,7</a:t>
            </a:r>
            <a:endParaRPr lang="en-IN" sz="2800" b="1" dirty="0"/>
          </a:p>
        </p:txBody>
      </p:sp>
      <p:sp>
        <p:nvSpPr>
          <p:cNvPr id="32" name="TextBox 31"/>
          <p:cNvSpPr txBox="1"/>
          <p:nvPr/>
        </p:nvSpPr>
        <p:spPr>
          <a:xfrm>
            <a:off x="1295400" y="5257800"/>
            <a:ext cx="7010400" cy="1384995"/>
          </a:xfrm>
          <a:prstGeom prst="rect">
            <a:avLst/>
          </a:prstGeom>
          <a:noFill/>
        </p:spPr>
        <p:txBody>
          <a:bodyPr wrap="square" rtlCol="0">
            <a:spAutoFit/>
          </a:bodyPr>
          <a:lstStyle/>
          <a:p>
            <a:r>
              <a:rPr lang="en-US" sz="2800" dirty="0" smtClean="0"/>
              <a:t>Split the node at its median into two node, pushing the median element up by one level </a:t>
            </a:r>
            <a:endParaRPr lang="en-I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checkerboard(across)">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checkerboard(across)">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0" grpId="0"/>
      <p:bldP spid="3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5</a:t>
            </a:r>
            <a:r>
              <a:rPr lang="en-US" dirty="0" smtClean="0"/>
              <a:t>-Way Search Tree</a:t>
            </a:r>
            <a:endParaRPr lang="en-US" dirty="0"/>
          </a:p>
        </p:txBody>
      </p:sp>
      <p:graphicFrame>
        <p:nvGraphicFramePr>
          <p:cNvPr id="10" name="Table 9"/>
          <p:cNvGraphicFramePr>
            <a:graphicFrameLocks noGrp="1"/>
          </p:cNvGraphicFramePr>
          <p:nvPr/>
        </p:nvGraphicFramePr>
        <p:xfrm>
          <a:off x="5334000" y="31242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104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nvGraphicFramePr>
        <p:xfrm>
          <a:off x="2362200" y="1828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55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116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8" name="Table 17"/>
          <p:cNvGraphicFramePr>
            <a:graphicFrameLocks noGrp="1"/>
          </p:cNvGraphicFramePr>
          <p:nvPr/>
        </p:nvGraphicFramePr>
        <p:xfrm>
          <a:off x="2057400" y="22098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5181600" y="3505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7391400" y="3048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137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7162800" y="3429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1" name="Straight Connector 30"/>
          <p:cNvCxnSpPr/>
          <p:nvPr/>
        </p:nvCxnSpPr>
        <p:spPr>
          <a:xfrm>
            <a:off x="3962400" y="2590800"/>
            <a:ext cx="1828800" cy="533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876800" y="2590800"/>
            <a:ext cx="3124200" cy="4572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562600" y="1371600"/>
            <a:ext cx="3200400" cy="954107"/>
          </a:xfrm>
          <a:prstGeom prst="rect">
            <a:avLst/>
          </a:prstGeom>
          <a:noFill/>
        </p:spPr>
        <p:txBody>
          <a:bodyPr wrap="square" rtlCol="0">
            <a:spAutoFit/>
          </a:bodyPr>
          <a:lstStyle/>
          <a:p>
            <a:r>
              <a:rPr lang="en-US" sz="2800" b="1" dirty="0" smtClean="0"/>
              <a:t>Insert 5 at the root</a:t>
            </a:r>
            <a:endParaRPr lang="en-IN" sz="2800" b="1" dirty="0"/>
          </a:p>
        </p:txBody>
      </p:sp>
      <p:graphicFrame>
        <p:nvGraphicFramePr>
          <p:cNvPr id="21" name="Table 20"/>
          <p:cNvGraphicFramePr>
            <a:graphicFrameLocks noGrp="1"/>
          </p:cNvGraphicFramePr>
          <p:nvPr/>
        </p:nvGraphicFramePr>
        <p:xfrm>
          <a:off x="2362200" y="32004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37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6" name="Table 25"/>
          <p:cNvGraphicFramePr>
            <a:graphicFrameLocks noGrp="1"/>
          </p:cNvGraphicFramePr>
          <p:nvPr/>
        </p:nvGraphicFramePr>
        <p:xfrm>
          <a:off x="2133600" y="35814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8" name="Table 27"/>
          <p:cNvGraphicFramePr>
            <a:graphicFrameLocks noGrp="1"/>
          </p:cNvGraphicFramePr>
          <p:nvPr/>
        </p:nvGraphicFramePr>
        <p:xfrm>
          <a:off x="4191000" y="4038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58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9" name="Table 28"/>
          <p:cNvGraphicFramePr>
            <a:graphicFrameLocks noGrp="1"/>
          </p:cNvGraphicFramePr>
          <p:nvPr/>
        </p:nvGraphicFramePr>
        <p:xfrm>
          <a:off x="4038600" y="4419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3" name="Straight Connector 32"/>
          <p:cNvCxnSpPr/>
          <p:nvPr/>
        </p:nvCxnSpPr>
        <p:spPr>
          <a:xfrm rot="5400000">
            <a:off x="2590800" y="2819400"/>
            <a:ext cx="6096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3352800" y="2819400"/>
            <a:ext cx="1447800" cy="990600"/>
          </a:xfrm>
          <a:prstGeom prst="line">
            <a:avLst/>
          </a:prstGeom>
          <a:ln w="31750"/>
        </p:spPr>
        <p:style>
          <a:lnRef idx="1">
            <a:schemeClr val="accent1"/>
          </a:lnRef>
          <a:fillRef idx="0">
            <a:schemeClr val="accent1"/>
          </a:fillRef>
          <a:effectRef idx="0">
            <a:schemeClr val="accent1"/>
          </a:effectRef>
          <a:fontRef idx="minor">
            <a:schemeClr val="tx1"/>
          </a:fontRef>
        </p:style>
      </p:cxnSp>
      <p:graphicFrame>
        <p:nvGraphicFramePr>
          <p:cNvPr id="34" name="Table 33"/>
          <p:cNvGraphicFramePr>
            <a:graphicFrameLocks noGrp="1"/>
          </p:cNvGraphicFramePr>
          <p:nvPr/>
        </p:nvGraphicFramePr>
        <p:xfrm>
          <a:off x="2438400" y="43434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37" name="Table 36"/>
          <p:cNvGraphicFramePr>
            <a:graphicFrameLocks noGrp="1"/>
          </p:cNvGraphicFramePr>
          <p:nvPr/>
        </p:nvGraphicFramePr>
        <p:xfrm>
          <a:off x="152400" y="43434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38" name="Table 37"/>
          <p:cNvGraphicFramePr>
            <a:graphicFrameLocks noGrp="1"/>
          </p:cNvGraphicFramePr>
          <p:nvPr/>
        </p:nvGraphicFramePr>
        <p:xfrm>
          <a:off x="2133600" y="47244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9" name="Table 38"/>
          <p:cNvGraphicFramePr>
            <a:graphicFrameLocks noGrp="1"/>
          </p:cNvGraphicFramePr>
          <p:nvPr/>
        </p:nvGraphicFramePr>
        <p:xfrm>
          <a:off x="0" y="47244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solidFill>
                  <a:srgbClr val="FF0000"/>
                </a:solidFill>
              </a:rPr>
              <a:t>5</a:t>
            </a:r>
            <a:r>
              <a:rPr lang="en-US" dirty="0" smtClean="0"/>
              <a:t>-Way Search Tree</a:t>
            </a:r>
            <a:endParaRPr lang="en-US" dirty="0"/>
          </a:p>
        </p:txBody>
      </p:sp>
      <p:graphicFrame>
        <p:nvGraphicFramePr>
          <p:cNvPr id="10" name="Table 9"/>
          <p:cNvGraphicFramePr>
            <a:graphicFrameLocks noGrp="1"/>
          </p:cNvGraphicFramePr>
          <p:nvPr/>
        </p:nvGraphicFramePr>
        <p:xfrm>
          <a:off x="5334000" y="31242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104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9" name="Table 18"/>
          <p:cNvGraphicFramePr>
            <a:graphicFrameLocks noGrp="1"/>
          </p:cNvGraphicFramePr>
          <p:nvPr/>
        </p:nvGraphicFramePr>
        <p:xfrm>
          <a:off x="5181600" y="3505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7391400" y="3048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137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7162800" y="3429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1" name="Straight Connector 30"/>
          <p:cNvCxnSpPr/>
          <p:nvPr/>
        </p:nvCxnSpPr>
        <p:spPr>
          <a:xfrm>
            <a:off x="3962400" y="2590800"/>
            <a:ext cx="1828800" cy="533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876800" y="2590800"/>
            <a:ext cx="3124200" cy="4572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562600" y="1371600"/>
            <a:ext cx="3200400" cy="954107"/>
          </a:xfrm>
          <a:prstGeom prst="rect">
            <a:avLst/>
          </a:prstGeom>
          <a:noFill/>
        </p:spPr>
        <p:txBody>
          <a:bodyPr wrap="square" rtlCol="0">
            <a:spAutoFit/>
          </a:bodyPr>
          <a:lstStyle/>
          <a:p>
            <a:r>
              <a:rPr lang="en-US" sz="2800" b="1" dirty="0" smtClean="0"/>
              <a:t>Insert 5 at the root</a:t>
            </a:r>
            <a:endParaRPr lang="en-IN" sz="2800" b="1" dirty="0"/>
          </a:p>
        </p:txBody>
      </p:sp>
      <p:graphicFrame>
        <p:nvGraphicFramePr>
          <p:cNvPr id="21" name="Table 20"/>
          <p:cNvGraphicFramePr>
            <a:graphicFrameLocks noGrp="1"/>
          </p:cNvGraphicFramePr>
          <p:nvPr/>
        </p:nvGraphicFramePr>
        <p:xfrm>
          <a:off x="2362200" y="32004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37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6" name="Table 25"/>
          <p:cNvGraphicFramePr>
            <a:graphicFrameLocks noGrp="1"/>
          </p:cNvGraphicFramePr>
          <p:nvPr/>
        </p:nvGraphicFramePr>
        <p:xfrm>
          <a:off x="2133600" y="35814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8" name="Table 27"/>
          <p:cNvGraphicFramePr>
            <a:graphicFrameLocks noGrp="1"/>
          </p:cNvGraphicFramePr>
          <p:nvPr/>
        </p:nvGraphicFramePr>
        <p:xfrm>
          <a:off x="4191000" y="4038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58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9" name="Table 28"/>
          <p:cNvGraphicFramePr>
            <a:graphicFrameLocks noGrp="1"/>
          </p:cNvGraphicFramePr>
          <p:nvPr/>
        </p:nvGraphicFramePr>
        <p:xfrm>
          <a:off x="4038600" y="4419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3" name="Straight Connector 32"/>
          <p:cNvCxnSpPr/>
          <p:nvPr/>
        </p:nvCxnSpPr>
        <p:spPr>
          <a:xfrm rot="5400000">
            <a:off x="2590800" y="2819400"/>
            <a:ext cx="6096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3352800" y="2819400"/>
            <a:ext cx="1447800" cy="990600"/>
          </a:xfrm>
          <a:prstGeom prst="line">
            <a:avLst/>
          </a:prstGeom>
          <a:ln w="31750"/>
        </p:spPr>
        <p:style>
          <a:lnRef idx="1">
            <a:schemeClr val="accent1"/>
          </a:lnRef>
          <a:fillRef idx="0">
            <a:schemeClr val="accent1"/>
          </a:fillRef>
          <a:effectRef idx="0">
            <a:schemeClr val="accent1"/>
          </a:effectRef>
          <a:fontRef idx="minor">
            <a:schemeClr val="tx1"/>
          </a:fontRef>
        </p:style>
      </p:cxnSp>
      <p:graphicFrame>
        <p:nvGraphicFramePr>
          <p:cNvPr id="34" name="Table 33"/>
          <p:cNvGraphicFramePr>
            <a:graphicFrameLocks noGrp="1"/>
          </p:cNvGraphicFramePr>
          <p:nvPr/>
        </p:nvGraphicFramePr>
        <p:xfrm>
          <a:off x="2438400" y="43434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37" name="Table 36"/>
          <p:cNvGraphicFramePr>
            <a:graphicFrameLocks noGrp="1"/>
          </p:cNvGraphicFramePr>
          <p:nvPr/>
        </p:nvGraphicFramePr>
        <p:xfrm>
          <a:off x="152400" y="43434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38" name="Table 37"/>
          <p:cNvGraphicFramePr>
            <a:graphicFrameLocks noGrp="1"/>
          </p:cNvGraphicFramePr>
          <p:nvPr/>
        </p:nvGraphicFramePr>
        <p:xfrm>
          <a:off x="2133600" y="47244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9" name="Table 38"/>
          <p:cNvGraphicFramePr>
            <a:graphicFrameLocks noGrp="1"/>
          </p:cNvGraphicFramePr>
          <p:nvPr/>
        </p:nvGraphicFramePr>
        <p:xfrm>
          <a:off x="0" y="47244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0" name="Table 39"/>
          <p:cNvGraphicFramePr>
            <a:graphicFrameLocks noGrp="1"/>
          </p:cNvGraphicFramePr>
          <p:nvPr/>
        </p:nvGraphicFramePr>
        <p:xfrm>
          <a:off x="4038600" y="19812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96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116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41" name="Table 40"/>
          <p:cNvGraphicFramePr>
            <a:graphicFrameLocks noGrp="1"/>
          </p:cNvGraphicFramePr>
          <p:nvPr/>
        </p:nvGraphicFramePr>
        <p:xfrm>
          <a:off x="838200" y="20574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42" name="Table 41"/>
          <p:cNvGraphicFramePr>
            <a:graphicFrameLocks noGrp="1"/>
          </p:cNvGraphicFramePr>
          <p:nvPr/>
        </p:nvGraphicFramePr>
        <p:xfrm>
          <a:off x="2743200" y="12192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55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43" name="Table 42"/>
          <p:cNvGraphicFramePr>
            <a:graphicFrameLocks noGrp="1"/>
          </p:cNvGraphicFramePr>
          <p:nvPr/>
        </p:nvGraphicFramePr>
        <p:xfrm>
          <a:off x="2362200" y="16002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solidFill>
                  <a:srgbClr val="FF0000"/>
                </a:solidFill>
              </a:rPr>
              <a:t>5</a:t>
            </a:r>
            <a:r>
              <a:rPr lang="en-US" dirty="0" smtClean="0"/>
              <a:t>-Way Search Tree</a:t>
            </a:r>
            <a:endParaRPr lang="en-US" dirty="0"/>
          </a:p>
        </p:txBody>
      </p:sp>
      <p:graphicFrame>
        <p:nvGraphicFramePr>
          <p:cNvPr id="10" name="Table 9"/>
          <p:cNvGraphicFramePr>
            <a:graphicFrameLocks noGrp="1"/>
          </p:cNvGraphicFramePr>
          <p:nvPr/>
        </p:nvGraphicFramePr>
        <p:xfrm>
          <a:off x="5791200" y="51054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104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9" name="Table 18"/>
          <p:cNvGraphicFramePr>
            <a:graphicFrameLocks noGrp="1"/>
          </p:cNvGraphicFramePr>
          <p:nvPr/>
        </p:nvGraphicFramePr>
        <p:xfrm>
          <a:off x="5562600" y="54864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7010400" y="38862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137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6705600" y="4267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1" name="Straight Connector 30"/>
          <p:cNvCxnSpPr/>
          <p:nvPr/>
        </p:nvCxnSpPr>
        <p:spPr>
          <a:xfrm>
            <a:off x="5486400" y="3048000"/>
            <a:ext cx="1905000" cy="8382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562600" y="1371600"/>
            <a:ext cx="3200400" cy="954107"/>
          </a:xfrm>
          <a:prstGeom prst="rect">
            <a:avLst/>
          </a:prstGeom>
          <a:noFill/>
        </p:spPr>
        <p:txBody>
          <a:bodyPr wrap="square" rtlCol="0">
            <a:spAutoFit/>
          </a:bodyPr>
          <a:lstStyle/>
          <a:p>
            <a:r>
              <a:rPr lang="en-US" sz="2800" b="1" dirty="0" smtClean="0"/>
              <a:t>Insert 5 at the root</a:t>
            </a:r>
            <a:endParaRPr lang="en-IN" sz="2800" b="1" dirty="0"/>
          </a:p>
        </p:txBody>
      </p:sp>
      <p:graphicFrame>
        <p:nvGraphicFramePr>
          <p:cNvPr id="21" name="Table 20"/>
          <p:cNvGraphicFramePr>
            <a:graphicFrameLocks noGrp="1"/>
          </p:cNvGraphicFramePr>
          <p:nvPr/>
        </p:nvGraphicFramePr>
        <p:xfrm>
          <a:off x="2438400" y="43434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37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6" name="Table 25"/>
          <p:cNvGraphicFramePr>
            <a:graphicFrameLocks noGrp="1"/>
          </p:cNvGraphicFramePr>
          <p:nvPr/>
        </p:nvGraphicFramePr>
        <p:xfrm>
          <a:off x="2133600" y="47244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8" name="Table 27"/>
          <p:cNvGraphicFramePr>
            <a:graphicFrameLocks noGrp="1"/>
          </p:cNvGraphicFramePr>
          <p:nvPr/>
        </p:nvGraphicFramePr>
        <p:xfrm>
          <a:off x="4191000" y="4038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58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9" name="Table 28"/>
          <p:cNvGraphicFramePr>
            <a:graphicFrameLocks noGrp="1"/>
          </p:cNvGraphicFramePr>
          <p:nvPr/>
        </p:nvGraphicFramePr>
        <p:xfrm>
          <a:off x="4038600" y="4419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3" name="Straight Connector 32"/>
          <p:cNvCxnSpPr/>
          <p:nvPr/>
        </p:nvCxnSpPr>
        <p:spPr>
          <a:xfrm rot="5400000">
            <a:off x="38100" y="3619500"/>
            <a:ext cx="1143000" cy="304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2019300" y="3314700"/>
            <a:ext cx="1143000" cy="914400"/>
          </a:xfrm>
          <a:prstGeom prst="line">
            <a:avLst/>
          </a:prstGeom>
          <a:ln w="31750"/>
        </p:spPr>
        <p:style>
          <a:lnRef idx="1">
            <a:schemeClr val="accent1"/>
          </a:lnRef>
          <a:fillRef idx="0">
            <a:schemeClr val="accent1"/>
          </a:fillRef>
          <a:effectRef idx="0">
            <a:schemeClr val="accent1"/>
          </a:effectRef>
          <a:fontRef idx="minor">
            <a:schemeClr val="tx1"/>
          </a:fontRef>
        </p:style>
      </p:cxnSp>
      <p:graphicFrame>
        <p:nvGraphicFramePr>
          <p:cNvPr id="34" name="Table 33"/>
          <p:cNvGraphicFramePr>
            <a:graphicFrameLocks noGrp="1"/>
          </p:cNvGraphicFramePr>
          <p:nvPr/>
        </p:nvGraphicFramePr>
        <p:xfrm>
          <a:off x="1524000" y="54864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37" name="Table 36"/>
          <p:cNvGraphicFramePr>
            <a:graphicFrameLocks noGrp="1"/>
          </p:cNvGraphicFramePr>
          <p:nvPr/>
        </p:nvGraphicFramePr>
        <p:xfrm>
          <a:off x="152400" y="43434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38" name="Table 37"/>
          <p:cNvGraphicFramePr>
            <a:graphicFrameLocks noGrp="1"/>
          </p:cNvGraphicFramePr>
          <p:nvPr/>
        </p:nvGraphicFramePr>
        <p:xfrm>
          <a:off x="1219200" y="58674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9" name="Table 38"/>
          <p:cNvGraphicFramePr>
            <a:graphicFrameLocks noGrp="1"/>
          </p:cNvGraphicFramePr>
          <p:nvPr/>
        </p:nvGraphicFramePr>
        <p:xfrm>
          <a:off x="0" y="47244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0" name="Table 39"/>
          <p:cNvGraphicFramePr>
            <a:graphicFrameLocks noGrp="1"/>
          </p:cNvGraphicFramePr>
          <p:nvPr/>
        </p:nvGraphicFramePr>
        <p:xfrm>
          <a:off x="4114800" y="2286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96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116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41" name="Table 40"/>
          <p:cNvGraphicFramePr>
            <a:graphicFrameLocks noGrp="1"/>
          </p:cNvGraphicFramePr>
          <p:nvPr/>
        </p:nvGraphicFramePr>
        <p:xfrm>
          <a:off x="838200" y="24384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42" name="Table 41"/>
          <p:cNvGraphicFramePr>
            <a:graphicFrameLocks noGrp="1"/>
          </p:cNvGraphicFramePr>
          <p:nvPr/>
        </p:nvGraphicFramePr>
        <p:xfrm>
          <a:off x="2743200" y="12192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55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43" name="Table 42"/>
          <p:cNvGraphicFramePr>
            <a:graphicFrameLocks noGrp="1"/>
          </p:cNvGraphicFramePr>
          <p:nvPr/>
        </p:nvGraphicFramePr>
        <p:xfrm>
          <a:off x="2362200" y="16002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cxnSp>
        <p:nvCxnSpPr>
          <p:cNvPr id="25" name="Straight Connector 24"/>
          <p:cNvCxnSpPr/>
          <p:nvPr/>
        </p:nvCxnSpPr>
        <p:spPr>
          <a:xfrm flipV="1">
            <a:off x="1600200" y="1981200"/>
            <a:ext cx="914400" cy="457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276600" y="1981200"/>
            <a:ext cx="1295400" cy="30480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32" name="Table 31"/>
          <p:cNvGraphicFramePr>
            <a:graphicFrameLocks noGrp="1"/>
          </p:cNvGraphicFramePr>
          <p:nvPr/>
        </p:nvGraphicFramePr>
        <p:xfrm>
          <a:off x="533400" y="28194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4" name="Table 43"/>
          <p:cNvGraphicFramePr>
            <a:graphicFrameLocks noGrp="1"/>
          </p:cNvGraphicFramePr>
          <p:nvPr/>
        </p:nvGraphicFramePr>
        <p:xfrm>
          <a:off x="3886200" y="2667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49" name="Straight Connector 48"/>
          <p:cNvCxnSpPr/>
          <p:nvPr/>
        </p:nvCxnSpPr>
        <p:spPr>
          <a:xfrm rot="16200000" flipH="1">
            <a:off x="647700" y="4000500"/>
            <a:ext cx="2286000" cy="685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4762500" y="3162300"/>
            <a:ext cx="2057400" cy="1828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6200000" flipH="1">
            <a:off x="3962400" y="3200400"/>
            <a:ext cx="990600" cy="68580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checkerboard(across)">
                                      <p:cBhvr>
                                        <p:cTn id="7" dur="500"/>
                                        <p:tgtEl>
                                          <p:spTgt spid="42"/>
                                        </p:tgtEl>
                                      </p:cBhvr>
                                    </p:animEffect>
                                  </p:childTnLst>
                                </p:cTn>
                              </p:par>
                              <p:par>
                                <p:cTn id="8" presetID="5" presetClass="entr" presetSubtype="10"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checkerboard(across)">
                                      <p:cBhvr>
                                        <p:cTn id="10" dur="500"/>
                                        <p:tgtEl>
                                          <p:spTgt spid="43"/>
                                        </p:tgtEl>
                                      </p:cBhvr>
                                    </p:animEffect>
                                  </p:childTnLst>
                                </p:cTn>
                              </p:par>
                              <p:par>
                                <p:cTn id="11" presetID="5" presetClass="entr" presetSubtype="1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checkerboard(across)">
                                      <p:cBhvr>
                                        <p:cTn id="13" dur="500"/>
                                        <p:tgtEl>
                                          <p:spTgt spid="25"/>
                                        </p:tgtEl>
                                      </p:cBhvr>
                                    </p:animEffect>
                                  </p:childTnLst>
                                </p:cTn>
                              </p:par>
                              <p:par>
                                <p:cTn id="14" presetID="5" presetClass="entr" presetSubtype="1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checkerboard(across)">
                                      <p:cBhvr>
                                        <p:cTn id="16" dur="500"/>
                                        <p:tgtEl>
                                          <p:spTgt spid="30"/>
                                        </p:tgtEl>
                                      </p:cBhvr>
                                    </p:animEffect>
                                  </p:childTnLst>
                                </p:cTn>
                              </p:par>
                              <p:par>
                                <p:cTn id="17" presetID="5" presetClass="entr" presetSubtype="1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checkerboard(across)">
                                      <p:cBhvr>
                                        <p:cTn id="19" dur="500"/>
                                        <p:tgtEl>
                                          <p:spTgt spid="41"/>
                                        </p:tgtEl>
                                      </p:cBhvr>
                                    </p:animEffect>
                                  </p:childTnLst>
                                </p:cTn>
                              </p:par>
                              <p:par>
                                <p:cTn id="20" presetID="5" presetClass="entr" presetSubtype="10"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checkerboard(across)">
                                      <p:cBhvr>
                                        <p:cTn id="22" dur="500"/>
                                        <p:tgtEl>
                                          <p:spTgt spid="32"/>
                                        </p:tgtEl>
                                      </p:cBhvr>
                                    </p:animEffect>
                                  </p:childTnLst>
                                </p:cTn>
                              </p:par>
                              <p:par>
                                <p:cTn id="23" presetID="5" presetClass="entr" presetSubtype="1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checkerboard(across)">
                                      <p:cBhvr>
                                        <p:cTn id="25" dur="500"/>
                                        <p:tgtEl>
                                          <p:spTgt spid="40"/>
                                        </p:tgtEl>
                                      </p:cBhvr>
                                    </p:animEffect>
                                  </p:childTnLst>
                                </p:cTn>
                              </p:par>
                              <p:par>
                                <p:cTn id="26" presetID="5" presetClass="entr" presetSubtype="10" fill="hold"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checkerboard(across)">
                                      <p:cBhvr>
                                        <p:cTn id="28" dur="500"/>
                                        <p:tgtEl>
                                          <p:spTgt spid="44"/>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checkerboard(across)">
                                      <p:cBhvr>
                                        <p:cTn id="33" dur="500"/>
                                        <p:tgtEl>
                                          <p:spTgt spid="33"/>
                                        </p:tgtEl>
                                      </p:cBhvr>
                                    </p:animEffect>
                                  </p:childTnLst>
                                </p:cTn>
                              </p:par>
                              <p:par>
                                <p:cTn id="34" presetID="5" presetClass="entr" presetSubtype="10" fill="hold"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checkerboard(across)">
                                      <p:cBhvr>
                                        <p:cTn id="36" dur="500"/>
                                        <p:tgtEl>
                                          <p:spTgt spid="37"/>
                                        </p:tgtEl>
                                      </p:cBhvr>
                                    </p:animEffect>
                                  </p:childTnLst>
                                </p:cTn>
                              </p:par>
                              <p:par>
                                <p:cTn id="37" presetID="5" presetClass="entr" presetSubtype="1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checkerboard(across)">
                                      <p:cBhvr>
                                        <p:cTn id="39" dur="500"/>
                                        <p:tgtEl>
                                          <p:spTgt spid="39"/>
                                        </p:tgtEl>
                                      </p:cBhvr>
                                    </p:animEffect>
                                  </p:childTnLst>
                                </p:cTn>
                              </p:par>
                              <p:par>
                                <p:cTn id="40" presetID="5" presetClass="entr" presetSubtype="10" fill="hold"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checkerboard(across)">
                                      <p:cBhvr>
                                        <p:cTn id="42" dur="500"/>
                                        <p:tgtEl>
                                          <p:spTgt spid="49"/>
                                        </p:tgtEl>
                                      </p:cBhvr>
                                    </p:animEffect>
                                  </p:childTnLst>
                                </p:cTn>
                              </p:par>
                              <p:par>
                                <p:cTn id="43" presetID="5" presetClass="entr" presetSubtype="1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checkerboard(across)">
                                      <p:cBhvr>
                                        <p:cTn id="45" dur="500"/>
                                        <p:tgtEl>
                                          <p:spTgt spid="34"/>
                                        </p:tgtEl>
                                      </p:cBhvr>
                                    </p:animEffect>
                                  </p:childTnLst>
                                </p:cTn>
                              </p:par>
                              <p:par>
                                <p:cTn id="46" presetID="5" presetClass="entr" presetSubtype="10" fill="hold"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checkerboard(across)">
                                      <p:cBhvr>
                                        <p:cTn id="48" dur="500"/>
                                        <p:tgtEl>
                                          <p:spTgt spid="38"/>
                                        </p:tgtEl>
                                      </p:cBhvr>
                                    </p:animEffect>
                                  </p:childTnLst>
                                </p:cTn>
                              </p:par>
                              <p:par>
                                <p:cTn id="49" presetID="5" presetClass="entr" presetSubtype="1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checkerboard(across)">
                                      <p:cBhvr>
                                        <p:cTn id="51" dur="500"/>
                                        <p:tgtEl>
                                          <p:spTgt spid="21"/>
                                        </p:tgtEl>
                                      </p:cBhvr>
                                    </p:animEffect>
                                  </p:childTnLst>
                                </p:cTn>
                              </p:par>
                              <p:par>
                                <p:cTn id="52" presetID="5" presetClass="entr" presetSubtype="10" fill="hold"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checkerboard(across)">
                                      <p:cBhvr>
                                        <p:cTn id="54" dur="500"/>
                                        <p:tgtEl>
                                          <p:spTgt spid="26"/>
                                        </p:tgtEl>
                                      </p:cBhvr>
                                    </p:animEffect>
                                  </p:childTnLst>
                                </p:cTn>
                              </p:par>
                              <p:par>
                                <p:cTn id="55" presetID="5" presetClass="entr" presetSubtype="10" fill="hold"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checkerboard(across)">
                                      <p:cBhvr>
                                        <p:cTn id="57" dur="500"/>
                                        <p:tgtEl>
                                          <p:spTgt spid="35"/>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53"/>
                                        </p:tgtEl>
                                        <p:attrNameLst>
                                          <p:attrName>style.visibility</p:attrName>
                                        </p:attrNameLst>
                                      </p:cBhvr>
                                      <p:to>
                                        <p:strVal val="visible"/>
                                      </p:to>
                                    </p:set>
                                    <p:animEffect transition="in" filter="checkerboard(across)">
                                      <p:cBhvr>
                                        <p:cTn id="62" dur="500"/>
                                        <p:tgtEl>
                                          <p:spTgt spid="53"/>
                                        </p:tgtEl>
                                      </p:cBhvr>
                                    </p:animEffect>
                                  </p:childTnLst>
                                </p:cTn>
                              </p:par>
                              <p:par>
                                <p:cTn id="63" presetID="5" presetClass="entr" presetSubtype="10" fill="hold" nodeType="with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checkerboard(across)">
                                      <p:cBhvr>
                                        <p:cTn id="65" dur="500"/>
                                        <p:tgtEl>
                                          <p:spTgt spid="28"/>
                                        </p:tgtEl>
                                      </p:cBhvr>
                                    </p:animEffect>
                                  </p:childTnLst>
                                </p:cTn>
                              </p:par>
                              <p:par>
                                <p:cTn id="66" presetID="5" presetClass="entr" presetSubtype="10" fill="hold" nodeType="with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checkerboard(across)">
                                      <p:cBhvr>
                                        <p:cTn id="68" dur="500"/>
                                        <p:tgtEl>
                                          <p:spTgt spid="29"/>
                                        </p:tgtEl>
                                      </p:cBhvr>
                                    </p:animEffect>
                                  </p:childTnLst>
                                </p:cTn>
                              </p:par>
                              <p:par>
                                <p:cTn id="69" presetID="5" presetClass="entr" presetSubtype="10" fill="hold" nodeType="withEffect">
                                  <p:stCondLst>
                                    <p:cond delay="0"/>
                                  </p:stCondLst>
                                  <p:childTnLst>
                                    <p:set>
                                      <p:cBhvr>
                                        <p:cTn id="70" dur="1" fill="hold">
                                          <p:stCondLst>
                                            <p:cond delay="0"/>
                                          </p:stCondLst>
                                        </p:cTn>
                                        <p:tgtEl>
                                          <p:spTgt spid="51"/>
                                        </p:tgtEl>
                                        <p:attrNameLst>
                                          <p:attrName>style.visibility</p:attrName>
                                        </p:attrNameLst>
                                      </p:cBhvr>
                                      <p:to>
                                        <p:strVal val="visible"/>
                                      </p:to>
                                    </p:set>
                                    <p:animEffect transition="in" filter="checkerboard(across)">
                                      <p:cBhvr>
                                        <p:cTn id="71" dur="500"/>
                                        <p:tgtEl>
                                          <p:spTgt spid="51"/>
                                        </p:tgtEl>
                                      </p:cBhvr>
                                    </p:animEffect>
                                  </p:childTnLst>
                                </p:cTn>
                              </p:par>
                              <p:par>
                                <p:cTn id="72" presetID="5" presetClass="entr" presetSubtype="10" fill="hold" nodeType="withEffect">
                                  <p:stCondLst>
                                    <p:cond delay="0"/>
                                  </p:stCondLst>
                                  <p:childTnLst>
                                    <p:set>
                                      <p:cBhvr>
                                        <p:cTn id="73" dur="1" fill="hold">
                                          <p:stCondLst>
                                            <p:cond delay="0"/>
                                          </p:stCondLst>
                                        </p:cTn>
                                        <p:tgtEl>
                                          <p:spTgt spid="10"/>
                                        </p:tgtEl>
                                        <p:attrNameLst>
                                          <p:attrName>style.visibility</p:attrName>
                                        </p:attrNameLst>
                                      </p:cBhvr>
                                      <p:to>
                                        <p:strVal val="visible"/>
                                      </p:to>
                                    </p:set>
                                    <p:animEffect transition="in" filter="checkerboard(across)">
                                      <p:cBhvr>
                                        <p:cTn id="74" dur="500"/>
                                        <p:tgtEl>
                                          <p:spTgt spid="10"/>
                                        </p:tgtEl>
                                      </p:cBhvr>
                                    </p:animEffect>
                                  </p:childTnLst>
                                </p:cTn>
                              </p:par>
                              <p:par>
                                <p:cTn id="75" presetID="5" presetClass="entr" presetSubtype="10" fill="hold" nodeType="with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checkerboard(across)">
                                      <p:cBhvr>
                                        <p:cTn id="77" dur="500"/>
                                        <p:tgtEl>
                                          <p:spTgt spid="19"/>
                                        </p:tgtEl>
                                      </p:cBhvr>
                                    </p:animEffect>
                                  </p:childTnLst>
                                </p:cTn>
                              </p:par>
                              <p:par>
                                <p:cTn id="78" presetID="5" presetClass="entr" presetSubtype="10" fill="hold" nodeType="with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checkerboard(across)">
                                      <p:cBhvr>
                                        <p:cTn id="80" dur="500"/>
                                        <p:tgtEl>
                                          <p:spTgt spid="23"/>
                                        </p:tgtEl>
                                      </p:cBhvr>
                                    </p:animEffect>
                                  </p:childTnLst>
                                </p:cTn>
                              </p:par>
                              <p:par>
                                <p:cTn id="81" presetID="5" presetClass="entr" presetSubtype="10" fill="hold" nodeType="with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checkerboard(across)">
                                      <p:cBhvr>
                                        <p:cTn id="83" dur="500"/>
                                        <p:tgtEl>
                                          <p:spTgt spid="22"/>
                                        </p:tgtEl>
                                      </p:cBhvr>
                                    </p:animEffect>
                                  </p:childTnLst>
                                </p:cTn>
                              </p:par>
                              <p:par>
                                <p:cTn id="84" presetID="5" presetClass="entr" presetSubtype="10" fill="hold" nodeType="with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checkerboard(across)">
                                      <p:cBhvr>
                                        <p:cTn id="8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Deletion in a B-Tree</a:t>
            </a:r>
            <a:endParaRPr lang="en-US" dirty="0"/>
          </a:p>
        </p:txBody>
      </p:sp>
      <p:sp>
        <p:nvSpPr>
          <p:cNvPr id="3" name="Content Placeholder 2"/>
          <p:cNvSpPr>
            <a:spLocks noGrp="1"/>
          </p:cNvSpPr>
          <p:nvPr>
            <p:ph idx="1"/>
          </p:nvPr>
        </p:nvSpPr>
        <p:spPr>
          <a:xfrm>
            <a:off x="457200" y="1143000"/>
            <a:ext cx="8229600" cy="4983163"/>
          </a:xfrm>
        </p:spPr>
        <p:txBody>
          <a:bodyPr/>
          <a:lstStyle/>
          <a:p>
            <a:pPr>
              <a:buNone/>
            </a:pPr>
            <a:r>
              <a:rPr lang="en-US" dirty="0" smtClean="0"/>
              <a:t>It is desirable that a key in leaf node be removed. </a:t>
            </a:r>
          </a:p>
          <a:p>
            <a:pPr>
              <a:buNone/>
            </a:pPr>
            <a:endParaRPr lang="en-US" dirty="0" smtClean="0"/>
          </a:p>
          <a:p>
            <a:pPr>
              <a:buNone/>
            </a:pPr>
            <a:r>
              <a:rPr lang="en-US" dirty="0" smtClean="0"/>
              <a:t>When a key in an internal node to be deleted, then we promote a successor or a predecessor of the key to be deleted ,to occupy the position of the deleted key and such a key is bound to occur in a leaf node. </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Deletion in a B-Tree</a:t>
            </a:r>
            <a:endParaRPr lang="en-US" dirty="0"/>
          </a:p>
        </p:txBody>
      </p:sp>
      <p:sp>
        <p:nvSpPr>
          <p:cNvPr id="3" name="Content Placeholder 2"/>
          <p:cNvSpPr>
            <a:spLocks noGrp="1"/>
          </p:cNvSpPr>
          <p:nvPr>
            <p:ph idx="1"/>
          </p:nvPr>
        </p:nvSpPr>
        <p:spPr>
          <a:xfrm>
            <a:off x="457200" y="1066800"/>
            <a:ext cx="8229600" cy="5059363"/>
          </a:xfrm>
        </p:spPr>
        <p:txBody>
          <a:bodyPr/>
          <a:lstStyle/>
          <a:p>
            <a:pPr>
              <a:buNone/>
            </a:pPr>
            <a:r>
              <a:rPr lang="en-US" b="1" dirty="0" smtClean="0">
                <a:solidFill>
                  <a:srgbClr val="FF0000"/>
                </a:solidFill>
              </a:rPr>
              <a:t>Removing a key from leaf node</a:t>
            </a:r>
            <a:r>
              <a:rPr lang="en-US" dirty="0" smtClean="0"/>
              <a:t>:</a:t>
            </a:r>
          </a:p>
          <a:p>
            <a:pPr>
              <a:buNone/>
            </a:pPr>
            <a:r>
              <a:rPr lang="en-US" dirty="0" smtClean="0"/>
              <a:t>If the node contain more than the minimum number of elements, then the key can be easily removed. </a:t>
            </a:r>
          </a:p>
          <a:p>
            <a:pPr>
              <a:buNone/>
            </a:pPr>
            <a:r>
              <a:rPr lang="en-US" dirty="0" smtClean="0"/>
              <a:t>If the leaf node contain just the minimum number of elements, then look for an element either from the left sibling node or right sibling node to fill the vacancy. </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35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Deletion in a B-Tree</a:t>
            </a: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pPr>
              <a:buNone/>
            </a:pPr>
            <a:r>
              <a:rPr lang="en-US" dirty="0" smtClean="0"/>
              <a:t>If the left sibling has more than minimum number of keys, pull the largest key up into the parent node and move down the intervening entry from the parent node to the leaf node where key is deleted.</a:t>
            </a:r>
          </a:p>
          <a:p>
            <a:pPr>
              <a:buNone/>
            </a:pPr>
            <a:endParaRPr lang="en-US" dirty="0" smtClean="0"/>
          </a:p>
          <a:p>
            <a:pPr>
              <a:buNone/>
            </a:pPr>
            <a:r>
              <a:rPr lang="en-US" dirty="0" smtClean="0"/>
              <a:t>Otherwise, pull the smallest key of the right sibling node to the parent node and move down the intervening parent element to the leaf node. </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36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heckerboard(across)">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Deletion in a B-Tree</a:t>
            </a:r>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20000"/>
          </a:bodyPr>
          <a:lstStyle/>
          <a:p>
            <a:pPr>
              <a:buNone/>
            </a:pPr>
            <a:r>
              <a:rPr lang="en-US" dirty="0" smtClean="0"/>
              <a:t>If both the sibling node has minimum number of entries, then create a new leaf node out of the two leaf nodes and the intervening element of the parent node, ensuring the total number does not exceed the maximum limit for a node. </a:t>
            </a:r>
          </a:p>
          <a:p>
            <a:pPr>
              <a:buNone/>
            </a:pPr>
            <a:endParaRPr lang="en-US" dirty="0" smtClean="0"/>
          </a:p>
          <a:p>
            <a:pPr>
              <a:buNone/>
            </a:pPr>
            <a:r>
              <a:rPr lang="en-US" dirty="0" smtClean="0"/>
              <a:t>If while borrowing the intervening element from the parent node, it leaves the number of keys in the parent node to be below the minimum number, then we propagate the process upwards ultimately resulting in a reduction of the height of B-tree</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37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heckerboard(across)">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B-tree of Order 5</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38</a:t>
            </a:fld>
            <a:endParaRPr lang="en-US" dirty="0"/>
          </a:p>
        </p:txBody>
      </p:sp>
      <p:graphicFrame>
        <p:nvGraphicFramePr>
          <p:cNvPr id="5" name="Table 4"/>
          <p:cNvGraphicFramePr>
            <a:graphicFrameLocks noGrp="1"/>
          </p:cNvGraphicFramePr>
          <p:nvPr/>
        </p:nvGraphicFramePr>
        <p:xfrm>
          <a:off x="4038600" y="1066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110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3886200" y="1447800"/>
          <a:ext cx="838200" cy="370840"/>
        </p:xfrm>
        <a:graphic>
          <a:graphicData uri="http://schemas.openxmlformats.org/drawingml/2006/table">
            <a:tbl>
              <a:tblPr firstRow="1" bandRow="1">
                <a:tableStyleId>{5C22544A-7EE6-4342-B048-85BDC9FD1C3A}</a:tableStyleId>
              </a:tblPr>
              <a:tblGrid>
                <a:gridCol w="419100"/>
                <a:gridCol w="4191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Table 6"/>
          <p:cNvGraphicFramePr>
            <a:graphicFrameLocks noGrp="1"/>
          </p:cNvGraphicFramePr>
          <p:nvPr/>
        </p:nvGraphicFramePr>
        <p:xfrm>
          <a:off x="2209801" y="2743200"/>
          <a:ext cx="1371599" cy="370840"/>
        </p:xfrm>
        <a:graphic>
          <a:graphicData uri="http://schemas.openxmlformats.org/drawingml/2006/table">
            <a:tbl>
              <a:tblPr firstRow="1" bandRow="1">
                <a:tableStyleId>{5C22544A-7EE6-4342-B048-85BDC9FD1C3A}</a:tableStyleId>
              </a:tblPr>
              <a:tblGrid>
                <a:gridCol w="559394"/>
                <a:gridCol w="431205"/>
                <a:gridCol w="3810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2362200" y="2362200"/>
          <a:ext cx="990600" cy="370840"/>
        </p:xfrm>
        <a:graphic>
          <a:graphicData uri="http://schemas.openxmlformats.org/drawingml/2006/table">
            <a:tbl>
              <a:tblPr firstRow="1" bandRow="1">
                <a:tableStyleId>{5C22544A-7EE6-4342-B048-85BDC9FD1C3A}</a:tableStyleId>
              </a:tblPr>
              <a:tblGrid>
                <a:gridCol w="495300"/>
                <a:gridCol w="495300"/>
              </a:tblGrid>
              <a:tr h="370840">
                <a:tc>
                  <a:txBody>
                    <a:bodyPr/>
                    <a:lstStyle/>
                    <a:p>
                      <a:r>
                        <a:rPr lang="en-US" dirty="0" smtClean="0">
                          <a:solidFill>
                            <a:schemeClr val="tx1"/>
                          </a:solidFill>
                        </a:rPr>
                        <a:t>65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9" name="Table 8"/>
          <p:cNvGraphicFramePr>
            <a:graphicFrameLocks noGrp="1"/>
          </p:cNvGraphicFramePr>
          <p:nvPr/>
        </p:nvGraphicFramePr>
        <p:xfrm>
          <a:off x="5257800" y="2362200"/>
          <a:ext cx="1295400" cy="370840"/>
        </p:xfrm>
        <a:graphic>
          <a:graphicData uri="http://schemas.openxmlformats.org/drawingml/2006/table">
            <a:tbl>
              <a:tblPr firstRow="1" bandRow="1">
                <a:tableStyleId>{5C22544A-7EE6-4342-B048-85BDC9FD1C3A}</a:tableStyleId>
              </a:tblPr>
              <a:tblGrid>
                <a:gridCol w="647700"/>
                <a:gridCol w="647700"/>
              </a:tblGrid>
              <a:tr h="370840">
                <a:tc>
                  <a:txBody>
                    <a:bodyPr/>
                    <a:lstStyle/>
                    <a:p>
                      <a:r>
                        <a:rPr lang="en-US" dirty="0" smtClean="0">
                          <a:solidFill>
                            <a:schemeClr val="tx1"/>
                          </a:solidFill>
                        </a:rPr>
                        <a:t>120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226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1" name="Table 10"/>
          <p:cNvGraphicFramePr>
            <a:graphicFrameLocks noGrp="1"/>
          </p:cNvGraphicFramePr>
          <p:nvPr/>
        </p:nvGraphicFramePr>
        <p:xfrm>
          <a:off x="5105401" y="2743200"/>
          <a:ext cx="1600200" cy="370840"/>
        </p:xfrm>
        <a:graphic>
          <a:graphicData uri="http://schemas.openxmlformats.org/drawingml/2006/table">
            <a:tbl>
              <a:tblPr firstRow="1" bandRow="1">
                <a:tableStyleId>{5C22544A-7EE6-4342-B048-85BDC9FD1C3A}</a:tableStyleId>
              </a:tblPr>
              <a:tblGrid>
                <a:gridCol w="652627"/>
                <a:gridCol w="566572"/>
                <a:gridCol w="381001"/>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3" name="Table 12"/>
          <p:cNvGraphicFramePr>
            <a:graphicFrameLocks noGrp="1"/>
          </p:cNvGraphicFramePr>
          <p:nvPr/>
        </p:nvGraphicFramePr>
        <p:xfrm>
          <a:off x="1981200" y="3657600"/>
          <a:ext cx="990600" cy="370840"/>
        </p:xfrm>
        <a:graphic>
          <a:graphicData uri="http://schemas.openxmlformats.org/drawingml/2006/table">
            <a:tbl>
              <a:tblPr firstRow="1" bandRow="1">
                <a:tableStyleId>{5C22544A-7EE6-4342-B048-85BDC9FD1C3A}</a:tableStyleId>
              </a:tblPr>
              <a:tblGrid>
                <a:gridCol w="495300"/>
                <a:gridCol w="495300"/>
              </a:tblGrid>
              <a:tr h="370840">
                <a:tc>
                  <a:txBody>
                    <a:bodyPr/>
                    <a:lstStyle/>
                    <a:p>
                      <a:r>
                        <a:rPr lang="en-US" dirty="0" smtClean="0">
                          <a:solidFill>
                            <a:schemeClr val="tx1"/>
                          </a:solidFill>
                        </a:rPr>
                        <a:t>70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81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381000" y="3733800"/>
          <a:ext cx="990600" cy="370840"/>
        </p:xfrm>
        <a:graphic>
          <a:graphicData uri="http://schemas.openxmlformats.org/drawingml/2006/table">
            <a:tbl>
              <a:tblPr firstRow="1" bandRow="1">
                <a:tableStyleId>{5C22544A-7EE6-4342-B048-85BDC9FD1C3A}</a:tableStyleId>
              </a:tblPr>
              <a:tblGrid>
                <a:gridCol w="495300"/>
                <a:gridCol w="495300"/>
              </a:tblGrid>
              <a:tr h="370840">
                <a:tc>
                  <a:txBody>
                    <a:bodyPr/>
                    <a:lstStyle/>
                    <a:p>
                      <a:r>
                        <a:rPr lang="en-US" dirty="0" smtClean="0">
                          <a:solidFill>
                            <a:schemeClr val="tx1"/>
                          </a:solidFill>
                        </a:rPr>
                        <a:t>32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4419600" y="4038600"/>
          <a:ext cx="1447800" cy="370840"/>
        </p:xfrm>
        <a:graphic>
          <a:graphicData uri="http://schemas.openxmlformats.org/drawingml/2006/table">
            <a:tbl>
              <a:tblPr firstRow="1" bandRow="1">
                <a:tableStyleId>{5C22544A-7EE6-4342-B048-85BDC9FD1C3A}</a:tableStyleId>
              </a:tblPr>
              <a:tblGrid>
                <a:gridCol w="457200"/>
                <a:gridCol w="533400"/>
                <a:gridCol w="4572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3352800" y="4648200"/>
          <a:ext cx="1676399" cy="370840"/>
        </p:xfrm>
        <a:graphic>
          <a:graphicData uri="http://schemas.openxmlformats.org/drawingml/2006/table">
            <a:tbl>
              <a:tblPr firstRow="1" bandRow="1">
                <a:tableStyleId>{5C22544A-7EE6-4342-B048-85BDC9FD1C3A}</a:tableStyleId>
              </a:tblPr>
              <a:tblGrid>
                <a:gridCol w="596408"/>
                <a:gridCol w="470392"/>
                <a:gridCol w="609599"/>
              </a:tblGrid>
              <a:tr h="370840">
                <a:tc>
                  <a:txBody>
                    <a:bodyPr/>
                    <a:lstStyle/>
                    <a:p>
                      <a:r>
                        <a:rPr lang="en-US" dirty="0" smtClean="0">
                          <a:solidFill>
                            <a:schemeClr val="tx1"/>
                          </a:solidFill>
                        </a:rPr>
                        <a:t>90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95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1828800" y="4038600"/>
          <a:ext cx="1295400" cy="370840"/>
        </p:xfrm>
        <a:graphic>
          <a:graphicData uri="http://schemas.openxmlformats.org/drawingml/2006/table">
            <a:tbl>
              <a:tblPr firstRow="1" bandRow="1">
                <a:tableStyleId>{5C22544A-7EE6-4342-B048-85BDC9FD1C3A}</a:tableStyleId>
              </a:tblPr>
              <a:tblGrid>
                <a:gridCol w="528317"/>
                <a:gridCol w="528317"/>
                <a:gridCol w="238766"/>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304800" y="4114800"/>
          <a:ext cx="1219201" cy="370840"/>
        </p:xfrm>
        <a:graphic>
          <a:graphicData uri="http://schemas.openxmlformats.org/drawingml/2006/table">
            <a:tbl>
              <a:tblPr firstRow="1" bandRow="1">
                <a:tableStyleId>{5C22544A-7EE6-4342-B048-85BDC9FD1C3A}</a:tableStyleId>
              </a:tblPr>
              <a:tblGrid>
                <a:gridCol w="497240"/>
                <a:gridCol w="417160"/>
                <a:gridCol w="304801"/>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4572000" y="3657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115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5" name="Table 24"/>
          <p:cNvGraphicFramePr>
            <a:graphicFrameLocks noGrp="1"/>
          </p:cNvGraphicFramePr>
          <p:nvPr/>
        </p:nvGraphicFramePr>
        <p:xfrm>
          <a:off x="6248400" y="3810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200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221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6" name="Table 25"/>
          <p:cNvGraphicFramePr>
            <a:graphicFrameLocks noGrp="1"/>
          </p:cNvGraphicFramePr>
          <p:nvPr/>
        </p:nvGraphicFramePr>
        <p:xfrm>
          <a:off x="6096000" y="4191000"/>
          <a:ext cx="1447800" cy="370840"/>
        </p:xfrm>
        <a:graphic>
          <a:graphicData uri="http://schemas.openxmlformats.org/drawingml/2006/table">
            <a:tbl>
              <a:tblPr firstRow="1" bandRow="1">
                <a:tableStyleId>{5C22544A-7EE6-4342-B048-85BDC9FD1C3A}</a:tableStyleId>
              </a:tblPr>
              <a:tblGrid>
                <a:gridCol w="457200"/>
                <a:gridCol w="533400"/>
                <a:gridCol w="4572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8" name="Table 27"/>
          <p:cNvGraphicFramePr>
            <a:graphicFrameLocks noGrp="1"/>
          </p:cNvGraphicFramePr>
          <p:nvPr/>
        </p:nvGraphicFramePr>
        <p:xfrm>
          <a:off x="3047999" y="5029200"/>
          <a:ext cx="2362201" cy="370840"/>
        </p:xfrm>
        <a:graphic>
          <a:graphicData uri="http://schemas.openxmlformats.org/drawingml/2006/table">
            <a:tbl>
              <a:tblPr firstRow="1" bandRow="1">
                <a:tableStyleId>{5C22544A-7EE6-4342-B048-85BDC9FD1C3A}</a:tableStyleId>
              </a:tblPr>
              <a:tblGrid>
                <a:gridCol w="692761"/>
                <a:gridCol w="692761"/>
                <a:gridCol w="595679"/>
                <a:gridCol w="3810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9" name="Table 28"/>
          <p:cNvGraphicFramePr>
            <a:graphicFrameLocks noGrp="1"/>
          </p:cNvGraphicFramePr>
          <p:nvPr/>
        </p:nvGraphicFramePr>
        <p:xfrm>
          <a:off x="6172200" y="5029200"/>
          <a:ext cx="2590800" cy="370840"/>
        </p:xfrm>
        <a:graphic>
          <a:graphicData uri="http://schemas.openxmlformats.org/drawingml/2006/table">
            <a:tbl>
              <a:tblPr firstRow="1" bandRow="1">
                <a:tableStyleId>{5C22544A-7EE6-4342-B048-85BDC9FD1C3A}</a:tableStyleId>
              </a:tblPr>
              <a:tblGrid>
                <a:gridCol w="609599"/>
                <a:gridCol w="685800"/>
                <a:gridCol w="685800"/>
                <a:gridCol w="609601"/>
              </a:tblGrid>
              <a:tr h="370840">
                <a:tc>
                  <a:txBody>
                    <a:bodyPr/>
                    <a:lstStyle/>
                    <a:p>
                      <a:r>
                        <a:rPr lang="en-US" dirty="0" smtClean="0">
                          <a:solidFill>
                            <a:schemeClr val="tx1"/>
                          </a:solidFill>
                        </a:rPr>
                        <a:t>300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440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550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601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0" name="Table 29"/>
          <p:cNvGraphicFramePr>
            <a:graphicFrameLocks noGrp="1"/>
          </p:cNvGraphicFramePr>
          <p:nvPr/>
        </p:nvGraphicFramePr>
        <p:xfrm>
          <a:off x="5761664" y="5410200"/>
          <a:ext cx="3229935" cy="370840"/>
        </p:xfrm>
        <a:graphic>
          <a:graphicData uri="http://schemas.openxmlformats.org/drawingml/2006/table">
            <a:tbl>
              <a:tblPr firstRow="1" bandRow="1">
                <a:tableStyleId>{5C22544A-7EE6-4342-B048-85BDC9FD1C3A}</a:tableStyleId>
              </a:tblPr>
              <a:tblGrid>
                <a:gridCol w="537571"/>
                <a:gridCol w="419084"/>
                <a:gridCol w="757760"/>
                <a:gridCol w="757760"/>
                <a:gridCol w="75776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2" name="Straight Connector 31"/>
          <p:cNvCxnSpPr/>
          <p:nvPr/>
        </p:nvCxnSpPr>
        <p:spPr>
          <a:xfrm rot="10800000" flipV="1">
            <a:off x="3048000" y="1828800"/>
            <a:ext cx="10668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495800" y="1828800"/>
            <a:ext cx="12192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flipV="1">
            <a:off x="1066800" y="3124200"/>
            <a:ext cx="1295400" cy="609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flipV="1">
            <a:off x="2362200" y="3124200"/>
            <a:ext cx="6096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2895600" y="3581400"/>
            <a:ext cx="1524000" cy="609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4914900" y="3238500"/>
            <a:ext cx="53340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6200000" flipH="1">
            <a:off x="6019800" y="3200400"/>
            <a:ext cx="6858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6629400" y="3124200"/>
            <a:ext cx="1905000" cy="1905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04800" y="5867400"/>
            <a:ext cx="5486400" cy="461665"/>
          </a:xfrm>
          <a:prstGeom prst="rect">
            <a:avLst/>
          </a:prstGeom>
          <a:noFill/>
        </p:spPr>
        <p:txBody>
          <a:bodyPr wrap="square" rtlCol="0">
            <a:spAutoFit/>
          </a:bodyPr>
          <a:lstStyle/>
          <a:p>
            <a:r>
              <a:rPr lang="en-US" sz="2400" b="1" dirty="0" smtClean="0"/>
              <a:t>Delete 95, 226, 221, 70 </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checkerboard(across)">
                                      <p:cBhvr>
                                        <p:cTn id="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B-tree of Order 5</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39</a:t>
            </a:fld>
            <a:endParaRPr lang="en-US" dirty="0"/>
          </a:p>
        </p:txBody>
      </p:sp>
      <p:graphicFrame>
        <p:nvGraphicFramePr>
          <p:cNvPr id="5" name="Table 4"/>
          <p:cNvGraphicFramePr>
            <a:graphicFrameLocks noGrp="1"/>
          </p:cNvGraphicFramePr>
          <p:nvPr/>
        </p:nvGraphicFramePr>
        <p:xfrm>
          <a:off x="4038600" y="1066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110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3886200" y="1447800"/>
          <a:ext cx="838200" cy="370840"/>
        </p:xfrm>
        <a:graphic>
          <a:graphicData uri="http://schemas.openxmlformats.org/drawingml/2006/table">
            <a:tbl>
              <a:tblPr firstRow="1" bandRow="1">
                <a:tableStyleId>{5C22544A-7EE6-4342-B048-85BDC9FD1C3A}</a:tableStyleId>
              </a:tblPr>
              <a:tblGrid>
                <a:gridCol w="419100"/>
                <a:gridCol w="4191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Table 6"/>
          <p:cNvGraphicFramePr>
            <a:graphicFrameLocks noGrp="1"/>
          </p:cNvGraphicFramePr>
          <p:nvPr/>
        </p:nvGraphicFramePr>
        <p:xfrm>
          <a:off x="2209801" y="2743200"/>
          <a:ext cx="1371599" cy="370840"/>
        </p:xfrm>
        <a:graphic>
          <a:graphicData uri="http://schemas.openxmlformats.org/drawingml/2006/table">
            <a:tbl>
              <a:tblPr firstRow="1" bandRow="1">
                <a:tableStyleId>{5C22544A-7EE6-4342-B048-85BDC9FD1C3A}</a:tableStyleId>
              </a:tblPr>
              <a:tblGrid>
                <a:gridCol w="559394"/>
                <a:gridCol w="431205"/>
                <a:gridCol w="3810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2362200" y="2362200"/>
          <a:ext cx="990600" cy="370840"/>
        </p:xfrm>
        <a:graphic>
          <a:graphicData uri="http://schemas.openxmlformats.org/drawingml/2006/table">
            <a:tbl>
              <a:tblPr firstRow="1" bandRow="1">
                <a:tableStyleId>{5C22544A-7EE6-4342-B048-85BDC9FD1C3A}</a:tableStyleId>
              </a:tblPr>
              <a:tblGrid>
                <a:gridCol w="495300"/>
                <a:gridCol w="495300"/>
              </a:tblGrid>
              <a:tr h="370840">
                <a:tc>
                  <a:txBody>
                    <a:bodyPr/>
                    <a:lstStyle/>
                    <a:p>
                      <a:r>
                        <a:rPr lang="en-US" dirty="0" smtClean="0">
                          <a:solidFill>
                            <a:schemeClr val="tx1"/>
                          </a:solidFill>
                        </a:rPr>
                        <a:t>65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9" name="Table 8"/>
          <p:cNvGraphicFramePr>
            <a:graphicFrameLocks noGrp="1"/>
          </p:cNvGraphicFramePr>
          <p:nvPr/>
        </p:nvGraphicFramePr>
        <p:xfrm>
          <a:off x="5257800" y="2362200"/>
          <a:ext cx="1295400" cy="370840"/>
        </p:xfrm>
        <a:graphic>
          <a:graphicData uri="http://schemas.openxmlformats.org/drawingml/2006/table">
            <a:tbl>
              <a:tblPr firstRow="1" bandRow="1">
                <a:tableStyleId>{5C22544A-7EE6-4342-B048-85BDC9FD1C3A}</a:tableStyleId>
              </a:tblPr>
              <a:tblGrid>
                <a:gridCol w="647700"/>
                <a:gridCol w="647700"/>
              </a:tblGrid>
              <a:tr h="370840">
                <a:tc>
                  <a:txBody>
                    <a:bodyPr/>
                    <a:lstStyle/>
                    <a:p>
                      <a:r>
                        <a:rPr lang="en-US" dirty="0" smtClean="0">
                          <a:solidFill>
                            <a:schemeClr val="tx1"/>
                          </a:solidFill>
                        </a:rPr>
                        <a:t>120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226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1" name="Table 10"/>
          <p:cNvGraphicFramePr>
            <a:graphicFrameLocks noGrp="1"/>
          </p:cNvGraphicFramePr>
          <p:nvPr/>
        </p:nvGraphicFramePr>
        <p:xfrm>
          <a:off x="5105401" y="2743200"/>
          <a:ext cx="1600200" cy="370840"/>
        </p:xfrm>
        <a:graphic>
          <a:graphicData uri="http://schemas.openxmlformats.org/drawingml/2006/table">
            <a:tbl>
              <a:tblPr firstRow="1" bandRow="1">
                <a:tableStyleId>{5C22544A-7EE6-4342-B048-85BDC9FD1C3A}</a:tableStyleId>
              </a:tblPr>
              <a:tblGrid>
                <a:gridCol w="652627"/>
                <a:gridCol w="566572"/>
                <a:gridCol w="381001"/>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3" name="Table 12"/>
          <p:cNvGraphicFramePr>
            <a:graphicFrameLocks noGrp="1"/>
          </p:cNvGraphicFramePr>
          <p:nvPr/>
        </p:nvGraphicFramePr>
        <p:xfrm>
          <a:off x="1981200" y="3657600"/>
          <a:ext cx="990600" cy="370840"/>
        </p:xfrm>
        <a:graphic>
          <a:graphicData uri="http://schemas.openxmlformats.org/drawingml/2006/table">
            <a:tbl>
              <a:tblPr firstRow="1" bandRow="1">
                <a:tableStyleId>{5C22544A-7EE6-4342-B048-85BDC9FD1C3A}</a:tableStyleId>
              </a:tblPr>
              <a:tblGrid>
                <a:gridCol w="495300"/>
                <a:gridCol w="495300"/>
              </a:tblGrid>
              <a:tr h="370840">
                <a:tc>
                  <a:txBody>
                    <a:bodyPr/>
                    <a:lstStyle/>
                    <a:p>
                      <a:r>
                        <a:rPr lang="en-US" dirty="0" smtClean="0">
                          <a:solidFill>
                            <a:schemeClr val="tx1"/>
                          </a:solidFill>
                        </a:rPr>
                        <a:t>70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81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381000" y="3733800"/>
          <a:ext cx="990600" cy="370840"/>
        </p:xfrm>
        <a:graphic>
          <a:graphicData uri="http://schemas.openxmlformats.org/drawingml/2006/table">
            <a:tbl>
              <a:tblPr firstRow="1" bandRow="1">
                <a:tableStyleId>{5C22544A-7EE6-4342-B048-85BDC9FD1C3A}</a:tableStyleId>
              </a:tblPr>
              <a:tblGrid>
                <a:gridCol w="495300"/>
                <a:gridCol w="495300"/>
              </a:tblGrid>
              <a:tr h="370840">
                <a:tc>
                  <a:txBody>
                    <a:bodyPr/>
                    <a:lstStyle/>
                    <a:p>
                      <a:r>
                        <a:rPr lang="en-US" dirty="0" smtClean="0">
                          <a:solidFill>
                            <a:schemeClr val="tx1"/>
                          </a:solidFill>
                        </a:rPr>
                        <a:t>32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4419600" y="4038600"/>
          <a:ext cx="1447800" cy="370840"/>
        </p:xfrm>
        <a:graphic>
          <a:graphicData uri="http://schemas.openxmlformats.org/drawingml/2006/table">
            <a:tbl>
              <a:tblPr firstRow="1" bandRow="1">
                <a:tableStyleId>{5C22544A-7EE6-4342-B048-85BDC9FD1C3A}</a:tableStyleId>
              </a:tblPr>
              <a:tblGrid>
                <a:gridCol w="457200"/>
                <a:gridCol w="533400"/>
                <a:gridCol w="4572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3352800" y="4648200"/>
          <a:ext cx="1206007" cy="370840"/>
        </p:xfrm>
        <a:graphic>
          <a:graphicData uri="http://schemas.openxmlformats.org/drawingml/2006/table">
            <a:tbl>
              <a:tblPr firstRow="1" bandRow="1">
                <a:tableStyleId>{5C22544A-7EE6-4342-B048-85BDC9FD1C3A}</a:tableStyleId>
              </a:tblPr>
              <a:tblGrid>
                <a:gridCol w="596408"/>
                <a:gridCol w="609599"/>
              </a:tblGrid>
              <a:tr h="370840">
                <a:tc>
                  <a:txBody>
                    <a:bodyPr/>
                    <a:lstStyle/>
                    <a:p>
                      <a:r>
                        <a:rPr lang="en-US" dirty="0" smtClean="0">
                          <a:solidFill>
                            <a:schemeClr val="tx1"/>
                          </a:solidFill>
                        </a:rPr>
                        <a:t>90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1828800" y="4038600"/>
          <a:ext cx="1295400" cy="370840"/>
        </p:xfrm>
        <a:graphic>
          <a:graphicData uri="http://schemas.openxmlformats.org/drawingml/2006/table">
            <a:tbl>
              <a:tblPr firstRow="1" bandRow="1">
                <a:tableStyleId>{5C22544A-7EE6-4342-B048-85BDC9FD1C3A}</a:tableStyleId>
              </a:tblPr>
              <a:tblGrid>
                <a:gridCol w="528317"/>
                <a:gridCol w="528317"/>
                <a:gridCol w="238766"/>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304800" y="4114800"/>
          <a:ext cx="1219201" cy="370840"/>
        </p:xfrm>
        <a:graphic>
          <a:graphicData uri="http://schemas.openxmlformats.org/drawingml/2006/table">
            <a:tbl>
              <a:tblPr firstRow="1" bandRow="1">
                <a:tableStyleId>{5C22544A-7EE6-4342-B048-85BDC9FD1C3A}</a:tableStyleId>
              </a:tblPr>
              <a:tblGrid>
                <a:gridCol w="497240"/>
                <a:gridCol w="417160"/>
                <a:gridCol w="304801"/>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4572000" y="3657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115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5" name="Table 24"/>
          <p:cNvGraphicFramePr>
            <a:graphicFrameLocks noGrp="1"/>
          </p:cNvGraphicFramePr>
          <p:nvPr/>
        </p:nvGraphicFramePr>
        <p:xfrm>
          <a:off x="6248400" y="3810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200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221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6" name="Table 25"/>
          <p:cNvGraphicFramePr>
            <a:graphicFrameLocks noGrp="1"/>
          </p:cNvGraphicFramePr>
          <p:nvPr/>
        </p:nvGraphicFramePr>
        <p:xfrm>
          <a:off x="6096000" y="4191000"/>
          <a:ext cx="1447800" cy="370840"/>
        </p:xfrm>
        <a:graphic>
          <a:graphicData uri="http://schemas.openxmlformats.org/drawingml/2006/table">
            <a:tbl>
              <a:tblPr firstRow="1" bandRow="1">
                <a:tableStyleId>{5C22544A-7EE6-4342-B048-85BDC9FD1C3A}</a:tableStyleId>
              </a:tblPr>
              <a:tblGrid>
                <a:gridCol w="457200"/>
                <a:gridCol w="533400"/>
                <a:gridCol w="4572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8" name="Table 27"/>
          <p:cNvGraphicFramePr>
            <a:graphicFrameLocks noGrp="1"/>
          </p:cNvGraphicFramePr>
          <p:nvPr/>
        </p:nvGraphicFramePr>
        <p:xfrm>
          <a:off x="3047999" y="5029200"/>
          <a:ext cx="1669440" cy="370840"/>
        </p:xfrm>
        <a:graphic>
          <a:graphicData uri="http://schemas.openxmlformats.org/drawingml/2006/table">
            <a:tbl>
              <a:tblPr firstRow="1" bandRow="1">
                <a:tableStyleId>{5C22544A-7EE6-4342-B048-85BDC9FD1C3A}</a:tableStyleId>
              </a:tblPr>
              <a:tblGrid>
                <a:gridCol w="692761"/>
                <a:gridCol w="595679"/>
                <a:gridCol w="3810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9" name="Table 28"/>
          <p:cNvGraphicFramePr>
            <a:graphicFrameLocks noGrp="1"/>
          </p:cNvGraphicFramePr>
          <p:nvPr/>
        </p:nvGraphicFramePr>
        <p:xfrm>
          <a:off x="6172200" y="5029200"/>
          <a:ext cx="2590800" cy="370840"/>
        </p:xfrm>
        <a:graphic>
          <a:graphicData uri="http://schemas.openxmlformats.org/drawingml/2006/table">
            <a:tbl>
              <a:tblPr firstRow="1" bandRow="1">
                <a:tableStyleId>{5C22544A-7EE6-4342-B048-85BDC9FD1C3A}</a:tableStyleId>
              </a:tblPr>
              <a:tblGrid>
                <a:gridCol w="609599"/>
                <a:gridCol w="685800"/>
                <a:gridCol w="685800"/>
                <a:gridCol w="609601"/>
              </a:tblGrid>
              <a:tr h="370840">
                <a:tc>
                  <a:txBody>
                    <a:bodyPr/>
                    <a:lstStyle/>
                    <a:p>
                      <a:r>
                        <a:rPr lang="en-US" dirty="0" smtClean="0">
                          <a:solidFill>
                            <a:schemeClr val="tx1"/>
                          </a:solidFill>
                        </a:rPr>
                        <a:t>300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440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550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601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0" name="Table 29"/>
          <p:cNvGraphicFramePr>
            <a:graphicFrameLocks noGrp="1"/>
          </p:cNvGraphicFramePr>
          <p:nvPr/>
        </p:nvGraphicFramePr>
        <p:xfrm>
          <a:off x="5761664" y="5410200"/>
          <a:ext cx="3229935" cy="370840"/>
        </p:xfrm>
        <a:graphic>
          <a:graphicData uri="http://schemas.openxmlformats.org/drawingml/2006/table">
            <a:tbl>
              <a:tblPr firstRow="1" bandRow="1">
                <a:tableStyleId>{5C22544A-7EE6-4342-B048-85BDC9FD1C3A}</a:tableStyleId>
              </a:tblPr>
              <a:tblGrid>
                <a:gridCol w="537571"/>
                <a:gridCol w="419084"/>
                <a:gridCol w="757760"/>
                <a:gridCol w="757760"/>
                <a:gridCol w="75776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2" name="Straight Connector 31"/>
          <p:cNvCxnSpPr/>
          <p:nvPr/>
        </p:nvCxnSpPr>
        <p:spPr>
          <a:xfrm rot="10800000" flipV="1">
            <a:off x="3048000" y="1828800"/>
            <a:ext cx="10668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495800" y="1828800"/>
            <a:ext cx="12192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flipV="1">
            <a:off x="1066800" y="3124200"/>
            <a:ext cx="1295400" cy="609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flipV="1">
            <a:off x="2362200" y="3124200"/>
            <a:ext cx="6096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2895600" y="3581400"/>
            <a:ext cx="1524000" cy="609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4914900" y="3238500"/>
            <a:ext cx="53340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6200000" flipH="1">
            <a:off x="6019800" y="3200400"/>
            <a:ext cx="6858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6629400" y="3124200"/>
            <a:ext cx="1905000" cy="1905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04800" y="5867400"/>
            <a:ext cx="5486400" cy="461665"/>
          </a:xfrm>
          <a:prstGeom prst="rect">
            <a:avLst/>
          </a:prstGeom>
          <a:noFill/>
        </p:spPr>
        <p:txBody>
          <a:bodyPr wrap="square" rtlCol="0">
            <a:spAutoFit/>
          </a:bodyPr>
          <a:lstStyle/>
          <a:p>
            <a:r>
              <a:rPr lang="en-US" sz="2400" b="1" dirty="0" smtClean="0"/>
              <a:t>B-tree after deleting  95 </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checkerboard(across)">
                                      <p:cBhvr>
                                        <p:cTn id="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solidFill>
                  <a:srgbClr val="FF0000"/>
                </a:solidFill>
              </a:rPr>
              <a:t>m</a:t>
            </a:r>
            <a:r>
              <a:rPr lang="en-US" dirty="0" smtClean="0"/>
              <a:t>-Way Search Tree</a:t>
            </a:r>
            <a:endParaRPr lang="en-US" dirty="0"/>
          </a:p>
        </p:txBody>
      </p:sp>
      <p:sp>
        <p:nvSpPr>
          <p:cNvPr id="3" name="Content Placeholder 2"/>
          <p:cNvSpPr>
            <a:spLocks noGrp="1"/>
          </p:cNvSpPr>
          <p:nvPr>
            <p:ph idx="1"/>
          </p:nvPr>
        </p:nvSpPr>
        <p:spPr>
          <a:xfrm>
            <a:off x="457200" y="914400"/>
            <a:ext cx="8229600" cy="5211763"/>
          </a:xfrm>
        </p:spPr>
        <p:txBody>
          <a:bodyPr/>
          <a:lstStyle/>
          <a:p>
            <a:pPr>
              <a:buNone/>
            </a:pPr>
            <a:r>
              <a:rPr lang="en-US" dirty="0" smtClean="0"/>
              <a:t>[4] Each of the </a:t>
            </a:r>
            <a:r>
              <a:rPr lang="en-US" dirty="0" err="1" smtClean="0"/>
              <a:t>subtree</a:t>
            </a:r>
            <a:r>
              <a:rPr lang="en-US" dirty="0" smtClean="0"/>
              <a:t> </a:t>
            </a:r>
            <a:r>
              <a:rPr lang="en-US" b="1" dirty="0" smtClean="0">
                <a:solidFill>
                  <a:srgbClr val="FF0000"/>
                </a:solidFill>
              </a:rPr>
              <a:t>A</a:t>
            </a:r>
            <a:r>
              <a:rPr lang="en-US" b="1" baseline="-25000" dirty="0" smtClean="0">
                <a:solidFill>
                  <a:srgbClr val="FF0000"/>
                </a:solidFill>
              </a:rPr>
              <a:t>i</a:t>
            </a:r>
            <a:r>
              <a:rPr lang="en-US" dirty="0" smtClean="0"/>
              <a:t> , </a:t>
            </a:r>
            <a:r>
              <a:rPr lang="en-US" b="1" dirty="0" smtClean="0">
                <a:solidFill>
                  <a:srgbClr val="FF0000"/>
                </a:solidFill>
              </a:rPr>
              <a:t>0&lt;=i&lt;=m-1 </a:t>
            </a:r>
            <a:r>
              <a:rPr lang="en-US" dirty="0" smtClean="0"/>
              <a:t>are also m-way search tree</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B-tree of Order 5</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40</a:t>
            </a:fld>
            <a:endParaRPr lang="en-US" dirty="0"/>
          </a:p>
        </p:txBody>
      </p:sp>
      <p:graphicFrame>
        <p:nvGraphicFramePr>
          <p:cNvPr id="5" name="Table 4"/>
          <p:cNvGraphicFramePr>
            <a:graphicFrameLocks noGrp="1"/>
          </p:cNvGraphicFramePr>
          <p:nvPr/>
        </p:nvGraphicFramePr>
        <p:xfrm>
          <a:off x="4038600" y="1066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110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3886200" y="1447800"/>
          <a:ext cx="838200" cy="370840"/>
        </p:xfrm>
        <a:graphic>
          <a:graphicData uri="http://schemas.openxmlformats.org/drawingml/2006/table">
            <a:tbl>
              <a:tblPr firstRow="1" bandRow="1">
                <a:tableStyleId>{5C22544A-7EE6-4342-B048-85BDC9FD1C3A}</a:tableStyleId>
              </a:tblPr>
              <a:tblGrid>
                <a:gridCol w="419100"/>
                <a:gridCol w="4191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Table 6"/>
          <p:cNvGraphicFramePr>
            <a:graphicFrameLocks noGrp="1"/>
          </p:cNvGraphicFramePr>
          <p:nvPr/>
        </p:nvGraphicFramePr>
        <p:xfrm>
          <a:off x="2209801" y="2743200"/>
          <a:ext cx="1371599" cy="370840"/>
        </p:xfrm>
        <a:graphic>
          <a:graphicData uri="http://schemas.openxmlformats.org/drawingml/2006/table">
            <a:tbl>
              <a:tblPr firstRow="1" bandRow="1">
                <a:tableStyleId>{5C22544A-7EE6-4342-B048-85BDC9FD1C3A}</a:tableStyleId>
              </a:tblPr>
              <a:tblGrid>
                <a:gridCol w="559394"/>
                <a:gridCol w="431205"/>
                <a:gridCol w="3810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2362200" y="2362200"/>
          <a:ext cx="990600" cy="370840"/>
        </p:xfrm>
        <a:graphic>
          <a:graphicData uri="http://schemas.openxmlformats.org/drawingml/2006/table">
            <a:tbl>
              <a:tblPr firstRow="1" bandRow="1">
                <a:tableStyleId>{5C22544A-7EE6-4342-B048-85BDC9FD1C3A}</a:tableStyleId>
              </a:tblPr>
              <a:tblGrid>
                <a:gridCol w="495300"/>
                <a:gridCol w="495300"/>
              </a:tblGrid>
              <a:tr h="370840">
                <a:tc>
                  <a:txBody>
                    <a:bodyPr/>
                    <a:lstStyle/>
                    <a:p>
                      <a:r>
                        <a:rPr lang="en-US" dirty="0" smtClean="0">
                          <a:solidFill>
                            <a:schemeClr val="tx1"/>
                          </a:solidFill>
                        </a:rPr>
                        <a:t>65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9" name="Table 8"/>
          <p:cNvGraphicFramePr>
            <a:graphicFrameLocks noGrp="1"/>
          </p:cNvGraphicFramePr>
          <p:nvPr/>
        </p:nvGraphicFramePr>
        <p:xfrm>
          <a:off x="5257800" y="2362200"/>
          <a:ext cx="1295400" cy="370840"/>
        </p:xfrm>
        <a:graphic>
          <a:graphicData uri="http://schemas.openxmlformats.org/drawingml/2006/table">
            <a:tbl>
              <a:tblPr firstRow="1" bandRow="1">
                <a:tableStyleId>{5C22544A-7EE6-4342-B048-85BDC9FD1C3A}</a:tableStyleId>
              </a:tblPr>
              <a:tblGrid>
                <a:gridCol w="647700"/>
                <a:gridCol w="647700"/>
              </a:tblGrid>
              <a:tr h="370840">
                <a:tc>
                  <a:txBody>
                    <a:bodyPr/>
                    <a:lstStyle/>
                    <a:p>
                      <a:r>
                        <a:rPr lang="en-US" dirty="0" smtClean="0">
                          <a:solidFill>
                            <a:schemeClr val="tx1"/>
                          </a:solidFill>
                        </a:rPr>
                        <a:t>120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1" name="Table 10"/>
          <p:cNvGraphicFramePr>
            <a:graphicFrameLocks noGrp="1"/>
          </p:cNvGraphicFramePr>
          <p:nvPr/>
        </p:nvGraphicFramePr>
        <p:xfrm>
          <a:off x="5105401" y="2743200"/>
          <a:ext cx="1600200" cy="370840"/>
        </p:xfrm>
        <a:graphic>
          <a:graphicData uri="http://schemas.openxmlformats.org/drawingml/2006/table">
            <a:tbl>
              <a:tblPr firstRow="1" bandRow="1">
                <a:tableStyleId>{5C22544A-7EE6-4342-B048-85BDC9FD1C3A}</a:tableStyleId>
              </a:tblPr>
              <a:tblGrid>
                <a:gridCol w="652627"/>
                <a:gridCol w="566572"/>
                <a:gridCol w="381001"/>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3" name="Table 12"/>
          <p:cNvGraphicFramePr>
            <a:graphicFrameLocks noGrp="1"/>
          </p:cNvGraphicFramePr>
          <p:nvPr/>
        </p:nvGraphicFramePr>
        <p:xfrm>
          <a:off x="1981200" y="3657600"/>
          <a:ext cx="990600" cy="370840"/>
        </p:xfrm>
        <a:graphic>
          <a:graphicData uri="http://schemas.openxmlformats.org/drawingml/2006/table">
            <a:tbl>
              <a:tblPr firstRow="1" bandRow="1">
                <a:tableStyleId>{5C22544A-7EE6-4342-B048-85BDC9FD1C3A}</a:tableStyleId>
              </a:tblPr>
              <a:tblGrid>
                <a:gridCol w="495300"/>
                <a:gridCol w="495300"/>
              </a:tblGrid>
              <a:tr h="370840">
                <a:tc>
                  <a:txBody>
                    <a:bodyPr/>
                    <a:lstStyle/>
                    <a:p>
                      <a:r>
                        <a:rPr lang="en-US" dirty="0" smtClean="0">
                          <a:solidFill>
                            <a:schemeClr val="tx1"/>
                          </a:solidFill>
                        </a:rPr>
                        <a:t>70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81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381000" y="3733800"/>
          <a:ext cx="990600" cy="370840"/>
        </p:xfrm>
        <a:graphic>
          <a:graphicData uri="http://schemas.openxmlformats.org/drawingml/2006/table">
            <a:tbl>
              <a:tblPr firstRow="1" bandRow="1">
                <a:tableStyleId>{5C22544A-7EE6-4342-B048-85BDC9FD1C3A}</a:tableStyleId>
              </a:tblPr>
              <a:tblGrid>
                <a:gridCol w="495300"/>
                <a:gridCol w="495300"/>
              </a:tblGrid>
              <a:tr h="370840">
                <a:tc>
                  <a:txBody>
                    <a:bodyPr/>
                    <a:lstStyle/>
                    <a:p>
                      <a:r>
                        <a:rPr lang="en-US" dirty="0" smtClean="0">
                          <a:solidFill>
                            <a:schemeClr val="tx1"/>
                          </a:solidFill>
                        </a:rPr>
                        <a:t>32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4419600" y="4038600"/>
          <a:ext cx="1447800" cy="370840"/>
        </p:xfrm>
        <a:graphic>
          <a:graphicData uri="http://schemas.openxmlformats.org/drawingml/2006/table">
            <a:tbl>
              <a:tblPr firstRow="1" bandRow="1">
                <a:tableStyleId>{5C22544A-7EE6-4342-B048-85BDC9FD1C3A}</a:tableStyleId>
              </a:tblPr>
              <a:tblGrid>
                <a:gridCol w="457200"/>
                <a:gridCol w="533400"/>
                <a:gridCol w="4572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3352800" y="4648200"/>
          <a:ext cx="1206007" cy="370840"/>
        </p:xfrm>
        <a:graphic>
          <a:graphicData uri="http://schemas.openxmlformats.org/drawingml/2006/table">
            <a:tbl>
              <a:tblPr firstRow="1" bandRow="1">
                <a:tableStyleId>{5C22544A-7EE6-4342-B048-85BDC9FD1C3A}</a:tableStyleId>
              </a:tblPr>
              <a:tblGrid>
                <a:gridCol w="596408"/>
                <a:gridCol w="609599"/>
              </a:tblGrid>
              <a:tr h="370840">
                <a:tc>
                  <a:txBody>
                    <a:bodyPr/>
                    <a:lstStyle/>
                    <a:p>
                      <a:r>
                        <a:rPr lang="en-US" dirty="0" smtClean="0">
                          <a:solidFill>
                            <a:schemeClr val="tx1"/>
                          </a:solidFill>
                        </a:rPr>
                        <a:t>90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1828800" y="4038600"/>
          <a:ext cx="1295400" cy="370840"/>
        </p:xfrm>
        <a:graphic>
          <a:graphicData uri="http://schemas.openxmlformats.org/drawingml/2006/table">
            <a:tbl>
              <a:tblPr firstRow="1" bandRow="1">
                <a:tableStyleId>{5C22544A-7EE6-4342-B048-85BDC9FD1C3A}</a:tableStyleId>
              </a:tblPr>
              <a:tblGrid>
                <a:gridCol w="528317"/>
                <a:gridCol w="528317"/>
                <a:gridCol w="238766"/>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304800" y="4114800"/>
          <a:ext cx="1219201" cy="370840"/>
        </p:xfrm>
        <a:graphic>
          <a:graphicData uri="http://schemas.openxmlformats.org/drawingml/2006/table">
            <a:tbl>
              <a:tblPr firstRow="1" bandRow="1">
                <a:tableStyleId>{5C22544A-7EE6-4342-B048-85BDC9FD1C3A}</a:tableStyleId>
              </a:tblPr>
              <a:tblGrid>
                <a:gridCol w="497240"/>
                <a:gridCol w="417160"/>
                <a:gridCol w="304801"/>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4572000" y="3657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115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5" name="Table 24"/>
          <p:cNvGraphicFramePr>
            <a:graphicFrameLocks noGrp="1"/>
          </p:cNvGraphicFramePr>
          <p:nvPr/>
        </p:nvGraphicFramePr>
        <p:xfrm>
          <a:off x="6248400" y="3810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200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221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6" name="Table 25"/>
          <p:cNvGraphicFramePr>
            <a:graphicFrameLocks noGrp="1"/>
          </p:cNvGraphicFramePr>
          <p:nvPr/>
        </p:nvGraphicFramePr>
        <p:xfrm>
          <a:off x="6096000" y="4191000"/>
          <a:ext cx="1447800" cy="370840"/>
        </p:xfrm>
        <a:graphic>
          <a:graphicData uri="http://schemas.openxmlformats.org/drawingml/2006/table">
            <a:tbl>
              <a:tblPr firstRow="1" bandRow="1">
                <a:tableStyleId>{5C22544A-7EE6-4342-B048-85BDC9FD1C3A}</a:tableStyleId>
              </a:tblPr>
              <a:tblGrid>
                <a:gridCol w="457200"/>
                <a:gridCol w="533400"/>
                <a:gridCol w="4572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8" name="Table 27"/>
          <p:cNvGraphicFramePr>
            <a:graphicFrameLocks noGrp="1"/>
          </p:cNvGraphicFramePr>
          <p:nvPr/>
        </p:nvGraphicFramePr>
        <p:xfrm>
          <a:off x="3047999" y="5029200"/>
          <a:ext cx="1669440" cy="370840"/>
        </p:xfrm>
        <a:graphic>
          <a:graphicData uri="http://schemas.openxmlformats.org/drawingml/2006/table">
            <a:tbl>
              <a:tblPr firstRow="1" bandRow="1">
                <a:tableStyleId>{5C22544A-7EE6-4342-B048-85BDC9FD1C3A}</a:tableStyleId>
              </a:tblPr>
              <a:tblGrid>
                <a:gridCol w="692761"/>
                <a:gridCol w="595679"/>
                <a:gridCol w="3810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9" name="Table 28"/>
          <p:cNvGraphicFramePr>
            <a:graphicFrameLocks noGrp="1"/>
          </p:cNvGraphicFramePr>
          <p:nvPr/>
        </p:nvGraphicFramePr>
        <p:xfrm>
          <a:off x="6172200" y="5029200"/>
          <a:ext cx="2590800" cy="370840"/>
        </p:xfrm>
        <a:graphic>
          <a:graphicData uri="http://schemas.openxmlformats.org/drawingml/2006/table">
            <a:tbl>
              <a:tblPr firstRow="1" bandRow="1">
                <a:tableStyleId>{5C22544A-7EE6-4342-B048-85BDC9FD1C3A}</a:tableStyleId>
              </a:tblPr>
              <a:tblGrid>
                <a:gridCol w="609599"/>
                <a:gridCol w="685800"/>
                <a:gridCol w="685800"/>
                <a:gridCol w="609601"/>
              </a:tblGrid>
              <a:tr h="370840">
                <a:tc>
                  <a:txBody>
                    <a:bodyPr/>
                    <a:lstStyle/>
                    <a:p>
                      <a:r>
                        <a:rPr lang="en-US" dirty="0" smtClean="0">
                          <a:solidFill>
                            <a:schemeClr val="tx1"/>
                          </a:solidFill>
                        </a:rPr>
                        <a:t>300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440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550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601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0" name="Table 29"/>
          <p:cNvGraphicFramePr>
            <a:graphicFrameLocks noGrp="1"/>
          </p:cNvGraphicFramePr>
          <p:nvPr/>
        </p:nvGraphicFramePr>
        <p:xfrm>
          <a:off x="5761664" y="5410200"/>
          <a:ext cx="3229935" cy="370840"/>
        </p:xfrm>
        <a:graphic>
          <a:graphicData uri="http://schemas.openxmlformats.org/drawingml/2006/table">
            <a:tbl>
              <a:tblPr firstRow="1" bandRow="1">
                <a:tableStyleId>{5C22544A-7EE6-4342-B048-85BDC9FD1C3A}</a:tableStyleId>
              </a:tblPr>
              <a:tblGrid>
                <a:gridCol w="537571"/>
                <a:gridCol w="419084"/>
                <a:gridCol w="757760"/>
                <a:gridCol w="757760"/>
                <a:gridCol w="75776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2" name="Straight Connector 31"/>
          <p:cNvCxnSpPr/>
          <p:nvPr/>
        </p:nvCxnSpPr>
        <p:spPr>
          <a:xfrm rot="10800000" flipV="1">
            <a:off x="3048000" y="1828800"/>
            <a:ext cx="10668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495800" y="1828800"/>
            <a:ext cx="12192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flipV="1">
            <a:off x="1066800" y="3124200"/>
            <a:ext cx="1295400" cy="609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flipV="1">
            <a:off x="2362200" y="3124200"/>
            <a:ext cx="6096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2895600" y="3581400"/>
            <a:ext cx="1524000" cy="609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4914900" y="3238500"/>
            <a:ext cx="53340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6200000" flipH="1">
            <a:off x="6019800" y="3200400"/>
            <a:ext cx="6858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6629400" y="3124200"/>
            <a:ext cx="1905000" cy="190500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B-tree of Order 5</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41</a:t>
            </a:fld>
            <a:endParaRPr lang="en-US" dirty="0"/>
          </a:p>
        </p:txBody>
      </p:sp>
      <p:graphicFrame>
        <p:nvGraphicFramePr>
          <p:cNvPr id="5" name="Table 4"/>
          <p:cNvGraphicFramePr>
            <a:graphicFrameLocks noGrp="1"/>
          </p:cNvGraphicFramePr>
          <p:nvPr/>
        </p:nvGraphicFramePr>
        <p:xfrm>
          <a:off x="4038600" y="1066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110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3886200" y="1447800"/>
          <a:ext cx="838200" cy="370840"/>
        </p:xfrm>
        <a:graphic>
          <a:graphicData uri="http://schemas.openxmlformats.org/drawingml/2006/table">
            <a:tbl>
              <a:tblPr firstRow="1" bandRow="1">
                <a:tableStyleId>{5C22544A-7EE6-4342-B048-85BDC9FD1C3A}</a:tableStyleId>
              </a:tblPr>
              <a:tblGrid>
                <a:gridCol w="419100"/>
                <a:gridCol w="4191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Table 6"/>
          <p:cNvGraphicFramePr>
            <a:graphicFrameLocks noGrp="1"/>
          </p:cNvGraphicFramePr>
          <p:nvPr/>
        </p:nvGraphicFramePr>
        <p:xfrm>
          <a:off x="2209801" y="2743200"/>
          <a:ext cx="1371599" cy="370840"/>
        </p:xfrm>
        <a:graphic>
          <a:graphicData uri="http://schemas.openxmlformats.org/drawingml/2006/table">
            <a:tbl>
              <a:tblPr firstRow="1" bandRow="1">
                <a:tableStyleId>{5C22544A-7EE6-4342-B048-85BDC9FD1C3A}</a:tableStyleId>
              </a:tblPr>
              <a:tblGrid>
                <a:gridCol w="559394"/>
                <a:gridCol w="431205"/>
                <a:gridCol w="3810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2362200" y="2362200"/>
          <a:ext cx="990600" cy="370840"/>
        </p:xfrm>
        <a:graphic>
          <a:graphicData uri="http://schemas.openxmlformats.org/drawingml/2006/table">
            <a:tbl>
              <a:tblPr firstRow="1" bandRow="1">
                <a:tableStyleId>{5C22544A-7EE6-4342-B048-85BDC9FD1C3A}</a:tableStyleId>
              </a:tblPr>
              <a:tblGrid>
                <a:gridCol w="495300"/>
                <a:gridCol w="495300"/>
              </a:tblGrid>
              <a:tr h="370840">
                <a:tc>
                  <a:txBody>
                    <a:bodyPr/>
                    <a:lstStyle/>
                    <a:p>
                      <a:r>
                        <a:rPr lang="en-US" dirty="0" smtClean="0">
                          <a:solidFill>
                            <a:schemeClr val="tx1"/>
                          </a:solidFill>
                        </a:rPr>
                        <a:t>65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9" name="Table 8"/>
          <p:cNvGraphicFramePr>
            <a:graphicFrameLocks noGrp="1"/>
          </p:cNvGraphicFramePr>
          <p:nvPr/>
        </p:nvGraphicFramePr>
        <p:xfrm>
          <a:off x="5257800" y="2362200"/>
          <a:ext cx="1295400" cy="370840"/>
        </p:xfrm>
        <a:graphic>
          <a:graphicData uri="http://schemas.openxmlformats.org/drawingml/2006/table">
            <a:tbl>
              <a:tblPr firstRow="1" bandRow="1">
                <a:tableStyleId>{5C22544A-7EE6-4342-B048-85BDC9FD1C3A}</a:tableStyleId>
              </a:tblPr>
              <a:tblGrid>
                <a:gridCol w="647700"/>
                <a:gridCol w="647700"/>
              </a:tblGrid>
              <a:tr h="370840">
                <a:tc>
                  <a:txBody>
                    <a:bodyPr/>
                    <a:lstStyle/>
                    <a:p>
                      <a:r>
                        <a:rPr lang="en-US" dirty="0" smtClean="0">
                          <a:solidFill>
                            <a:schemeClr val="tx1"/>
                          </a:solidFill>
                        </a:rPr>
                        <a:t>120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1" name="Table 10"/>
          <p:cNvGraphicFramePr>
            <a:graphicFrameLocks noGrp="1"/>
          </p:cNvGraphicFramePr>
          <p:nvPr/>
        </p:nvGraphicFramePr>
        <p:xfrm>
          <a:off x="5105401" y="2743200"/>
          <a:ext cx="1600200" cy="370840"/>
        </p:xfrm>
        <a:graphic>
          <a:graphicData uri="http://schemas.openxmlformats.org/drawingml/2006/table">
            <a:tbl>
              <a:tblPr firstRow="1" bandRow="1">
                <a:tableStyleId>{5C22544A-7EE6-4342-B048-85BDC9FD1C3A}</a:tableStyleId>
              </a:tblPr>
              <a:tblGrid>
                <a:gridCol w="652627"/>
                <a:gridCol w="566572"/>
                <a:gridCol w="381001"/>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3" name="Table 12"/>
          <p:cNvGraphicFramePr>
            <a:graphicFrameLocks noGrp="1"/>
          </p:cNvGraphicFramePr>
          <p:nvPr/>
        </p:nvGraphicFramePr>
        <p:xfrm>
          <a:off x="1981200" y="3657600"/>
          <a:ext cx="990600" cy="370840"/>
        </p:xfrm>
        <a:graphic>
          <a:graphicData uri="http://schemas.openxmlformats.org/drawingml/2006/table">
            <a:tbl>
              <a:tblPr firstRow="1" bandRow="1">
                <a:tableStyleId>{5C22544A-7EE6-4342-B048-85BDC9FD1C3A}</a:tableStyleId>
              </a:tblPr>
              <a:tblGrid>
                <a:gridCol w="495300"/>
                <a:gridCol w="495300"/>
              </a:tblGrid>
              <a:tr h="370840">
                <a:tc>
                  <a:txBody>
                    <a:bodyPr/>
                    <a:lstStyle/>
                    <a:p>
                      <a:r>
                        <a:rPr lang="en-US" dirty="0" smtClean="0">
                          <a:solidFill>
                            <a:schemeClr val="tx1"/>
                          </a:solidFill>
                        </a:rPr>
                        <a:t>70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81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381000" y="3733800"/>
          <a:ext cx="990600" cy="370840"/>
        </p:xfrm>
        <a:graphic>
          <a:graphicData uri="http://schemas.openxmlformats.org/drawingml/2006/table">
            <a:tbl>
              <a:tblPr firstRow="1" bandRow="1">
                <a:tableStyleId>{5C22544A-7EE6-4342-B048-85BDC9FD1C3A}</a:tableStyleId>
              </a:tblPr>
              <a:tblGrid>
                <a:gridCol w="495300"/>
                <a:gridCol w="495300"/>
              </a:tblGrid>
              <a:tr h="370840">
                <a:tc>
                  <a:txBody>
                    <a:bodyPr/>
                    <a:lstStyle/>
                    <a:p>
                      <a:r>
                        <a:rPr lang="en-US" dirty="0" smtClean="0">
                          <a:solidFill>
                            <a:schemeClr val="tx1"/>
                          </a:solidFill>
                        </a:rPr>
                        <a:t>32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4419600" y="4038600"/>
          <a:ext cx="1447800" cy="370840"/>
        </p:xfrm>
        <a:graphic>
          <a:graphicData uri="http://schemas.openxmlformats.org/drawingml/2006/table">
            <a:tbl>
              <a:tblPr firstRow="1" bandRow="1">
                <a:tableStyleId>{5C22544A-7EE6-4342-B048-85BDC9FD1C3A}</a:tableStyleId>
              </a:tblPr>
              <a:tblGrid>
                <a:gridCol w="457200"/>
                <a:gridCol w="533400"/>
                <a:gridCol w="4572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3352800" y="4648200"/>
          <a:ext cx="1206007" cy="370840"/>
        </p:xfrm>
        <a:graphic>
          <a:graphicData uri="http://schemas.openxmlformats.org/drawingml/2006/table">
            <a:tbl>
              <a:tblPr firstRow="1" bandRow="1">
                <a:tableStyleId>{5C22544A-7EE6-4342-B048-85BDC9FD1C3A}</a:tableStyleId>
              </a:tblPr>
              <a:tblGrid>
                <a:gridCol w="596408"/>
                <a:gridCol w="609599"/>
              </a:tblGrid>
              <a:tr h="370840">
                <a:tc>
                  <a:txBody>
                    <a:bodyPr/>
                    <a:lstStyle/>
                    <a:p>
                      <a:r>
                        <a:rPr lang="en-US" dirty="0" smtClean="0">
                          <a:solidFill>
                            <a:schemeClr val="tx1"/>
                          </a:solidFill>
                        </a:rPr>
                        <a:t>90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1828800" y="4038600"/>
          <a:ext cx="1295400" cy="370840"/>
        </p:xfrm>
        <a:graphic>
          <a:graphicData uri="http://schemas.openxmlformats.org/drawingml/2006/table">
            <a:tbl>
              <a:tblPr firstRow="1" bandRow="1">
                <a:tableStyleId>{5C22544A-7EE6-4342-B048-85BDC9FD1C3A}</a:tableStyleId>
              </a:tblPr>
              <a:tblGrid>
                <a:gridCol w="528317"/>
                <a:gridCol w="528317"/>
                <a:gridCol w="238766"/>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304800" y="4114800"/>
          <a:ext cx="1219201" cy="370840"/>
        </p:xfrm>
        <a:graphic>
          <a:graphicData uri="http://schemas.openxmlformats.org/drawingml/2006/table">
            <a:tbl>
              <a:tblPr firstRow="1" bandRow="1">
                <a:tableStyleId>{5C22544A-7EE6-4342-B048-85BDC9FD1C3A}</a:tableStyleId>
              </a:tblPr>
              <a:tblGrid>
                <a:gridCol w="497240"/>
                <a:gridCol w="417160"/>
                <a:gridCol w="304801"/>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4572000" y="3657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115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5" name="Table 24"/>
          <p:cNvGraphicFramePr>
            <a:graphicFrameLocks noGrp="1"/>
          </p:cNvGraphicFramePr>
          <p:nvPr/>
        </p:nvGraphicFramePr>
        <p:xfrm>
          <a:off x="6248400" y="3810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200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221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6" name="Table 25"/>
          <p:cNvGraphicFramePr>
            <a:graphicFrameLocks noGrp="1"/>
          </p:cNvGraphicFramePr>
          <p:nvPr/>
        </p:nvGraphicFramePr>
        <p:xfrm>
          <a:off x="6096000" y="4191000"/>
          <a:ext cx="1447800" cy="370840"/>
        </p:xfrm>
        <a:graphic>
          <a:graphicData uri="http://schemas.openxmlformats.org/drawingml/2006/table">
            <a:tbl>
              <a:tblPr firstRow="1" bandRow="1">
                <a:tableStyleId>{5C22544A-7EE6-4342-B048-85BDC9FD1C3A}</a:tableStyleId>
              </a:tblPr>
              <a:tblGrid>
                <a:gridCol w="457200"/>
                <a:gridCol w="533400"/>
                <a:gridCol w="4572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8" name="Table 27"/>
          <p:cNvGraphicFramePr>
            <a:graphicFrameLocks noGrp="1"/>
          </p:cNvGraphicFramePr>
          <p:nvPr/>
        </p:nvGraphicFramePr>
        <p:xfrm>
          <a:off x="3047999" y="5029200"/>
          <a:ext cx="1669440" cy="370840"/>
        </p:xfrm>
        <a:graphic>
          <a:graphicData uri="http://schemas.openxmlformats.org/drawingml/2006/table">
            <a:tbl>
              <a:tblPr firstRow="1" bandRow="1">
                <a:tableStyleId>{5C22544A-7EE6-4342-B048-85BDC9FD1C3A}</a:tableStyleId>
              </a:tblPr>
              <a:tblGrid>
                <a:gridCol w="692761"/>
                <a:gridCol w="595679"/>
                <a:gridCol w="3810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9" name="Table 28"/>
          <p:cNvGraphicFramePr>
            <a:graphicFrameLocks noGrp="1"/>
          </p:cNvGraphicFramePr>
          <p:nvPr/>
        </p:nvGraphicFramePr>
        <p:xfrm>
          <a:off x="6629400" y="5029200"/>
          <a:ext cx="1981201" cy="370840"/>
        </p:xfrm>
        <a:graphic>
          <a:graphicData uri="http://schemas.openxmlformats.org/drawingml/2006/table">
            <a:tbl>
              <a:tblPr firstRow="1" bandRow="1">
                <a:tableStyleId>{5C22544A-7EE6-4342-B048-85BDC9FD1C3A}</a:tableStyleId>
              </a:tblPr>
              <a:tblGrid>
                <a:gridCol w="685800"/>
                <a:gridCol w="685800"/>
                <a:gridCol w="609601"/>
              </a:tblGrid>
              <a:tr h="370840">
                <a:tc>
                  <a:txBody>
                    <a:bodyPr/>
                    <a:lstStyle/>
                    <a:p>
                      <a:r>
                        <a:rPr lang="en-US" dirty="0" smtClean="0">
                          <a:solidFill>
                            <a:schemeClr val="tx1"/>
                          </a:solidFill>
                        </a:rPr>
                        <a:t>440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550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601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0" name="Table 29"/>
          <p:cNvGraphicFramePr>
            <a:graphicFrameLocks noGrp="1"/>
          </p:cNvGraphicFramePr>
          <p:nvPr/>
        </p:nvGraphicFramePr>
        <p:xfrm>
          <a:off x="6333149" y="5410200"/>
          <a:ext cx="2658450" cy="370840"/>
        </p:xfrm>
        <a:graphic>
          <a:graphicData uri="http://schemas.openxmlformats.org/drawingml/2006/table">
            <a:tbl>
              <a:tblPr firstRow="1" bandRow="1">
                <a:tableStyleId>{5C22544A-7EE6-4342-B048-85BDC9FD1C3A}</a:tableStyleId>
              </a:tblPr>
              <a:tblGrid>
                <a:gridCol w="508425"/>
                <a:gridCol w="716675"/>
                <a:gridCol w="716675"/>
                <a:gridCol w="716675"/>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2" name="Straight Connector 31"/>
          <p:cNvCxnSpPr/>
          <p:nvPr/>
        </p:nvCxnSpPr>
        <p:spPr>
          <a:xfrm rot="10800000" flipV="1">
            <a:off x="3048000" y="1828800"/>
            <a:ext cx="10668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495800" y="1828800"/>
            <a:ext cx="12192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flipV="1">
            <a:off x="1066800" y="3124200"/>
            <a:ext cx="1295400" cy="609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flipV="1">
            <a:off x="2362200" y="3124200"/>
            <a:ext cx="6096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2895600" y="3581400"/>
            <a:ext cx="1524000" cy="609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4914900" y="3238500"/>
            <a:ext cx="53340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6200000" flipH="1">
            <a:off x="6019800" y="3200400"/>
            <a:ext cx="6858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6629400" y="3124200"/>
            <a:ext cx="1905000" cy="1905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04800" y="5867400"/>
            <a:ext cx="5486400" cy="461665"/>
          </a:xfrm>
          <a:prstGeom prst="rect">
            <a:avLst/>
          </a:prstGeom>
          <a:noFill/>
        </p:spPr>
        <p:txBody>
          <a:bodyPr wrap="square" rtlCol="0">
            <a:spAutoFit/>
          </a:bodyPr>
          <a:lstStyle/>
          <a:p>
            <a:r>
              <a:rPr lang="en-US" sz="2400" b="1" dirty="0" smtClean="0"/>
              <a:t>B-tree after deleting  95, 226 </a:t>
            </a:r>
            <a:endParaRPr lang="en-US" sz="2400" b="1" dirty="0"/>
          </a:p>
        </p:txBody>
      </p:sp>
      <p:sp>
        <p:nvSpPr>
          <p:cNvPr id="33" name="TextBox 32"/>
          <p:cNvSpPr txBox="1"/>
          <p:nvPr/>
        </p:nvSpPr>
        <p:spPr>
          <a:xfrm>
            <a:off x="6096000" y="1295400"/>
            <a:ext cx="1905000" cy="461665"/>
          </a:xfrm>
          <a:prstGeom prst="rect">
            <a:avLst/>
          </a:prstGeom>
          <a:noFill/>
        </p:spPr>
        <p:txBody>
          <a:bodyPr wrap="square" rtlCol="0">
            <a:spAutoFit/>
          </a:bodyPr>
          <a:lstStyle/>
          <a:p>
            <a:r>
              <a:rPr lang="en-US" sz="2400" b="1" dirty="0" smtClean="0"/>
              <a:t>Delete 221</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checkerboard(across)">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checkerboard(across)">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3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B-tree of Order 5</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42</a:t>
            </a:fld>
            <a:endParaRPr lang="en-US" dirty="0"/>
          </a:p>
        </p:txBody>
      </p:sp>
      <p:graphicFrame>
        <p:nvGraphicFramePr>
          <p:cNvPr id="5" name="Table 4"/>
          <p:cNvGraphicFramePr>
            <a:graphicFrameLocks noGrp="1"/>
          </p:cNvGraphicFramePr>
          <p:nvPr/>
        </p:nvGraphicFramePr>
        <p:xfrm>
          <a:off x="4038600" y="1066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110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3886200" y="1447800"/>
          <a:ext cx="838200" cy="370840"/>
        </p:xfrm>
        <a:graphic>
          <a:graphicData uri="http://schemas.openxmlformats.org/drawingml/2006/table">
            <a:tbl>
              <a:tblPr firstRow="1" bandRow="1">
                <a:tableStyleId>{5C22544A-7EE6-4342-B048-85BDC9FD1C3A}</a:tableStyleId>
              </a:tblPr>
              <a:tblGrid>
                <a:gridCol w="419100"/>
                <a:gridCol w="4191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Table 6"/>
          <p:cNvGraphicFramePr>
            <a:graphicFrameLocks noGrp="1"/>
          </p:cNvGraphicFramePr>
          <p:nvPr/>
        </p:nvGraphicFramePr>
        <p:xfrm>
          <a:off x="2209801" y="2743200"/>
          <a:ext cx="1371599" cy="370840"/>
        </p:xfrm>
        <a:graphic>
          <a:graphicData uri="http://schemas.openxmlformats.org/drawingml/2006/table">
            <a:tbl>
              <a:tblPr firstRow="1" bandRow="1">
                <a:tableStyleId>{5C22544A-7EE6-4342-B048-85BDC9FD1C3A}</a:tableStyleId>
              </a:tblPr>
              <a:tblGrid>
                <a:gridCol w="559394"/>
                <a:gridCol w="431205"/>
                <a:gridCol w="3810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2362200" y="2362200"/>
          <a:ext cx="990600" cy="370840"/>
        </p:xfrm>
        <a:graphic>
          <a:graphicData uri="http://schemas.openxmlformats.org/drawingml/2006/table">
            <a:tbl>
              <a:tblPr firstRow="1" bandRow="1">
                <a:tableStyleId>{5C22544A-7EE6-4342-B048-85BDC9FD1C3A}</a:tableStyleId>
              </a:tblPr>
              <a:tblGrid>
                <a:gridCol w="495300"/>
                <a:gridCol w="495300"/>
              </a:tblGrid>
              <a:tr h="370840">
                <a:tc>
                  <a:txBody>
                    <a:bodyPr/>
                    <a:lstStyle/>
                    <a:p>
                      <a:r>
                        <a:rPr lang="en-US" dirty="0" smtClean="0">
                          <a:solidFill>
                            <a:schemeClr val="tx1"/>
                          </a:solidFill>
                        </a:rPr>
                        <a:t>65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9" name="Table 8"/>
          <p:cNvGraphicFramePr>
            <a:graphicFrameLocks noGrp="1"/>
          </p:cNvGraphicFramePr>
          <p:nvPr/>
        </p:nvGraphicFramePr>
        <p:xfrm>
          <a:off x="5257800" y="2362200"/>
          <a:ext cx="1295400" cy="370840"/>
        </p:xfrm>
        <a:graphic>
          <a:graphicData uri="http://schemas.openxmlformats.org/drawingml/2006/table">
            <a:tbl>
              <a:tblPr firstRow="1" bandRow="1">
                <a:tableStyleId>{5C22544A-7EE6-4342-B048-85BDC9FD1C3A}</a:tableStyleId>
              </a:tblPr>
              <a:tblGrid>
                <a:gridCol w="647700"/>
                <a:gridCol w="647700"/>
              </a:tblGrid>
              <a:tr h="370840">
                <a:tc>
                  <a:txBody>
                    <a:bodyPr/>
                    <a:lstStyle/>
                    <a:p>
                      <a:r>
                        <a:rPr lang="en-US" dirty="0" smtClean="0">
                          <a:solidFill>
                            <a:schemeClr val="tx1"/>
                          </a:solidFill>
                        </a:rPr>
                        <a:t>120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440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1" name="Table 10"/>
          <p:cNvGraphicFramePr>
            <a:graphicFrameLocks noGrp="1"/>
          </p:cNvGraphicFramePr>
          <p:nvPr/>
        </p:nvGraphicFramePr>
        <p:xfrm>
          <a:off x="5105401" y="2743200"/>
          <a:ext cx="1600200" cy="370840"/>
        </p:xfrm>
        <a:graphic>
          <a:graphicData uri="http://schemas.openxmlformats.org/drawingml/2006/table">
            <a:tbl>
              <a:tblPr firstRow="1" bandRow="1">
                <a:tableStyleId>{5C22544A-7EE6-4342-B048-85BDC9FD1C3A}</a:tableStyleId>
              </a:tblPr>
              <a:tblGrid>
                <a:gridCol w="652627"/>
                <a:gridCol w="566572"/>
                <a:gridCol w="381001"/>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3" name="Table 12"/>
          <p:cNvGraphicFramePr>
            <a:graphicFrameLocks noGrp="1"/>
          </p:cNvGraphicFramePr>
          <p:nvPr/>
        </p:nvGraphicFramePr>
        <p:xfrm>
          <a:off x="1981200" y="3657600"/>
          <a:ext cx="990600" cy="370840"/>
        </p:xfrm>
        <a:graphic>
          <a:graphicData uri="http://schemas.openxmlformats.org/drawingml/2006/table">
            <a:tbl>
              <a:tblPr firstRow="1" bandRow="1">
                <a:tableStyleId>{5C22544A-7EE6-4342-B048-85BDC9FD1C3A}</a:tableStyleId>
              </a:tblPr>
              <a:tblGrid>
                <a:gridCol w="495300"/>
                <a:gridCol w="495300"/>
              </a:tblGrid>
              <a:tr h="370840">
                <a:tc>
                  <a:txBody>
                    <a:bodyPr/>
                    <a:lstStyle/>
                    <a:p>
                      <a:r>
                        <a:rPr lang="en-US" dirty="0" smtClean="0">
                          <a:solidFill>
                            <a:schemeClr val="tx1"/>
                          </a:solidFill>
                        </a:rPr>
                        <a:t>70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81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381000" y="3733800"/>
          <a:ext cx="990600" cy="370840"/>
        </p:xfrm>
        <a:graphic>
          <a:graphicData uri="http://schemas.openxmlformats.org/drawingml/2006/table">
            <a:tbl>
              <a:tblPr firstRow="1" bandRow="1">
                <a:tableStyleId>{5C22544A-7EE6-4342-B048-85BDC9FD1C3A}</a:tableStyleId>
              </a:tblPr>
              <a:tblGrid>
                <a:gridCol w="495300"/>
                <a:gridCol w="495300"/>
              </a:tblGrid>
              <a:tr h="370840">
                <a:tc>
                  <a:txBody>
                    <a:bodyPr/>
                    <a:lstStyle/>
                    <a:p>
                      <a:r>
                        <a:rPr lang="en-US" dirty="0" smtClean="0">
                          <a:solidFill>
                            <a:schemeClr val="tx1"/>
                          </a:solidFill>
                        </a:rPr>
                        <a:t>32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4419600" y="4038600"/>
          <a:ext cx="1447800" cy="370840"/>
        </p:xfrm>
        <a:graphic>
          <a:graphicData uri="http://schemas.openxmlformats.org/drawingml/2006/table">
            <a:tbl>
              <a:tblPr firstRow="1" bandRow="1">
                <a:tableStyleId>{5C22544A-7EE6-4342-B048-85BDC9FD1C3A}</a:tableStyleId>
              </a:tblPr>
              <a:tblGrid>
                <a:gridCol w="457200"/>
                <a:gridCol w="533400"/>
                <a:gridCol w="4572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3352800" y="4648200"/>
          <a:ext cx="1206007" cy="370840"/>
        </p:xfrm>
        <a:graphic>
          <a:graphicData uri="http://schemas.openxmlformats.org/drawingml/2006/table">
            <a:tbl>
              <a:tblPr firstRow="1" bandRow="1">
                <a:tableStyleId>{5C22544A-7EE6-4342-B048-85BDC9FD1C3A}</a:tableStyleId>
              </a:tblPr>
              <a:tblGrid>
                <a:gridCol w="596408"/>
                <a:gridCol w="609599"/>
              </a:tblGrid>
              <a:tr h="370840">
                <a:tc>
                  <a:txBody>
                    <a:bodyPr/>
                    <a:lstStyle/>
                    <a:p>
                      <a:r>
                        <a:rPr lang="en-US" dirty="0" smtClean="0">
                          <a:solidFill>
                            <a:schemeClr val="tx1"/>
                          </a:solidFill>
                        </a:rPr>
                        <a:t>90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1828800" y="4038600"/>
          <a:ext cx="1295400" cy="370840"/>
        </p:xfrm>
        <a:graphic>
          <a:graphicData uri="http://schemas.openxmlformats.org/drawingml/2006/table">
            <a:tbl>
              <a:tblPr firstRow="1" bandRow="1">
                <a:tableStyleId>{5C22544A-7EE6-4342-B048-85BDC9FD1C3A}</a:tableStyleId>
              </a:tblPr>
              <a:tblGrid>
                <a:gridCol w="528317"/>
                <a:gridCol w="528317"/>
                <a:gridCol w="238766"/>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304800" y="4114800"/>
          <a:ext cx="1219201" cy="370840"/>
        </p:xfrm>
        <a:graphic>
          <a:graphicData uri="http://schemas.openxmlformats.org/drawingml/2006/table">
            <a:tbl>
              <a:tblPr firstRow="1" bandRow="1">
                <a:tableStyleId>{5C22544A-7EE6-4342-B048-85BDC9FD1C3A}</a:tableStyleId>
              </a:tblPr>
              <a:tblGrid>
                <a:gridCol w="497240"/>
                <a:gridCol w="417160"/>
                <a:gridCol w="304801"/>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4572000" y="3657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115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5" name="Table 24"/>
          <p:cNvGraphicFramePr>
            <a:graphicFrameLocks noGrp="1"/>
          </p:cNvGraphicFramePr>
          <p:nvPr/>
        </p:nvGraphicFramePr>
        <p:xfrm>
          <a:off x="6248400" y="3810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200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6" name="Table 25"/>
          <p:cNvGraphicFramePr>
            <a:graphicFrameLocks noGrp="1"/>
          </p:cNvGraphicFramePr>
          <p:nvPr/>
        </p:nvGraphicFramePr>
        <p:xfrm>
          <a:off x="6096000" y="4191000"/>
          <a:ext cx="1447800" cy="370840"/>
        </p:xfrm>
        <a:graphic>
          <a:graphicData uri="http://schemas.openxmlformats.org/drawingml/2006/table">
            <a:tbl>
              <a:tblPr firstRow="1" bandRow="1">
                <a:tableStyleId>{5C22544A-7EE6-4342-B048-85BDC9FD1C3A}</a:tableStyleId>
              </a:tblPr>
              <a:tblGrid>
                <a:gridCol w="457200"/>
                <a:gridCol w="533400"/>
                <a:gridCol w="4572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8" name="Table 27"/>
          <p:cNvGraphicFramePr>
            <a:graphicFrameLocks noGrp="1"/>
          </p:cNvGraphicFramePr>
          <p:nvPr/>
        </p:nvGraphicFramePr>
        <p:xfrm>
          <a:off x="3047999" y="5029200"/>
          <a:ext cx="1669440" cy="370840"/>
        </p:xfrm>
        <a:graphic>
          <a:graphicData uri="http://schemas.openxmlformats.org/drawingml/2006/table">
            <a:tbl>
              <a:tblPr firstRow="1" bandRow="1">
                <a:tableStyleId>{5C22544A-7EE6-4342-B048-85BDC9FD1C3A}</a:tableStyleId>
              </a:tblPr>
              <a:tblGrid>
                <a:gridCol w="692761"/>
                <a:gridCol w="595679"/>
                <a:gridCol w="3810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9" name="Table 28"/>
          <p:cNvGraphicFramePr>
            <a:graphicFrameLocks noGrp="1"/>
          </p:cNvGraphicFramePr>
          <p:nvPr/>
        </p:nvGraphicFramePr>
        <p:xfrm>
          <a:off x="7391400" y="5029200"/>
          <a:ext cx="1295401" cy="370840"/>
        </p:xfrm>
        <a:graphic>
          <a:graphicData uri="http://schemas.openxmlformats.org/drawingml/2006/table">
            <a:tbl>
              <a:tblPr firstRow="1" bandRow="1">
                <a:tableStyleId>{5C22544A-7EE6-4342-B048-85BDC9FD1C3A}</a:tableStyleId>
              </a:tblPr>
              <a:tblGrid>
                <a:gridCol w="685800"/>
                <a:gridCol w="609601"/>
              </a:tblGrid>
              <a:tr h="370840">
                <a:tc>
                  <a:txBody>
                    <a:bodyPr/>
                    <a:lstStyle/>
                    <a:p>
                      <a:r>
                        <a:rPr lang="en-US" dirty="0" smtClean="0">
                          <a:solidFill>
                            <a:schemeClr val="tx1"/>
                          </a:solidFill>
                        </a:rPr>
                        <a:t>550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601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0" name="Table 29"/>
          <p:cNvGraphicFramePr>
            <a:graphicFrameLocks noGrp="1"/>
          </p:cNvGraphicFramePr>
          <p:nvPr/>
        </p:nvGraphicFramePr>
        <p:xfrm>
          <a:off x="6993975" y="5410200"/>
          <a:ext cx="2150025" cy="370840"/>
        </p:xfrm>
        <a:graphic>
          <a:graphicData uri="http://schemas.openxmlformats.org/drawingml/2006/table">
            <a:tbl>
              <a:tblPr firstRow="1" bandRow="1">
                <a:tableStyleId>{5C22544A-7EE6-4342-B048-85BDC9FD1C3A}</a:tableStyleId>
              </a:tblPr>
              <a:tblGrid>
                <a:gridCol w="716675"/>
                <a:gridCol w="716675"/>
                <a:gridCol w="716675"/>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2" name="Straight Connector 31"/>
          <p:cNvCxnSpPr/>
          <p:nvPr/>
        </p:nvCxnSpPr>
        <p:spPr>
          <a:xfrm rot="10800000" flipV="1">
            <a:off x="3048000" y="1828800"/>
            <a:ext cx="10668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495800" y="1828800"/>
            <a:ext cx="12192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flipV="1">
            <a:off x="1066800" y="3124200"/>
            <a:ext cx="1295400" cy="609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flipV="1">
            <a:off x="2362200" y="3124200"/>
            <a:ext cx="6096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2895600" y="3581400"/>
            <a:ext cx="1524000" cy="609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4914900" y="3238500"/>
            <a:ext cx="53340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6200000" flipH="1">
            <a:off x="6019800" y="3200400"/>
            <a:ext cx="6858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6400800" y="3200400"/>
            <a:ext cx="1905000" cy="17526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04800" y="5867400"/>
            <a:ext cx="6324600" cy="461665"/>
          </a:xfrm>
          <a:prstGeom prst="rect">
            <a:avLst/>
          </a:prstGeom>
          <a:noFill/>
        </p:spPr>
        <p:txBody>
          <a:bodyPr wrap="square" rtlCol="0">
            <a:spAutoFit/>
          </a:bodyPr>
          <a:lstStyle/>
          <a:p>
            <a:r>
              <a:rPr lang="en-US" sz="2400" b="1" dirty="0" smtClean="0"/>
              <a:t>B-tree after deleting  95, 226, 221 </a:t>
            </a:r>
            <a:endParaRPr lang="en-US" sz="2400" b="1" dirty="0"/>
          </a:p>
        </p:txBody>
      </p:sp>
      <p:sp>
        <p:nvSpPr>
          <p:cNvPr id="37" name="TextBox 36"/>
          <p:cNvSpPr txBox="1"/>
          <p:nvPr/>
        </p:nvSpPr>
        <p:spPr>
          <a:xfrm>
            <a:off x="6629400" y="1066800"/>
            <a:ext cx="1981200" cy="461665"/>
          </a:xfrm>
          <a:prstGeom prst="rect">
            <a:avLst/>
          </a:prstGeom>
          <a:noFill/>
        </p:spPr>
        <p:txBody>
          <a:bodyPr wrap="square" rtlCol="0">
            <a:spAutoFit/>
          </a:bodyPr>
          <a:lstStyle/>
          <a:p>
            <a:r>
              <a:rPr lang="en-US" sz="2400" b="1" dirty="0" smtClean="0"/>
              <a:t>Delete 70 </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checkerboard(across)">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checkerboard(across)">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3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B-tree of Order 5</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43</a:t>
            </a:fld>
            <a:endParaRPr lang="en-US" dirty="0"/>
          </a:p>
        </p:txBody>
      </p:sp>
      <p:graphicFrame>
        <p:nvGraphicFramePr>
          <p:cNvPr id="5" name="Table 4"/>
          <p:cNvGraphicFramePr>
            <a:graphicFrameLocks noGrp="1"/>
          </p:cNvGraphicFramePr>
          <p:nvPr/>
        </p:nvGraphicFramePr>
        <p:xfrm>
          <a:off x="4038600" y="1066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110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3886200" y="1447800"/>
          <a:ext cx="838200" cy="370840"/>
        </p:xfrm>
        <a:graphic>
          <a:graphicData uri="http://schemas.openxmlformats.org/drawingml/2006/table">
            <a:tbl>
              <a:tblPr firstRow="1" bandRow="1">
                <a:tableStyleId>{5C22544A-7EE6-4342-B048-85BDC9FD1C3A}</a:tableStyleId>
              </a:tblPr>
              <a:tblGrid>
                <a:gridCol w="419100"/>
                <a:gridCol w="4191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Table 6"/>
          <p:cNvGraphicFramePr>
            <a:graphicFrameLocks noGrp="1"/>
          </p:cNvGraphicFramePr>
          <p:nvPr/>
        </p:nvGraphicFramePr>
        <p:xfrm>
          <a:off x="2209801" y="2743200"/>
          <a:ext cx="1371599" cy="370840"/>
        </p:xfrm>
        <a:graphic>
          <a:graphicData uri="http://schemas.openxmlformats.org/drawingml/2006/table">
            <a:tbl>
              <a:tblPr firstRow="1" bandRow="1">
                <a:tableStyleId>{5C22544A-7EE6-4342-B048-85BDC9FD1C3A}</a:tableStyleId>
              </a:tblPr>
              <a:tblGrid>
                <a:gridCol w="559394"/>
                <a:gridCol w="431205"/>
                <a:gridCol w="3810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2362200" y="2362200"/>
          <a:ext cx="990600" cy="370840"/>
        </p:xfrm>
        <a:graphic>
          <a:graphicData uri="http://schemas.openxmlformats.org/drawingml/2006/table">
            <a:tbl>
              <a:tblPr firstRow="1" bandRow="1">
                <a:tableStyleId>{5C22544A-7EE6-4342-B048-85BDC9FD1C3A}</a:tableStyleId>
              </a:tblPr>
              <a:tblGrid>
                <a:gridCol w="495300"/>
                <a:gridCol w="495300"/>
              </a:tblGrid>
              <a:tr h="370840">
                <a:tc>
                  <a:txBody>
                    <a:bodyPr/>
                    <a:lstStyle/>
                    <a:p>
                      <a:r>
                        <a:rPr lang="en-US" dirty="0" smtClean="0">
                          <a:solidFill>
                            <a:schemeClr val="tx1"/>
                          </a:solidFill>
                        </a:rPr>
                        <a:t>65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9" name="Table 8"/>
          <p:cNvGraphicFramePr>
            <a:graphicFrameLocks noGrp="1"/>
          </p:cNvGraphicFramePr>
          <p:nvPr/>
        </p:nvGraphicFramePr>
        <p:xfrm>
          <a:off x="5257800" y="2362200"/>
          <a:ext cx="1295400" cy="370840"/>
        </p:xfrm>
        <a:graphic>
          <a:graphicData uri="http://schemas.openxmlformats.org/drawingml/2006/table">
            <a:tbl>
              <a:tblPr firstRow="1" bandRow="1">
                <a:tableStyleId>{5C22544A-7EE6-4342-B048-85BDC9FD1C3A}</a:tableStyleId>
              </a:tblPr>
              <a:tblGrid>
                <a:gridCol w="647700"/>
                <a:gridCol w="647700"/>
              </a:tblGrid>
              <a:tr h="370840">
                <a:tc>
                  <a:txBody>
                    <a:bodyPr/>
                    <a:lstStyle/>
                    <a:p>
                      <a:r>
                        <a:rPr lang="en-US" dirty="0" smtClean="0">
                          <a:solidFill>
                            <a:schemeClr val="tx1"/>
                          </a:solidFill>
                        </a:rPr>
                        <a:t>120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440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1" name="Table 10"/>
          <p:cNvGraphicFramePr>
            <a:graphicFrameLocks noGrp="1"/>
          </p:cNvGraphicFramePr>
          <p:nvPr/>
        </p:nvGraphicFramePr>
        <p:xfrm>
          <a:off x="5105401" y="2743200"/>
          <a:ext cx="1600200" cy="370840"/>
        </p:xfrm>
        <a:graphic>
          <a:graphicData uri="http://schemas.openxmlformats.org/drawingml/2006/table">
            <a:tbl>
              <a:tblPr firstRow="1" bandRow="1">
                <a:tableStyleId>{5C22544A-7EE6-4342-B048-85BDC9FD1C3A}</a:tableStyleId>
              </a:tblPr>
              <a:tblGrid>
                <a:gridCol w="652627"/>
                <a:gridCol w="566572"/>
                <a:gridCol w="381001"/>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3" name="Table 12"/>
          <p:cNvGraphicFramePr>
            <a:graphicFrameLocks noGrp="1"/>
          </p:cNvGraphicFramePr>
          <p:nvPr/>
        </p:nvGraphicFramePr>
        <p:xfrm>
          <a:off x="1371600" y="3733800"/>
          <a:ext cx="990600" cy="370840"/>
        </p:xfrm>
        <a:graphic>
          <a:graphicData uri="http://schemas.openxmlformats.org/drawingml/2006/table">
            <a:tbl>
              <a:tblPr firstRow="1" bandRow="1">
                <a:tableStyleId>{5C22544A-7EE6-4342-B048-85BDC9FD1C3A}</a:tableStyleId>
              </a:tblPr>
              <a:tblGrid>
                <a:gridCol w="495300"/>
                <a:gridCol w="495300"/>
              </a:tblGrid>
              <a:tr h="370840">
                <a:tc>
                  <a:txBody>
                    <a:bodyPr/>
                    <a:lstStyle/>
                    <a:p>
                      <a:r>
                        <a:rPr lang="en-US" dirty="0" smtClean="0">
                          <a:solidFill>
                            <a:schemeClr val="tx1"/>
                          </a:solidFill>
                        </a:rPr>
                        <a:t>65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81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381000" y="3733800"/>
          <a:ext cx="990600" cy="370840"/>
        </p:xfrm>
        <a:graphic>
          <a:graphicData uri="http://schemas.openxmlformats.org/drawingml/2006/table">
            <a:tbl>
              <a:tblPr firstRow="1" bandRow="1">
                <a:tableStyleId>{5C22544A-7EE6-4342-B048-85BDC9FD1C3A}</a:tableStyleId>
              </a:tblPr>
              <a:tblGrid>
                <a:gridCol w="495300"/>
                <a:gridCol w="495300"/>
              </a:tblGrid>
              <a:tr h="370840">
                <a:tc>
                  <a:txBody>
                    <a:bodyPr/>
                    <a:lstStyle/>
                    <a:p>
                      <a:r>
                        <a:rPr lang="en-US" dirty="0" smtClean="0">
                          <a:solidFill>
                            <a:schemeClr val="tx1"/>
                          </a:solidFill>
                        </a:rPr>
                        <a:t>32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4419600" y="4038600"/>
          <a:ext cx="1447800" cy="370840"/>
        </p:xfrm>
        <a:graphic>
          <a:graphicData uri="http://schemas.openxmlformats.org/drawingml/2006/table">
            <a:tbl>
              <a:tblPr firstRow="1" bandRow="1">
                <a:tableStyleId>{5C22544A-7EE6-4342-B048-85BDC9FD1C3A}</a:tableStyleId>
              </a:tblPr>
              <a:tblGrid>
                <a:gridCol w="457200"/>
                <a:gridCol w="533400"/>
                <a:gridCol w="4572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3352800" y="4648200"/>
          <a:ext cx="1206007" cy="370840"/>
        </p:xfrm>
        <a:graphic>
          <a:graphicData uri="http://schemas.openxmlformats.org/drawingml/2006/table">
            <a:tbl>
              <a:tblPr firstRow="1" bandRow="1">
                <a:tableStyleId>{5C22544A-7EE6-4342-B048-85BDC9FD1C3A}</a:tableStyleId>
              </a:tblPr>
              <a:tblGrid>
                <a:gridCol w="596408"/>
                <a:gridCol w="609599"/>
              </a:tblGrid>
              <a:tr h="370840">
                <a:tc>
                  <a:txBody>
                    <a:bodyPr/>
                    <a:lstStyle/>
                    <a:p>
                      <a:r>
                        <a:rPr lang="en-US" dirty="0" smtClean="0">
                          <a:solidFill>
                            <a:schemeClr val="tx1"/>
                          </a:solidFill>
                        </a:rPr>
                        <a:t>90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1524000" y="4114800"/>
          <a:ext cx="1056634" cy="370840"/>
        </p:xfrm>
        <a:graphic>
          <a:graphicData uri="http://schemas.openxmlformats.org/drawingml/2006/table">
            <a:tbl>
              <a:tblPr firstRow="1" bandRow="1">
                <a:tableStyleId>{5C22544A-7EE6-4342-B048-85BDC9FD1C3A}</a:tableStyleId>
              </a:tblPr>
              <a:tblGrid>
                <a:gridCol w="528317"/>
                <a:gridCol w="528317"/>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304800" y="4114800"/>
          <a:ext cx="1219201" cy="370840"/>
        </p:xfrm>
        <a:graphic>
          <a:graphicData uri="http://schemas.openxmlformats.org/drawingml/2006/table">
            <a:tbl>
              <a:tblPr firstRow="1" bandRow="1">
                <a:tableStyleId>{5C22544A-7EE6-4342-B048-85BDC9FD1C3A}</a:tableStyleId>
              </a:tblPr>
              <a:tblGrid>
                <a:gridCol w="497240"/>
                <a:gridCol w="417160"/>
                <a:gridCol w="304801"/>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4572000" y="3657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115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5" name="Table 24"/>
          <p:cNvGraphicFramePr>
            <a:graphicFrameLocks noGrp="1"/>
          </p:cNvGraphicFramePr>
          <p:nvPr/>
        </p:nvGraphicFramePr>
        <p:xfrm>
          <a:off x="6248400" y="3810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200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6" name="Table 25"/>
          <p:cNvGraphicFramePr>
            <a:graphicFrameLocks noGrp="1"/>
          </p:cNvGraphicFramePr>
          <p:nvPr/>
        </p:nvGraphicFramePr>
        <p:xfrm>
          <a:off x="6096000" y="4191000"/>
          <a:ext cx="1447800" cy="370840"/>
        </p:xfrm>
        <a:graphic>
          <a:graphicData uri="http://schemas.openxmlformats.org/drawingml/2006/table">
            <a:tbl>
              <a:tblPr firstRow="1" bandRow="1">
                <a:tableStyleId>{5C22544A-7EE6-4342-B048-85BDC9FD1C3A}</a:tableStyleId>
              </a:tblPr>
              <a:tblGrid>
                <a:gridCol w="457200"/>
                <a:gridCol w="533400"/>
                <a:gridCol w="4572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8" name="Table 27"/>
          <p:cNvGraphicFramePr>
            <a:graphicFrameLocks noGrp="1"/>
          </p:cNvGraphicFramePr>
          <p:nvPr/>
        </p:nvGraphicFramePr>
        <p:xfrm>
          <a:off x="3047999" y="5029200"/>
          <a:ext cx="1669440" cy="370840"/>
        </p:xfrm>
        <a:graphic>
          <a:graphicData uri="http://schemas.openxmlformats.org/drawingml/2006/table">
            <a:tbl>
              <a:tblPr firstRow="1" bandRow="1">
                <a:tableStyleId>{5C22544A-7EE6-4342-B048-85BDC9FD1C3A}</a:tableStyleId>
              </a:tblPr>
              <a:tblGrid>
                <a:gridCol w="692761"/>
                <a:gridCol w="595679"/>
                <a:gridCol w="3810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9" name="Table 28"/>
          <p:cNvGraphicFramePr>
            <a:graphicFrameLocks noGrp="1"/>
          </p:cNvGraphicFramePr>
          <p:nvPr/>
        </p:nvGraphicFramePr>
        <p:xfrm>
          <a:off x="7391400" y="5029200"/>
          <a:ext cx="1295401" cy="370840"/>
        </p:xfrm>
        <a:graphic>
          <a:graphicData uri="http://schemas.openxmlformats.org/drawingml/2006/table">
            <a:tbl>
              <a:tblPr firstRow="1" bandRow="1">
                <a:tableStyleId>{5C22544A-7EE6-4342-B048-85BDC9FD1C3A}</a:tableStyleId>
              </a:tblPr>
              <a:tblGrid>
                <a:gridCol w="685800"/>
                <a:gridCol w="609601"/>
              </a:tblGrid>
              <a:tr h="370840">
                <a:tc>
                  <a:txBody>
                    <a:bodyPr/>
                    <a:lstStyle/>
                    <a:p>
                      <a:r>
                        <a:rPr lang="en-US" dirty="0" smtClean="0">
                          <a:solidFill>
                            <a:schemeClr val="tx1"/>
                          </a:solidFill>
                        </a:rPr>
                        <a:t>550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601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0" name="Table 29"/>
          <p:cNvGraphicFramePr>
            <a:graphicFrameLocks noGrp="1"/>
          </p:cNvGraphicFramePr>
          <p:nvPr/>
        </p:nvGraphicFramePr>
        <p:xfrm>
          <a:off x="6993975" y="5410200"/>
          <a:ext cx="2150025" cy="370840"/>
        </p:xfrm>
        <a:graphic>
          <a:graphicData uri="http://schemas.openxmlformats.org/drawingml/2006/table">
            <a:tbl>
              <a:tblPr firstRow="1" bandRow="1">
                <a:tableStyleId>{5C22544A-7EE6-4342-B048-85BDC9FD1C3A}</a:tableStyleId>
              </a:tblPr>
              <a:tblGrid>
                <a:gridCol w="716675"/>
                <a:gridCol w="716675"/>
                <a:gridCol w="716675"/>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2" name="Straight Connector 31"/>
          <p:cNvCxnSpPr/>
          <p:nvPr/>
        </p:nvCxnSpPr>
        <p:spPr>
          <a:xfrm rot="10800000" flipV="1">
            <a:off x="3048000" y="1828800"/>
            <a:ext cx="10668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495800" y="1828800"/>
            <a:ext cx="12192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4914900" y="3238500"/>
            <a:ext cx="53340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6200000" flipH="1">
            <a:off x="6019800" y="3200400"/>
            <a:ext cx="6858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6400800" y="3200400"/>
            <a:ext cx="1905000" cy="17526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29400" y="1066800"/>
            <a:ext cx="1981200" cy="461665"/>
          </a:xfrm>
          <a:prstGeom prst="rect">
            <a:avLst/>
          </a:prstGeom>
          <a:noFill/>
        </p:spPr>
        <p:txBody>
          <a:bodyPr wrap="square" rtlCol="0">
            <a:spAutoFit/>
          </a:bodyPr>
          <a:lstStyle/>
          <a:p>
            <a:r>
              <a:rPr lang="en-US" sz="2400" b="1" dirty="0" smtClean="0"/>
              <a:t>Delete 65</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checkerboard(across)">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B-tree of Order 5</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44</a:t>
            </a:fld>
            <a:endParaRPr lang="en-US" dirty="0"/>
          </a:p>
        </p:txBody>
      </p:sp>
      <p:graphicFrame>
        <p:nvGraphicFramePr>
          <p:cNvPr id="5" name="Table 4"/>
          <p:cNvGraphicFramePr>
            <a:graphicFrameLocks noGrp="1"/>
          </p:cNvGraphicFramePr>
          <p:nvPr/>
        </p:nvGraphicFramePr>
        <p:xfrm>
          <a:off x="3657600" y="1447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110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3048000" y="1828800"/>
          <a:ext cx="990600" cy="370840"/>
        </p:xfrm>
        <a:graphic>
          <a:graphicData uri="http://schemas.openxmlformats.org/drawingml/2006/table">
            <a:tbl>
              <a:tblPr firstRow="1" bandRow="1">
                <a:tableStyleId>{5C22544A-7EE6-4342-B048-85BDC9FD1C3A}</a:tableStyleId>
              </a:tblPr>
              <a:tblGrid>
                <a:gridCol w="495300"/>
                <a:gridCol w="4953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3200400" y="1447800"/>
          <a:ext cx="495300" cy="370840"/>
        </p:xfrm>
        <a:graphic>
          <a:graphicData uri="http://schemas.openxmlformats.org/drawingml/2006/table">
            <a:tbl>
              <a:tblPr firstRow="1" bandRow="1">
                <a:tableStyleId>{5C22544A-7EE6-4342-B048-85BDC9FD1C3A}</a:tableStyleId>
              </a:tblPr>
              <a:tblGrid>
                <a:gridCol w="495300"/>
              </a:tblGrid>
              <a:tr h="370840">
                <a:tc>
                  <a:txBody>
                    <a:bodyPr/>
                    <a:lstStyle/>
                    <a:p>
                      <a:r>
                        <a:rPr lang="en-US" dirty="0" smtClean="0">
                          <a:solidFill>
                            <a:schemeClr val="tx1"/>
                          </a:solidFill>
                        </a:rPr>
                        <a:t>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9" name="Table 8"/>
          <p:cNvGraphicFramePr>
            <a:graphicFrameLocks noGrp="1"/>
          </p:cNvGraphicFramePr>
          <p:nvPr/>
        </p:nvGraphicFramePr>
        <p:xfrm>
          <a:off x="4267200" y="1447800"/>
          <a:ext cx="1295400" cy="370840"/>
        </p:xfrm>
        <a:graphic>
          <a:graphicData uri="http://schemas.openxmlformats.org/drawingml/2006/table">
            <a:tbl>
              <a:tblPr firstRow="1" bandRow="1">
                <a:tableStyleId>{5C22544A-7EE6-4342-B048-85BDC9FD1C3A}</a:tableStyleId>
              </a:tblPr>
              <a:tblGrid>
                <a:gridCol w="647700"/>
                <a:gridCol w="647700"/>
              </a:tblGrid>
              <a:tr h="370840">
                <a:tc>
                  <a:txBody>
                    <a:bodyPr/>
                    <a:lstStyle/>
                    <a:p>
                      <a:r>
                        <a:rPr lang="en-US" dirty="0" smtClean="0">
                          <a:solidFill>
                            <a:schemeClr val="tx1"/>
                          </a:solidFill>
                        </a:rPr>
                        <a:t>120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440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1" name="Table 10"/>
          <p:cNvGraphicFramePr>
            <a:graphicFrameLocks noGrp="1"/>
          </p:cNvGraphicFramePr>
          <p:nvPr/>
        </p:nvGraphicFramePr>
        <p:xfrm>
          <a:off x="4038600" y="1828800"/>
          <a:ext cx="1828800" cy="370840"/>
        </p:xfrm>
        <a:graphic>
          <a:graphicData uri="http://schemas.openxmlformats.org/drawingml/2006/table">
            <a:tbl>
              <a:tblPr firstRow="1" bandRow="1">
                <a:tableStyleId>{5C22544A-7EE6-4342-B048-85BDC9FD1C3A}</a:tableStyleId>
              </a:tblPr>
              <a:tblGrid>
                <a:gridCol w="745859"/>
                <a:gridCol w="647511"/>
                <a:gridCol w="43543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3" name="Table 12"/>
          <p:cNvGraphicFramePr>
            <a:graphicFrameLocks noGrp="1"/>
          </p:cNvGraphicFramePr>
          <p:nvPr/>
        </p:nvGraphicFramePr>
        <p:xfrm>
          <a:off x="1371600" y="3733800"/>
          <a:ext cx="990600" cy="370840"/>
        </p:xfrm>
        <a:graphic>
          <a:graphicData uri="http://schemas.openxmlformats.org/drawingml/2006/table">
            <a:tbl>
              <a:tblPr firstRow="1" bandRow="1">
                <a:tableStyleId>{5C22544A-7EE6-4342-B048-85BDC9FD1C3A}</a:tableStyleId>
              </a:tblPr>
              <a:tblGrid>
                <a:gridCol w="495300"/>
                <a:gridCol w="495300"/>
              </a:tblGrid>
              <a:tr h="370840">
                <a:tc>
                  <a:txBody>
                    <a:bodyPr/>
                    <a:lstStyle/>
                    <a:p>
                      <a:r>
                        <a:rPr lang="en-US" dirty="0" smtClean="0">
                          <a:solidFill>
                            <a:schemeClr val="tx1"/>
                          </a:solidFill>
                        </a:rPr>
                        <a:t>65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81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381000" y="3733800"/>
          <a:ext cx="990600" cy="370840"/>
        </p:xfrm>
        <a:graphic>
          <a:graphicData uri="http://schemas.openxmlformats.org/drawingml/2006/table">
            <a:tbl>
              <a:tblPr firstRow="1" bandRow="1">
                <a:tableStyleId>{5C22544A-7EE6-4342-B048-85BDC9FD1C3A}</a:tableStyleId>
              </a:tblPr>
              <a:tblGrid>
                <a:gridCol w="495300"/>
                <a:gridCol w="495300"/>
              </a:tblGrid>
              <a:tr h="370840">
                <a:tc>
                  <a:txBody>
                    <a:bodyPr/>
                    <a:lstStyle/>
                    <a:p>
                      <a:r>
                        <a:rPr lang="en-US" dirty="0" smtClean="0">
                          <a:solidFill>
                            <a:schemeClr val="tx1"/>
                          </a:solidFill>
                        </a:rPr>
                        <a:t>32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4419600" y="4038600"/>
          <a:ext cx="1447800" cy="370840"/>
        </p:xfrm>
        <a:graphic>
          <a:graphicData uri="http://schemas.openxmlformats.org/drawingml/2006/table">
            <a:tbl>
              <a:tblPr firstRow="1" bandRow="1">
                <a:tableStyleId>{5C22544A-7EE6-4342-B048-85BDC9FD1C3A}</a:tableStyleId>
              </a:tblPr>
              <a:tblGrid>
                <a:gridCol w="457200"/>
                <a:gridCol w="533400"/>
                <a:gridCol w="4572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3352800" y="4648200"/>
          <a:ext cx="1206007" cy="370840"/>
        </p:xfrm>
        <a:graphic>
          <a:graphicData uri="http://schemas.openxmlformats.org/drawingml/2006/table">
            <a:tbl>
              <a:tblPr firstRow="1" bandRow="1">
                <a:tableStyleId>{5C22544A-7EE6-4342-B048-85BDC9FD1C3A}</a:tableStyleId>
              </a:tblPr>
              <a:tblGrid>
                <a:gridCol w="596408"/>
                <a:gridCol w="609599"/>
              </a:tblGrid>
              <a:tr h="370840">
                <a:tc>
                  <a:txBody>
                    <a:bodyPr/>
                    <a:lstStyle/>
                    <a:p>
                      <a:r>
                        <a:rPr lang="en-US" dirty="0" smtClean="0">
                          <a:solidFill>
                            <a:schemeClr val="tx1"/>
                          </a:solidFill>
                        </a:rPr>
                        <a:t>90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1524000" y="4114800"/>
          <a:ext cx="1056634" cy="370840"/>
        </p:xfrm>
        <a:graphic>
          <a:graphicData uri="http://schemas.openxmlformats.org/drawingml/2006/table">
            <a:tbl>
              <a:tblPr firstRow="1" bandRow="1">
                <a:tableStyleId>{5C22544A-7EE6-4342-B048-85BDC9FD1C3A}</a:tableStyleId>
              </a:tblPr>
              <a:tblGrid>
                <a:gridCol w="528317"/>
                <a:gridCol w="528317"/>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304800" y="4114800"/>
          <a:ext cx="1219201" cy="370840"/>
        </p:xfrm>
        <a:graphic>
          <a:graphicData uri="http://schemas.openxmlformats.org/drawingml/2006/table">
            <a:tbl>
              <a:tblPr firstRow="1" bandRow="1">
                <a:tableStyleId>{5C22544A-7EE6-4342-B048-85BDC9FD1C3A}</a:tableStyleId>
              </a:tblPr>
              <a:tblGrid>
                <a:gridCol w="497240"/>
                <a:gridCol w="417160"/>
                <a:gridCol w="304801"/>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4572000" y="3657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115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5" name="Table 24"/>
          <p:cNvGraphicFramePr>
            <a:graphicFrameLocks noGrp="1"/>
          </p:cNvGraphicFramePr>
          <p:nvPr/>
        </p:nvGraphicFramePr>
        <p:xfrm>
          <a:off x="6248400" y="3810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200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6" name="Table 25"/>
          <p:cNvGraphicFramePr>
            <a:graphicFrameLocks noGrp="1"/>
          </p:cNvGraphicFramePr>
          <p:nvPr/>
        </p:nvGraphicFramePr>
        <p:xfrm>
          <a:off x="6096000" y="4191000"/>
          <a:ext cx="1447800" cy="370840"/>
        </p:xfrm>
        <a:graphic>
          <a:graphicData uri="http://schemas.openxmlformats.org/drawingml/2006/table">
            <a:tbl>
              <a:tblPr firstRow="1" bandRow="1">
                <a:tableStyleId>{5C22544A-7EE6-4342-B048-85BDC9FD1C3A}</a:tableStyleId>
              </a:tblPr>
              <a:tblGrid>
                <a:gridCol w="457200"/>
                <a:gridCol w="533400"/>
                <a:gridCol w="4572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8" name="Table 27"/>
          <p:cNvGraphicFramePr>
            <a:graphicFrameLocks noGrp="1"/>
          </p:cNvGraphicFramePr>
          <p:nvPr/>
        </p:nvGraphicFramePr>
        <p:xfrm>
          <a:off x="3047999" y="5029200"/>
          <a:ext cx="1669440" cy="370840"/>
        </p:xfrm>
        <a:graphic>
          <a:graphicData uri="http://schemas.openxmlformats.org/drawingml/2006/table">
            <a:tbl>
              <a:tblPr firstRow="1" bandRow="1">
                <a:tableStyleId>{5C22544A-7EE6-4342-B048-85BDC9FD1C3A}</a:tableStyleId>
              </a:tblPr>
              <a:tblGrid>
                <a:gridCol w="692761"/>
                <a:gridCol w="595679"/>
                <a:gridCol w="3810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9" name="Table 28"/>
          <p:cNvGraphicFramePr>
            <a:graphicFrameLocks noGrp="1"/>
          </p:cNvGraphicFramePr>
          <p:nvPr/>
        </p:nvGraphicFramePr>
        <p:xfrm>
          <a:off x="7391400" y="5029200"/>
          <a:ext cx="1295401" cy="370840"/>
        </p:xfrm>
        <a:graphic>
          <a:graphicData uri="http://schemas.openxmlformats.org/drawingml/2006/table">
            <a:tbl>
              <a:tblPr firstRow="1" bandRow="1">
                <a:tableStyleId>{5C22544A-7EE6-4342-B048-85BDC9FD1C3A}</a:tableStyleId>
              </a:tblPr>
              <a:tblGrid>
                <a:gridCol w="685800"/>
                <a:gridCol w="609601"/>
              </a:tblGrid>
              <a:tr h="370840">
                <a:tc>
                  <a:txBody>
                    <a:bodyPr/>
                    <a:lstStyle/>
                    <a:p>
                      <a:r>
                        <a:rPr lang="en-US" dirty="0" smtClean="0">
                          <a:solidFill>
                            <a:schemeClr val="tx1"/>
                          </a:solidFill>
                        </a:rPr>
                        <a:t>550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601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0" name="Table 29"/>
          <p:cNvGraphicFramePr>
            <a:graphicFrameLocks noGrp="1"/>
          </p:cNvGraphicFramePr>
          <p:nvPr/>
        </p:nvGraphicFramePr>
        <p:xfrm>
          <a:off x="6993975" y="5410200"/>
          <a:ext cx="2150025" cy="370840"/>
        </p:xfrm>
        <a:graphic>
          <a:graphicData uri="http://schemas.openxmlformats.org/drawingml/2006/table">
            <a:tbl>
              <a:tblPr firstRow="1" bandRow="1">
                <a:tableStyleId>{5C22544A-7EE6-4342-B048-85BDC9FD1C3A}</a:tableStyleId>
              </a:tblPr>
              <a:tblGrid>
                <a:gridCol w="716675"/>
                <a:gridCol w="716675"/>
                <a:gridCol w="716675"/>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42" name="Straight Connector 41"/>
          <p:cNvCxnSpPr/>
          <p:nvPr/>
        </p:nvCxnSpPr>
        <p:spPr>
          <a:xfrm rot="16200000" flipH="1">
            <a:off x="3962400" y="2590800"/>
            <a:ext cx="1447800" cy="685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953000" y="2209800"/>
            <a:ext cx="1676400" cy="1600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5562600" y="2362200"/>
            <a:ext cx="2819400" cy="2514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0800000" flipV="1">
            <a:off x="1219200" y="2209800"/>
            <a:ext cx="1981200" cy="1524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2476500" y="3390900"/>
            <a:ext cx="2438400" cy="762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04800" y="5867400"/>
            <a:ext cx="6553200" cy="461665"/>
          </a:xfrm>
          <a:prstGeom prst="rect">
            <a:avLst/>
          </a:prstGeom>
          <a:noFill/>
        </p:spPr>
        <p:txBody>
          <a:bodyPr wrap="square" rtlCol="0">
            <a:spAutoFit/>
          </a:bodyPr>
          <a:lstStyle/>
          <a:p>
            <a:r>
              <a:rPr lang="en-US" sz="2400" b="1" dirty="0" smtClean="0"/>
              <a:t>B-tree after deleting  95, 226, 221, 70 </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checkerboard(across)">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checkerboard(across)">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checkerboard(across)">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checkerboard(across)">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checkerboard(across)">
                                      <p:cBhvr>
                                        <p:cTn id="27" dur="500"/>
                                        <p:tgtEl>
                                          <p:spTgt spid="46"/>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checkerboard(across)">
                                      <p:cBhvr>
                                        <p:cTn id="3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Heap </a:t>
            </a:r>
            <a:endParaRPr lang="en-US" dirty="0"/>
          </a:p>
        </p:txBody>
      </p:sp>
      <p:sp>
        <p:nvSpPr>
          <p:cNvPr id="3" name="Content Placeholder 2"/>
          <p:cNvSpPr>
            <a:spLocks noGrp="1"/>
          </p:cNvSpPr>
          <p:nvPr>
            <p:ph idx="1"/>
          </p:nvPr>
        </p:nvSpPr>
        <p:spPr>
          <a:xfrm>
            <a:off x="457200" y="1143000"/>
            <a:ext cx="8229600" cy="4983163"/>
          </a:xfrm>
        </p:spPr>
        <p:txBody>
          <a:bodyPr/>
          <a:lstStyle/>
          <a:p>
            <a:pPr>
              <a:buNone/>
            </a:pPr>
            <a:r>
              <a:rPr lang="en-US" dirty="0" smtClean="0"/>
              <a:t>Suppose </a:t>
            </a:r>
            <a:r>
              <a:rPr lang="en-US" b="1" dirty="0" smtClean="0">
                <a:solidFill>
                  <a:srgbClr val="FF0000"/>
                </a:solidFill>
              </a:rPr>
              <a:t>H </a:t>
            </a:r>
            <a:r>
              <a:rPr lang="en-US" dirty="0" smtClean="0"/>
              <a:t>is a complete binary tree with </a:t>
            </a:r>
            <a:r>
              <a:rPr lang="en-US" b="1" dirty="0" smtClean="0">
                <a:solidFill>
                  <a:srgbClr val="FF0000"/>
                </a:solidFill>
              </a:rPr>
              <a:t>n</a:t>
            </a:r>
            <a:r>
              <a:rPr lang="en-US" dirty="0" smtClean="0"/>
              <a:t> elements</a:t>
            </a:r>
          </a:p>
          <a:p>
            <a:pPr>
              <a:buNone/>
            </a:pPr>
            <a:endParaRPr lang="en-US" dirty="0" smtClean="0"/>
          </a:p>
          <a:p>
            <a:pPr>
              <a:buNone/>
            </a:pPr>
            <a:r>
              <a:rPr lang="en-US" b="1" dirty="0" smtClean="0">
                <a:solidFill>
                  <a:srgbClr val="FF0000"/>
                </a:solidFill>
              </a:rPr>
              <a:t>H</a:t>
            </a:r>
            <a:r>
              <a:rPr lang="en-US" dirty="0" smtClean="0"/>
              <a:t> is called a </a:t>
            </a:r>
            <a:r>
              <a:rPr lang="en-US" b="1" dirty="0" smtClean="0">
                <a:solidFill>
                  <a:srgbClr val="FF0000"/>
                </a:solidFill>
              </a:rPr>
              <a:t>heap or </a:t>
            </a:r>
            <a:r>
              <a:rPr lang="en-US" b="1" dirty="0" err="1" smtClean="0">
                <a:solidFill>
                  <a:srgbClr val="FF0000"/>
                </a:solidFill>
              </a:rPr>
              <a:t>maxheap</a:t>
            </a:r>
            <a:r>
              <a:rPr lang="en-US" b="1" dirty="0" smtClean="0">
                <a:solidFill>
                  <a:srgbClr val="FF0000"/>
                </a:solidFill>
              </a:rPr>
              <a:t> </a:t>
            </a:r>
            <a:r>
              <a:rPr lang="en-US" dirty="0" smtClean="0"/>
              <a:t>if each node </a:t>
            </a:r>
            <a:r>
              <a:rPr lang="en-US" b="1" dirty="0" smtClean="0">
                <a:solidFill>
                  <a:srgbClr val="FF0000"/>
                </a:solidFill>
              </a:rPr>
              <a:t>N</a:t>
            </a:r>
            <a:r>
              <a:rPr lang="en-US" dirty="0" smtClean="0"/>
              <a:t> of </a:t>
            </a:r>
            <a:r>
              <a:rPr lang="en-US" dirty="0" smtClean="0">
                <a:solidFill>
                  <a:srgbClr val="FF0000"/>
                </a:solidFill>
              </a:rPr>
              <a:t>H </a:t>
            </a:r>
            <a:r>
              <a:rPr lang="en-US" dirty="0" smtClean="0"/>
              <a:t>has the following property</a:t>
            </a:r>
          </a:p>
          <a:p>
            <a:pPr>
              <a:buNone/>
            </a:pPr>
            <a:endParaRPr lang="en-US" dirty="0" smtClean="0"/>
          </a:p>
          <a:p>
            <a:pPr>
              <a:buNone/>
            </a:pPr>
            <a:r>
              <a:rPr lang="en-US" dirty="0" smtClean="0"/>
              <a:t>Value at </a:t>
            </a:r>
            <a:r>
              <a:rPr lang="en-US" b="1" dirty="0" smtClean="0">
                <a:solidFill>
                  <a:srgbClr val="FF0000"/>
                </a:solidFill>
              </a:rPr>
              <a:t>N</a:t>
            </a:r>
            <a:r>
              <a:rPr lang="en-US" dirty="0" smtClean="0"/>
              <a:t> is greater than or equal to the value at each of the children of </a:t>
            </a:r>
            <a:r>
              <a:rPr lang="en-US" dirty="0" smtClean="0">
                <a:solidFill>
                  <a:srgbClr val="FF0000"/>
                </a:solidFill>
              </a:rPr>
              <a:t>N</a:t>
            </a:r>
            <a:r>
              <a:rPr lang="en-US" dirty="0" smtClean="0"/>
              <a:t>. </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Heap </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46</a:t>
            </a:fld>
            <a:endParaRPr lang="en-US"/>
          </a:p>
        </p:txBody>
      </p:sp>
      <p:sp>
        <p:nvSpPr>
          <p:cNvPr id="5" name="TextBox 4"/>
          <p:cNvSpPr txBox="1"/>
          <p:nvPr/>
        </p:nvSpPr>
        <p:spPr>
          <a:xfrm>
            <a:off x="4114800" y="1143000"/>
            <a:ext cx="609600" cy="461665"/>
          </a:xfrm>
          <a:prstGeom prst="rect">
            <a:avLst/>
          </a:prstGeom>
          <a:noFill/>
        </p:spPr>
        <p:txBody>
          <a:bodyPr wrap="square" rtlCol="0">
            <a:spAutoFit/>
          </a:bodyPr>
          <a:lstStyle/>
          <a:p>
            <a:r>
              <a:rPr lang="en-US" sz="2400" b="1" dirty="0" smtClean="0"/>
              <a:t>97</a:t>
            </a:r>
            <a:endParaRPr lang="en-US" sz="2400" b="1" dirty="0"/>
          </a:p>
        </p:txBody>
      </p:sp>
      <p:sp>
        <p:nvSpPr>
          <p:cNvPr id="6" name="TextBox 5"/>
          <p:cNvSpPr txBox="1"/>
          <p:nvPr/>
        </p:nvSpPr>
        <p:spPr>
          <a:xfrm>
            <a:off x="3352800" y="1981200"/>
            <a:ext cx="609600" cy="461665"/>
          </a:xfrm>
          <a:prstGeom prst="rect">
            <a:avLst/>
          </a:prstGeom>
          <a:noFill/>
        </p:spPr>
        <p:txBody>
          <a:bodyPr wrap="square" rtlCol="0">
            <a:spAutoFit/>
          </a:bodyPr>
          <a:lstStyle/>
          <a:p>
            <a:r>
              <a:rPr lang="en-US" sz="2400" b="1" dirty="0" smtClean="0"/>
              <a:t>88</a:t>
            </a:r>
            <a:endParaRPr lang="en-US" sz="2400" b="1" dirty="0"/>
          </a:p>
        </p:txBody>
      </p:sp>
      <p:sp>
        <p:nvSpPr>
          <p:cNvPr id="7" name="TextBox 6"/>
          <p:cNvSpPr txBox="1"/>
          <p:nvPr/>
        </p:nvSpPr>
        <p:spPr>
          <a:xfrm>
            <a:off x="5791200" y="1905000"/>
            <a:ext cx="609600" cy="461665"/>
          </a:xfrm>
          <a:prstGeom prst="rect">
            <a:avLst/>
          </a:prstGeom>
          <a:noFill/>
        </p:spPr>
        <p:txBody>
          <a:bodyPr wrap="square" rtlCol="0">
            <a:spAutoFit/>
          </a:bodyPr>
          <a:lstStyle/>
          <a:p>
            <a:r>
              <a:rPr lang="en-US" sz="2400" b="1" dirty="0" smtClean="0"/>
              <a:t>95</a:t>
            </a:r>
            <a:endParaRPr lang="en-US" sz="2400" b="1" dirty="0"/>
          </a:p>
        </p:txBody>
      </p:sp>
      <p:sp>
        <p:nvSpPr>
          <p:cNvPr id="8" name="TextBox 7"/>
          <p:cNvSpPr txBox="1"/>
          <p:nvPr/>
        </p:nvSpPr>
        <p:spPr>
          <a:xfrm>
            <a:off x="1905000" y="2667000"/>
            <a:ext cx="609600" cy="461665"/>
          </a:xfrm>
          <a:prstGeom prst="rect">
            <a:avLst/>
          </a:prstGeom>
          <a:noFill/>
        </p:spPr>
        <p:txBody>
          <a:bodyPr wrap="square" rtlCol="0">
            <a:spAutoFit/>
          </a:bodyPr>
          <a:lstStyle/>
          <a:p>
            <a:r>
              <a:rPr lang="en-US" sz="2400" b="1" dirty="0" smtClean="0"/>
              <a:t>66</a:t>
            </a:r>
            <a:endParaRPr lang="en-US" sz="2400" b="1" dirty="0"/>
          </a:p>
        </p:txBody>
      </p:sp>
      <p:sp>
        <p:nvSpPr>
          <p:cNvPr id="9" name="TextBox 8"/>
          <p:cNvSpPr txBox="1"/>
          <p:nvPr/>
        </p:nvSpPr>
        <p:spPr>
          <a:xfrm>
            <a:off x="4191000" y="2743200"/>
            <a:ext cx="609600" cy="461665"/>
          </a:xfrm>
          <a:prstGeom prst="rect">
            <a:avLst/>
          </a:prstGeom>
          <a:noFill/>
        </p:spPr>
        <p:txBody>
          <a:bodyPr wrap="square" rtlCol="0">
            <a:spAutoFit/>
          </a:bodyPr>
          <a:lstStyle/>
          <a:p>
            <a:r>
              <a:rPr lang="en-US" sz="2400" b="1" dirty="0" smtClean="0"/>
              <a:t>55</a:t>
            </a:r>
            <a:endParaRPr lang="en-US" sz="2400" b="1" dirty="0"/>
          </a:p>
        </p:txBody>
      </p:sp>
      <p:sp>
        <p:nvSpPr>
          <p:cNvPr id="10" name="TextBox 9"/>
          <p:cNvSpPr txBox="1"/>
          <p:nvPr/>
        </p:nvSpPr>
        <p:spPr>
          <a:xfrm>
            <a:off x="990600" y="3657600"/>
            <a:ext cx="609600" cy="461665"/>
          </a:xfrm>
          <a:prstGeom prst="rect">
            <a:avLst/>
          </a:prstGeom>
          <a:noFill/>
        </p:spPr>
        <p:txBody>
          <a:bodyPr wrap="square" rtlCol="0">
            <a:spAutoFit/>
          </a:bodyPr>
          <a:lstStyle/>
          <a:p>
            <a:r>
              <a:rPr lang="en-US" sz="2400" b="1" dirty="0" smtClean="0"/>
              <a:t>66</a:t>
            </a:r>
            <a:endParaRPr lang="en-US" sz="2400" b="1" dirty="0"/>
          </a:p>
        </p:txBody>
      </p:sp>
      <p:sp>
        <p:nvSpPr>
          <p:cNvPr id="11" name="TextBox 10"/>
          <p:cNvSpPr txBox="1"/>
          <p:nvPr/>
        </p:nvSpPr>
        <p:spPr>
          <a:xfrm>
            <a:off x="2438400" y="3733800"/>
            <a:ext cx="609600" cy="461665"/>
          </a:xfrm>
          <a:prstGeom prst="rect">
            <a:avLst/>
          </a:prstGeom>
          <a:noFill/>
        </p:spPr>
        <p:txBody>
          <a:bodyPr wrap="square" rtlCol="0">
            <a:spAutoFit/>
          </a:bodyPr>
          <a:lstStyle/>
          <a:p>
            <a:r>
              <a:rPr lang="en-US" sz="2400" b="1" dirty="0" smtClean="0"/>
              <a:t>35</a:t>
            </a:r>
            <a:endParaRPr lang="en-US" sz="2400" b="1" dirty="0"/>
          </a:p>
        </p:txBody>
      </p:sp>
      <p:sp>
        <p:nvSpPr>
          <p:cNvPr id="12" name="TextBox 11"/>
          <p:cNvSpPr txBox="1"/>
          <p:nvPr/>
        </p:nvSpPr>
        <p:spPr>
          <a:xfrm>
            <a:off x="381000" y="4953000"/>
            <a:ext cx="609600" cy="461665"/>
          </a:xfrm>
          <a:prstGeom prst="rect">
            <a:avLst/>
          </a:prstGeom>
          <a:noFill/>
        </p:spPr>
        <p:txBody>
          <a:bodyPr wrap="square" rtlCol="0">
            <a:spAutoFit/>
          </a:bodyPr>
          <a:lstStyle/>
          <a:p>
            <a:r>
              <a:rPr lang="en-US" sz="2400" b="1" dirty="0" smtClean="0"/>
              <a:t>18</a:t>
            </a:r>
            <a:endParaRPr lang="en-US" sz="2400" b="1" dirty="0"/>
          </a:p>
        </p:txBody>
      </p:sp>
      <p:sp>
        <p:nvSpPr>
          <p:cNvPr id="13" name="TextBox 12"/>
          <p:cNvSpPr txBox="1"/>
          <p:nvPr/>
        </p:nvSpPr>
        <p:spPr>
          <a:xfrm>
            <a:off x="1371600" y="4876800"/>
            <a:ext cx="609600" cy="461665"/>
          </a:xfrm>
          <a:prstGeom prst="rect">
            <a:avLst/>
          </a:prstGeom>
          <a:noFill/>
        </p:spPr>
        <p:txBody>
          <a:bodyPr wrap="square" rtlCol="0">
            <a:spAutoFit/>
          </a:bodyPr>
          <a:lstStyle/>
          <a:p>
            <a:r>
              <a:rPr lang="en-US" sz="2400" b="1" dirty="0" smtClean="0"/>
              <a:t>40</a:t>
            </a:r>
            <a:endParaRPr lang="en-US" sz="2400" b="1" dirty="0"/>
          </a:p>
        </p:txBody>
      </p:sp>
      <p:sp>
        <p:nvSpPr>
          <p:cNvPr id="14" name="TextBox 13"/>
          <p:cNvSpPr txBox="1"/>
          <p:nvPr/>
        </p:nvSpPr>
        <p:spPr>
          <a:xfrm>
            <a:off x="2057400" y="4876800"/>
            <a:ext cx="609600" cy="461665"/>
          </a:xfrm>
          <a:prstGeom prst="rect">
            <a:avLst/>
          </a:prstGeom>
          <a:noFill/>
        </p:spPr>
        <p:txBody>
          <a:bodyPr wrap="square" rtlCol="0">
            <a:spAutoFit/>
          </a:bodyPr>
          <a:lstStyle/>
          <a:p>
            <a:r>
              <a:rPr lang="en-US" sz="2400" b="1" dirty="0" smtClean="0"/>
              <a:t>30</a:t>
            </a:r>
            <a:endParaRPr lang="en-US" sz="2400" b="1" dirty="0"/>
          </a:p>
        </p:txBody>
      </p:sp>
      <p:sp>
        <p:nvSpPr>
          <p:cNvPr id="15" name="TextBox 14"/>
          <p:cNvSpPr txBox="1"/>
          <p:nvPr/>
        </p:nvSpPr>
        <p:spPr>
          <a:xfrm>
            <a:off x="2971800" y="4800600"/>
            <a:ext cx="609600" cy="461665"/>
          </a:xfrm>
          <a:prstGeom prst="rect">
            <a:avLst/>
          </a:prstGeom>
          <a:noFill/>
        </p:spPr>
        <p:txBody>
          <a:bodyPr wrap="square" rtlCol="0">
            <a:spAutoFit/>
          </a:bodyPr>
          <a:lstStyle/>
          <a:p>
            <a:r>
              <a:rPr lang="en-US" sz="2400" b="1" dirty="0" smtClean="0"/>
              <a:t>26</a:t>
            </a:r>
            <a:endParaRPr lang="en-US" sz="2400" b="1" dirty="0"/>
          </a:p>
        </p:txBody>
      </p:sp>
      <p:sp>
        <p:nvSpPr>
          <p:cNvPr id="16" name="TextBox 15"/>
          <p:cNvSpPr txBox="1"/>
          <p:nvPr/>
        </p:nvSpPr>
        <p:spPr>
          <a:xfrm>
            <a:off x="3733800" y="3657600"/>
            <a:ext cx="609600" cy="461665"/>
          </a:xfrm>
          <a:prstGeom prst="rect">
            <a:avLst/>
          </a:prstGeom>
          <a:noFill/>
        </p:spPr>
        <p:txBody>
          <a:bodyPr wrap="square" rtlCol="0">
            <a:spAutoFit/>
          </a:bodyPr>
          <a:lstStyle/>
          <a:p>
            <a:r>
              <a:rPr lang="en-US" sz="2400" b="1" dirty="0" smtClean="0"/>
              <a:t>48</a:t>
            </a:r>
            <a:endParaRPr lang="en-US" sz="2400" b="1" dirty="0"/>
          </a:p>
        </p:txBody>
      </p:sp>
      <p:sp>
        <p:nvSpPr>
          <p:cNvPr id="17" name="TextBox 16"/>
          <p:cNvSpPr txBox="1"/>
          <p:nvPr/>
        </p:nvSpPr>
        <p:spPr>
          <a:xfrm>
            <a:off x="3581400" y="4800600"/>
            <a:ext cx="609600" cy="461665"/>
          </a:xfrm>
          <a:prstGeom prst="rect">
            <a:avLst/>
          </a:prstGeom>
          <a:noFill/>
        </p:spPr>
        <p:txBody>
          <a:bodyPr wrap="square" rtlCol="0">
            <a:spAutoFit/>
          </a:bodyPr>
          <a:lstStyle/>
          <a:p>
            <a:r>
              <a:rPr lang="en-US" sz="2400" b="1" dirty="0" smtClean="0"/>
              <a:t>24</a:t>
            </a:r>
            <a:endParaRPr lang="en-US" sz="2400" b="1" dirty="0"/>
          </a:p>
        </p:txBody>
      </p:sp>
      <p:sp>
        <p:nvSpPr>
          <p:cNvPr id="18" name="TextBox 17"/>
          <p:cNvSpPr txBox="1"/>
          <p:nvPr/>
        </p:nvSpPr>
        <p:spPr>
          <a:xfrm>
            <a:off x="4648200" y="3657600"/>
            <a:ext cx="609600" cy="461665"/>
          </a:xfrm>
          <a:prstGeom prst="rect">
            <a:avLst/>
          </a:prstGeom>
          <a:noFill/>
        </p:spPr>
        <p:txBody>
          <a:bodyPr wrap="square" rtlCol="0">
            <a:spAutoFit/>
          </a:bodyPr>
          <a:lstStyle/>
          <a:p>
            <a:r>
              <a:rPr lang="en-US" sz="2400" b="1" dirty="0" smtClean="0"/>
              <a:t>55</a:t>
            </a:r>
            <a:endParaRPr lang="en-US" sz="2400" b="1" dirty="0"/>
          </a:p>
        </p:txBody>
      </p:sp>
      <p:sp>
        <p:nvSpPr>
          <p:cNvPr id="19" name="TextBox 18"/>
          <p:cNvSpPr txBox="1"/>
          <p:nvPr/>
        </p:nvSpPr>
        <p:spPr>
          <a:xfrm>
            <a:off x="5486400" y="2590800"/>
            <a:ext cx="609600" cy="461665"/>
          </a:xfrm>
          <a:prstGeom prst="rect">
            <a:avLst/>
          </a:prstGeom>
          <a:noFill/>
        </p:spPr>
        <p:txBody>
          <a:bodyPr wrap="square" rtlCol="0">
            <a:spAutoFit/>
          </a:bodyPr>
          <a:lstStyle/>
          <a:p>
            <a:r>
              <a:rPr lang="en-US" sz="2400" b="1" dirty="0" smtClean="0"/>
              <a:t>95</a:t>
            </a:r>
            <a:endParaRPr lang="en-US" sz="2400" b="1" dirty="0"/>
          </a:p>
        </p:txBody>
      </p:sp>
      <p:sp>
        <p:nvSpPr>
          <p:cNvPr id="20" name="TextBox 19"/>
          <p:cNvSpPr txBox="1"/>
          <p:nvPr/>
        </p:nvSpPr>
        <p:spPr>
          <a:xfrm>
            <a:off x="5410200" y="3657600"/>
            <a:ext cx="609600" cy="461665"/>
          </a:xfrm>
          <a:prstGeom prst="rect">
            <a:avLst/>
          </a:prstGeom>
          <a:noFill/>
        </p:spPr>
        <p:txBody>
          <a:bodyPr wrap="square" rtlCol="0">
            <a:spAutoFit/>
          </a:bodyPr>
          <a:lstStyle/>
          <a:p>
            <a:r>
              <a:rPr lang="en-US" sz="2400" b="1" dirty="0" smtClean="0"/>
              <a:t>62</a:t>
            </a:r>
            <a:endParaRPr lang="en-US" sz="2400" b="1" dirty="0"/>
          </a:p>
        </p:txBody>
      </p:sp>
      <p:sp>
        <p:nvSpPr>
          <p:cNvPr id="21" name="TextBox 20"/>
          <p:cNvSpPr txBox="1"/>
          <p:nvPr/>
        </p:nvSpPr>
        <p:spPr>
          <a:xfrm>
            <a:off x="6096000" y="3657600"/>
            <a:ext cx="609600" cy="461665"/>
          </a:xfrm>
          <a:prstGeom prst="rect">
            <a:avLst/>
          </a:prstGeom>
          <a:noFill/>
        </p:spPr>
        <p:txBody>
          <a:bodyPr wrap="square" rtlCol="0">
            <a:spAutoFit/>
          </a:bodyPr>
          <a:lstStyle/>
          <a:p>
            <a:r>
              <a:rPr lang="en-US" sz="2400" b="1" dirty="0" smtClean="0"/>
              <a:t>77</a:t>
            </a:r>
            <a:endParaRPr lang="en-US" sz="2400" b="1" dirty="0"/>
          </a:p>
        </p:txBody>
      </p:sp>
      <p:sp>
        <p:nvSpPr>
          <p:cNvPr id="22" name="TextBox 21"/>
          <p:cNvSpPr txBox="1"/>
          <p:nvPr/>
        </p:nvSpPr>
        <p:spPr>
          <a:xfrm>
            <a:off x="6934200" y="2514600"/>
            <a:ext cx="609600" cy="461665"/>
          </a:xfrm>
          <a:prstGeom prst="rect">
            <a:avLst/>
          </a:prstGeom>
          <a:noFill/>
        </p:spPr>
        <p:txBody>
          <a:bodyPr wrap="square" rtlCol="0">
            <a:spAutoFit/>
          </a:bodyPr>
          <a:lstStyle/>
          <a:p>
            <a:r>
              <a:rPr lang="en-US" sz="2400" b="1" dirty="0" smtClean="0"/>
              <a:t>48</a:t>
            </a:r>
            <a:endParaRPr lang="en-US" sz="2400" b="1" dirty="0"/>
          </a:p>
        </p:txBody>
      </p:sp>
      <p:sp>
        <p:nvSpPr>
          <p:cNvPr id="23" name="TextBox 22"/>
          <p:cNvSpPr txBox="1"/>
          <p:nvPr/>
        </p:nvSpPr>
        <p:spPr>
          <a:xfrm>
            <a:off x="6781800" y="3581400"/>
            <a:ext cx="609600" cy="461665"/>
          </a:xfrm>
          <a:prstGeom prst="rect">
            <a:avLst/>
          </a:prstGeom>
          <a:noFill/>
        </p:spPr>
        <p:txBody>
          <a:bodyPr wrap="square" rtlCol="0">
            <a:spAutoFit/>
          </a:bodyPr>
          <a:lstStyle/>
          <a:p>
            <a:r>
              <a:rPr lang="en-US" sz="2400" b="1" dirty="0" smtClean="0"/>
              <a:t>25</a:t>
            </a:r>
            <a:endParaRPr lang="en-US" sz="2400" b="1" dirty="0"/>
          </a:p>
        </p:txBody>
      </p:sp>
      <p:sp>
        <p:nvSpPr>
          <p:cNvPr id="24" name="TextBox 23"/>
          <p:cNvSpPr txBox="1"/>
          <p:nvPr/>
        </p:nvSpPr>
        <p:spPr>
          <a:xfrm>
            <a:off x="7772400" y="3505200"/>
            <a:ext cx="609600" cy="461665"/>
          </a:xfrm>
          <a:prstGeom prst="rect">
            <a:avLst/>
          </a:prstGeom>
          <a:noFill/>
        </p:spPr>
        <p:txBody>
          <a:bodyPr wrap="square" rtlCol="0">
            <a:spAutoFit/>
          </a:bodyPr>
          <a:lstStyle/>
          <a:p>
            <a:r>
              <a:rPr lang="en-US" sz="2400" b="1" dirty="0" smtClean="0"/>
              <a:t>38</a:t>
            </a:r>
            <a:endParaRPr lang="en-US" sz="2400" b="1" dirty="0"/>
          </a:p>
        </p:txBody>
      </p:sp>
      <p:cxnSp>
        <p:nvCxnSpPr>
          <p:cNvPr id="26" name="Straight Connector 25"/>
          <p:cNvCxnSpPr>
            <a:stCxn id="5" idx="1"/>
            <a:endCxn id="6" idx="0"/>
          </p:cNvCxnSpPr>
          <p:nvPr/>
        </p:nvCxnSpPr>
        <p:spPr>
          <a:xfrm rot="10800000" flipV="1">
            <a:off x="3657600" y="1373832"/>
            <a:ext cx="457200" cy="60736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5" idx="3"/>
          </p:cNvCxnSpPr>
          <p:nvPr/>
        </p:nvCxnSpPr>
        <p:spPr>
          <a:xfrm>
            <a:off x="4724400" y="1373833"/>
            <a:ext cx="1143000" cy="60736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6" idx="1"/>
          </p:cNvCxnSpPr>
          <p:nvPr/>
        </p:nvCxnSpPr>
        <p:spPr>
          <a:xfrm rot="10800000" flipV="1">
            <a:off x="2362200" y="2212032"/>
            <a:ext cx="990600" cy="53116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6200000" flipH="1">
            <a:off x="3810000" y="2286000"/>
            <a:ext cx="4572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10" idx="0"/>
          </p:cNvCxnSpPr>
          <p:nvPr/>
        </p:nvCxnSpPr>
        <p:spPr>
          <a:xfrm rot="5400000">
            <a:off x="1295400" y="3048000"/>
            <a:ext cx="609600" cy="609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12" idx="0"/>
          </p:cNvCxnSpPr>
          <p:nvPr/>
        </p:nvCxnSpPr>
        <p:spPr>
          <a:xfrm rot="5400000">
            <a:off x="495300" y="4305300"/>
            <a:ext cx="8382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0" idx="2"/>
            <a:endCxn id="13" idx="0"/>
          </p:cNvCxnSpPr>
          <p:nvPr/>
        </p:nvCxnSpPr>
        <p:spPr>
          <a:xfrm rot="16200000" flipH="1">
            <a:off x="1107133" y="4307532"/>
            <a:ext cx="757535"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1" idx="2"/>
            <a:endCxn id="14" idx="0"/>
          </p:cNvCxnSpPr>
          <p:nvPr/>
        </p:nvCxnSpPr>
        <p:spPr>
          <a:xfrm rot="5400000">
            <a:off x="2212033" y="4345632"/>
            <a:ext cx="681335"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15" idx="0"/>
          </p:cNvCxnSpPr>
          <p:nvPr/>
        </p:nvCxnSpPr>
        <p:spPr>
          <a:xfrm rot="16200000" flipH="1">
            <a:off x="2781300" y="4305300"/>
            <a:ext cx="609600"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8" idx="2"/>
          </p:cNvCxnSpPr>
          <p:nvPr/>
        </p:nvCxnSpPr>
        <p:spPr>
          <a:xfrm rot="16200000" flipH="1">
            <a:off x="2173933" y="3164532"/>
            <a:ext cx="528935"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9" idx="2"/>
            <a:endCxn id="16" idx="0"/>
          </p:cNvCxnSpPr>
          <p:nvPr/>
        </p:nvCxnSpPr>
        <p:spPr>
          <a:xfrm rot="5400000">
            <a:off x="4040833" y="3202632"/>
            <a:ext cx="452735"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18" idx="0"/>
          </p:cNvCxnSpPr>
          <p:nvPr/>
        </p:nvCxnSpPr>
        <p:spPr>
          <a:xfrm rot="16200000" flipH="1">
            <a:off x="4572000" y="3276600"/>
            <a:ext cx="457200" cy="304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6" idx="2"/>
            <a:endCxn id="17" idx="0"/>
          </p:cNvCxnSpPr>
          <p:nvPr/>
        </p:nvCxnSpPr>
        <p:spPr>
          <a:xfrm rot="5400000">
            <a:off x="3621733" y="4383732"/>
            <a:ext cx="681335"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7" idx="2"/>
            <a:endCxn id="19" idx="0"/>
          </p:cNvCxnSpPr>
          <p:nvPr/>
        </p:nvCxnSpPr>
        <p:spPr>
          <a:xfrm rot="5400000">
            <a:off x="5831533" y="2326332"/>
            <a:ext cx="224135" cy="304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248400" y="2286000"/>
            <a:ext cx="685800" cy="304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9" idx="2"/>
            <a:endCxn id="20" idx="0"/>
          </p:cNvCxnSpPr>
          <p:nvPr/>
        </p:nvCxnSpPr>
        <p:spPr>
          <a:xfrm rot="5400000">
            <a:off x="5450533" y="3316932"/>
            <a:ext cx="605135" cy="76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21" idx="0"/>
          </p:cNvCxnSpPr>
          <p:nvPr/>
        </p:nvCxnSpPr>
        <p:spPr>
          <a:xfrm rot="16200000" flipH="1">
            <a:off x="5829300" y="3086100"/>
            <a:ext cx="6858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22" idx="2"/>
            <a:endCxn id="23" idx="0"/>
          </p:cNvCxnSpPr>
          <p:nvPr/>
        </p:nvCxnSpPr>
        <p:spPr>
          <a:xfrm rot="5400000">
            <a:off x="6860233" y="3202632"/>
            <a:ext cx="605135"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7391400" y="2971800"/>
            <a:ext cx="609600" cy="609600"/>
          </a:xfrm>
          <a:prstGeom prst="line">
            <a:avLst/>
          </a:prstGeom>
          <a:ln w="31750"/>
        </p:spPr>
        <p:style>
          <a:lnRef idx="1">
            <a:schemeClr val="accent1"/>
          </a:lnRef>
          <a:fillRef idx="0">
            <a:schemeClr val="accent1"/>
          </a:fillRef>
          <a:effectRef idx="0">
            <a:schemeClr val="accent1"/>
          </a:effectRef>
          <a:fontRef idx="minor">
            <a:schemeClr val="tx1"/>
          </a:fontRef>
        </p:style>
      </p:cxnSp>
      <p:graphicFrame>
        <p:nvGraphicFramePr>
          <p:cNvPr id="64" name="Table 63"/>
          <p:cNvGraphicFramePr>
            <a:graphicFrameLocks noGrp="1"/>
          </p:cNvGraphicFramePr>
          <p:nvPr/>
        </p:nvGraphicFramePr>
        <p:xfrm>
          <a:off x="381000" y="5562600"/>
          <a:ext cx="8077200" cy="1280160"/>
        </p:xfrm>
        <a:graphic>
          <a:graphicData uri="http://schemas.openxmlformats.org/drawingml/2006/table">
            <a:tbl>
              <a:tblPr firstRow="1" bandRow="1">
                <a:tableStyleId>{5C22544A-7EE6-4342-B048-85BDC9FD1C3A}</a:tableStyleId>
              </a:tblPr>
              <a:tblGrid>
                <a:gridCol w="403860"/>
                <a:gridCol w="403860"/>
                <a:gridCol w="403860"/>
                <a:gridCol w="403860"/>
                <a:gridCol w="403860"/>
                <a:gridCol w="403860"/>
                <a:gridCol w="403860"/>
                <a:gridCol w="403860"/>
                <a:gridCol w="403860"/>
                <a:gridCol w="403860"/>
                <a:gridCol w="403860"/>
                <a:gridCol w="403860"/>
                <a:gridCol w="403860"/>
                <a:gridCol w="403860"/>
                <a:gridCol w="403860"/>
                <a:gridCol w="403860"/>
                <a:gridCol w="403860"/>
                <a:gridCol w="403860"/>
                <a:gridCol w="403860"/>
                <a:gridCol w="403860"/>
              </a:tblGrid>
              <a:tr h="370840">
                <a:tc>
                  <a:txBody>
                    <a:bodyPr/>
                    <a:lstStyle/>
                    <a:p>
                      <a:r>
                        <a:rPr lang="en-US" dirty="0" smtClean="0">
                          <a:solidFill>
                            <a:schemeClr val="tx1"/>
                          </a:solidFill>
                        </a:rPr>
                        <a:t>97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88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95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55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95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55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77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solidFill>
                            <a:schemeClr val="tx1"/>
                          </a:solidFill>
                        </a:rPr>
                        <a:t>24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2</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4</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5</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6</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7</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8</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9</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10</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11</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12</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13</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14</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15</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16</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17</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18</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19</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20</a:t>
                      </a:r>
                      <a:endParaRPr lang="en-US" dirty="0"/>
                    </a:p>
                  </a:txBody>
                  <a:tcPr>
                    <a:lnT w="12700" cap="flat" cmpd="sng" algn="ctr">
                      <a:solidFill>
                        <a:schemeClr val="tx1"/>
                      </a:solidFill>
                      <a:prstDash val="solid"/>
                      <a:round/>
                      <a:headEnd type="none" w="med" len="med"/>
                      <a:tailEnd type="none" w="med" len="med"/>
                    </a:lnT>
                    <a:solidFill>
                      <a:schemeClr val="bg1"/>
                    </a:solidFill>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Inserting into a Heap</a:t>
            </a:r>
            <a:endParaRPr lang="en-US" dirty="0"/>
          </a:p>
        </p:txBody>
      </p:sp>
      <p:sp>
        <p:nvSpPr>
          <p:cNvPr id="3" name="Content Placeholder 2"/>
          <p:cNvSpPr>
            <a:spLocks noGrp="1"/>
          </p:cNvSpPr>
          <p:nvPr>
            <p:ph idx="1"/>
          </p:nvPr>
        </p:nvSpPr>
        <p:spPr>
          <a:xfrm>
            <a:off x="457200" y="1066800"/>
            <a:ext cx="8229600" cy="5059363"/>
          </a:xfrm>
        </p:spPr>
        <p:txBody>
          <a:bodyPr>
            <a:normAutofit fontScale="85000" lnSpcReduction="10000"/>
          </a:bodyPr>
          <a:lstStyle/>
          <a:p>
            <a:pPr>
              <a:buNone/>
            </a:pPr>
            <a:r>
              <a:rPr lang="en-US" dirty="0" smtClean="0"/>
              <a:t>Suppose H is a heap with N elements</a:t>
            </a:r>
          </a:p>
          <a:p>
            <a:pPr>
              <a:buNone/>
            </a:pPr>
            <a:r>
              <a:rPr lang="en-US" dirty="0" smtClean="0"/>
              <a:t>Suppose an ITEM of information is given.</a:t>
            </a:r>
          </a:p>
          <a:p>
            <a:pPr>
              <a:buNone/>
            </a:pPr>
            <a:endParaRPr lang="en-US" dirty="0" smtClean="0"/>
          </a:p>
          <a:p>
            <a:pPr>
              <a:buNone/>
            </a:pPr>
            <a:r>
              <a:rPr lang="en-US" dirty="0" smtClean="0"/>
              <a:t>Insertion of ITEM into heap H is given as follows:</a:t>
            </a:r>
          </a:p>
          <a:p>
            <a:pPr>
              <a:buNone/>
            </a:pPr>
            <a:endParaRPr lang="en-US" dirty="0" smtClean="0"/>
          </a:p>
          <a:p>
            <a:pPr>
              <a:buNone/>
            </a:pPr>
            <a:r>
              <a:rPr lang="en-US" dirty="0" smtClean="0"/>
              <a:t>[1] First adjoin ITEM at the end of H so that H is still a complete tree, but necessarily a heap</a:t>
            </a:r>
          </a:p>
          <a:p>
            <a:pPr>
              <a:buNone/>
            </a:pPr>
            <a:endParaRPr lang="en-US" dirty="0" smtClean="0"/>
          </a:p>
          <a:p>
            <a:pPr>
              <a:buNone/>
            </a:pPr>
            <a:r>
              <a:rPr lang="en-US" dirty="0" smtClean="0"/>
              <a:t>[2] Let ITEM rise to its appropriate place in H so that H is finally a heap</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Heap </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48</a:t>
            </a:fld>
            <a:endParaRPr lang="en-US"/>
          </a:p>
        </p:txBody>
      </p:sp>
      <p:sp>
        <p:nvSpPr>
          <p:cNvPr id="5" name="TextBox 4"/>
          <p:cNvSpPr txBox="1"/>
          <p:nvPr/>
        </p:nvSpPr>
        <p:spPr>
          <a:xfrm>
            <a:off x="4114800" y="1143000"/>
            <a:ext cx="609600" cy="461665"/>
          </a:xfrm>
          <a:prstGeom prst="rect">
            <a:avLst/>
          </a:prstGeom>
          <a:noFill/>
        </p:spPr>
        <p:txBody>
          <a:bodyPr wrap="square" rtlCol="0">
            <a:spAutoFit/>
          </a:bodyPr>
          <a:lstStyle/>
          <a:p>
            <a:r>
              <a:rPr lang="en-US" sz="2400" b="1" dirty="0" smtClean="0"/>
              <a:t>97</a:t>
            </a:r>
            <a:endParaRPr lang="en-US" sz="2400" b="1" dirty="0"/>
          </a:p>
        </p:txBody>
      </p:sp>
      <p:sp>
        <p:nvSpPr>
          <p:cNvPr id="6" name="TextBox 5"/>
          <p:cNvSpPr txBox="1"/>
          <p:nvPr/>
        </p:nvSpPr>
        <p:spPr>
          <a:xfrm>
            <a:off x="3352800" y="1981200"/>
            <a:ext cx="609600" cy="461665"/>
          </a:xfrm>
          <a:prstGeom prst="rect">
            <a:avLst/>
          </a:prstGeom>
          <a:noFill/>
        </p:spPr>
        <p:txBody>
          <a:bodyPr wrap="square" rtlCol="0">
            <a:spAutoFit/>
          </a:bodyPr>
          <a:lstStyle/>
          <a:p>
            <a:r>
              <a:rPr lang="en-US" sz="2400" b="1" dirty="0" smtClean="0"/>
              <a:t>88</a:t>
            </a:r>
            <a:endParaRPr lang="en-US" sz="2400" b="1" dirty="0"/>
          </a:p>
        </p:txBody>
      </p:sp>
      <p:sp>
        <p:nvSpPr>
          <p:cNvPr id="7" name="TextBox 6"/>
          <p:cNvSpPr txBox="1"/>
          <p:nvPr/>
        </p:nvSpPr>
        <p:spPr>
          <a:xfrm>
            <a:off x="5791200" y="1905000"/>
            <a:ext cx="609600" cy="461665"/>
          </a:xfrm>
          <a:prstGeom prst="rect">
            <a:avLst/>
          </a:prstGeom>
          <a:noFill/>
        </p:spPr>
        <p:txBody>
          <a:bodyPr wrap="square" rtlCol="0">
            <a:spAutoFit/>
          </a:bodyPr>
          <a:lstStyle/>
          <a:p>
            <a:r>
              <a:rPr lang="en-US" sz="2400" b="1" dirty="0" smtClean="0"/>
              <a:t>95</a:t>
            </a:r>
            <a:endParaRPr lang="en-US" sz="2400" b="1" dirty="0"/>
          </a:p>
        </p:txBody>
      </p:sp>
      <p:sp>
        <p:nvSpPr>
          <p:cNvPr id="8" name="TextBox 7"/>
          <p:cNvSpPr txBox="1"/>
          <p:nvPr/>
        </p:nvSpPr>
        <p:spPr>
          <a:xfrm>
            <a:off x="1905000" y="2667000"/>
            <a:ext cx="609600" cy="461665"/>
          </a:xfrm>
          <a:prstGeom prst="rect">
            <a:avLst/>
          </a:prstGeom>
          <a:noFill/>
        </p:spPr>
        <p:txBody>
          <a:bodyPr wrap="square" rtlCol="0">
            <a:spAutoFit/>
          </a:bodyPr>
          <a:lstStyle/>
          <a:p>
            <a:r>
              <a:rPr lang="en-US" sz="2400" b="1" dirty="0" smtClean="0"/>
              <a:t>66</a:t>
            </a:r>
            <a:endParaRPr lang="en-US" sz="2400" b="1" dirty="0"/>
          </a:p>
        </p:txBody>
      </p:sp>
      <p:sp>
        <p:nvSpPr>
          <p:cNvPr id="9" name="TextBox 8"/>
          <p:cNvSpPr txBox="1"/>
          <p:nvPr/>
        </p:nvSpPr>
        <p:spPr>
          <a:xfrm>
            <a:off x="4191000" y="2743200"/>
            <a:ext cx="609600" cy="461665"/>
          </a:xfrm>
          <a:prstGeom prst="rect">
            <a:avLst/>
          </a:prstGeom>
          <a:noFill/>
        </p:spPr>
        <p:txBody>
          <a:bodyPr wrap="square" rtlCol="0">
            <a:spAutoFit/>
          </a:bodyPr>
          <a:lstStyle/>
          <a:p>
            <a:r>
              <a:rPr lang="en-US" sz="2400" b="1" dirty="0" smtClean="0"/>
              <a:t>55</a:t>
            </a:r>
            <a:endParaRPr lang="en-US" sz="2400" b="1" dirty="0"/>
          </a:p>
        </p:txBody>
      </p:sp>
      <p:sp>
        <p:nvSpPr>
          <p:cNvPr id="10" name="TextBox 9"/>
          <p:cNvSpPr txBox="1"/>
          <p:nvPr/>
        </p:nvSpPr>
        <p:spPr>
          <a:xfrm>
            <a:off x="990600" y="3657600"/>
            <a:ext cx="609600" cy="461665"/>
          </a:xfrm>
          <a:prstGeom prst="rect">
            <a:avLst/>
          </a:prstGeom>
          <a:noFill/>
        </p:spPr>
        <p:txBody>
          <a:bodyPr wrap="square" rtlCol="0">
            <a:spAutoFit/>
          </a:bodyPr>
          <a:lstStyle/>
          <a:p>
            <a:r>
              <a:rPr lang="en-US" sz="2400" b="1" dirty="0" smtClean="0"/>
              <a:t>66</a:t>
            </a:r>
            <a:endParaRPr lang="en-US" sz="2400" b="1" dirty="0"/>
          </a:p>
        </p:txBody>
      </p:sp>
      <p:sp>
        <p:nvSpPr>
          <p:cNvPr id="11" name="TextBox 10"/>
          <p:cNvSpPr txBox="1"/>
          <p:nvPr/>
        </p:nvSpPr>
        <p:spPr>
          <a:xfrm>
            <a:off x="2438400" y="3733800"/>
            <a:ext cx="609600" cy="461665"/>
          </a:xfrm>
          <a:prstGeom prst="rect">
            <a:avLst/>
          </a:prstGeom>
          <a:noFill/>
        </p:spPr>
        <p:txBody>
          <a:bodyPr wrap="square" rtlCol="0">
            <a:spAutoFit/>
          </a:bodyPr>
          <a:lstStyle/>
          <a:p>
            <a:r>
              <a:rPr lang="en-US" sz="2400" b="1" dirty="0" smtClean="0"/>
              <a:t>35</a:t>
            </a:r>
            <a:endParaRPr lang="en-US" sz="2400" b="1" dirty="0"/>
          </a:p>
        </p:txBody>
      </p:sp>
      <p:sp>
        <p:nvSpPr>
          <p:cNvPr id="12" name="TextBox 11"/>
          <p:cNvSpPr txBox="1"/>
          <p:nvPr/>
        </p:nvSpPr>
        <p:spPr>
          <a:xfrm>
            <a:off x="381000" y="4953000"/>
            <a:ext cx="609600" cy="461665"/>
          </a:xfrm>
          <a:prstGeom prst="rect">
            <a:avLst/>
          </a:prstGeom>
          <a:noFill/>
        </p:spPr>
        <p:txBody>
          <a:bodyPr wrap="square" rtlCol="0">
            <a:spAutoFit/>
          </a:bodyPr>
          <a:lstStyle/>
          <a:p>
            <a:r>
              <a:rPr lang="en-US" sz="2400" b="1" dirty="0" smtClean="0"/>
              <a:t>18</a:t>
            </a:r>
            <a:endParaRPr lang="en-US" sz="2400" b="1" dirty="0"/>
          </a:p>
        </p:txBody>
      </p:sp>
      <p:sp>
        <p:nvSpPr>
          <p:cNvPr id="13" name="TextBox 12"/>
          <p:cNvSpPr txBox="1"/>
          <p:nvPr/>
        </p:nvSpPr>
        <p:spPr>
          <a:xfrm>
            <a:off x="1371600" y="4876800"/>
            <a:ext cx="609600" cy="461665"/>
          </a:xfrm>
          <a:prstGeom prst="rect">
            <a:avLst/>
          </a:prstGeom>
          <a:noFill/>
        </p:spPr>
        <p:txBody>
          <a:bodyPr wrap="square" rtlCol="0">
            <a:spAutoFit/>
          </a:bodyPr>
          <a:lstStyle/>
          <a:p>
            <a:r>
              <a:rPr lang="en-US" sz="2400" b="1" dirty="0" smtClean="0"/>
              <a:t>40</a:t>
            </a:r>
            <a:endParaRPr lang="en-US" sz="2400" b="1" dirty="0"/>
          </a:p>
        </p:txBody>
      </p:sp>
      <p:sp>
        <p:nvSpPr>
          <p:cNvPr id="14" name="TextBox 13"/>
          <p:cNvSpPr txBox="1"/>
          <p:nvPr/>
        </p:nvSpPr>
        <p:spPr>
          <a:xfrm>
            <a:off x="2057400" y="4876800"/>
            <a:ext cx="609600" cy="461665"/>
          </a:xfrm>
          <a:prstGeom prst="rect">
            <a:avLst/>
          </a:prstGeom>
          <a:noFill/>
        </p:spPr>
        <p:txBody>
          <a:bodyPr wrap="square" rtlCol="0">
            <a:spAutoFit/>
          </a:bodyPr>
          <a:lstStyle/>
          <a:p>
            <a:r>
              <a:rPr lang="en-US" sz="2400" b="1" dirty="0" smtClean="0"/>
              <a:t>30</a:t>
            </a:r>
            <a:endParaRPr lang="en-US" sz="2400" b="1" dirty="0"/>
          </a:p>
        </p:txBody>
      </p:sp>
      <p:sp>
        <p:nvSpPr>
          <p:cNvPr id="15" name="TextBox 14"/>
          <p:cNvSpPr txBox="1"/>
          <p:nvPr/>
        </p:nvSpPr>
        <p:spPr>
          <a:xfrm>
            <a:off x="2971800" y="4800600"/>
            <a:ext cx="609600" cy="461665"/>
          </a:xfrm>
          <a:prstGeom prst="rect">
            <a:avLst/>
          </a:prstGeom>
          <a:noFill/>
        </p:spPr>
        <p:txBody>
          <a:bodyPr wrap="square" rtlCol="0">
            <a:spAutoFit/>
          </a:bodyPr>
          <a:lstStyle/>
          <a:p>
            <a:r>
              <a:rPr lang="en-US" sz="2400" b="1" dirty="0" smtClean="0"/>
              <a:t>26</a:t>
            </a:r>
            <a:endParaRPr lang="en-US" sz="2400" b="1" dirty="0"/>
          </a:p>
        </p:txBody>
      </p:sp>
      <p:sp>
        <p:nvSpPr>
          <p:cNvPr id="16" name="TextBox 15"/>
          <p:cNvSpPr txBox="1"/>
          <p:nvPr/>
        </p:nvSpPr>
        <p:spPr>
          <a:xfrm>
            <a:off x="3733800" y="3657600"/>
            <a:ext cx="609600" cy="461665"/>
          </a:xfrm>
          <a:prstGeom prst="rect">
            <a:avLst/>
          </a:prstGeom>
          <a:noFill/>
        </p:spPr>
        <p:txBody>
          <a:bodyPr wrap="square" rtlCol="0">
            <a:spAutoFit/>
          </a:bodyPr>
          <a:lstStyle/>
          <a:p>
            <a:r>
              <a:rPr lang="en-US" sz="2400" b="1" dirty="0" smtClean="0"/>
              <a:t>48</a:t>
            </a:r>
            <a:endParaRPr lang="en-US" sz="2400" b="1" dirty="0"/>
          </a:p>
        </p:txBody>
      </p:sp>
      <p:sp>
        <p:nvSpPr>
          <p:cNvPr id="17" name="TextBox 16"/>
          <p:cNvSpPr txBox="1"/>
          <p:nvPr/>
        </p:nvSpPr>
        <p:spPr>
          <a:xfrm>
            <a:off x="3581400" y="4800600"/>
            <a:ext cx="609600" cy="461665"/>
          </a:xfrm>
          <a:prstGeom prst="rect">
            <a:avLst/>
          </a:prstGeom>
          <a:noFill/>
        </p:spPr>
        <p:txBody>
          <a:bodyPr wrap="square" rtlCol="0">
            <a:spAutoFit/>
          </a:bodyPr>
          <a:lstStyle/>
          <a:p>
            <a:r>
              <a:rPr lang="en-US" sz="2400" b="1" dirty="0" smtClean="0"/>
              <a:t>24</a:t>
            </a:r>
            <a:endParaRPr lang="en-US" sz="2400" b="1" dirty="0"/>
          </a:p>
        </p:txBody>
      </p:sp>
      <p:sp>
        <p:nvSpPr>
          <p:cNvPr id="18" name="TextBox 17"/>
          <p:cNvSpPr txBox="1"/>
          <p:nvPr/>
        </p:nvSpPr>
        <p:spPr>
          <a:xfrm>
            <a:off x="4648200" y="3657600"/>
            <a:ext cx="609600" cy="461665"/>
          </a:xfrm>
          <a:prstGeom prst="rect">
            <a:avLst/>
          </a:prstGeom>
          <a:noFill/>
        </p:spPr>
        <p:txBody>
          <a:bodyPr wrap="square" rtlCol="0">
            <a:spAutoFit/>
          </a:bodyPr>
          <a:lstStyle/>
          <a:p>
            <a:r>
              <a:rPr lang="en-US" sz="2400" b="1" dirty="0" smtClean="0"/>
              <a:t>55</a:t>
            </a:r>
            <a:endParaRPr lang="en-US" sz="2400" b="1" dirty="0"/>
          </a:p>
        </p:txBody>
      </p:sp>
      <p:sp>
        <p:nvSpPr>
          <p:cNvPr id="19" name="TextBox 18"/>
          <p:cNvSpPr txBox="1"/>
          <p:nvPr/>
        </p:nvSpPr>
        <p:spPr>
          <a:xfrm>
            <a:off x="5486400" y="2590800"/>
            <a:ext cx="609600" cy="461665"/>
          </a:xfrm>
          <a:prstGeom prst="rect">
            <a:avLst/>
          </a:prstGeom>
          <a:noFill/>
        </p:spPr>
        <p:txBody>
          <a:bodyPr wrap="square" rtlCol="0">
            <a:spAutoFit/>
          </a:bodyPr>
          <a:lstStyle/>
          <a:p>
            <a:r>
              <a:rPr lang="en-US" sz="2400" b="1" dirty="0" smtClean="0"/>
              <a:t>95</a:t>
            </a:r>
            <a:endParaRPr lang="en-US" sz="2400" b="1" dirty="0"/>
          </a:p>
        </p:txBody>
      </p:sp>
      <p:sp>
        <p:nvSpPr>
          <p:cNvPr id="20" name="TextBox 19"/>
          <p:cNvSpPr txBox="1"/>
          <p:nvPr/>
        </p:nvSpPr>
        <p:spPr>
          <a:xfrm>
            <a:off x="5410200" y="3657600"/>
            <a:ext cx="609600" cy="461665"/>
          </a:xfrm>
          <a:prstGeom prst="rect">
            <a:avLst/>
          </a:prstGeom>
          <a:noFill/>
        </p:spPr>
        <p:txBody>
          <a:bodyPr wrap="square" rtlCol="0">
            <a:spAutoFit/>
          </a:bodyPr>
          <a:lstStyle/>
          <a:p>
            <a:r>
              <a:rPr lang="en-US" sz="2400" b="1" dirty="0" smtClean="0"/>
              <a:t>62</a:t>
            </a:r>
            <a:endParaRPr lang="en-US" sz="2400" b="1" dirty="0"/>
          </a:p>
        </p:txBody>
      </p:sp>
      <p:sp>
        <p:nvSpPr>
          <p:cNvPr id="21" name="TextBox 20"/>
          <p:cNvSpPr txBox="1"/>
          <p:nvPr/>
        </p:nvSpPr>
        <p:spPr>
          <a:xfrm>
            <a:off x="6096000" y="3657600"/>
            <a:ext cx="609600" cy="461665"/>
          </a:xfrm>
          <a:prstGeom prst="rect">
            <a:avLst/>
          </a:prstGeom>
          <a:noFill/>
        </p:spPr>
        <p:txBody>
          <a:bodyPr wrap="square" rtlCol="0">
            <a:spAutoFit/>
          </a:bodyPr>
          <a:lstStyle/>
          <a:p>
            <a:r>
              <a:rPr lang="en-US" sz="2400" b="1" dirty="0" smtClean="0"/>
              <a:t>77</a:t>
            </a:r>
            <a:endParaRPr lang="en-US" sz="2400" b="1" dirty="0"/>
          </a:p>
        </p:txBody>
      </p:sp>
      <p:sp>
        <p:nvSpPr>
          <p:cNvPr id="22" name="TextBox 21"/>
          <p:cNvSpPr txBox="1"/>
          <p:nvPr/>
        </p:nvSpPr>
        <p:spPr>
          <a:xfrm>
            <a:off x="6934200" y="2514600"/>
            <a:ext cx="609600" cy="461665"/>
          </a:xfrm>
          <a:prstGeom prst="rect">
            <a:avLst/>
          </a:prstGeom>
          <a:noFill/>
        </p:spPr>
        <p:txBody>
          <a:bodyPr wrap="square" rtlCol="0">
            <a:spAutoFit/>
          </a:bodyPr>
          <a:lstStyle/>
          <a:p>
            <a:r>
              <a:rPr lang="en-US" sz="2400" b="1" dirty="0" smtClean="0"/>
              <a:t>48</a:t>
            </a:r>
            <a:endParaRPr lang="en-US" sz="2400" b="1" dirty="0"/>
          </a:p>
        </p:txBody>
      </p:sp>
      <p:sp>
        <p:nvSpPr>
          <p:cNvPr id="23" name="TextBox 22"/>
          <p:cNvSpPr txBox="1"/>
          <p:nvPr/>
        </p:nvSpPr>
        <p:spPr>
          <a:xfrm>
            <a:off x="6781800" y="3581400"/>
            <a:ext cx="609600" cy="461665"/>
          </a:xfrm>
          <a:prstGeom prst="rect">
            <a:avLst/>
          </a:prstGeom>
          <a:noFill/>
        </p:spPr>
        <p:txBody>
          <a:bodyPr wrap="square" rtlCol="0">
            <a:spAutoFit/>
          </a:bodyPr>
          <a:lstStyle/>
          <a:p>
            <a:r>
              <a:rPr lang="en-US" sz="2400" b="1" dirty="0" smtClean="0"/>
              <a:t>25</a:t>
            </a:r>
            <a:endParaRPr lang="en-US" sz="2400" b="1" dirty="0"/>
          </a:p>
        </p:txBody>
      </p:sp>
      <p:sp>
        <p:nvSpPr>
          <p:cNvPr id="24" name="TextBox 23"/>
          <p:cNvSpPr txBox="1"/>
          <p:nvPr/>
        </p:nvSpPr>
        <p:spPr>
          <a:xfrm>
            <a:off x="7772400" y="3505200"/>
            <a:ext cx="609600" cy="461665"/>
          </a:xfrm>
          <a:prstGeom prst="rect">
            <a:avLst/>
          </a:prstGeom>
          <a:noFill/>
        </p:spPr>
        <p:txBody>
          <a:bodyPr wrap="square" rtlCol="0">
            <a:spAutoFit/>
          </a:bodyPr>
          <a:lstStyle/>
          <a:p>
            <a:r>
              <a:rPr lang="en-US" sz="2400" b="1" dirty="0" smtClean="0"/>
              <a:t>38</a:t>
            </a:r>
            <a:endParaRPr lang="en-US" sz="2400" b="1" dirty="0"/>
          </a:p>
        </p:txBody>
      </p:sp>
      <p:cxnSp>
        <p:nvCxnSpPr>
          <p:cNvPr id="26" name="Straight Connector 25"/>
          <p:cNvCxnSpPr>
            <a:stCxn id="5" idx="1"/>
            <a:endCxn id="6" idx="0"/>
          </p:cNvCxnSpPr>
          <p:nvPr/>
        </p:nvCxnSpPr>
        <p:spPr>
          <a:xfrm rot="10800000" flipV="1">
            <a:off x="3657600" y="1373832"/>
            <a:ext cx="457200" cy="60736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5" idx="3"/>
          </p:cNvCxnSpPr>
          <p:nvPr/>
        </p:nvCxnSpPr>
        <p:spPr>
          <a:xfrm>
            <a:off x="4724400" y="1373833"/>
            <a:ext cx="1143000" cy="60736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6" idx="1"/>
          </p:cNvCxnSpPr>
          <p:nvPr/>
        </p:nvCxnSpPr>
        <p:spPr>
          <a:xfrm rot="10800000" flipV="1">
            <a:off x="2362200" y="2212032"/>
            <a:ext cx="990600" cy="53116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6200000" flipH="1">
            <a:off x="3810000" y="2286000"/>
            <a:ext cx="4572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10" idx="0"/>
          </p:cNvCxnSpPr>
          <p:nvPr/>
        </p:nvCxnSpPr>
        <p:spPr>
          <a:xfrm rot="5400000">
            <a:off x="1295400" y="3048000"/>
            <a:ext cx="609600" cy="609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12" idx="0"/>
          </p:cNvCxnSpPr>
          <p:nvPr/>
        </p:nvCxnSpPr>
        <p:spPr>
          <a:xfrm rot="5400000">
            <a:off x="495300" y="4305300"/>
            <a:ext cx="8382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0" idx="2"/>
            <a:endCxn id="13" idx="0"/>
          </p:cNvCxnSpPr>
          <p:nvPr/>
        </p:nvCxnSpPr>
        <p:spPr>
          <a:xfrm rot="16200000" flipH="1">
            <a:off x="1107133" y="4307532"/>
            <a:ext cx="757535"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1" idx="2"/>
            <a:endCxn id="14" idx="0"/>
          </p:cNvCxnSpPr>
          <p:nvPr/>
        </p:nvCxnSpPr>
        <p:spPr>
          <a:xfrm rot="5400000">
            <a:off x="2212033" y="4345632"/>
            <a:ext cx="681335"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15" idx="0"/>
          </p:cNvCxnSpPr>
          <p:nvPr/>
        </p:nvCxnSpPr>
        <p:spPr>
          <a:xfrm rot="16200000" flipH="1">
            <a:off x="2781300" y="4305300"/>
            <a:ext cx="609600"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8" idx="2"/>
          </p:cNvCxnSpPr>
          <p:nvPr/>
        </p:nvCxnSpPr>
        <p:spPr>
          <a:xfrm rot="16200000" flipH="1">
            <a:off x="2173933" y="3164532"/>
            <a:ext cx="528935"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9" idx="2"/>
            <a:endCxn id="16" idx="0"/>
          </p:cNvCxnSpPr>
          <p:nvPr/>
        </p:nvCxnSpPr>
        <p:spPr>
          <a:xfrm rot="5400000">
            <a:off x="4040833" y="3202632"/>
            <a:ext cx="452735"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18" idx="0"/>
          </p:cNvCxnSpPr>
          <p:nvPr/>
        </p:nvCxnSpPr>
        <p:spPr>
          <a:xfrm rot="16200000" flipH="1">
            <a:off x="4572000" y="3276600"/>
            <a:ext cx="457200" cy="304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6" idx="2"/>
            <a:endCxn id="17" idx="0"/>
          </p:cNvCxnSpPr>
          <p:nvPr/>
        </p:nvCxnSpPr>
        <p:spPr>
          <a:xfrm rot="5400000">
            <a:off x="3621733" y="4383732"/>
            <a:ext cx="681335"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7" idx="2"/>
            <a:endCxn id="19" idx="0"/>
          </p:cNvCxnSpPr>
          <p:nvPr/>
        </p:nvCxnSpPr>
        <p:spPr>
          <a:xfrm rot="5400000">
            <a:off x="5831533" y="2326332"/>
            <a:ext cx="224135" cy="304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248400" y="2286000"/>
            <a:ext cx="685800" cy="304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9" idx="2"/>
            <a:endCxn id="20" idx="0"/>
          </p:cNvCxnSpPr>
          <p:nvPr/>
        </p:nvCxnSpPr>
        <p:spPr>
          <a:xfrm rot="5400000">
            <a:off x="5450533" y="3316932"/>
            <a:ext cx="605135" cy="76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21" idx="0"/>
          </p:cNvCxnSpPr>
          <p:nvPr/>
        </p:nvCxnSpPr>
        <p:spPr>
          <a:xfrm rot="16200000" flipH="1">
            <a:off x="5829300" y="3086100"/>
            <a:ext cx="6858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22" idx="2"/>
            <a:endCxn id="23" idx="0"/>
          </p:cNvCxnSpPr>
          <p:nvPr/>
        </p:nvCxnSpPr>
        <p:spPr>
          <a:xfrm rot="5400000">
            <a:off x="6860233" y="3202632"/>
            <a:ext cx="605135"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7391400" y="2971800"/>
            <a:ext cx="609600" cy="609600"/>
          </a:xfrm>
          <a:prstGeom prst="line">
            <a:avLst/>
          </a:prstGeom>
          <a:ln w="31750"/>
        </p:spPr>
        <p:style>
          <a:lnRef idx="1">
            <a:schemeClr val="accent1"/>
          </a:lnRef>
          <a:fillRef idx="0">
            <a:schemeClr val="accent1"/>
          </a:fillRef>
          <a:effectRef idx="0">
            <a:schemeClr val="accent1"/>
          </a:effectRef>
          <a:fontRef idx="minor">
            <a:schemeClr val="tx1"/>
          </a:fontRef>
        </p:style>
      </p:cxnSp>
      <p:graphicFrame>
        <p:nvGraphicFramePr>
          <p:cNvPr id="64" name="Table 63"/>
          <p:cNvGraphicFramePr>
            <a:graphicFrameLocks noGrp="1"/>
          </p:cNvGraphicFramePr>
          <p:nvPr/>
        </p:nvGraphicFramePr>
        <p:xfrm>
          <a:off x="381000" y="5562600"/>
          <a:ext cx="8077200" cy="1280160"/>
        </p:xfrm>
        <a:graphic>
          <a:graphicData uri="http://schemas.openxmlformats.org/drawingml/2006/table">
            <a:tbl>
              <a:tblPr firstRow="1" bandRow="1">
                <a:tableStyleId>{5C22544A-7EE6-4342-B048-85BDC9FD1C3A}</a:tableStyleId>
              </a:tblPr>
              <a:tblGrid>
                <a:gridCol w="403860"/>
                <a:gridCol w="403860"/>
                <a:gridCol w="403860"/>
                <a:gridCol w="403860"/>
                <a:gridCol w="403860"/>
                <a:gridCol w="403860"/>
                <a:gridCol w="403860"/>
                <a:gridCol w="403860"/>
                <a:gridCol w="403860"/>
                <a:gridCol w="403860"/>
                <a:gridCol w="403860"/>
                <a:gridCol w="403860"/>
                <a:gridCol w="403860"/>
                <a:gridCol w="403860"/>
                <a:gridCol w="403860"/>
                <a:gridCol w="403860"/>
                <a:gridCol w="403860"/>
                <a:gridCol w="403860"/>
                <a:gridCol w="403860"/>
                <a:gridCol w="403860"/>
              </a:tblGrid>
              <a:tr h="370840">
                <a:tc>
                  <a:txBody>
                    <a:bodyPr/>
                    <a:lstStyle/>
                    <a:p>
                      <a:r>
                        <a:rPr lang="en-US" dirty="0" smtClean="0">
                          <a:solidFill>
                            <a:schemeClr val="tx1"/>
                          </a:solidFill>
                        </a:rPr>
                        <a:t>97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88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95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55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95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55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77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solidFill>
                            <a:schemeClr val="tx1"/>
                          </a:solidFill>
                        </a:rPr>
                        <a:t>24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2</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4</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5</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6</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7</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8</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9</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10</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11</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12</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13</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14</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15</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16</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17</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18</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19</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20</a:t>
                      </a:r>
                      <a:endParaRPr lang="en-US" dirty="0"/>
                    </a:p>
                  </a:txBody>
                  <a:tcPr>
                    <a:lnT w="12700" cap="flat" cmpd="sng" algn="ctr">
                      <a:solidFill>
                        <a:schemeClr val="tx1"/>
                      </a:solidFill>
                      <a:prstDash val="solid"/>
                      <a:round/>
                      <a:headEnd type="none" w="med" len="med"/>
                      <a:tailEnd type="none" w="med" len="med"/>
                    </a:lnT>
                    <a:solidFill>
                      <a:schemeClr val="bg1"/>
                    </a:solidFill>
                  </a:tcPr>
                </a:tc>
              </a:tr>
            </a:tbl>
          </a:graphicData>
        </a:graphic>
      </p:graphicFrame>
      <p:sp>
        <p:nvSpPr>
          <p:cNvPr id="45" name="TextBox 44"/>
          <p:cNvSpPr txBox="1"/>
          <p:nvPr/>
        </p:nvSpPr>
        <p:spPr>
          <a:xfrm>
            <a:off x="5486400" y="990600"/>
            <a:ext cx="3124200" cy="523220"/>
          </a:xfrm>
          <a:prstGeom prst="rect">
            <a:avLst/>
          </a:prstGeom>
          <a:noFill/>
        </p:spPr>
        <p:txBody>
          <a:bodyPr wrap="square" rtlCol="0">
            <a:spAutoFit/>
          </a:bodyPr>
          <a:lstStyle/>
          <a:p>
            <a:r>
              <a:rPr lang="en-US" sz="2800" dirty="0" smtClean="0"/>
              <a:t>Insert 70 </a:t>
            </a:r>
            <a:endParaRPr lang="en-US" sz="2800" dirty="0"/>
          </a:p>
        </p:txBody>
      </p:sp>
      <p:sp>
        <p:nvSpPr>
          <p:cNvPr id="47" name="TextBox 46"/>
          <p:cNvSpPr txBox="1"/>
          <p:nvPr/>
        </p:nvSpPr>
        <p:spPr>
          <a:xfrm>
            <a:off x="4343400" y="4724400"/>
            <a:ext cx="609600" cy="461665"/>
          </a:xfrm>
          <a:prstGeom prst="rect">
            <a:avLst/>
          </a:prstGeom>
          <a:noFill/>
        </p:spPr>
        <p:txBody>
          <a:bodyPr wrap="square" rtlCol="0">
            <a:spAutoFit/>
          </a:bodyPr>
          <a:lstStyle/>
          <a:p>
            <a:r>
              <a:rPr lang="en-US" sz="2400" b="1" dirty="0" smtClean="0"/>
              <a:t>70</a:t>
            </a:r>
            <a:endParaRPr lang="en-US" sz="2400" b="1" dirty="0"/>
          </a:p>
        </p:txBody>
      </p:sp>
      <p:cxnSp>
        <p:nvCxnSpPr>
          <p:cNvPr id="51" name="Straight Connector 50"/>
          <p:cNvCxnSpPr/>
          <p:nvPr/>
        </p:nvCxnSpPr>
        <p:spPr>
          <a:xfrm rot="16200000" flipH="1">
            <a:off x="4191000" y="4191000"/>
            <a:ext cx="533400" cy="38100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checkerboard(across)">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checkerboard(across)">
                                      <p:cBhvr>
                                        <p:cTn id="12" dur="500"/>
                                        <p:tgtEl>
                                          <p:spTgt spid="47"/>
                                        </p:tgtEl>
                                      </p:cBhvr>
                                    </p:animEffect>
                                  </p:childTnLst>
                                </p:cTn>
                              </p:par>
                              <p:par>
                                <p:cTn id="13" presetID="5" presetClass="entr" presetSubtype="1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checkerboard(across)">
                                      <p:cBhvr>
                                        <p:cTn id="1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Heap </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49</a:t>
            </a:fld>
            <a:endParaRPr lang="en-US"/>
          </a:p>
        </p:txBody>
      </p:sp>
      <p:sp>
        <p:nvSpPr>
          <p:cNvPr id="5" name="TextBox 4"/>
          <p:cNvSpPr txBox="1"/>
          <p:nvPr/>
        </p:nvSpPr>
        <p:spPr>
          <a:xfrm>
            <a:off x="4114800" y="1143000"/>
            <a:ext cx="609600" cy="461665"/>
          </a:xfrm>
          <a:prstGeom prst="rect">
            <a:avLst/>
          </a:prstGeom>
          <a:noFill/>
        </p:spPr>
        <p:txBody>
          <a:bodyPr wrap="square" rtlCol="0">
            <a:spAutoFit/>
          </a:bodyPr>
          <a:lstStyle/>
          <a:p>
            <a:r>
              <a:rPr lang="en-US" sz="2400" b="1" dirty="0" smtClean="0"/>
              <a:t>97</a:t>
            </a:r>
            <a:endParaRPr lang="en-US" sz="2400" b="1" dirty="0"/>
          </a:p>
        </p:txBody>
      </p:sp>
      <p:sp>
        <p:nvSpPr>
          <p:cNvPr id="6" name="TextBox 5"/>
          <p:cNvSpPr txBox="1"/>
          <p:nvPr/>
        </p:nvSpPr>
        <p:spPr>
          <a:xfrm>
            <a:off x="3352800" y="1981200"/>
            <a:ext cx="609600" cy="461665"/>
          </a:xfrm>
          <a:prstGeom prst="rect">
            <a:avLst/>
          </a:prstGeom>
          <a:noFill/>
        </p:spPr>
        <p:txBody>
          <a:bodyPr wrap="square" rtlCol="0">
            <a:spAutoFit/>
          </a:bodyPr>
          <a:lstStyle/>
          <a:p>
            <a:r>
              <a:rPr lang="en-US" sz="2400" b="1" dirty="0" smtClean="0"/>
              <a:t>88</a:t>
            </a:r>
            <a:endParaRPr lang="en-US" sz="2400" b="1" dirty="0"/>
          </a:p>
        </p:txBody>
      </p:sp>
      <p:sp>
        <p:nvSpPr>
          <p:cNvPr id="7" name="TextBox 6"/>
          <p:cNvSpPr txBox="1"/>
          <p:nvPr/>
        </p:nvSpPr>
        <p:spPr>
          <a:xfrm>
            <a:off x="5791200" y="1905000"/>
            <a:ext cx="609600" cy="461665"/>
          </a:xfrm>
          <a:prstGeom prst="rect">
            <a:avLst/>
          </a:prstGeom>
          <a:noFill/>
        </p:spPr>
        <p:txBody>
          <a:bodyPr wrap="square" rtlCol="0">
            <a:spAutoFit/>
          </a:bodyPr>
          <a:lstStyle/>
          <a:p>
            <a:r>
              <a:rPr lang="en-US" sz="2400" b="1" dirty="0" smtClean="0"/>
              <a:t>95</a:t>
            </a:r>
            <a:endParaRPr lang="en-US" sz="2400" b="1" dirty="0"/>
          </a:p>
        </p:txBody>
      </p:sp>
      <p:sp>
        <p:nvSpPr>
          <p:cNvPr id="8" name="TextBox 7"/>
          <p:cNvSpPr txBox="1"/>
          <p:nvPr/>
        </p:nvSpPr>
        <p:spPr>
          <a:xfrm>
            <a:off x="1905000" y="2667000"/>
            <a:ext cx="609600" cy="461665"/>
          </a:xfrm>
          <a:prstGeom prst="rect">
            <a:avLst/>
          </a:prstGeom>
          <a:noFill/>
        </p:spPr>
        <p:txBody>
          <a:bodyPr wrap="square" rtlCol="0">
            <a:spAutoFit/>
          </a:bodyPr>
          <a:lstStyle/>
          <a:p>
            <a:r>
              <a:rPr lang="en-US" sz="2400" b="1" dirty="0" smtClean="0"/>
              <a:t>66</a:t>
            </a:r>
            <a:endParaRPr lang="en-US" sz="2400" b="1" dirty="0"/>
          </a:p>
        </p:txBody>
      </p:sp>
      <p:sp>
        <p:nvSpPr>
          <p:cNvPr id="9" name="TextBox 8"/>
          <p:cNvSpPr txBox="1"/>
          <p:nvPr/>
        </p:nvSpPr>
        <p:spPr>
          <a:xfrm>
            <a:off x="4191000" y="2743200"/>
            <a:ext cx="609600" cy="461665"/>
          </a:xfrm>
          <a:prstGeom prst="rect">
            <a:avLst/>
          </a:prstGeom>
          <a:noFill/>
        </p:spPr>
        <p:txBody>
          <a:bodyPr wrap="square" rtlCol="0">
            <a:spAutoFit/>
          </a:bodyPr>
          <a:lstStyle/>
          <a:p>
            <a:r>
              <a:rPr lang="en-US" sz="2400" b="1" dirty="0" smtClean="0"/>
              <a:t>55</a:t>
            </a:r>
            <a:endParaRPr lang="en-US" sz="2400" b="1" dirty="0"/>
          </a:p>
        </p:txBody>
      </p:sp>
      <p:sp>
        <p:nvSpPr>
          <p:cNvPr id="10" name="TextBox 9"/>
          <p:cNvSpPr txBox="1"/>
          <p:nvPr/>
        </p:nvSpPr>
        <p:spPr>
          <a:xfrm>
            <a:off x="990600" y="3657600"/>
            <a:ext cx="609600" cy="461665"/>
          </a:xfrm>
          <a:prstGeom prst="rect">
            <a:avLst/>
          </a:prstGeom>
          <a:noFill/>
        </p:spPr>
        <p:txBody>
          <a:bodyPr wrap="square" rtlCol="0">
            <a:spAutoFit/>
          </a:bodyPr>
          <a:lstStyle/>
          <a:p>
            <a:r>
              <a:rPr lang="en-US" sz="2400" b="1" dirty="0" smtClean="0"/>
              <a:t>66</a:t>
            </a:r>
            <a:endParaRPr lang="en-US" sz="2400" b="1" dirty="0"/>
          </a:p>
        </p:txBody>
      </p:sp>
      <p:sp>
        <p:nvSpPr>
          <p:cNvPr id="11" name="TextBox 10"/>
          <p:cNvSpPr txBox="1"/>
          <p:nvPr/>
        </p:nvSpPr>
        <p:spPr>
          <a:xfrm>
            <a:off x="2438400" y="3733800"/>
            <a:ext cx="609600" cy="461665"/>
          </a:xfrm>
          <a:prstGeom prst="rect">
            <a:avLst/>
          </a:prstGeom>
          <a:noFill/>
        </p:spPr>
        <p:txBody>
          <a:bodyPr wrap="square" rtlCol="0">
            <a:spAutoFit/>
          </a:bodyPr>
          <a:lstStyle/>
          <a:p>
            <a:r>
              <a:rPr lang="en-US" sz="2400" b="1" dirty="0" smtClean="0"/>
              <a:t>35</a:t>
            </a:r>
            <a:endParaRPr lang="en-US" sz="2400" b="1" dirty="0"/>
          </a:p>
        </p:txBody>
      </p:sp>
      <p:sp>
        <p:nvSpPr>
          <p:cNvPr id="12" name="TextBox 11"/>
          <p:cNvSpPr txBox="1"/>
          <p:nvPr/>
        </p:nvSpPr>
        <p:spPr>
          <a:xfrm>
            <a:off x="381000" y="4953000"/>
            <a:ext cx="609600" cy="461665"/>
          </a:xfrm>
          <a:prstGeom prst="rect">
            <a:avLst/>
          </a:prstGeom>
          <a:noFill/>
        </p:spPr>
        <p:txBody>
          <a:bodyPr wrap="square" rtlCol="0">
            <a:spAutoFit/>
          </a:bodyPr>
          <a:lstStyle/>
          <a:p>
            <a:r>
              <a:rPr lang="en-US" sz="2400" b="1" dirty="0" smtClean="0"/>
              <a:t>18</a:t>
            </a:r>
            <a:endParaRPr lang="en-US" sz="2400" b="1" dirty="0"/>
          </a:p>
        </p:txBody>
      </p:sp>
      <p:sp>
        <p:nvSpPr>
          <p:cNvPr id="13" name="TextBox 12"/>
          <p:cNvSpPr txBox="1"/>
          <p:nvPr/>
        </p:nvSpPr>
        <p:spPr>
          <a:xfrm>
            <a:off x="1371600" y="4876800"/>
            <a:ext cx="609600" cy="461665"/>
          </a:xfrm>
          <a:prstGeom prst="rect">
            <a:avLst/>
          </a:prstGeom>
          <a:noFill/>
        </p:spPr>
        <p:txBody>
          <a:bodyPr wrap="square" rtlCol="0">
            <a:spAutoFit/>
          </a:bodyPr>
          <a:lstStyle/>
          <a:p>
            <a:r>
              <a:rPr lang="en-US" sz="2400" b="1" dirty="0" smtClean="0"/>
              <a:t>40</a:t>
            </a:r>
            <a:endParaRPr lang="en-US" sz="2400" b="1" dirty="0"/>
          </a:p>
        </p:txBody>
      </p:sp>
      <p:sp>
        <p:nvSpPr>
          <p:cNvPr id="14" name="TextBox 13"/>
          <p:cNvSpPr txBox="1"/>
          <p:nvPr/>
        </p:nvSpPr>
        <p:spPr>
          <a:xfrm>
            <a:off x="2057400" y="4876800"/>
            <a:ext cx="609600" cy="461665"/>
          </a:xfrm>
          <a:prstGeom prst="rect">
            <a:avLst/>
          </a:prstGeom>
          <a:noFill/>
        </p:spPr>
        <p:txBody>
          <a:bodyPr wrap="square" rtlCol="0">
            <a:spAutoFit/>
          </a:bodyPr>
          <a:lstStyle/>
          <a:p>
            <a:r>
              <a:rPr lang="en-US" sz="2400" b="1" dirty="0" smtClean="0"/>
              <a:t>30</a:t>
            </a:r>
            <a:endParaRPr lang="en-US" sz="2400" b="1" dirty="0"/>
          </a:p>
        </p:txBody>
      </p:sp>
      <p:sp>
        <p:nvSpPr>
          <p:cNvPr id="15" name="TextBox 14"/>
          <p:cNvSpPr txBox="1"/>
          <p:nvPr/>
        </p:nvSpPr>
        <p:spPr>
          <a:xfrm>
            <a:off x="2971800" y="4800600"/>
            <a:ext cx="609600" cy="461665"/>
          </a:xfrm>
          <a:prstGeom prst="rect">
            <a:avLst/>
          </a:prstGeom>
          <a:noFill/>
        </p:spPr>
        <p:txBody>
          <a:bodyPr wrap="square" rtlCol="0">
            <a:spAutoFit/>
          </a:bodyPr>
          <a:lstStyle/>
          <a:p>
            <a:r>
              <a:rPr lang="en-US" sz="2400" b="1" dirty="0" smtClean="0"/>
              <a:t>26</a:t>
            </a:r>
            <a:endParaRPr lang="en-US" sz="2400" b="1" dirty="0"/>
          </a:p>
        </p:txBody>
      </p:sp>
      <p:sp>
        <p:nvSpPr>
          <p:cNvPr id="16" name="TextBox 15"/>
          <p:cNvSpPr txBox="1"/>
          <p:nvPr/>
        </p:nvSpPr>
        <p:spPr>
          <a:xfrm>
            <a:off x="3733800" y="3657600"/>
            <a:ext cx="609600" cy="461665"/>
          </a:xfrm>
          <a:prstGeom prst="rect">
            <a:avLst/>
          </a:prstGeom>
          <a:noFill/>
        </p:spPr>
        <p:txBody>
          <a:bodyPr wrap="square" rtlCol="0">
            <a:spAutoFit/>
          </a:bodyPr>
          <a:lstStyle/>
          <a:p>
            <a:r>
              <a:rPr lang="en-US" sz="2400" b="1" dirty="0" smtClean="0"/>
              <a:t>48</a:t>
            </a:r>
            <a:endParaRPr lang="en-US" sz="2400" b="1" dirty="0"/>
          </a:p>
        </p:txBody>
      </p:sp>
      <p:sp>
        <p:nvSpPr>
          <p:cNvPr id="17" name="TextBox 16"/>
          <p:cNvSpPr txBox="1"/>
          <p:nvPr/>
        </p:nvSpPr>
        <p:spPr>
          <a:xfrm>
            <a:off x="3581400" y="4800600"/>
            <a:ext cx="609600" cy="461665"/>
          </a:xfrm>
          <a:prstGeom prst="rect">
            <a:avLst/>
          </a:prstGeom>
          <a:noFill/>
        </p:spPr>
        <p:txBody>
          <a:bodyPr wrap="square" rtlCol="0">
            <a:spAutoFit/>
          </a:bodyPr>
          <a:lstStyle/>
          <a:p>
            <a:r>
              <a:rPr lang="en-US" sz="2400" b="1" dirty="0" smtClean="0"/>
              <a:t>24</a:t>
            </a:r>
            <a:endParaRPr lang="en-US" sz="2400" b="1" dirty="0"/>
          </a:p>
        </p:txBody>
      </p:sp>
      <p:sp>
        <p:nvSpPr>
          <p:cNvPr id="18" name="TextBox 17"/>
          <p:cNvSpPr txBox="1"/>
          <p:nvPr/>
        </p:nvSpPr>
        <p:spPr>
          <a:xfrm>
            <a:off x="4648200" y="3657600"/>
            <a:ext cx="609600" cy="461665"/>
          </a:xfrm>
          <a:prstGeom prst="rect">
            <a:avLst/>
          </a:prstGeom>
          <a:noFill/>
        </p:spPr>
        <p:txBody>
          <a:bodyPr wrap="square" rtlCol="0">
            <a:spAutoFit/>
          </a:bodyPr>
          <a:lstStyle/>
          <a:p>
            <a:r>
              <a:rPr lang="en-US" sz="2400" b="1" dirty="0" smtClean="0"/>
              <a:t>55</a:t>
            </a:r>
            <a:endParaRPr lang="en-US" sz="2400" b="1" dirty="0"/>
          </a:p>
        </p:txBody>
      </p:sp>
      <p:sp>
        <p:nvSpPr>
          <p:cNvPr id="19" name="TextBox 18"/>
          <p:cNvSpPr txBox="1"/>
          <p:nvPr/>
        </p:nvSpPr>
        <p:spPr>
          <a:xfrm>
            <a:off x="5486400" y="2590800"/>
            <a:ext cx="609600" cy="461665"/>
          </a:xfrm>
          <a:prstGeom prst="rect">
            <a:avLst/>
          </a:prstGeom>
          <a:noFill/>
        </p:spPr>
        <p:txBody>
          <a:bodyPr wrap="square" rtlCol="0">
            <a:spAutoFit/>
          </a:bodyPr>
          <a:lstStyle/>
          <a:p>
            <a:r>
              <a:rPr lang="en-US" sz="2400" b="1" dirty="0" smtClean="0"/>
              <a:t>95</a:t>
            </a:r>
            <a:endParaRPr lang="en-US" sz="2400" b="1" dirty="0"/>
          </a:p>
        </p:txBody>
      </p:sp>
      <p:sp>
        <p:nvSpPr>
          <p:cNvPr id="20" name="TextBox 19"/>
          <p:cNvSpPr txBox="1"/>
          <p:nvPr/>
        </p:nvSpPr>
        <p:spPr>
          <a:xfrm>
            <a:off x="5410200" y="3657600"/>
            <a:ext cx="609600" cy="461665"/>
          </a:xfrm>
          <a:prstGeom prst="rect">
            <a:avLst/>
          </a:prstGeom>
          <a:noFill/>
        </p:spPr>
        <p:txBody>
          <a:bodyPr wrap="square" rtlCol="0">
            <a:spAutoFit/>
          </a:bodyPr>
          <a:lstStyle/>
          <a:p>
            <a:r>
              <a:rPr lang="en-US" sz="2400" b="1" dirty="0" smtClean="0"/>
              <a:t>62</a:t>
            </a:r>
            <a:endParaRPr lang="en-US" sz="2400" b="1" dirty="0"/>
          </a:p>
        </p:txBody>
      </p:sp>
      <p:sp>
        <p:nvSpPr>
          <p:cNvPr id="21" name="TextBox 20"/>
          <p:cNvSpPr txBox="1"/>
          <p:nvPr/>
        </p:nvSpPr>
        <p:spPr>
          <a:xfrm>
            <a:off x="6096000" y="3657600"/>
            <a:ext cx="609600" cy="461665"/>
          </a:xfrm>
          <a:prstGeom prst="rect">
            <a:avLst/>
          </a:prstGeom>
          <a:noFill/>
        </p:spPr>
        <p:txBody>
          <a:bodyPr wrap="square" rtlCol="0">
            <a:spAutoFit/>
          </a:bodyPr>
          <a:lstStyle/>
          <a:p>
            <a:r>
              <a:rPr lang="en-US" sz="2400" b="1" dirty="0" smtClean="0"/>
              <a:t>77</a:t>
            </a:r>
            <a:endParaRPr lang="en-US" sz="2400" b="1" dirty="0"/>
          </a:p>
        </p:txBody>
      </p:sp>
      <p:sp>
        <p:nvSpPr>
          <p:cNvPr id="22" name="TextBox 21"/>
          <p:cNvSpPr txBox="1"/>
          <p:nvPr/>
        </p:nvSpPr>
        <p:spPr>
          <a:xfrm>
            <a:off x="6934200" y="2514600"/>
            <a:ext cx="609600" cy="461665"/>
          </a:xfrm>
          <a:prstGeom prst="rect">
            <a:avLst/>
          </a:prstGeom>
          <a:noFill/>
        </p:spPr>
        <p:txBody>
          <a:bodyPr wrap="square" rtlCol="0">
            <a:spAutoFit/>
          </a:bodyPr>
          <a:lstStyle/>
          <a:p>
            <a:r>
              <a:rPr lang="en-US" sz="2400" b="1" dirty="0" smtClean="0"/>
              <a:t>48</a:t>
            </a:r>
            <a:endParaRPr lang="en-US" sz="2400" b="1" dirty="0"/>
          </a:p>
        </p:txBody>
      </p:sp>
      <p:sp>
        <p:nvSpPr>
          <p:cNvPr id="23" name="TextBox 22"/>
          <p:cNvSpPr txBox="1"/>
          <p:nvPr/>
        </p:nvSpPr>
        <p:spPr>
          <a:xfrm>
            <a:off x="6781800" y="3581400"/>
            <a:ext cx="609600" cy="461665"/>
          </a:xfrm>
          <a:prstGeom prst="rect">
            <a:avLst/>
          </a:prstGeom>
          <a:noFill/>
        </p:spPr>
        <p:txBody>
          <a:bodyPr wrap="square" rtlCol="0">
            <a:spAutoFit/>
          </a:bodyPr>
          <a:lstStyle/>
          <a:p>
            <a:r>
              <a:rPr lang="en-US" sz="2400" b="1" dirty="0" smtClean="0"/>
              <a:t>25</a:t>
            </a:r>
            <a:endParaRPr lang="en-US" sz="2400" b="1" dirty="0"/>
          </a:p>
        </p:txBody>
      </p:sp>
      <p:sp>
        <p:nvSpPr>
          <p:cNvPr id="24" name="TextBox 23"/>
          <p:cNvSpPr txBox="1"/>
          <p:nvPr/>
        </p:nvSpPr>
        <p:spPr>
          <a:xfrm>
            <a:off x="7772400" y="3505200"/>
            <a:ext cx="609600" cy="461665"/>
          </a:xfrm>
          <a:prstGeom prst="rect">
            <a:avLst/>
          </a:prstGeom>
          <a:noFill/>
        </p:spPr>
        <p:txBody>
          <a:bodyPr wrap="square" rtlCol="0">
            <a:spAutoFit/>
          </a:bodyPr>
          <a:lstStyle/>
          <a:p>
            <a:r>
              <a:rPr lang="en-US" sz="2400" b="1" dirty="0" smtClean="0"/>
              <a:t>38</a:t>
            </a:r>
            <a:endParaRPr lang="en-US" sz="2400" b="1" dirty="0"/>
          </a:p>
        </p:txBody>
      </p:sp>
      <p:cxnSp>
        <p:nvCxnSpPr>
          <p:cNvPr id="26" name="Straight Connector 25"/>
          <p:cNvCxnSpPr>
            <a:stCxn id="5" idx="1"/>
            <a:endCxn id="6" idx="0"/>
          </p:cNvCxnSpPr>
          <p:nvPr/>
        </p:nvCxnSpPr>
        <p:spPr>
          <a:xfrm rot="10800000" flipV="1">
            <a:off x="3657600" y="1373832"/>
            <a:ext cx="457200" cy="60736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5" idx="3"/>
          </p:cNvCxnSpPr>
          <p:nvPr/>
        </p:nvCxnSpPr>
        <p:spPr>
          <a:xfrm>
            <a:off x="4724400" y="1373833"/>
            <a:ext cx="1143000" cy="60736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6" idx="1"/>
          </p:cNvCxnSpPr>
          <p:nvPr/>
        </p:nvCxnSpPr>
        <p:spPr>
          <a:xfrm rot="10800000" flipV="1">
            <a:off x="2362200" y="2212032"/>
            <a:ext cx="990600" cy="53116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6200000" flipH="1">
            <a:off x="3810000" y="2286000"/>
            <a:ext cx="4572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10" idx="0"/>
          </p:cNvCxnSpPr>
          <p:nvPr/>
        </p:nvCxnSpPr>
        <p:spPr>
          <a:xfrm rot="5400000">
            <a:off x="1295400" y="3048000"/>
            <a:ext cx="609600" cy="609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12" idx="0"/>
          </p:cNvCxnSpPr>
          <p:nvPr/>
        </p:nvCxnSpPr>
        <p:spPr>
          <a:xfrm rot="5400000">
            <a:off x="495300" y="4305300"/>
            <a:ext cx="8382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0" idx="2"/>
            <a:endCxn id="13" idx="0"/>
          </p:cNvCxnSpPr>
          <p:nvPr/>
        </p:nvCxnSpPr>
        <p:spPr>
          <a:xfrm rot="16200000" flipH="1">
            <a:off x="1107133" y="4307532"/>
            <a:ext cx="757535"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1" idx="2"/>
            <a:endCxn id="14" idx="0"/>
          </p:cNvCxnSpPr>
          <p:nvPr/>
        </p:nvCxnSpPr>
        <p:spPr>
          <a:xfrm rot="5400000">
            <a:off x="2212033" y="4345632"/>
            <a:ext cx="681335"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15" idx="0"/>
          </p:cNvCxnSpPr>
          <p:nvPr/>
        </p:nvCxnSpPr>
        <p:spPr>
          <a:xfrm rot="16200000" flipH="1">
            <a:off x="2781300" y="4305300"/>
            <a:ext cx="609600"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8" idx="2"/>
          </p:cNvCxnSpPr>
          <p:nvPr/>
        </p:nvCxnSpPr>
        <p:spPr>
          <a:xfrm rot="16200000" flipH="1">
            <a:off x="2173933" y="3164532"/>
            <a:ext cx="528935"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9" idx="2"/>
            <a:endCxn id="16" idx="0"/>
          </p:cNvCxnSpPr>
          <p:nvPr/>
        </p:nvCxnSpPr>
        <p:spPr>
          <a:xfrm rot="5400000">
            <a:off x="4040833" y="3202632"/>
            <a:ext cx="452735"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18" idx="0"/>
          </p:cNvCxnSpPr>
          <p:nvPr/>
        </p:nvCxnSpPr>
        <p:spPr>
          <a:xfrm rot="16200000" flipH="1">
            <a:off x="4572000" y="3276600"/>
            <a:ext cx="457200" cy="304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6" idx="2"/>
            <a:endCxn id="17" idx="0"/>
          </p:cNvCxnSpPr>
          <p:nvPr/>
        </p:nvCxnSpPr>
        <p:spPr>
          <a:xfrm rot="5400000">
            <a:off x="3621733" y="4383732"/>
            <a:ext cx="681335"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7" idx="2"/>
            <a:endCxn id="19" idx="0"/>
          </p:cNvCxnSpPr>
          <p:nvPr/>
        </p:nvCxnSpPr>
        <p:spPr>
          <a:xfrm rot="5400000">
            <a:off x="5831533" y="2326332"/>
            <a:ext cx="224135" cy="304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248400" y="2286000"/>
            <a:ext cx="685800" cy="304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9" idx="2"/>
            <a:endCxn id="20" idx="0"/>
          </p:cNvCxnSpPr>
          <p:nvPr/>
        </p:nvCxnSpPr>
        <p:spPr>
          <a:xfrm rot="5400000">
            <a:off x="5450533" y="3316932"/>
            <a:ext cx="605135" cy="76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21" idx="0"/>
          </p:cNvCxnSpPr>
          <p:nvPr/>
        </p:nvCxnSpPr>
        <p:spPr>
          <a:xfrm rot="16200000" flipH="1">
            <a:off x="5829300" y="3086100"/>
            <a:ext cx="6858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22" idx="2"/>
            <a:endCxn id="23" idx="0"/>
          </p:cNvCxnSpPr>
          <p:nvPr/>
        </p:nvCxnSpPr>
        <p:spPr>
          <a:xfrm rot="5400000">
            <a:off x="6860233" y="3202632"/>
            <a:ext cx="605135"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7391400" y="2971800"/>
            <a:ext cx="609600" cy="609600"/>
          </a:xfrm>
          <a:prstGeom prst="line">
            <a:avLst/>
          </a:prstGeom>
          <a:ln w="31750"/>
        </p:spPr>
        <p:style>
          <a:lnRef idx="1">
            <a:schemeClr val="accent1"/>
          </a:lnRef>
          <a:fillRef idx="0">
            <a:schemeClr val="accent1"/>
          </a:fillRef>
          <a:effectRef idx="0">
            <a:schemeClr val="accent1"/>
          </a:effectRef>
          <a:fontRef idx="minor">
            <a:schemeClr val="tx1"/>
          </a:fontRef>
        </p:style>
      </p:cxnSp>
      <p:graphicFrame>
        <p:nvGraphicFramePr>
          <p:cNvPr id="64" name="Table 63"/>
          <p:cNvGraphicFramePr>
            <a:graphicFrameLocks noGrp="1"/>
          </p:cNvGraphicFramePr>
          <p:nvPr/>
        </p:nvGraphicFramePr>
        <p:xfrm>
          <a:off x="381000" y="5562600"/>
          <a:ext cx="8077200" cy="1280160"/>
        </p:xfrm>
        <a:graphic>
          <a:graphicData uri="http://schemas.openxmlformats.org/drawingml/2006/table">
            <a:tbl>
              <a:tblPr firstRow="1" bandRow="1">
                <a:tableStyleId>{5C22544A-7EE6-4342-B048-85BDC9FD1C3A}</a:tableStyleId>
              </a:tblPr>
              <a:tblGrid>
                <a:gridCol w="403860"/>
                <a:gridCol w="403860"/>
                <a:gridCol w="403860"/>
                <a:gridCol w="403860"/>
                <a:gridCol w="403860"/>
                <a:gridCol w="403860"/>
                <a:gridCol w="403860"/>
                <a:gridCol w="403860"/>
                <a:gridCol w="403860"/>
                <a:gridCol w="403860"/>
                <a:gridCol w="403860"/>
                <a:gridCol w="403860"/>
                <a:gridCol w="403860"/>
                <a:gridCol w="403860"/>
                <a:gridCol w="403860"/>
                <a:gridCol w="403860"/>
                <a:gridCol w="403860"/>
                <a:gridCol w="403860"/>
                <a:gridCol w="403860"/>
                <a:gridCol w="403860"/>
              </a:tblGrid>
              <a:tr h="370840">
                <a:tc>
                  <a:txBody>
                    <a:bodyPr/>
                    <a:lstStyle/>
                    <a:p>
                      <a:r>
                        <a:rPr lang="en-US" dirty="0" smtClean="0">
                          <a:solidFill>
                            <a:schemeClr val="tx1"/>
                          </a:solidFill>
                        </a:rPr>
                        <a:t>97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88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95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55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95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55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77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solidFill>
                            <a:schemeClr val="tx1"/>
                          </a:solidFill>
                        </a:rPr>
                        <a:t>24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2</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4</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5</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6</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7</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8</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9</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10</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11</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12</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13</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14</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15</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16</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17</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18</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19</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20</a:t>
                      </a:r>
                      <a:endParaRPr lang="en-US" dirty="0"/>
                    </a:p>
                  </a:txBody>
                  <a:tcPr>
                    <a:lnT w="12700" cap="flat" cmpd="sng" algn="ctr">
                      <a:solidFill>
                        <a:schemeClr val="tx1"/>
                      </a:solidFill>
                      <a:prstDash val="solid"/>
                      <a:round/>
                      <a:headEnd type="none" w="med" len="med"/>
                      <a:tailEnd type="none" w="med" len="med"/>
                    </a:lnT>
                    <a:solidFill>
                      <a:schemeClr val="bg1"/>
                    </a:solidFill>
                  </a:tcPr>
                </a:tc>
              </a:tr>
            </a:tbl>
          </a:graphicData>
        </a:graphic>
      </p:graphicFrame>
      <p:sp>
        <p:nvSpPr>
          <p:cNvPr id="45" name="TextBox 44"/>
          <p:cNvSpPr txBox="1"/>
          <p:nvPr/>
        </p:nvSpPr>
        <p:spPr>
          <a:xfrm>
            <a:off x="5486400" y="990600"/>
            <a:ext cx="3124200" cy="523220"/>
          </a:xfrm>
          <a:prstGeom prst="rect">
            <a:avLst/>
          </a:prstGeom>
          <a:noFill/>
        </p:spPr>
        <p:txBody>
          <a:bodyPr wrap="square" rtlCol="0">
            <a:spAutoFit/>
          </a:bodyPr>
          <a:lstStyle/>
          <a:p>
            <a:r>
              <a:rPr lang="en-US" sz="2800" dirty="0" smtClean="0"/>
              <a:t>Insert 70 </a:t>
            </a:r>
            <a:endParaRPr lang="en-US" sz="2800" dirty="0"/>
          </a:p>
        </p:txBody>
      </p:sp>
      <p:sp>
        <p:nvSpPr>
          <p:cNvPr id="47" name="TextBox 46"/>
          <p:cNvSpPr txBox="1"/>
          <p:nvPr/>
        </p:nvSpPr>
        <p:spPr>
          <a:xfrm>
            <a:off x="4343400" y="4724400"/>
            <a:ext cx="609600" cy="461665"/>
          </a:xfrm>
          <a:prstGeom prst="rect">
            <a:avLst/>
          </a:prstGeom>
          <a:noFill/>
        </p:spPr>
        <p:txBody>
          <a:bodyPr wrap="square" rtlCol="0">
            <a:spAutoFit/>
          </a:bodyPr>
          <a:lstStyle/>
          <a:p>
            <a:r>
              <a:rPr lang="en-US" sz="2400" b="1" dirty="0" smtClean="0"/>
              <a:t>70</a:t>
            </a:r>
            <a:endParaRPr lang="en-US" sz="2400" b="1" dirty="0"/>
          </a:p>
        </p:txBody>
      </p:sp>
      <p:cxnSp>
        <p:nvCxnSpPr>
          <p:cNvPr id="51" name="Straight Connector 50"/>
          <p:cNvCxnSpPr/>
          <p:nvPr/>
        </p:nvCxnSpPr>
        <p:spPr>
          <a:xfrm rot="16200000" flipH="1">
            <a:off x="4191000" y="4191000"/>
            <a:ext cx="53340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6200000" flipH="1">
            <a:off x="4229100" y="4152900"/>
            <a:ext cx="685800" cy="457200"/>
          </a:xfrm>
          <a:prstGeom prst="straightConnector1">
            <a:avLst/>
          </a:prstGeom>
          <a:ln w="3492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m</a:t>
            </a:r>
            <a:r>
              <a:rPr lang="en-US" dirty="0" smtClean="0"/>
              <a:t>-Way Search Tree [ </a:t>
            </a:r>
            <a:r>
              <a:rPr lang="en-US" b="1" dirty="0" smtClean="0">
                <a:solidFill>
                  <a:srgbClr val="FF0000"/>
                </a:solidFill>
              </a:rPr>
              <a:t>m=5]</a:t>
            </a:r>
            <a:r>
              <a:rPr lang="en-US" dirty="0" smtClean="0"/>
              <a:t> </a:t>
            </a:r>
            <a:endParaRPr lang="en-US" dirty="0"/>
          </a:p>
        </p:txBody>
      </p:sp>
      <p:graphicFrame>
        <p:nvGraphicFramePr>
          <p:cNvPr id="4" name="Table 3"/>
          <p:cNvGraphicFramePr>
            <a:graphicFrameLocks noGrp="1"/>
          </p:cNvGraphicFramePr>
          <p:nvPr/>
        </p:nvGraphicFramePr>
        <p:xfrm>
          <a:off x="2667000" y="1828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198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Table 4"/>
          <p:cNvGraphicFramePr>
            <a:graphicFrameLocks noGrp="1"/>
          </p:cNvGraphicFramePr>
          <p:nvPr/>
        </p:nvGraphicFramePr>
        <p:xfrm>
          <a:off x="2362200" y="22098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838200" y="3276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7" name="Table 6"/>
          <p:cNvGraphicFramePr>
            <a:graphicFrameLocks noGrp="1"/>
          </p:cNvGraphicFramePr>
          <p:nvPr/>
        </p:nvGraphicFramePr>
        <p:xfrm>
          <a:off x="533400" y="3657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3124200" y="3124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80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Table 8"/>
          <p:cNvGraphicFramePr>
            <a:graphicFrameLocks noGrp="1"/>
          </p:cNvGraphicFramePr>
          <p:nvPr/>
        </p:nvGraphicFramePr>
        <p:xfrm>
          <a:off x="6248400" y="30480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262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0" name="Table 9"/>
          <p:cNvGraphicFramePr>
            <a:graphicFrameLocks noGrp="1"/>
          </p:cNvGraphicFramePr>
          <p:nvPr/>
        </p:nvGraphicFramePr>
        <p:xfrm>
          <a:off x="381000" y="4572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nvGraphicFramePr>
        <p:xfrm>
          <a:off x="4343400" y="44196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151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4" name="Table 13"/>
          <p:cNvGraphicFramePr>
            <a:graphicFrameLocks noGrp="1"/>
          </p:cNvGraphicFramePr>
          <p:nvPr/>
        </p:nvGraphicFramePr>
        <p:xfrm>
          <a:off x="2819400" y="3505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5" name="Table 14"/>
          <p:cNvGraphicFramePr>
            <a:graphicFrameLocks noGrp="1"/>
          </p:cNvGraphicFramePr>
          <p:nvPr/>
        </p:nvGraphicFramePr>
        <p:xfrm>
          <a:off x="6019800" y="3429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8" name="Table 17"/>
          <p:cNvGraphicFramePr>
            <a:graphicFrameLocks noGrp="1"/>
          </p:cNvGraphicFramePr>
          <p:nvPr/>
        </p:nvGraphicFramePr>
        <p:xfrm>
          <a:off x="4191000" y="48006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228600" y="4953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2971800" y="4495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77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1" name="Table 20"/>
          <p:cNvGraphicFramePr>
            <a:graphicFrameLocks noGrp="1"/>
          </p:cNvGraphicFramePr>
          <p:nvPr/>
        </p:nvGraphicFramePr>
        <p:xfrm>
          <a:off x="2743200" y="48768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6858000" y="5410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272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286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350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6553200" y="5791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7" name="Straight Connector 26"/>
          <p:cNvCxnSpPr/>
          <p:nvPr/>
        </p:nvCxnSpPr>
        <p:spPr>
          <a:xfrm rot="10800000" flipV="1">
            <a:off x="1371600" y="2590800"/>
            <a:ext cx="1143000" cy="685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000500" y="2781300"/>
            <a:ext cx="5334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181600" y="2590800"/>
            <a:ext cx="13716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914400" y="4114800"/>
            <a:ext cx="533400"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2819400" y="4114800"/>
            <a:ext cx="6096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4533900" y="4152900"/>
            <a:ext cx="5334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H="1">
            <a:off x="6515100" y="4305300"/>
            <a:ext cx="1600200" cy="6096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8" name="Slide Number Placeholder 27"/>
          <p:cNvSpPr>
            <a:spLocks noGrp="1"/>
          </p:cNvSpPr>
          <p:nvPr>
            <p:ph type="sldNum" sz="quarter" idx="12"/>
          </p:nvPr>
        </p:nvSpPr>
        <p:spPr/>
        <p:txBody>
          <a:bodyPr/>
          <a:lstStyle/>
          <a:p>
            <a:fld id="{E81073D4-A8DC-4C51-B6C2-5B1C3850DFE7}"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Heap </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50</a:t>
            </a:fld>
            <a:endParaRPr lang="en-US"/>
          </a:p>
        </p:txBody>
      </p:sp>
      <p:sp>
        <p:nvSpPr>
          <p:cNvPr id="5" name="TextBox 4"/>
          <p:cNvSpPr txBox="1"/>
          <p:nvPr/>
        </p:nvSpPr>
        <p:spPr>
          <a:xfrm>
            <a:off x="4114800" y="1143000"/>
            <a:ext cx="609600" cy="461665"/>
          </a:xfrm>
          <a:prstGeom prst="rect">
            <a:avLst/>
          </a:prstGeom>
          <a:noFill/>
        </p:spPr>
        <p:txBody>
          <a:bodyPr wrap="square" rtlCol="0">
            <a:spAutoFit/>
          </a:bodyPr>
          <a:lstStyle/>
          <a:p>
            <a:r>
              <a:rPr lang="en-US" sz="2400" b="1" dirty="0" smtClean="0"/>
              <a:t>97</a:t>
            </a:r>
            <a:endParaRPr lang="en-US" sz="2400" b="1" dirty="0"/>
          </a:p>
        </p:txBody>
      </p:sp>
      <p:sp>
        <p:nvSpPr>
          <p:cNvPr id="6" name="TextBox 5"/>
          <p:cNvSpPr txBox="1"/>
          <p:nvPr/>
        </p:nvSpPr>
        <p:spPr>
          <a:xfrm>
            <a:off x="3352800" y="1981200"/>
            <a:ext cx="609600" cy="461665"/>
          </a:xfrm>
          <a:prstGeom prst="rect">
            <a:avLst/>
          </a:prstGeom>
          <a:noFill/>
        </p:spPr>
        <p:txBody>
          <a:bodyPr wrap="square" rtlCol="0">
            <a:spAutoFit/>
          </a:bodyPr>
          <a:lstStyle/>
          <a:p>
            <a:r>
              <a:rPr lang="en-US" sz="2400" b="1" dirty="0" smtClean="0"/>
              <a:t>88</a:t>
            </a:r>
            <a:endParaRPr lang="en-US" sz="2400" b="1" dirty="0"/>
          </a:p>
        </p:txBody>
      </p:sp>
      <p:sp>
        <p:nvSpPr>
          <p:cNvPr id="7" name="TextBox 6"/>
          <p:cNvSpPr txBox="1"/>
          <p:nvPr/>
        </p:nvSpPr>
        <p:spPr>
          <a:xfrm>
            <a:off x="5791200" y="1905000"/>
            <a:ext cx="609600" cy="461665"/>
          </a:xfrm>
          <a:prstGeom prst="rect">
            <a:avLst/>
          </a:prstGeom>
          <a:noFill/>
        </p:spPr>
        <p:txBody>
          <a:bodyPr wrap="square" rtlCol="0">
            <a:spAutoFit/>
          </a:bodyPr>
          <a:lstStyle/>
          <a:p>
            <a:r>
              <a:rPr lang="en-US" sz="2400" b="1" dirty="0" smtClean="0"/>
              <a:t>95</a:t>
            </a:r>
            <a:endParaRPr lang="en-US" sz="2400" b="1" dirty="0"/>
          </a:p>
        </p:txBody>
      </p:sp>
      <p:sp>
        <p:nvSpPr>
          <p:cNvPr id="8" name="TextBox 7"/>
          <p:cNvSpPr txBox="1"/>
          <p:nvPr/>
        </p:nvSpPr>
        <p:spPr>
          <a:xfrm>
            <a:off x="1905000" y="2667000"/>
            <a:ext cx="609600" cy="461665"/>
          </a:xfrm>
          <a:prstGeom prst="rect">
            <a:avLst/>
          </a:prstGeom>
          <a:noFill/>
        </p:spPr>
        <p:txBody>
          <a:bodyPr wrap="square" rtlCol="0">
            <a:spAutoFit/>
          </a:bodyPr>
          <a:lstStyle/>
          <a:p>
            <a:r>
              <a:rPr lang="en-US" sz="2400" b="1" dirty="0" smtClean="0"/>
              <a:t>66</a:t>
            </a:r>
            <a:endParaRPr lang="en-US" sz="2400" b="1" dirty="0"/>
          </a:p>
        </p:txBody>
      </p:sp>
      <p:sp>
        <p:nvSpPr>
          <p:cNvPr id="9" name="TextBox 8"/>
          <p:cNvSpPr txBox="1"/>
          <p:nvPr/>
        </p:nvSpPr>
        <p:spPr>
          <a:xfrm>
            <a:off x="4191000" y="2743200"/>
            <a:ext cx="609600" cy="461665"/>
          </a:xfrm>
          <a:prstGeom prst="rect">
            <a:avLst/>
          </a:prstGeom>
          <a:noFill/>
        </p:spPr>
        <p:txBody>
          <a:bodyPr wrap="square" rtlCol="0">
            <a:spAutoFit/>
          </a:bodyPr>
          <a:lstStyle/>
          <a:p>
            <a:r>
              <a:rPr lang="en-US" sz="2400" b="1" dirty="0" smtClean="0"/>
              <a:t>55</a:t>
            </a:r>
            <a:endParaRPr lang="en-US" sz="2400" b="1" dirty="0"/>
          </a:p>
        </p:txBody>
      </p:sp>
      <p:sp>
        <p:nvSpPr>
          <p:cNvPr id="10" name="TextBox 9"/>
          <p:cNvSpPr txBox="1"/>
          <p:nvPr/>
        </p:nvSpPr>
        <p:spPr>
          <a:xfrm>
            <a:off x="990600" y="3657600"/>
            <a:ext cx="609600" cy="461665"/>
          </a:xfrm>
          <a:prstGeom prst="rect">
            <a:avLst/>
          </a:prstGeom>
          <a:noFill/>
        </p:spPr>
        <p:txBody>
          <a:bodyPr wrap="square" rtlCol="0">
            <a:spAutoFit/>
          </a:bodyPr>
          <a:lstStyle/>
          <a:p>
            <a:r>
              <a:rPr lang="en-US" sz="2400" b="1" dirty="0" smtClean="0"/>
              <a:t>66</a:t>
            </a:r>
            <a:endParaRPr lang="en-US" sz="2400" b="1" dirty="0"/>
          </a:p>
        </p:txBody>
      </p:sp>
      <p:sp>
        <p:nvSpPr>
          <p:cNvPr id="11" name="TextBox 10"/>
          <p:cNvSpPr txBox="1"/>
          <p:nvPr/>
        </p:nvSpPr>
        <p:spPr>
          <a:xfrm>
            <a:off x="2438400" y="3733800"/>
            <a:ext cx="609600" cy="461665"/>
          </a:xfrm>
          <a:prstGeom prst="rect">
            <a:avLst/>
          </a:prstGeom>
          <a:noFill/>
        </p:spPr>
        <p:txBody>
          <a:bodyPr wrap="square" rtlCol="0">
            <a:spAutoFit/>
          </a:bodyPr>
          <a:lstStyle/>
          <a:p>
            <a:r>
              <a:rPr lang="en-US" sz="2400" b="1" dirty="0" smtClean="0"/>
              <a:t>35</a:t>
            </a:r>
            <a:endParaRPr lang="en-US" sz="2400" b="1" dirty="0"/>
          </a:p>
        </p:txBody>
      </p:sp>
      <p:sp>
        <p:nvSpPr>
          <p:cNvPr id="12" name="TextBox 11"/>
          <p:cNvSpPr txBox="1"/>
          <p:nvPr/>
        </p:nvSpPr>
        <p:spPr>
          <a:xfrm>
            <a:off x="381000" y="4953000"/>
            <a:ext cx="609600" cy="461665"/>
          </a:xfrm>
          <a:prstGeom prst="rect">
            <a:avLst/>
          </a:prstGeom>
          <a:noFill/>
        </p:spPr>
        <p:txBody>
          <a:bodyPr wrap="square" rtlCol="0">
            <a:spAutoFit/>
          </a:bodyPr>
          <a:lstStyle/>
          <a:p>
            <a:r>
              <a:rPr lang="en-US" sz="2400" b="1" dirty="0" smtClean="0"/>
              <a:t>18</a:t>
            </a:r>
            <a:endParaRPr lang="en-US" sz="2400" b="1" dirty="0"/>
          </a:p>
        </p:txBody>
      </p:sp>
      <p:sp>
        <p:nvSpPr>
          <p:cNvPr id="13" name="TextBox 12"/>
          <p:cNvSpPr txBox="1"/>
          <p:nvPr/>
        </p:nvSpPr>
        <p:spPr>
          <a:xfrm>
            <a:off x="1371600" y="4876800"/>
            <a:ext cx="609600" cy="461665"/>
          </a:xfrm>
          <a:prstGeom prst="rect">
            <a:avLst/>
          </a:prstGeom>
          <a:noFill/>
        </p:spPr>
        <p:txBody>
          <a:bodyPr wrap="square" rtlCol="0">
            <a:spAutoFit/>
          </a:bodyPr>
          <a:lstStyle/>
          <a:p>
            <a:r>
              <a:rPr lang="en-US" sz="2400" b="1" dirty="0" smtClean="0"/>
              <a:t>40</a:t>
            </a:r>
            <a:endParaRPr lang="en-US" sz="2400" b="1" dirty="0"/>
          </a:p>
        </p:txBody>
      </p:sp>
      <p:sp>
        <p:nvSpPr>
          <p:cNvPr id="14" name="TextBox 13"/>
          <p:cNvSpPr txBox="1"/>
          <p:nvPr/>
        </p:nvSpPr>
        <p:spPr>
          <a:xfrm>
            <a:off x="2057400" y="4876800"/>
            <a:ext cx="609600" cy="461665"/>
          </a:xfrm>
          <a:prstGeom prst="rect">
            <a:avLst/>
          </a:prstGeom>
          <a:noFill/>
        </p:spPr>
        <p:txBody>
          <a:bodyPr wrap="square" rtlCol="0">
            <a:spAutoFit/>
          </a:bodyPr>
          <a:lstStyle/>
          <a:p>
            <a:r>
              <a:rPr lang="en-US" sz="2400" b="1" dirty="0" smtClean="0"/>
              <a:t>30</a:t>
            </a:r>
            <a:endParaRPr lang="en-US" sz="2400" b="1" dirty="0"/>
          </a:p>
        </p:txBody>
      </p:sp>
      <p:sp>
        <p:nvSpPr>
          <p:cNvPr id="15" name="TextBox 14"/>
          <p:cNvSpPr txBox="1"/>
          <p:nvPr/>
        </p:nvSpPr>
        <p:spPr>
          <a:xfrm>
            <a:off x="2971800" y="4800600"/>
            <a:ext cx="609600" cy="461665"/>
          </a:xfrm>
          <a:prstGeom prst="rect">
            <a:avLst/>
          </a:prstGeom>
          <a:noFill/>
        </p:spPr>
        <p:txBody>
          <a:bodyPr wrap="square" rtlCol="0">
            <a:spAutoFit/>
          </a:bodyPr>
          <a:lstStyle/>
          <a:p>
            <a:r>
              <a:rPr lang="en-US" sz="2400" b="1" dirty="0" smtClean="0"/>
              <a:t>26</a:t>
            </a:r>
            <a:endParaRPr lang="en-US" sz="2400" b="1" dirty="0"/>
          </a:p>
        </p:txBody>
      </p:sp>
      <p:sp>
        <p:nvSpPr>
          <p:cNvPr id="16" name="TextBox 15"/>
          <p:cNvSpPr txBox="1"/>
          <p:nvPr/>
        </p:nvSpPr>
        <p:spPr>
          <a:xfrm>
            <a:off x="3733800" y="3657600"/>
            <a:ext cx="609600" cy="461665"/>
          </a:xfrm>
          <a:prstGeom prst="rect">
            <a:avLst/>
          </a:prstGeom>
          <a:noFill/>
        </p:spPr>
        <p:txBody>
          <a:bodyPr wrap="square" rtlCol="0">
            <a:spAutoFit/>
          </a:bodyPr>
          <a:lstStyle/>
          <a:p>
            <a:r>
              <a:rPr lang="en-US" sz="2400" b="1" dirty="0" smtClean="0"/>
              <a:t>70</a:t>
            </a:r>
            <a:endParaRPr lang="en-US" sz="2400" b="1" dirty="0"/>
          </a:p>
        </p:txBody>
      </p:sp>
      <p:sp>
        <p:nvSpPr>
          <p:cNvPr id="17" name="TextBox 16"/>
          <p:cNvSpPr txBox="1"/>
          <p:nvPr/>
        </p:nvSpPr>
        <p:spPr>
          <a:xfrm>
            <a:off x="3581400" y="4800600"/>
            <a:ext cx="609600" cy="461665"/>
          </a:xfrm>
          <a:prstGeom prst="rect">
            <a:avLst/>
          </a:prstGeom>
          <a:noFill/>
        </p:spPr>
        <p:txBody>
          <a:bodyPr wrap="square" rtlCol="0">
            <a:spAutoFit/>
          </a:bodyPr>
          <a:lstStyle/>
          <a:p>
            <a:r>
              <a:rPr lang="en-US" sz="2400" b="1" dirty="0" smtClean="0"/>
              <a:t>24</a:t>
            </a:r>
            <a:endParaRPr lang="en-US" sz="2400" b="1" dirty="0"/>
          </a:p>
        </p:txBody>
      </p:sp>
      <p:sp>
        <p:nvSpPr>
          <p:cNvPr id="18" name="TextBox 17"/>
          <p:cNvSpPr txBox="1"/>
          <p:nvPr/>
        </p:nvSpPr>
        <p:spPr>
          <a:xfrm>
            <a:off x="4648200" y="3657600"/>
            <a:ext cx="609600" cy="461665"/>
          </a:xfrm>
          <a:prstGeom prst="rect">
            <a:avLst/>
          </a:prstGeom>
          <a:noFill/>
        </p:spPr>
        <p:txBody>
          <a:bodyPr wrap="square" rtlCol="0">
            <a:spAutoFit/>
          </a:bodyPr>
          <a:lstStyle/>
          <a:p>
            <a:r>
              <a:rPr lang="en-US" sz="2400" b="1" dirty="0" smtClean="0"/>
              <a:t>55</a:t>
            </a:r>
            <a:endParaRPr lang="en-US" sz="2400" b="1" dirty="0"/>
          </a:p>
        </p:txBody>
      </p:sp>
      <p:sp>
        <p:nvSpPr>
          <p:cNvPr id="19" name="TextBox 18"/>
          <p:cNvSpPr txBox="1"/>
          <p:nvPr/>
        </p:nvSpPr>
        <p:spPr>
          <a:xfrm>
            <a:off x="5486400" y="2590800"/>
            <a:ext cx="609600" cy="461665"/>
          </a:xfrm>
          <a:prstGeom prst="rect">
            <a:avLst/>
          </a:prstGeom>
          <a:noFill/>
        </p:spPr>
        <p:txBody>
          <a:bodyPr wrap="square" rtlCol="0">
            <a:spAutoFit/>
          </a:bodyPr>
          <a:lstStyle/>
          <a:p>
            <a:r>
              <a:rPr lang="en-US" sz="2400" b="1" dirty="0" smtClean="0"/>
              <a:t>95</a:t>
            </a:r>
            <a:endParaRPr lang="en-US" sz="2400" b="1" dirty="0"/>
          </a:p>
        </p:txBody>
      </p:sp>
      <p:sp>
        <p:nvSpPr>
          <p:cNvPr id="20" name="TextBox 19"/>
          <p:cNvSpPr txBox="1"/>
          <p:nvPr/>
        </p:nvSpPr>
        <p:spPr>
          <a:xfrm>
            <a:off x="5410200" y="3657600"/>
            <a:ext cx="609600" cy="461665"/>
          </a:xfrm>
          <a:prstGeom prst="rect">
            <a:avLst/>
          </a:prstGeom>
          <a:noFill/>
        </p:spPr>
        <p:txBody>
          <a:bodyPr wrap="square" rtlCol="0">
            <a:spAutoFit/>
          </a:bodyPr>
          <a:lstStyle/>
          <a:p>
            <a:r>
              <a:rPr lang="en-US" sz="2400" b="1" dirty="0" smtClean="0"/>
              <a:t>62</a:t>
            </a:r>
            <a:endParaRPr lang="en-US" sz="2400" b="1" dirty="0"/>
          </a:p>
        </p:txBody>
      </p:sp>
      <p:sp>
        <p:nvSpPr>
          <p:cNvPr id="21" name="TextBox 20"/>
          <p:cNvSpPr txBox="1"/>
          <p:nvPr/>
        </p:nvSpPr>
        <p:spPr>
          <a:xfrm>
            <a:off x="6096000" y="3657600"/>
            <a:ext cx="609600" cy="461665"/>
          </a:xfrm>
          <a:prstGeom prst="rect">
            <a:avLst/>
          </a:prstGeom>
          <a:noFill/>
        </p:spPr>
        <p:txBody>
          <a:bodyPr wrap="square" rtlCol="0">
            <a:spAutoFit/>
          </a:bodyPr>
          <a:lstStyle/>
          <a:p>
            <a:r>
              <a:rPr lang="en-US" sz="2400" b="1" dirty="0" smtClean="0"/>
              <a:t>77</a:t>
            </a:r>
            <a:endParaRPr lang="en-US" sz="2400" b="1" dirty="0"/>
          </a:p>
        </p:txBody>
      </p:sp>
      <p:sp>
        <p:nvSpPr>
          <p:cNvPr id="22" name="TextBox 21"/>
          <p:cNvSpPr txBox="1"/>
          <p:nvPr/>
        </p:nvSpPr>
        <p:spPr>
          <a:xfrm>
            <a:off x="6934200" y="2514600"/>
            <a:ext cx="609600" cy="461665"/>
          </a:xfrm>
          <a:prstGeom prst="rect">
            <a:avLst/>
          </a:prstGeom>
          <a:noFill/>
        </p:spPr>
        <p:txBody>
          <a:bodyPr wrap="square" rtlCol="0">
            <a:spAutoFit/>
          </a:bodyPr>
          <a:lstStyle/>
          <a:p>
            <a:r>
              <a:rPr lang="en-US" sz="2400" b="1" dirty="0" smtClean="0"/>
              <a:t>48</a:t>
            </a:r>
            <a:endParaRPr lang="en-US" sz="2400" b="1" dirty="0"/>
          </a:p>
        </p:txBody>
      </p:sp>
      <p:sp>
        <p:nvSpPr>
          <p:cNvPr id="23" name="TextBox 22"/>
          <p:cNvSpPr txBox="1"/>
          <p:nvPr/>
        </p:nvSpPr>
        <p:spPr>
          <a:xfrm>
            <a:off x="6781800" y="3581400"/>
            <a:ext cx="609600" cy="461665"/>
          </a:xfrm>
          <a:prstGeom prst="rect">
            <a:avLst/>
          </a:prstGeom>
          <a:noFill/>
        </p:spPr>
        <p:txBody>
          <a:bodyPr wrap="square" rtlCol="0">
            <a:spAutoFit/>
          </a:bodyPr>
          <a:lstStyle/>
          <a:p>
            <a:r>
              <a:rPr lang="en-US" sz="2400" b="1" dirty="0" smtClean="0"/>
              <a:t>25</a:t>
            </a:r>
            <a:endParaRPr lang="en-US" sz="2400" b="1" dirty="0"/>
          </a:p>
        </p:txBody>
      </p:sp>
      <p:sp>
        <p:nvSpPr>
          <p:cNvPr id="24" name="TextBox 23"/>
          <p:cNvSpPr txBox="1"/>
          <p:nvPr/>
        </p:nvSpPr>
        <p:spPr>
          <a:xfrm>
            <a:off x="7772400" y="3505200"/>
            <a:ext cx="609600" cy="461665"/>
          </a:xfrm>
          <a:prstGeom prst="rect">
            <a:avLst/>
          </a:prstGeom>
          <a:noFill/>
        </p:spPr>
        <p:txBody>
          <a:bodyPr wrap="square" rtlCol="0">
            <a:spAutoFit/>
          </a:bodyPr>
          <a:lstStyle/>
          <a:p>
            <a:r>
              <a:rPr lang="en-US" sz="2400" b="1" dirty="0" smtClean="0"/>
              <a:t>38</a:t>
            </a:r>
            <a:endParaRPr lang="en-US" sz="2400" b="1" dirty="0"/>
          </a:p>
        </p:txBody>
      </p:sp>
      <p:cxnSp>
        <p:nvCxnSpPr>
          <p:cNvPr id="26" name="Straight Connector 25"/>
          <p:cNvCxnSpPr>
            <a:stCxn id="5" idx="1"/>
            <a:endCxn id="6" idx="0"/>
          </p:cNvCxnSpPr>
          <p:nvPr/>
        </p:nvCxnSpPr>
        <p:spPr>
          <a:xfrm rot="10800000" flipV="1">
            <a:off x="3657600" y="1373832"/>
            <a:ext cx="457200" cy="60736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5" idx="3"/>
          </p:cNvCxnSpPr>
          <p:nvPr/>
        </p:nvCxnSpPr>
        <p:spPr>
          <a:xfrm>
            <a:off x="4724400" y="1373833"/>
            <a:ext cx="1143000" cy="60736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6" idx="1"/>
          </p:cNvCxnSpPr>
          <p:nvPr/>
        </p:nvCxnSpPr>
        <p:spPr>
          <a:xfrm rot="10800000" flipV="1">
            <a:off x="2362200" y="2212032"/>
            <a:ext cx="990600" cy="53116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6200000" flipH="1">
            <a:off x="3810000" y="2286000"/>
            <a:ext cx="4572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10" idx="0"/>
          </p:cNvCxnSpPr>
          <p:nvPr/>
        </p:nvCxnSpPr>
        <p:spPr>
          <a:xfrm rot="5400000">
            <a:off x="1295400" y="3048000"/>
            <a:ext cx="609600" cy="609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12" idx="0"/>
          </p:cNvCxnSpPr>
          <p:nvPr/>
        </p:nvCxnSpPr>
        <p:spPr>
          <a:xfrm rot="5400000">
            <a:off x="495300" y="4305300"/>
            <a:ext cx="8382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0" idx="2"/>
            <a:endCxn id="13" idx="0"/>
          </p:cNvCxnSpPr>
          <p:nvPr/>
        </p:nvCxnSpPr>
        <p:spPr>
          <a:xfrm rot="16200000" flipH="1">
            <a:off x="1107133" y="4307532"/>
            <a:ext cx="757535"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1" idx="2"/>
            <a:endCxn id="14" idx="0"/>
          </p:cNvCxnSpPr>
          <p:nvPr/>
        </p:nvCxnSpPr>
        <p:spPr>
          <a:xfrm rot="5400000">
            <a:off x="2212033" y="4345632"/>
            <a:ext cx="681335"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15" idx="0"/>
          </p:cNvCxnSpPr>
          <p:nvPr/>
        </p:nvCxnSpPr>
        <p:spPr>
          <a:xfrm rot="16200000" flipH="1">
            <a:off x="2781300" y="4305300"/>
            <a:ext cx="609600"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8" idx="2"/>
          </p:cNvCxnSpPr>
          <p:nvPr/>
        </p:nvCxnSpPr>
        <p:spPr>
          <a:xfrm rot="16200000" flipH="1">
            <a:off x="2173933" y="3164532"/>
            <a:ext cx="528935"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9" idx="2"/>
            <a:endCxn id="16" idx="0"/>
          </p:cNvCxnSpPr>
          <p:nvPr/>
        </p:nvCxnSpPr>
        <p:spPr>
          <a:xfrm rot="5400000">
            <a:off x="4040833" y="3202632"/>
            <a:ext cx="452735"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18" idx="0"/>
          </p:cNvCxnSpPr>
          <p:nvPr/>
        </p:nvCxnSpPr>
        <p:spPr>
          <a:xfrm rot="16200000" flipH="1">
            <a:off x="4572000" y="3276600"/>
            <a:ext cx="457200" cy="304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6" idx="2"/>
            <a:endCxn id="17" idx="0"/>
          </p:cNvCxnSpPr>
          <p:nvPr/>
        </p:nvCxnSpPr>
        <p:spPr>
          <a:xfrm rot="5400000">
            <a:off x="3621733" y="4383732"/>
            <a:ext cx="681335"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7" idx="2"/>
            <a:endCxn id="19" idx="0"/>
          </p:cNvCxnSpPr>
          <p:nvPr/>
        </p:nvCxnSpPr>
        <p:spPr>
          <a:xfrm rot="5400000">
            <a:off x="5831533" y="2326332"/>
            <a:ext cx="224135" cy="304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248400" y="2286000"/>
            <a:ext cx="685800" cy="304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9" idx="2"/>
            <a:endCxn id="20" idx="0"/>
          </p:cNvCxnSpPr>
          <p:nvPr/>
        </p:nvCxnSpPr>
        <p:spPr>
          <a:xfrm rot="5400000">
            <a:off x="5450533" y="3316932"/>
            <a:ext cx="605135" cy="76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21" idx="0"/>
          </p:cNvCxnSpPr>
          <p:nvPr/>
        </p:nvCxnSpPr>
        <p:spPr>
          <a:xfrm rot="16200000" flipH="1">
            <a:off x="5829300" y="3086100"/>
            <a:ext cx="6858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22" idx="2"/>
            <a:endCxn id="23" idx="0"/>
          </p:cNvCxnSpPr>
          <p:nvPr/>
        </p:nvCxnSpPr>
        <p:spPr>
          <a:xfrm rot="5400000">
            <a:off x="6860233" y="3202632"/>
            <a:ext cx="605135"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7391400" y="2971800"/>
            <a:ext cx="609600" cy="609600"/>
          </a:xfrm>
          <a:prstGeom prst="line">
            <a:avLst/>
          </a:prstGeom>
          <a:ln w="31750"/>
        </p:spPr>
        <p:style>
          <a:lnRef idx="1">
            <a:schemeClr val="accent1"/>
          </a:lnRef>
          <a:fillRef idx="0">
            <a:schemeClr val="accent1"/>
          </a:fillRef>
          <a:effectRef idx="0">
            <a:schemeClr val="accent1"/>
          </a:effectRef>
          <a:fontRef idx="minor">
            <a:schemeClr val="tx1"/>
          </a:fontRef>
        </p:style>
      </p:cxnSp>
      <p:graphicFrame>
        <p:nvGraphicFramePr>
          <p:cNvPr id="64" name="Table 63"/>
          <p:cNvGraphicFramePr>
            <a:graphicFrameLocks noGrp="1"/>
          </p:cNvGraphicFramePr>
          <p:nvPr/>
        </p:nvGraphicFramePr>
        <p:xfrm>
          <a:off x="152400" y="5334000"/>
          <a:ext cx="8077200" cy="1280160"/>
        </p:xfrm>
        <a:graphic>
          <a:graphicData uri="http://schemas.openxmlformats.org/drawingml/2006/table">
            <a:tbl>
              <a:tblPr firstRow="1" bandRow="1">
                <a:tableStyleId>{5C22544A-7EE6-4342-B048-85BDC9FD1C3A}</a:tableStyleId>
              </a:tblPr>
              <a:tblGrid>
                <a:gridCol w="403860"/>
                <a:gridCol w="403860"/>
                <a:gridCol w="403860"/>
                <a:gridCol w="403860"/>
                <a:gridCol w="403860"/>
                <a:gridCol w="403860"/>
                <a:gridCol w="403860"/>
                <a:gridCol w="403860"/>
                <a:gridCol w="403860"/>
                <a:gridCol w="403860"/>
                <a:gridCol w="403860"/>
                <a:gridCol w="403860"/>
                <a:gridCol w="403860"/>
                <a:gridCol w="403860"/>
                <a:gridCol w="403860"/>
                <a:gridCol w="403860"/>
                <a:gridCol w="403860"/>
                <a:gridCol w="403860"/>
                <a:gridCol w="403860"/>
                <a:gridCol w="403860"/>
              </a:tblGrid>
              <a:tr h="370840">
                <a:tc>
                  <a:txBody>
                    <a:bodyPr/>
                    <a:lstStyle/>
                    <a:p>
                      <a:r>
                        <a:rPr lang="en-US" dirty="0" smtClean="0">
                          <a:solidFill>
                            <a:schemeClr val="tx1"/>
                          </a:solidFill>
                        </a:rPr>
                        <a:t>97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88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95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55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95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55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77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solidFill>
                            <a:schemeClr val="tx1"/>
                          </a:solidFill>
                        </a:rPr>
                        <a:t>24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2</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4</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5</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6</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7</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8</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9</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10</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11</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12</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13</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14</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15</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16</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17</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18</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19</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20</a:t>
                      </a:r>
                      <a:endParaRPr lang="en-US" dirty="0"/>
                    </a:p>
                  </a:txBody>
                  <a:tcPr>
                    <a:lnT w="12700" cap="flat" cmpd="sng" algn="ctr">
                      <a:solidFill>
                        <a:schemeClr val="tx1"/>
                      </a:solidFill>
                      <a:prstDash val="solid"/>
                      <a:round/>
                      <a:headEnd type="none" w="med" len="med"/>
                      <a:tailEnd type="none" w="med" len="med"/>
                    </a:lnT>
                    <a:solidFill>
                      <a:schemeClr val="bg1"/>
                    </a:solidFill>
                  </a:tcPr>
                </a:tc>
              </a:tr>
            </a:tbl>
          </a:graphicData>
        </a:graphic>
      </p:graphicFrame>
      <p:sp>
        <p:nvSpPr>
          <p:cNvPr id="45" name="TextBox 44"/>
          <p:cNvSpPr txBox="1"/>
          <p:nvPr/>
        </p:nvSpPr>
        <p:spPr>
          <a:xfrm>
            <a:off x="5486400" y="990600"/>
            <a:ext cx="3124200" cy="523220"/>
          </a:xfrm>
          <a:prstGeom prst="rect">
            <a:avLst/>
          </a:prstGeom>
          <a:noFill/>
        </p:spPr>
        <p:txBody>
          <a:bodyPr wrap="square" rtlCol="0">
            <a:spAutoFit/>
          </a:bodyPr>
          <a:lstStyle/>
          <a:p>
            <a:r>
              <a:rPr lang="en-US" sz="2800" dirty="0" smtClean="0"/>
              <a:t>Insert 70 </a:t>
            </a:r>
            <a:endParaRPr lang="en-US" sz="2800" dirty="0"/>
          </a:p>
        </p:txBody>
      </p:sp>
      <p:sp>
        <p:nvSpPr>
          <p:cNvPr id="47" name="TextBox 46"/>
          <p:cNvSpPr txBox="1"/>
          <p:nvPr/>
        </p:nvSpPr>
        <p:spPr>
          <a:xfrm>
            <a:off x="4343400" y="4724400"/>
            <a:ext cx="609600" cy="461665"/>
          </a:xfrm>
          <a:prstGeom prst="rect">
            <a:avLst/>
          </a:prstGeom>
          <a:noFill/>
        </p:spPr>
        <p:txBody>
          <a:bodyPr wrap="square" rtlCol="0">
            <a:spAutoFit/>
          </a:bodyPr>
          <a:lstStyle/>
          <a:p>
            <a:r>
              <a:rPr lang="en-US" sz="2400" b="1" dirty="0" smtClean="0"/>
              <a:t>48</a:t>
            </a:r>
            <a:endParaRPr lang="en-US" sz="2400" b="1" dirty="0"/>
          </a:p>
        </p:txBody>
      </p:sp>
      <p:cxnSp>
        <p:nvCxnSpPr>
          <p:cNvPr id="51" name="Straight Connector 50"/>
          <p:cNvCxnSpPr/>
          <p:nvPr/>
        </p:nvCxnSpPr>
        <p:spPr>
          <a:xfrm rot="16200000" flipH="1">
            <a:off x="4191000" y="4191000"/>
            <a:ext cx="53340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6200000" flipH="1">
            <a:off x="4229100" y="4152900"/>
            <a:ext cx="685800" cy="457200"/>
          </a:xfrm>
          <a:prstGeom prst="straightConnector1">
            <a:avLst/>
          </a:prstGeom>
          <a:ln w="3492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rot="5400000" flipH="1" flipV="1">
            <a:off x="3771900" y="3162300"/>
            <a:ext cx="533400" cy="457200"/>
          </a:xfrm>
          <a:prstGeom prst="straightConnector1">
            <a:avLst/>
          </a:prstGeom>
          <a:ln w="444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53"/>
                                        </p:tgtEl>
                                      </p:cBhvr>
                                    </p:animEffect>
                                    <p:set>
                                      <p:cBhvr>
                                        <p:cTn id="7" dur="1" fill="hold">
                                          <p:stCondLst>
                                            <p:cond delay="499"/>
                                          </p:stCondLst>
                                        </p:cTn>
                                        <p:tgtEl>
                                          <p:spTgt spid="5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checkerboard(across)">
                                      <p:cBhvr>
                                        <p:cTn id="1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Heap </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51</a:t>
            </a:fld>
            <a:endParaRPr lang="en-US"/>
          </a:p>
        </p:txBody>
      </p:sp>
      <p:sp>
        <p:nvSpPr>
          <p:cNvPr id="5" name="TextBox 4"/>
          <p:cNvSpPr txBox="1"/>
          <p:nvPr/>
        </p:nvSpPr>
        <p:spPr>
          <a:xfrm>
            <a:off x="4114800" y="1143000"/>
            <a:ext cx="609600" cy="461665"/>
          </a:xfrm>
          <a:prstGeom prst="rect">
            <a:avLst/>
          </a:prstGeom>
          <a:noFill/>
        </p:spPr>
        <p:txBody>
          <a:bodyPr wrap="square" rtlCol="0">
            <a:spAutoFit/>
          </a:bodyPr>
          <a:lstStyle/>
          <a:p>
            <a:r>
              <a:rPr lang="en-US" sz="2400" b="1" dirty="0" smtClean="0"/>
              <a:t>97</a:t>
            </a:r>
            <a:endParaRPr lang="en-US" sz="2400" b="1" dirty="0"/>
          </a:p>
        </p:txBody>
      </p:sp>
      <p:sp>
        <p:nvSpPr>
          <p:cNvPr id="6" name="TextBox 5"/>
          <p:cNvSpPr txBox="1"/>
          <p:nvPr/>
        </p:nvSpPr>
        <p:spPr>
          <a:xfrm>
            <a:off x="3352800" y="1981200"/>
            <a:ext cx="609600" cy="461665"/>
          </a:xfrm>
          <a:prstGeom prst="rect">
            <a:avLst/>
          </a:prstGeom>
          <a:noFill/>
        </p:spPr>
        <p:txBody>
          <a:bodyPr wrap="square" rtlCol="0">
            <a:spAutoFit/>
          </a:bodyPr>
          <a:lstStyle/>
          <a:p>
            <a:r>
              <a:rPr lang="en-US" sz="2400" b="1" dirty="0" smtClean="0"/>
              <a:t>88</a:t>
            </a:r>
            <a:endParaRPr lang="en-US" sz="2400" b="1" dirty="0"/>
          </a:p>
        </p:txBody>
      </p:sp>
      <p:sp>
        <p:nvSpPr>
          <p:cNvPr id="7" name="TextBox 6"/>
          <p:cNvSpPr txBox="1"/>
          <p:nvPr/>
        </p:nvSpPr>
        <p:spPr>
          <a:xfrm>
            <a:off x="5791200" y="1905000"/>
            <a:ext cx="609600" cy="461665"/>
          </a:xfrm>
          <a:prstGeom prst="rect">
            <a:avLst/>
          </a:prstGeom>
          <a:noFill/>
        </p:spPr>
        <p:txBody>
          <a:bodyPr wrap="square" rtlCol="0">
            <a:spAutoFit/>
          </a:bodyPr>
          <a:lstStyle/>
          <a:p>
            <a:r>
              <a:rPr lang="en-US" sz="2400" b="1" dirty="0" smtClean="0"/>
              <a:t>95</a:t>
            </a:r>
            <a:endParaRPr lang="en-US" sz="2400" b="1" dirty="0"/>
          </a:p>
        </p:txBody>
      </p:sp>
      <p:sp>
        <p:nvSpPr>
          <p:cNvPr id="8" name="TextBox 7"/>
          <p:cNvSpPr txBox="1"/>
          <p:nvPr/>
        </p:nvSpPr>
        <p:spPr>
          <a:xfrm>
            <a:off x="1905000" y="2667000"/>
            <a:ext cx="609600" cy="461665"/>
          </a:xfrm>
          <a:prstGeom prst="rect">
            <a:avLst/>
          </a:prstGeom>
          <a:noFill/>
        </p:spPr>
        <p:txBody>
          <a:bodyPr wrap="square" rtlCol="0">
            <a:spAutoFit/>
          </a:bodyPr>
          <a:lstStyle/>
          <a:p>
            <a:r>
              <a:rPr lang="en-US" sz="2400" b="1" dirty="0" smtClean="0"/>
              <a:t>66</a:t>
            </a:r>
            <a:endParaRPr lang="en-US" sz="2400" b="1" dirty="0"/>
          </a:p>
        </p:txBody>
      </p:sp>
      <p:sp>
        <p:nvSpPr>
          <p:cNvPr id="9" name="TextBox 8"/>
          <p:cNvSpPr txBox="1"/>
          <p:nvPr/>
        </p:nvSpPr>
        <p:spPr>
          <a:xfrm>
            <a:off x="4191000" y="2743200"/>
            <a:ext cx="609600" cy="461665"/>
          </a:xfrm>
          <a:prstGeom prst="rect">
            <a:avLst/>
          </a:prstGeom>
          <a:noFill/>
        </p:spPr>
        <p:txBody>
          <a:bodyPr wrap="square" rtlCol="0">
            <a:spAutoFit/>
          </a:bodyPr>
          <a:lstStyle/>
          <a:p>
            <a:r>
              <a:rPr lang="en-US" sz="2400" b="1" dirty="0" smtClean="0"/>
              <a:t>70</a:t>
            </a:r>
            <a:endParaRPr lang="en-US" sz="2400" b="1" dirty="0"/>
          </a:p>
        </p:txBody>
      </p:sp>
      <p:sp>
        <p:nvSpPr>
          <p:cNvPr id="10" name="TextBox 9"/>
          <p:cNvSpPr txBox="1"/>
          <p:nvPr/>
        </p:nvSpPr>
        <p:spPr>
          <a:xfrm>
            <a:off x="990600" y="3657600"/>
            <a:ext cx="609600" cy="461665"/>
          </a:xfrm>
          <a:prstGeom prst="rect">
            <a:avLst/>
          </a:prstGeom>
          <a:noFill/>
        </p:spPr>
        <p:txBody>
          <a:bodyPr wrap="square" rtlCol="0">
            <a:spAutoFit/>
          </a:bodyPr>
          <a:lstStyle/>
          <a:p>
            <a:r>
              <a:rPr lang="en-US" sz="2400" b="1" dirty="0" smtClean="0"/>
              <a:t>66</a:t>
            </a:r>
            <a:endParaRPr lang="en-US" sz="2400" b="1" dirty="0"/>
          </a:p>
        </p:txBody>
      </p:sp>
      <p:sp>
        <p:nvSpPr>
          <p:cNvPr id="11" name="TextBox 10"/>
          <p:cNvSpPr txBox="1"/>
          <p:nvPr/>
        </p:nvSpPr>
        <p:spPr>
          <a:xfrm>
            <a:off x="2438400" y="3733800"/>
            <a:ext cx="609600" cy="461665"/>
          </a:xfrm>
          <a:prstGeom prst="rect">
            <a:avLst/>
          </a:prstGeom>
          <a:noFill/>
        </p:spPr>
        <p:txBody>
          <a:bodyPr wrap="square" rtlCol="0">
            <a:spAutoFit/>
          </a:bodyPr>
          <a:lstStyle/>
          <a:p>
            <a:r>
              <a:rPr lang="en-US" sz="2400" b="1" dirty="0" smtClean="0"/>
              <a:t>35</a:t>
            </a:r>
            <a:endParaRPr lang="en-US" sz="2400" b="1" dirty="0"/>
          </a:p>
        </p:txBody>
      </p:sp>
      <p:sp>
        <p:nvSpPr>
          <p:cNvPr id="12" name="TextBox 11"/>
          <p:cNvSpPr txBox="1"/>
          <p:nvPr/>
        </p:nvSpPr>
        <p:spPr>
          <a:xfrm>
            <a:off x="381000" y="4953000"/>
            <a:ext cx="609600" cy="461665"/>
          </a:xfrm>
          <a:prstGeom prst="rect">
            <a:avLst/>
          </a:prstGeom>
          <a:noFill/>
        </p:spPr>
        <p:txBody>
          <a:bodyPr wrap="square" rtlCol="0">
            <a:spAutoFit/>
          </a:bodyPr>
          <a:lstStyle/>
          <a:p>
            <a:r>
              <a:rPr lang="en-US" sz="2400" b="1" dirty="0" smtClean="0"/>
              <a:t>18</a:t>
            </a:r>
            <a:endParaRPr lang="en-US" sz="2400" b="1" dirty="0"/>
          </a:p>
        </p:txBody>
      </p:sp>
      <p:sp>
        <p:nvSpPr>
          <p:cNvPr id="13" name="TextBox 12"/>
          <p:cNvSpPr txBox="1"/>
          <p:nvPr/>
        </p:nvSpPr>
        <p:spPr>
          <a:xfrm>
            <a:off x="1371600" y="4876800"/>
            <a:ext cx="609600" cy="461665"/>
          </a:xfrm>
          <a:prstGeom prst="rect">
            <a:avLst/>
          </a:prstGeom>
          <a:noFill/>
        </p:spPr>
        <p:txBody>
          <a:bodyPr wrap="square" rtlCol="0">
            <a:spAutoFit/>
          </a:bodyPr>
          <a:lstStyle/>
          <a:p>
            <a:r>
              <a:rPr lang="en-US" sz="2400" b="1" dirty="0" smtClean="0"/>
              <a:t>40</a:t>
            </a:r>
            <a:endParaRPr lang="en-US" sz="2400" b="1" dirty="0"/>
          </a:p>
        </p:txBody>
      </p:sp>
      <p:sp>
        <p:nvSpPr>
          <p:cNvPr id="14" name="TextBox 13"/>
          <p:cNvSpPr txBox="1"/>
          <p:nvPr/>
        </p:nvSpPr>
        <p:spPr>
          <a:xfrm>
            <a:off x="2057400" y="4876800"/>
            <a:ext cx="609600" cy="461665"/>
          </a:xfrm>
          <a:prstGeom prst="rect">
            <a:avLst/>
          </a:prstGeom>
          <a:noFill/>
        </p:spPr>
        <p:txBody>
          <a:bodyPr wrap="square" rtlCol="0">
            <a:spAutoFit/>
          </a:bodyPr>
          <a:lstStyle/>
          <a:p>
            <a:r>
              <a:rPr lang="en-US" sz="2400" b="1" dirty="0" smtClean="0"/>
              <a:t>30</a:t>
            </a:r>
            <a:endParaRPr lang="en-US" sz="2400" b="1" dirty="0"/>
          </a:p>
        </p:txBody>
      </p:sp>
      <p:sp>
        <p:nvSpPr>
          <p:cNvPr id="15" name="TextBox 14"/>
          <p:cNvSpPr txBox="1"/>
          <p:nvPr/>
        </p:nvSpPr>
        <p:spPr>
          <a:xfrm>
            <a:off x="2971800" y="4800600"/>
            <a:ext cx="609600" cy="461665"/>
          </a:xfrm>
          <a:prstGeom prst="rect">
            <a:avLst/>
          </a:prstGeom>
          <a:noFill/>
        </p:spPr>
        <p:txBody>
          <a:bodyPr wrap="square" rtlCol="0">
            <a:spAutoFit/>
          </a:bodyPr>
          <a:lstStyle/>
          <a:p>
            <a:r>
              <a:rPr lang="en-US" sz="2400" b="1" dirty="0" smtClean="0"/>
              <a:t>26</a:t>
            </a:r>
            <a:endParaRPr lang="en-US" sz="2400" b="1" dirty="0"/>
          </a:p>
        </p:txBody>
      </p:sp>
      <p:sp>
        <p:nvSpPr>
          <p:cNvPr id="16" name="TextBox 15"/>
          <p:cNvSpPr txBox="1"/>
          <p:nvPr/>
        </p:nvSpPr>
        <p:spPr>
          <a:xfrm>
            <a:off x="3733800" y="3657600"/>
            <a:ext cx="609600" cy="461665"/>
          </a:xfrm>
          <a:prstGeom prst="rect">
            <a:avLst/>
          </a:prstGeom>
          <a:noFill/>
        </p:spPr>
        <p:txBody>
          <a:bodyPr wrap="square" rtlCol="0">
            <a:spAutoFit/>
          </a:bodyPr>
          <a:lstStyle/>
          <a:p>
            <a:r>
              <a:rPr lang="en-US" sz="2400" b="1" dirty="0" smtClean="0"/>
              <a:t>55</a:t>
            </a:r>
            <a:endParaRPr lang="en-US" sz="2400" b="1" dirty="0"/>
          </a:p>
        </p:txBody>
      </p:sp>
      <p:sp>
        <p:nvSpPr>
          <p:cNvPr id="17" name="TextBox 16"/>
          <p:cNvSpPr txBox="1"/>
          <p:nvPr/>
        </p:nvSpPr>
        <p:spPr>
          <a:xfrm>
            <a:off x="3581400" y="4800600"/>
            <a:ext cx="609600" cy="461665"/>
          </a:xfrm>
          <a:prstGeom prst="rect">
            <a:avLst/>
          </a:prstGeom>
          <a:noFill/>
        </p:spPr>
        <p:txBody>
          <a:bodyPr wrap="square" rtlCol="0">
            <a:spAutoFit/>
          </a:bodyPr>
          <a:lstStyle/>
          <a:p>
            <a:r>
              <a:rPr lang="en-US" sz="2400" b="1" dirty="0" smtClean="0"/>
              <a:t>24</a:t>
            </a:r>
            <a:endParaRPr lang="en-US" sz="2400" b="1" dirty="0"/>
          </a:p>
        </p:txBody>
      </p:sp>
      <p:sp>
        <p:nvSpPr>
          <p:cNvPr id="18" name="TextBox 17"/>
          <p:cNvSpPr txBox="1"/>
          <p:nvPr/>
        </p:nvSpPr>
        <p:spPr>
          <a:xfrm>
            <a:off x="4648200" y="3657600"/>
            <a:ext cx="609600" cy="461665"/>
          </a:xfrm>
          <a:prstGeom prst="rect">
            <a:avLst/>
          </a:prstGeom>
          <a:noFill/>
        </p:spPr>
        <p:txBody>
          <a:bodyPr wrap="square" rtlCol="0">
            <a:spAutoFit/>
          </a:bodyPr>
          <a:lstStyle/>
          <a:p>
            <a:r>
              <a:rPr lang="en-US" sz="2400" b="1" dirty="0" smtClean="0"/>
              <a:t>55</a:t>
            </a:r>
            <a:endParaRPr lang="en-US" sz="2400" b="1" dirty="0"/>
          </a:p>
        </p:txBody>
      </p:sp>
      <p:sp>
        <p:nvSpPr>
          <p:cNvPr id="19" name="TextBox 18"/>
          <p:cNvSpPr txBox="1"/>
          <p:nvPr/>
        </p:nvSpPr>
        <p:spPr>
          <a:xfrm>
            <a:off x="5486400" y="2590800"/>
            <a:ext cx="609600" cy="461665"/>
          </a:xfrm>
          <a:prstGeom prst="rect">
            <a:avLst/>
          </a:prstGeom>
          <a:noFill/>
        </p:spPr>
        <p:txBody>
          <a:bodyPr wrap="square" rtlCol="0">
            <a:spAutoFit/>
          </a:bodyPr>
          <a:lstStyle/>
          <a:p>
            <a:r>
              <a:rPr lang="en-US" sz="2400" b="1" dirty="0" smtClean="0"/>
              <a:t>95</a:t>
            </a:r>
            <a:endParaRPr lang="en-US" sz="2400" b="1" dirty="0"/>
          </a:p>
        </p:txBody>
      </p:sp>
      <p:sp>
        <p:nvSpPr>
          <p:cNvPr id="20" name="TextBox 19"/>
          <p:cNvSpPr txBox="1"/>
          <p:nvPr/>
        </p:nvSpPr>
        <p:spPr>
          <a:xfrm>
            <a:off x="5410200" y="3657600"/>
            <a:ext cx="609600" cy="461665"/>
          </a:xfrm>
          <a:prstGeom prst="rect">
            <a:avLst/>
          </a:prstGeom>
          <a:noFill/>
        </p:spPr>
        <p:txBody>
          <a:bodyPr wrap="square" rtlCol="0">
            <a:spAutoFit/>
          </a:bodyPr>
          <a:lstStyle/>
          <a:p>
            <a:r>
              <a:rPr lang="en-US" sz="2400" b="1" dirty="0" smtClean="0"/>
              <a:t>62</a:t>
            </a:r>
            <a:endParaRPr lang="en-US" sz="2400" b="1" dirty="0"/>
          </a:p>
        </p:txBody>
      </p:sp>
      <p:sp>
        <p:nvSpPr>
          <p:cNvPr id="21" name="TextBox 20"/>
          <p:cNvSpPr txBox="1"/>
          <p:nvPr/>
        </p:nvSpPr>
        <p:spPr>
          <a:xfrm>
            <a:off x="6096000" y="3657600"/>
            <a:ext cx="609600" cy="461665"/>
          </a:xfrm>
          <a:prstGeom prst="rect">
            <a:avLst/>
          </a:prstGeom>
          <a:noFill/>
        </p:spPr>
        <p:txBody>
          <a:bodyPr wrap="square" rtlCol="0">
            <a:spAutoFit/>
          </a:bodyPr>
          <a:lstStyle/>
          <a:p>
            <a:r>
              <a:rPr lang="en-US" sz="2400" b="1" dirty="0" smtClean="0"/>
              <a:t>77</a:t>
            </a:r>
            <a:endParaRPr lang="en-US" sz="2400" b="1" dirty="0"/>
          </a:p>
        </p:txBody>
      </p:sp>
      <p:sp>
        <p:nvSpPr>
          <p:cNvPr id="22" name="TextBox 21"/>
          <p:cNvSpPr txBox="1"/>
          <p:nvPr/>
        </p:nvSpPr>
        <p:spPr>
          <a:xfrm>
            <a:off x="6934200" y="2514600"/>
            <a:ext cx="609600" cy="461665"/>
          </a:xfrm>
          <a:prstGeom prst="rect">
            <a:avLst/>
          </a:prstGeom>
          <a:noFill/>
        </p:spPr>
        <p:txBody>
          <a:bodyPr wrap="square" rtlCol="0">
            <a:spAutoFit/>
          </a:bodyPr>
          <a:lstStyle/>
          <a:p>
            <a:r>
              <a:rPr lang="en-US" sz="2400" b="1" dirty="0" smtClean="0"/>
              <a:t>48</a:t>
            </a:r>
            <a:endParaRPr lang="en-US" sz="2400" b="1" dirty="0"/>
          </a:p>
        </p:txBody>
      </p:sp>
      <p:sp>
        <p:nvSpPr>
          <p:cNvPr id="23" name="TextBox 22"/>
          <p:cNvSpPr txBox="1"/>
          <p:nvPr/>
        </p:nvSpPr>
        <p:spPr>
          <a:xfrm>
            <a:off x="6781800" y="3581400"/>
            <a:ext cx="609600" cy="461665"/>
          </a:xfrm>
          <a:prstGeom prst="rect">
            <a:avLst/>
          </a:prstGeom>
          <a:noFill/>
        </p:spPr>
        <p:txBody>
          <a:bodyPr wrap="square" rtlCol="0">
            <a:spAutoFit/>
          </a:bodyPr>
          <a:lstStyle/>
          <a:p>
            <a:r>
              <a:rPr lang="en-US" sz="2400" b="1" dirty="0" smtClean="0"/>
              <a:t>25</a:t>
            </a:r>
            <a:endParaRPr lang="en-US" sz="2400" b="1" dirty="0"/>
          </a:p>
        </p:txBody>
      </p:sp>
      <p:sp>
        <p:nvSpPr>
          <p:cNvPr id="24" name="TextBox 23"/>
          <p:cNvSpPr txBox="1"/>
          <p:nvPr/>
        </p:nvSpPr>
        <p:spPr>
          <a:xfrm>
            <a:off x="7772400" y="3505200"/>
            <a:ext cx="609600" cy="461665"/>
          </a:xfrm>
          <a:prstGeom prst="rect">
            <a:avLst/>
          </a:prstGeom>
          <a:noFill/>
        </p:spPr>
        <p:txBody>
          <a:bodyPr wrap="square" rtlCol="0">
            <a:spAutoFit/>
          </a:bodyPr>
          <a:lstStyle/>
          <a:p>
            <a:r>
              <a:rPr lang="en-US" sz="2400" b="1" dirty="0" smtClean="0"/>
              <a:t>38</a:t>
            </a:r>
            <a:endParaRPr lang="en-US" sz="2400" b="1" dirty="0"/>
          </a:p>
        </p:txBody>
      </p:sp>
      <p:cxnSp>
        <p:nvCxnSpPr>
          <p:cNvPr id="26" name="Straight Connector 25"/>
          <p:cNvCxnSpPr>
            <a:stCxn id="5" idx="1"/>
            <a:endCxn id="6" idx="0"/>
          </p:cNvCxnSpPr>
          <p:nvPr/>
        </p:nvCxnSpPr>
        <p:spPr>
          <a:xfrm rot="10800000" flipV="1">
            <a:off x="3657600" y="1373832"/>
            <a:ext cx="457200" cy="60736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5" idx="3"/>
          </p:cNvCxnSpPr>
          <p:nvPr/>
        </p:nvCxnSpPr>
        <p:spPr>
          <a:xfrm>
            <a:off x="4724400" y="1373833"/>
            <a:ext cx="1143000" cy="60736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6" idx="1"/>
          </p:cNvCxnSpPr>
          <p:nvPr/>
        </p:nvCxnSpPr>
        <p:spPr>
          <a:xfrm rot="10800000" flipV="1">
            <a:off x="2362200" y="2212032"/>
            <a:ext cx="990600" cy="53116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6200000" flipH="1">
            <a:off x="3810000" y="2286000"/>
            <a:ext cx="4572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10" idx="0"/>
          </p:cNvCxnSpPr>
          <p:nvPr/>
        </p:nvCxnSpPr>
        <p:spPr>
          <a:xfrm rot="5400000">
            <a:off x="1295400" y="3048000"/>
            <a:ext cx="609600" cy="609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12" idx="0"/>
          </p:cNvCxnSpPr>
          <p:nvPr/>
        </p:nvCxnSpPr>
        <p:spPr>
          <a:xfrm rot="5400000">
            <a:off x="495300" y="4305300"/>
            <a:ext cx="8382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0" idx="2"/>
            <a:endCxn id="13" idx="0"/>
          </p:cNvCxnSpPr>
          <p:nvPr/>
        </p:nvCxnSpPr>
        <p:spPr>
          <a:xfrm rot="16200000" flipH="1">
            <a:off x="1107133" y="4307532"/>
            <a:ext cx="757535"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1" idx="2"/>
            <a:endCxn id="14" idx="0"/>
          </p:cNvCxnSpPr>
          <p:nvPr/>
        </p:nvCxnSpPr>
        <p:spPr>
          <a:xfrm rot="5400000">
            <a:off x="2212033" y="4345632"/>
            <a:ext cx="681335"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15" idx="0"/>
          </p:cNvCxnSpPr>
          <p:nvPr/>
        </p:nvCxnSpPr>
        <p:spPr>
          <a:xfrm rot="16200000" flipH="1">
            <a:off x="2781300" y="4305300"/>
            <a:ext cx="609600"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8" idx="2"/>
          </p:cNvCxnSpPr>
          <p:nvPr/>
        </p:nvCxnSpPr>
        <p:spPr>
          <a:xfrm rot="16200000" flipH="1">
            <a:off x="2173933" y="3164532"/>
            <a:ext cx="528935"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9" idx="2"/>
            <a:endCxn id="16" idx="0"/>
          </p:cNvCxnSpPr>
          <p:nvPr/>
        </p:nvCxnSpPr>
        <p:spPr>
          <a:xfrm rot="5400000">
            <a:off x="4040833" y="3202632"/>
            <a:ext cx="452735"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18" idx="0"/>
          </p:cNvCxnSpPr>
          <p:nvPr/>
        </p:nvCxnSpPr>
        <p:spPr>
          <a:xfrm rot="16200000" flipH="1">
            <a:off x="4572000" y="3276600"/>
            <a:ext cx="457200" cy="304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6" idx="2"/>
            <a:endCxn id="17" idx="0"/>
          </p:cNvCxnSpPr>
          <p:nvPr/>
        </p:nvCxnSpPr>
        <p:spPr>
          <a:xfrm rot="5400000">
            <a:off x="3621733" y="4383732"/>
            <a:ext cx="681335"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7" idx="2"/>
            <a:endCxn id="19" idx="0"/>
          </p:cNvCxnSpPr>
          <p:nvPr/>
        </p:nvCxnSpPr>
        <p:spPr>
          <a:xfrm rot="5400000">
            <a:off x="5831533" y="2326332"/>
            <a:ext cx="224135" cy="304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248400" y="2286000"/>
            <a:ext cx="685800" cy="304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9" idx="2"/>
            <a:endCxn id="20" idx="0"/>
          </p:cNvCxnSpPr>
          <p:nvPr/>
        </p:nvCxnSpPr>
        <p:spPr>
          <a:xfrm rot="5400000">
            <a:off x="5450533" y="3316932"/>
            <a:ext cx="605135" cy="76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21" idx="0"/>
          </p:cNvCxnSpPr>
          <p:nvPr/>
        </p:nvCxnSpPr>
        <p:spPr>
          <a:xfrm rot="16200000" flipH="1">
            <a:off x="5829300" y="3086100"/>
            <a:ext cx="6858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22" idx="2"/>
            <a:endCxn id="23" idx="0"/>
          </p:cNvCxnSpPr>
          <p:nvPr/>
        </p:nvCxnSpPr>
        <p:spPr>
          <a:xfrm rot="5400000">
            <a:off x="6860233" y="3202632"/>
            <a:ext cx="605135"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7391400" y="2971800"/>
            <a:ext cx="609600" cy="609600"/>
          </a:xfrm>
          <a:prstGeom prst="line">
            <a:avLst/>
          </a:prstGeom>
          <a:ln w="31750"/>
        </p:spPr>
        <p:style>
          <a:lnRef idx="1">
            <a:schemeClr val="accent1"/>
          </a:lnRef>
          <a:fillRef idx="0">
            <a:schemeClr val="accent1"/>
          </a:fillRef>
          <a:effectRef idx="0">
            <a:schemeClr val="accent1"/>
          </a:effectRef>
          <a:fontRef idx="minor">
            <a:schemeClr val="tx1"/>
          </a:fontRef>
        </p:style>
      </p:cxnSp>
      <p:graphicFrame>
        <p:nvGraphicFramePr>
          <p:cNvPr id="64" name="Table 63"/>
          <p:cNvGraphicFramePr>
            <a:graphicFrameLocks noGrp="1"/>
          </p:cNvGraphicFramePr>
          <p:nvPr/>
        </p:nvGraphicFramePr>
        <p:xfrm>
          <a:off x="152400" y="5334000"/>
          <a:ext cx="8077200" cy="1280160"/>
        </p:xfrm>
        <a:graphic>
          <a:graphicData uri="http://schemas.openxmlformats.org/drawingml/2006/table">
            <a:tbl>
              <a:tblPr firstRow="1" bandRow="1">
                <a:tableStyleId>{5C22544A-7EE6-4342-B048-85BDC9FD1C3A}</a:tableStyleId>
              </a:tblPr>
              <a:tblGrid>
                <a:gridCol w="403860"/>
                <a:gridCol w="403860"/>
                <a:gridCol w="403860"/>
                <a:gridCol w="403860"/>
                <a:gridCol w="403860"/>
                <a:gridCol w="403860"/>
                <a:gridCol w="403860"/>
                <a:gridCol w="403860"/>
                <a:gridCol w="403860"/>
                <a:gridCol w="403860"/>
                <a:gridCol w="403860"/>
                <a:gridCol w="403860"/>
                <a:gridCol w="403860"/>
                <a:gridCol w="403860"/>
                <a:gridCol w="403860"/>
                <a:gridCol w="403860"/>
                <a:gridCol w="403860"/>
                <a:gridCol w="403860"/>
                <a:gridCol w="403860"/>
                <a:gridCol w="403860"/>
              </a:tblGrid>
              <a:tr h="370840">
                <a:tc>
                  <a:txBody>
                    <a:bodyPr/>
                    <a:lstStyle/>
                    <a:p>
                      <a:r>
                        <a:rPr lang="en-US" dirty="0" smtClean="0">
                          <a:solidFill>
                            <a:schemeClr val="tx1"/>
                          </a:solidFill>
                        </a:rPr>
                        <a:t>97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88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95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55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95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55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77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solidFill>
                            <a:schemeClr val="tx1"/>
                          </a:solidFill>
                        </a:rPr>
                        <a:t>24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2</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4</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5</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6</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7</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8</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9</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10</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11</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12</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13</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14</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15</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16</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17</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18</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19</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20</a:t>
                      </a:r>
                      <a:endParaRPr lang="en-US" dirty="0"/>
                    </a:p>
                  </a:txBody>
                  <a:tcPr>
                    <a:lnT w="12700" cap="flat" cmpd="sng" algn="ctr">
                      <a:solidFill>
                        <a:schemeClr val="tx1"/>
                      </a:solidFill>
                      <a:prstDash val="solid"/>
                      <a:round/>
                      <a:headEnd type="none" w="med" len="med"/>
                      <a:tailEnd type="none" w="med" len="med"/>
                    </a:lnT>
                    <a:solidFill>
                      <a:schemeClr val="bg1"/>
                    </a:solidFill>
                  </a:tcPr>
                </a:tc>
              </a:tr>
            </a:tbl>
          </a:graphicData>
        </a:graphic>
      </p:graphicFrame>
      <p:sp>
        <p:nvSpPr>
          <p:cNvPr id="45" name="TextBox 44"/>
          <p:cNvSpPr txBox="1"/>
          <p:nvPr/>
        </p:nvSpPr>
        <p:spPr>
          <a:xfrm>
            <a:off x="5486400" y="990600"/>
            <a:ext cx="3124200" cy="523220"/>
          </a:xfrm>
          <a:prstGeom prst="rect">
            <a:avLst/>
          </a:prstGeom>
          <a:noFill/>
        </p:spPr>
        <p:txBody>
          <a:bodyPr wrap="square" rtlCol="0">
            <a:spAutoFit/>
          </a:bodyPr>
          <a:lstStyle/>
          <a:p>
            <a:r>
              <a:rPr lang="en-US" sz="2800" dirty="0" smtClean="0"/>
              <a:t>Insert 70 </a:t>
            </a:r>
            <a:endParaRPr lang="en-US" sz="2800" dirty="0"/>
          </a:p>
        </p:txBody>
      </p:sp>
      <p:sp>
        <p:nvSpPr>
          <p:cNvPr id="47" name="TextBox 46"/>
          <p:cNvSpPr txBox="1"/>
          <p:nvPr/>
        </p:nvSpPr>
        <p:spPr>
          <a:xfrm>
            <a:off x="4343400" y="4724400"/>
            <a:ext cx="609600" cy="461665"/>
          </a:xfrm>
          <a:prstGeom prst="rect">
            <a:avLst/>
          </a:prstGeom>
          <a:noFill/>
        </p:spPr>
        <p:txBody>
          <a:bodyPr wrap="square" rtlCol="0">
            <a:spAutoFit/>
          </a:bodyPr>
          <a:lstStyle/>
          <a:p>
            <a:r>
              <a:rPr lang="en-US" sz="2400" b="1" dirty="0" smtClean="0"/>
              <a:t>48</a:t>
            </a:r>
            <a:endParaRPr lang="en-US" sz="2400" b="1" dirty="0"/>
          </a:p>
        </p:txBody>
      </p:sp>
      <p:cxnSp>
        <p:nvCxnSpPr>
          <p:cNvPr id="51" name="Straight Connector 50"/>
          <p:cNvCxnSpPr/>
          <p:nvPr/>
        </p:nvCxnSpPr>
        <p:spPr>
          <a:xfrm rot="16200000" flipH="1">
            <a:off x="4191000" y="4191000"/>
            <a:ext cx="53340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rot="5400000" flipH="1" flipV="1">
            <a:off x="3771900" y="3162300"/>
            <a:ext cx="533400" cy="457200"/>
          </a:xfrm>
          <a:prstGeom prst="straightConnector1">
            <a:avLst/>
          </a:prstGeom>
          <a:ln w="444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6" idx="3"/>
            <a:endCxn id="9" idx="0"/>
          </p:cNvCxnSpPr>
          <p:nvPr/>
        </p:nvCxnSpPr>
        <p:spPr>
          <a:xfrm>
            <a:off x="3962400" y="2212033"/>
            <a:ext cx="533400" cy="531167"/>
          </a:xfrm>
          <a:prstGeom prst="straightConnector1">
            <a:avLst/>
          </a:prstGeom>
          <a:ln w="3492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65"/>
                                        </p:tgtEl>
                                      </p:cBhvr>
                                    </p:animEffect>
                                    <p:set>
                                      <p:cBhvr>
                                        <p:cTn id="7" dur="1" fill="hold">
                                          <p:stCondLst>
                                            <p:cond delay="499"/>
                                          </p:stCondLst>
                                        </p:cTn>
                                        <p:tgtEl>
                                          <p:spTgt spid="6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checkerboard(across)">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xit" presetSubtype="10" fill="hold" nodeType="clickEffect">
                                  <p:stCondLst>
                                    <p:cond delay="0"/>
                                  </p:stCondLst>
                                  <p:childTnLst>
                                    <p:animEffect transition="out" filter="checkerboard(across)">
                                      <p:cBhvr>
                                        <p:cTn id="16" dur="500"/>
                                        <p:tgtEl>
                                          <p:spTgt spid="55"/>
                                        </p:tgtEl>
                                      </p:cBhvr>
                                    </p:animEffect>
                                    <p:set>
                                      <p:cBhvr>
                                        <p:cTn id="17" dur="1" fill="hold">
                                          <p:stCondLst>
                                            <p:cond delay="499"/>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smtClean="0"/>
              <a:t>Build a Heap</a:t>
            </a:r>
            <a:endParaRPr lang="en-US" dirty="0"/>
          </a:p>
        </p:txBody>
      </p:sp>
      <p:sp>
        <p:nvSpPr>
          <p:cNvPr id="3" name="Content Placeholder 2"/>
          <p:cNvSpPr>
            <a:spLocks noGrp="1"/>
          </p:cNvSpPr>
          <p:nvPr>
            <p:ph idx="1"/>
          </p:nvPr>
        </p:nvSpPr>
        <p:spPr>
          <a:xfrm>
            <a:off x="457200" y="1066800"/>
            <a:ext cx="8229600" cy="5059363"/>
          </a:xfrm>
        </p:spPr>
        <p:txBody>
          <a:bodyPr/>
          <a:lstStyle/>
          <a:p>
            <a:pPr>
              <a:buNone/>
            </a:pPr>
            <a:r>
              <a:rPr lang="en-US" dirty="0" smtClean="0"/>
              <a:t>Build a heap from the following list </a:t>
            </a:r>
          </a:p>
          <a:p>
            <a:pPr>
              <a:buNone/>
            </a:pPr>
            <a:endParaRPr lang="en-US" dirty="0" smtClean="0"/>
          </a:p>
          <a:p>
            <a:pPr>
              <a:buNone/>
            </a:pPr>
            <a:r>
              <a:rPr lang="en-US" dirty="0" smtClean="0"/>
              <a:t>44, 30, 50, 22, 60, 55, 77, 55 </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81073D4-A8DC-4C51-B6C2-5B1C3850DFE7}" type="slidenum">
              <a:rPr lang="en-US" smtClean="0"/>
              <a:pPr/>
              <a:t>53</a:t>
            </a:fld>
            <a:endParaRPr lang="en-US"/>
          </a:p>
        </p:txBody>
      </p:sp>
      <p:sp>
        <p:nvSpPr>
          <p:cNvPr id="5" name="TextBox 4"/>
          <p:cNvSpPr txBox="1"/>
          <p:nvPr/>
        </p:nvSpPr>
        <p:spPr>
          <a:xfrm>
            <a:off x="457200" y="457200"/>
            <a:ext cx="685800" cy="461665"/>
          </a:xfrm>
          <a:prstGeom prst="rect">
            <a:avLst/>
          </a:prstGeom>
          <a:noFill/>
        </p:spPr>
        <p:txBody>
          <a:bodyPr wrap="square" rtlCol="0">
            <a:spAutoFit/>
          </a:bodyPr>
          <a:lstStyle/>
          <a:p>
            <a:r>
              <a:rPr lang="en-US" sz="2400" dirty="0" smtClean="0"/>
              <a:t>44</a:t>
            </a:r>
            <a:endParaRPr lang="en-US" sz="2400" dirty="0"/>
          </a:p>
        </p:txBody>
      </p:sp>
      <p:sp>
        <p:nvSpPr>
          <p:cNvPr id="9" name="TextBox 8"/>
          <p:cNvSpPr txBox="1"/>
          <p:nvPr/>
        </p:nvSpPr>
        <p:spPr>
          <a:xfrm>
            <a:off x="304800" y="0"/>
            <a:ext cx="7010400" cy="646331"/>
          </a:xfrm>
          <a:prstGeom prst="rect">
            <a:avLst/>
          </a:prstGeom>
          <a:noFill/>
        </p:spPr>
        <p:txBody>
          <a:bodyPr wrap="square" rtlCol="0">
            <a:spAutoFit/>
          </a:bodyPr>
          <a:lstStyle/>
          <a:p>
            <a:r>
              <a:rPr lang="en-US" dirty="0" smtClean="0"/>
              <a:t>44, 30, 50, 22, 60, 55, 77, 55 </a:t>
            </a:r>
          </a:p>
          <a:p>
            <a:endParaRPr lang="en-US" dirty="0"/>
          </a:p>
        </p:txBody>
      </p:sp>
      <p:grpSp>
        <p:nvGrpSpPr>
          <p:cNvPr id="12" name="Group 11"/>
          <p:cNvGrpSpPr/>
          <p:nvPr/>
        </p:nvGrpSpPr>
        <p:grpSpPr>
          <a:xfrm>
            <a:off x="990600" y="457200"/>
            <a:ext cx="990600" cy="1147465"/>
            <a:chOff x="990600" y="457200"/>
            <a:chExt cx="990600" cy="1147465"/>
          </a:xfrm>
        </p:grpSpPr>
        <p:sp>
          <p:nvSpPr>
            <p:cNvPr id="6" name="TextBox 5"/>
            <p:cNvSpPr txBox="1"/>
            <p:nvPr/>
          </p:nvSpPr>
          <p:spPr>
            <a:xfrm>
              <a:off x="1295400" y="457200"/>
              <a:ext cx="685800" cy="461665"/>
            </a:xfrm>
            <a:prstGeom prst="rect">
              <a:avLst/>
            </a:prstGeom>
            <a:noFill/>
          </p:spPr>
          <p:txBody>
            <a:bodyPr wrap="square" rtlCol="0">
              <a:spAutoFit/>
            </a:bodyPr>
            <a:lstStyle/>
            <a:p>
              <a:r>
                <a:rPr lang="en-US" sz="2400" dirty="0" smtClean="0"/>
                <a:t>44</a:t>
              </a:r>
              <a:endParaRPr lang="en-US" sz="2400" dirty="0"/>
            </a:p>
          </p:txBody>
        </p:sp>
        <p:sp>
          <p:nvSpPr>
            <p:cNvPr id="7" name="TextBox 6"/>
            <p:cNvSpPr txBox="1"/>
            <p:nvPr/>
          </p:nvSpPr>
          <p:spPr>
            <a:xfrm>
              <a:off x="990600" y="1143000"/>
              <a:ext cx="685800" cy="461665"/>
            </a:xfrm>
            <a:prstGeom prst="rect">
              <a:avLst/>
            </a:prstGeom>
            <a:noFill/>
          </p:spPr>
          <p:txBody>
            <a:bodyPr wrap="square" rtlCol="0">
              <a:spAutoFit/>
            </a:bodyPr>
            <a:lstStyle/>
            <a:p>
              <a:r>
                <a:rPr lang="en-US" sz="2400" dirty="0" smtClean="0"/>
                <a:t>30</a:t>
              </a:r>
              <a:endParaRPr lang="en-US" sz="2400" dirty="0"/>
            </a:p>
          </p:txBody>
        </p:sp>
        <p:cxnSp>
          <p:nvCxnSpPr>
            <p:cNvPr id="11" name="Straight Connector 10"/>
            <p:cNvCxnSpPr>
              <a:endCxn id="7" idx="0"/>
            </p:cNvCxnSpPr>
            <p:nvPr/>
          </p:nvCxnSpPr>
          <p:spPr>
            <a:xfrm rot="5400000">
              <a:off x="1276350" y="895350"/>
              <a:ext cx="304800" cy="190500"/>
            </a:xfrm>
            <a:prstGeom prst="line">
              <a:avLst/>
            </a:prstGeom>
            <a:ln w="34925"/>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2209800" y="457200"/>
            <a:ext cx="1447800" cy="1147465"/>
            <a:chOff x="2209800" y="457200"/>
            <a:chExt cx="1447800" cy="1147465"/>
          </a:xfrm>
        </p:grpSpPr>
        <p:grpSp>
          <p:nvGrpSpPr>
            <p:cNvPr id="13" name="Group 12"/>
            <p:cNvGrpSpPr/>
            <p:nvPr/>
          </p:nvGrpSpPr>
          <p:grpSpPr>
            <a:xfrm>
              <a:off x="2209800" y="457200"/>
              <a:ext cx="990600" cy="1147465"/>
              <a:chOff x="990600" y="457200"/>
              <a:chExt cx="990600" cy="1147465"/>
            </a:xfrm>
          </p:grpSpPr>
          <p:sp>
            <p:nvSpPr>
              <p:cNvPr id="14" name="TextBox 13"/>
              <p:cNvSpPr txBox="1"/>
              <p:nvPr/>
            </p:nvSpPr>
            <p:spPr>
              <a:xfrm>
                <a:off x="1295400" y="457200"/>
                <a:ext cx="685800" cy="461665"/>
              </a:xfrm>
              <a:prstGeom prst="rect">
                <a:avLst/>
              </a:prstGeom>
              <a:noFill/>
            </p:spPr>
            <p:txBody>
              <a:bodyPr wrap="square" rtlCol="0">
                <a:spAutoFit/>
              </a:bodyPr>
              <a:lstStyle/>
              <a:p>
                <a:r>
                  <a:rPr lang="en-US" sz="2400" dirty="0" smtClean="0"/>
                  <a:t>44</a:t>
                </a:r>
                <a:endParaRPr lang="en-US" sz="2400" dirty="0"/>
              </a:p>
            </p:txBody>
          </p:sp>
          <p:sp>
            <p:nvSpPr>
              <p:cNvPr id="15" name="TextBox 14"/>
              <p:cNvSpPr txBox="1"/>
              <p:nvPr/>
            </p:nvSpPr>
            <p:spPr>
              <a:xfrm>
                <a:off x="990600" y="1143000"/>
                <a:ext cx="685800" cy="461665"/>
              </a:xfrm>
              <a:prstGeom prst="rect">
                <a:avLst/>
              </a:prstGeom>
              <a:noFill/>
            </p:spPr>
            <p:txBody>
              <a:bodyPr wrap="square" rtlCol="0">
                <a:spAutoFit/>
              </a:bodyPr>
              <a:lstStyle/>
              <a:p>
                <a:r>
                  <a:rPr lang="en-US" sz="2400" dirty="0" smtClean="0"/>
                  <a:t>30</a:t>
                </a:r>
                <a:endParaRPr lang="en-US" sz="2400" dirty="0"/>
              </a:p>
            </p:txBody>
          </p:sp>
          <p:cxnSp>
            <p:nvCxnSpPr>
              <p:cNvPr id="16" name="Straight Connector 15"/>
              <p:cNvCxnSpPr>
                <a:endCxn id="15" idx="0"/>
              </p:cNvCxnSpPr>
              <p:nvPr/>
            </p:nvCxnSpPr>
            <p:spPr>
              <a:xfrm rot="5400000">
                <a:off x="1276350" y="895350"/>
                <a:ext cx="304800" cy="190500"/>
              </a:xfrm>
              <a:prstGeom prst="line">
                <a:avLst/>
              </a:prstGeom>
              <a:ln w="34925"/>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2971800" y="1066800"/>
              <a:ext cx="685800" cy="461665"/>
            </a:xfrm>
            <a:prstGeom prst="rect">
              <a:avLst/>
            </a:prstGeom>
            <a:noFill/>
          </p:spPr>
          <p:txBody>
            <a:bodyPr wrap="square" rtlCol="0">
              <a:spAutoFit/>
            </a:bodyPr>
            <a:lstStyle/>
            <a:p>
              <a:r>
                <a:rPr lang="en-US" sz="2400" dirty="0" smtClean="0"/>
                <a:t>50</a:t>
              </a:r>
              <a:endParaRPr lang="en-US" sz="2400" dirty="0"/>
            </a:p>
          </p:txBody>
        </p:sp>
        <p:cxnSp>
          <p:nvCxnSpPr>
            <p:cNvPr id="20" name="Straight Connector 19"/>
            <p:cNvCxnSpPr/>
            <p:nvPr/>
          </p:nvCxnSpPr>
          <p:spPr>
            <a:xfrm rot="16200000" flipH="1">
              <a:off x="2933700" y="876300"/>
              <a:ext cx="304800" cy="228600"/>
            </a:xfrm>
            <a:prstGeom prst="line">
              <a:avLst/>
            </a:prstGeom>
            <a:ln w="34925"/>
          </p:spPr>
          <p:style>
            <a:lnRef idx="1">
              <a:schemeClr val="accent1"/>
            </a:lnRef>
            <a:fillRef idx="0">
              <a:schemeClr val="accent1"/>
            </a:fillRef>
            <a:effectRef idx="0">
              <a:schemeClr val="accent1"/>
            </a:effectRef>
            <a:fontRef idx="minor">
              <a:schemeClr val="tx1"/>
            </a:fontRef>
          </p:style>
        </p:cxnSp>
      </p:grpSp>
      <p:cxnSp>
        <p:nvCxnSpPr>
          <p:cNvPr id="22" name="Straight Arrow Connector 21"/>
          <p:cNvCxnSpPr/>
          <p:nvPr/>
        </p:nvCxnSpPr>
        <p:spPr>
          <a:xfrm>
            <a:off x="3429000" y="838200"/>
            <a:ext cx="914400" cy="1588"/>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048000" y="688033"/>
            <a:ext cx="304800" cy="378767"/>
          </a:xfrm>
          <a:prstGeom prst="straightConnector1">
            <a:avLst/>
          </a:prstGeom>
          <a:ln w="3492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4419600" y="533400"/>
            <a:ext cx="1447800" cy="1147465"/>
            <a:chOff x="2209800" y="457200"/>
            <a:chExt cx="1447800" cy="1147465"/>
          </a:xfrm>
        </p:grpSpPr>
        <p:grpSp>
          <p:nvGrpSpPr>
            <p:cNvPr id="27" name="Group 12"/>
            <p:cNvGrpSpPr/>
            <p:nvPr/>
          </p:nvGrpSpPr>
          <p:grpSpPr>
            <a:xfrm>
              <a:off x="2209800" y="457200"/>
              <a:ext cx="990600" cy="1147465"/>
              <a:chOff x="990600" y="457200"/>
              <a:chExt cx="990600" cy="1147465"/>
            </a:xfrm>
          </p:grpSpPr>
          <p:sp>
            <p:nvSpPr>
              <p:cNvPr id="30" name="TextBox 29"/>
              <p:cNvSpPr txBox="1"/>
              <p:nvPr/>
            </p:nvSpPr>
            <p:spPr>
              <a:xfrm>
                <a:off x="1295400" y="457200"/>
                <a:ext cx="685800" cy="461665"/>
              </a:xfrm>
              <a:prstGeom prst="rect">
                <a:avLst/>
              </a:prstGeom>
              <a:noFill/>
            </p:spPr>
            <p:txBody>
              <a:bodyPr wrap="square" rtlCol="0">
                <a:spAutoFit/>
              </a:bodyPr>
              <a:lstStyle/>
              <a:p>
                <a:r>
                  <a:rPr lang="en-US" sz="2400" dirty="0" smtClean="0"/>
                  <a:t>50</a:t>
                </a:r>
                <a:endParaRPr lang="en-US" sz="2400" dirty="0"/>
              </a:p>
            </p:txBody>
          </p:sp>
          <p:sp>
            <p:nvSpPr>
              <p:cNvPr id="31" name="TextBox 30"/>
              <p:cNvSpPr txBox="1"/>
              <p:nvPr/>
            </p:nvSpPr>
            <p:spPr>
              <a:xfrm>
                <a:off x="990600" y="1143000"/>
                <a:ext cx="685800" cy="461665"/>
              </a:xfrm>
              <a:prstGeom prst="rect">
                <a:avLst/>
              </a:prstGeom>
              <a:noFill/>
            </p:spPr>
            <p:txBody>
              <a:bodyPr wrap="square" rtlCol="0">
                <a:spAutoFit/>
              </a:bodyPr>
              <a:lstStyle/>
              <a:p>
                <a:r>
                  <a:rPr lang="en-US" sz="2400" dirty="0" smtClean="0"/>
                  <a:t>30</a:t>
                </a:r>
                <a:endParaRPr lang="en-US" sz="2400" dirty="0"/>
              </a:p>
            </p:txBody>
          </p:sp>
          <p:cxnSp>
            <p:nvCxnSpPr>
              <p:cNvPr id="32" name="Straight Connector 31"/>
              <p:cNvCxnSpPr>
                <a:endCxn id="31" idx="0"/>
              </p:cNvCxnSpPr>
              <p:nvPr/>
            </p:nvCxnSpPr>
            <p:spPr>
              <a:xfrm rot="5400000">
                <a:off x="1276350" y="895350"/>
                <a:ext cx="304800" cy="190500"/>
              </a:xfrm>
              <a:prstGeom prst="line">
                <a:avLst/>
              </a:prstGeom>
              <a:ln w="34925"/>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2971800" y="1066800"/>
              <a:ext cx="685800" cy="461665"/>
            </a:xfrm>
            <a:prstGeom prst="rect">
              <a:avLst/>
            </a:prstGeom>
            <a:noFill/>
          </p:spPr>
          <p:txBody>
            <a:bodyPr wrap="square" rtlCol="0">
              <a:spAutoFit/>
            </a:bodyPr>
            <a:lstStyle/>
            <a:p>
              <a:r>
                <a:rPr lang="en-US" sz="2400" dirty="0" smtClean="0"/>
                <a:t>44</a:t>
              </a:r>
              <a:endParaRPr lang="en-US" sz="2400" dirty="0"/>
            </a:p>
          </p:txBody>
        </p:sp>
        <p:cxnSp>
          <p:nvCxnSpPr>
            <p:cNvPr id="29" name="Straight Connector 28"/>
            <p:cNvCxnSpPr/>
            <p:nvPr/>
          </p:nvCxnSpPr>
          <p:spPr>
            <a:xfrm rot="16200000" flipH="1">
              <a:off x="2933700" y="876300"/>
              <a:ext cx="304800" cy="228600"/>
            </a:xfrm>
            <a:prstGeom prst="line">
              <a:avLst/>
            </a:prstGeom>
            <a:ln w="34925"/>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6324600" y="609600"/>
            <a:ext cx="1447800" cy="1147465"/>
            <a:chOff x="2209800" y="457200"/>
            <a:chExt cx="1447800" cy="1147465"/>
          </a:xfrm>
        </p:grpSpPr>
        <p:grpSp>
          <p:nvGrpSpPr>
            <p:cNvPr id="34" name="Group 12"/>
            <p:cNvGrpSpPr/>
            <p:nvPr/>
          </p:nvGrpSpPr>
          <p:grpSpPr>
            <a:xfrm>
              <a:off x="2209800" y="457200"/>
              <a:ext cx="990600" cy="1147465"/>
              <a:chOff x="990600" y="457200"/>
              <a:chExt cx="990600" cy="1147465"/>
            </a:xfrm>
          </p:grpSpPr>
          <p:sp>
            <p:nvSpPr>
              <p:cNvPr id="37" name="TextBox 36"/>
              <p:cNvSpPr txBox="1"/>
              <p:nvPr/>
            </p:nvSpPr>
            <p:spPr>
              <a:xfrm>
                <a:off x="1295400" y="457200"/>
                <a:ext cx="685800" cy="461665"/>
              </a:xfrm>
              <a:prstGeom prst="rect">
                <a:avLst/>
              </a:prstGeom>
              <a:noFill/>
            </p:spPr>
            <p:txBody>
              <a:bodyPr wrap="square" rtlCol="0">
                <a:spAutoFit/>
              </a:bodyPr>
              <a:lstStyle/>
              <a:p>
                <a:r>
                  <a:rPr lang="en-US" sz="2400" dirty="0" smtClean="0"/>
                  <a:t>50</a:t>
                </a:r>
                <a:endParaRPr lang="en-US" sz="2400" dirty="0"/>
              </a:p>
            </p:txBody>
          </p:sp>
          <p:sp>
            <p:nvSpPr>
              <p:cNvPr id="38" name="TextBox 37"/>
              <p:cNvSpPr txBox="1"/>
              <p:nvPr/>
            </p:nvSpPr>
            <p:spPr>
              <a:xfrm>
                <a:off x="990600" y="1143000"/>
                <a:ext cx="685800" cy="461665"/>
              </a:xfrm>
              <a:prstGeom prst="rect">
                <a:avLst/>
              </a:prstGeom>
              <a:noFill/>
            </p:spPr>
            <p:txBody>
              <a:bodyPr wrap="square" rtlCol="0">
                <a:spAutoFit/>
              </a:bodyPr>
              <a:lstStyle/>
              <a:p>
                <a:r>
                  <a:rPr lang="en-US" sz="2400" dirty="0" smtClean="0"/>
                  <a:t>30</a:t>
                </a:r>
                <a:endParaRPr lang="en-US" sz="2400" dirty="0"/>
              </a:p>
            </p:txBody>
          </p:sp>
          <p:cxnSp>
            <p:nvCxnSpPr>
              <p:cNvPr id="39" name="Straight Connector 38"/>
              <p:cNvCxnSpPr>
                <a:endCxn id="38" idx="0"/>
              </p:cNvCxnSpPr>
              <p:nvPr/>
            </p:nvCxnSpPr>
            <p:spPr>
              <a:xfrm rot="5400000">
                <a:off x="1276350" y="895350"/>
                <a:ext cx="304800" cy="190500"/>
              </a:xfrm>
              <a:prstGeom prst="line">
                <a:avLst/>
              </a:prstGeom>
              <a:ln w="34925"/>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2971800" y="1066800"/>
              <a:ext cx="685800" cy="461665"/>
            </a:xfrm>
            <a:prstGeom prst="rect">
              <a:avLst/>
            </a:prstGeom>
            <a:noFill/>
          </p:spPr>
          <p:txBody>
            <a:bodyPr wrap="square" rtlCol="0">
              <a:spAutoFit/>
            </a:bodyPr>
            <a:lstStyle/>
            <a:p>
              <a:r>
                <a:rPr lang="en-US" sz="2400" dirty="0" smtClean="0"/>
                <a:t>44</a:t>
              </a:r>
              <a:endParaRPr lang="en-US" sz="2400" dirty="0"/>
            </a:p>
          </p:txBody>
        </p:sp>
        <p:cxnSp>
          <p:nvCxnSpPr>
            <p:cNvPr id="36" name="Straight Connector 35"/>
            <p:cNvCxnSpPr/>
            <p:nvPr/>
          </p:nvCxnSpPr>
          <p:spPr>
            <a:xfrm rot="16200000" flipH="1">
              <a:off x="2933700" y="876300"/>
              <a:ext cx="304800" cy="228600"/>
            </a:xfrm>
            <a:prstGeom prst="line">
              <a:avLst/>
            </a:prstGeom>
            <a:ln w="34925"/>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5943600" y="1981200"/>
            <a:ext cx="685800" cy="461665"/>
          </a:xfrm>
          <a:prstGeom prst="rect">
            <a:avLst/>
          </a:prstGeom>
          <a:noFill/>
        </p:spPr>
        <p:txBody>
          <a:bodyPr wrap="square" rtlCol="0">
            <a:spAutoFit/>
          </a:bodyPr>
          <a:lstStyle/>
          <a:p>
            <a:r>
              <a:rPr lang="en-US" sz="2400" dirty="0" smtClean="0"/>
              <a:t>22</a:t>
            </a:r>
            <a:endParaRPr lang="en-US" sz="2400" dirty="0"/>
          </a:p>
        </p:txBody>
      </p:sp>
      <p:cxnSp>
        <p:nvCxnSpPr>
          <p:cNvPr id="42" name="Straight Connector 41"/>
          <p:cNvCxnSpPr>
            <a:endCxn id="40" idx="0"/>
          </p:cNvCxnSpPr>
          <p:nvPr/>
        </p:nvCxnSpPr>
        <p:spPr>
          <a:xfrm rot="5400000">
            <a:off x="6229350" y="1733550"/>
            <a:ext cx="304800" cy="19050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219200" y="2819400"/>
            <a:ext cx="7010400" cy="707886"/>
          </a:xfrm>
          <a:prstGeom prst="rect">
            <a:avLst/>
          </a:prstGeom>
          <a:noFill/>
        </p:spPr>
        <p:txBody>
          <a:bodyPr wrap="square" rtlCol="0">
            <a:spAutoFit/>
          </a:bodyPr>
          <a:lstStyle/>
          <a:p>
            <a:r>
              <a:rPr lang="en-US" sz="4000" dirty="0" smtClean="0"/>
              <a:t>Complete the Rest Insertion </a:t>
            </a:r>
            <a:endParaRPr lang="en-US" sz="4000" dirty="0"/>
          </a:p>
        </p:txBody>
      </p:sp>
      <p:sp>
        <p:nvSpPr>
          <p:cNvPr id="44" name="TextBox 43"/>
          <p:cNvSpPr txBox="1"/>
          <p:nvPr/>
        </p:nvSpPr>
        <p:spPr>
          <a:xfrm>
            <a:off x="3581400" y="3810000"/>
            <a:ext cx="685800" cy="461665"/>
          </a:xfrm>
          <a:prstGeom prst="rect">
            <a:avLst/>
          </a:prstGeom>
          <a:noFill/>
        </p:spPr>
        <p:txBody>
          <a:bodyPr wrap="square" rtlCol="0">
            <a:spAutoFit/>
          </a:bodyPr>
          <a:lstStyle/>
          <a:p>
            <a:r>
              <a:rPr lang="en-US" sz="2400" dirty="0" smtClean="0"/>
              <a:t>77</a:t>
            </a:r>
            <a:endParaRPr lang="en-US" sz="2400" dirty="0"/>
          </a:p>
        </p:txBody>
      </p:sp>
      <p:sp>
        <p:nvSpPr>
          <p:cNvPr id="45" name="TextBox 44"/>
          <p:cNvSpPr txBox="1"/>
          <p:nvPr/>
        </p:nvSpPr>
        <p:spPr>
          <a:xfrm>
            <a:off x="2743200" y="4419600"/>
            <a:ext cx="685800" cy="461665"/>
          </a:xfrm>
          <a:prstGeom prst="rect">
            <a:avLst/>
          </a:prstGeom>
          <a:noFill/>
        </p:spPr>
        <p:txBody>
          <a:bodyPr wrap="square" rtlCol="0">
            <a:spAutoFit/>
          </a:bodyPr>
          <a:lstStyle/>
          <a:p>
            <a:r>
              <a:rPr lang="en-US" sz="2400" dirty="0" smtClean="0"/>
              <a:t>55</a:t>
            </a:r>
            <a:endParaRPr lang="en-US" sz="2400" dirty="0"/>
          </a:p>
        </p:txBody>
      </p:sp>
      <p:sp>
        <p:nvSpPr>
          <p:cNvPr id="47" name="TextBox 46"/>
          <p:cNvSpPr txBox="1"/>
          <p:nvPr/>
        </p:nvSpPr>
        <p:spPr>
          <a:xfrm>
            <a:off x="4343400" y="4419600"/>
            <a:ext cx="685800" cy="461665"/>
          </a:xfrm>
          <a:prstGeom prst="rect">
            <a:avLst/>
          </a:prstGeom>
          <a:noFill/>
        </p:spPr>
        <p:txBody>
          <a:bodyPr wrap="square" rtlCol="0">
            <a:spAutoFit/>
          </a:bodyPr>
          <a:lstStyle/>
          <a:p>
            <a:r>
              <a:rPr lang="en-US" sz="2400" dirty="0" smtClean="0"/>
              <a:t>60</a:t>
            </a:r>
            <a:endParaRPr lang="en-US" sz="2400" dirty="0"/>
          </a:p>
        </p:txBody>
      </p:sp>
      <p:sp>
        <p:nvSpPr>
          <p:cNvPr id="48" name="TextBox 47"/>
          <p:cNvSpPr txBox="1"/>
          <p:nvPr/>
        </p:nvSpPr>
        <p:spPr>
          <a:xfrm>
            <a:off x="2057400" y="5105400"/>
            <a:ext cx="685800" cy="461665"/>
          </a:xfrm>
          <a:prstGeom prst="rect">
            <a:avLst/>
          </a:prstGeom>
          <a:noFill/>
        </p:spPr>
        <p:txBody>
          <a:bodyPr wrap="square" rtlCol="0">
            <a:spAutoFit/>
          </a:bodyPr>
          <a:lstStyle/>
          <a:p>
            <a:r>
              <a:rPr lang="en-US" sz="2400" dirty="0" smtClean="0"/>
              <a:t>50</a:t>
            </a:r>
            <a:endParaRPr lang="en-US" sz="2400" dirty="0"/>
          </a:p>
        </p:txBody>
      </p:sp>
      <p:sp>
        <p:nvSpPr>
          <p:cNvPr id="49" name="TextBox 48"/>
          <p:cNvSpPr txBox="1"/>
          <p:nvPr/>
        </p:nvSpPr>
        <p:spPr>
          <a:xfrm>
            <a:off x="3200400" y="5029200"/>
            <a:ext cx="685800" cy="461665"/>
          </a:xfrm>
          <a:prstGeom prst="rect">
            <a:avLst/>
          </a:prstGeom>
          <a:noFill/>
        </p:spPr>
        <p:txBody>
          <a:bodyPr wrap="square" rtlCol="0">
            <a:spAutoFit/>
          </a:bodyPr>
          <a:lstStyle/>
          <a:p>
            <a:r>
              <a:rPr lang="en-US" sz="2400" dirty="0" smtClean="0"/>
              <a:t>30</a:t>
            </a:r>
            <a:endParaRPr lang="en-US" sz="2400" dirty="0"/>
          </a:p>
        </p:txBody>
      </p:sp>
      <p:sp>
        <p:nvSpPr>
          <p:cNvPr id="50" name="TextBox 49"/>
          <p:cNvSpPr txBox="1"/>
          <p:nvPr/>
        </p:nvSpPr>
        <p:spPr>
          <a:xfrm>
            <a:off x="1676400" y="5715000"/>
            <a:ext cx="685800" cy="461665"/>
          </a:xfrm>
          <a:prstGeom prst="rect">
            <a:avLst/>
          </a:prstGeom>
          <a:noFill/>
        </p:spPr>
        <p:txBody>
          <a:bodyPr wrap="square" rtlCol="0">
            <a:spAutoFit/>
          </a:bodyPr>
          <a:lstStyle/>
          <a:p>
            <a:r>
              <a:rPr lang="en-US" sz="2400" dirty="0" smtClean="0"/>
              <a:t>22</a:t>
            </a:r>
            <a:endParaRPr lang="en-US" sz="2400" dirty="0"/>
          </a:p>
        </p:txBody>
      </p:sp>
      <p:sp>
        <p:nvSpPr>
          <p:cNvPr id="52" name="TextBox 51"/>
          <p:cNvSpPr txBox="1"/>
          <p:nvPr/>
        </p:nvSpPr>
        <p:spPr>
          <a:xfrm>
            <a:off x="4038600" y="5105400"/>
            <a:ext cx="685800" cy="461665"/>
          </a:xfrm>
          <a:prstGeom prst="rect">
            <a:avLst/>
          </a:prstGeom>
          <a:noFill/>
        </p:spPr>
        <p:txBody>
          <a:bodyPr wrap="square" rtlCol="0">
            <a:spAutoFit/>
          </a:bodyPr>
          <a:lstStyle/>
          <a:p>
            <a:r>
              <a:rPr lang="en-US" sz="2400" dirty="0" smtClean="0"/>
              <a:t>44</a:t>
            </a:r>
            <a:endParaRPr lang="en-US" sz="2400" dirty="0"/>
          </a:p>
        </p:txBody>
      </p:sp>
      <p:sp>
        <p:nvSpPr>
          <p:cNvPr id="53" name="TextBox 52"/>
          <p:cNvSpPr txBox="1"/>
          <p:nvPr/>
        </p:nvSpPr>
        <p:spPr>
          <a:xfrm>
            <a:off x="5029200" y="5029200"/>
            <a:ext cx="685800" cy="461665"/>
          </a:xfrm>
          <a:prstGeom prst="rect">
            <a:avLst/>
          </a:prstGeom>
          <a:noFill/>
        </p:spPr>
        <p:txBody>
          <a:bodyPr wrap="square" rtlCol="0">
            <a:spAutoFit/>
          </a:bodyPr>
          <a:lstStyle/>
          <a:p>
            <a:r>
              <a:rPr lang="en-US" sz="2400" dirty="0" smtClean="0"/>
              <a:t>55</a:t>
            </a:r>
            <a:endParaRPr lang="en-US" sz="2400" dirty="0"/>
          </a:p>
        </p:txBody>
      </p:sp>
      <p:cxnSp>
        <p:nvCxnSpPr>
          <p:cNvPr id="55" name="Straight Connector 54"/>
          <p:cNvCxnSpPr>
            <a:stCxn id="44" idx="1"/>
            <a:endCxn id="45" idx="0"/>
          </p:cNvCxnSpPr>
          <p:nvPr/>
        </p:nvCxnSpPr>
        <p:spPr>
          <a:xfrm rot="10800000" flipV="1">
            <a:off x="3086100" y="4040832"/>
            <a:ext cx="495300" cy="378767"/>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5" idx="1"/>
            <a:endCxn id="48" idx="0"/>
          </p:cNvCxnSpPr>
          <p:nvPr/>
        </p:nvCxnSpPr>
        <p:spPr>
          <a:xfrm rot="10800000" flipV="1">
            <a:off x="2400300" y="4650432"/>
            <a:ext cx="342900" cy="454967"/>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50" idx="0"/>
          </p:cNvCxnSpPr>
          <p:nvPr/>
        </p:nvCxnSpPr>
        <p:spPr>
          <a:xfrm rot="5400000">
            <a:off x="1962150" y="5543550"/>
            <a:ext cx="228600" cy="1143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3162300" y="4838700"/>
            <a:ext cx="304800" cy="2286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16200000" flipH="1">
            <a:off x="4038600" y="4114800"/>
            <a:ext cx="381000" cy="3810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65" name="Straight Connector 64"/>
          <p:cNvCxnSpPr>
            <a:endCxn id="52" idx="0"/>
          </p:cNvCxnSpPr>
          <p:nvPr/>
        </p:nvCxnSpPr>
        <p:spPr>
          <a:xfrm rot="5400000">
            <a:off x="4324350" y="4933950"/>
            <a:ext cx="228600" cy="1143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800600" y="4800600"/>
            <a:ext cx="381000" cy="304800"/>
          </a:xfrm>
          <a:prstGeom prst="line">
            <a:avLst/>
          </a:prstGeom>
          <a:ln w="3492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heckerboard(across)">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checkerboard(across)">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checkerboard(across)">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checkerboard(across)">
                                      <p:cBhvr>
                                        <p:cTn id="27" dur="500"/>
                                        <p:tgtEl>
                                          <p:spTgt spid="22"/>
                                        </p:tgtEl>
                                      </p:cBhvr>
                                    </p:animEffect>
                                  </p:childTnLst>
                                </p:cTn>
                              </p:par>
                              <p:par>
                                <p:cTn id="28" presetID="5" presetClass="entr" presetSubtype="10" fill="hold"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checkerboard(across)">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checkerboard(across)">
                                      <p:cBhvr>
                                        <p:cTn id="35" dur="500"/>
                                        <p:tgtEl>
                                          <p:spTgt spid="33"/>
                                        </p:tgtEl>
                                      </p:cBhvr>
                                    </p:animEffect>
                                  </p:childTnLst>
                                </p:cTn>
                              </p:par>
                              <p:par>
                                <p:cTn id="36" presetID="5" presetClass="entr" presetSubtype="10" fill="hold"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checkerboard(across)">
                                      <p:cBhvr>
                                        <p:cTn id="38" dur="500"/>
                                        <p:tgtEl>
                                          <p:spTgt spid="42"/>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checkerboard(across)">
                                      <p:cBhvr>
                                        <p:cTn id="41" dur="500"/>
                                        <p:tgtEl>
                                          <p:spTgt spid="40"/>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checkerboard(across)">
                                      <p:cBhvr>
                                        <p:cTn id="46" dur="500"/>
                                        <p:tgtEl>
                                          <p:spTgt spid="43"/>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checkerboard(across)">
                                      <p:cBhvr>
                                        <p:cTn id="51" dur="500"/>
                                        <p:tgtEl>
                                          <p:spTgt spid="44"/>
                                        </p:tgtEl>
                                      </p:cBhvr>
                                    </p:animEffect>
                                  </p:childTnLst>
                                </p:cTn>
                              </p:par>
                              <p:par>
                                <p:cTn id="52" presetID="5" presetClass="entr" presetSubtype="10" fill="hold" nodeType="with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checkerboard(across)">
                                      <p:cBhvr>
                                        <p:cTn id="54" dur="500"/>
                                        <p:tgtEl>
                                          <p:spTgt spid="55"/>
                                        </p:tgtEl>
                                      </p:cBhvr>
                                    </p:animEffect>
                                  </p:childTnLst>
                                </p:cTn>
                              </p:par>
                              <p:par>
                                <p:cTn id="55" presetID="5" presetClass="entr" presetSubtype="10" fill="hold" nodeType="withEffect">
                                  <p:stCondLst>
                                    <p:cond delay="0"/>
                                  </p:stCondLst>
                                  <p:childTnLst>
                                    <p:set>
                                      <p:cBhvr>
                                        <p:cTn id="56" dur="1" fill="hold">
                                          <p:stCondLst>
                                            <p:cond delay="0"/>
                                          </p:stCondLst>
                                        </p:cTn>
                                        <p:tgtEl>
                                          <p:spTgt spid="63"/>
                                        </p:tgtEl>
                                        <p:attrNameLst>
                                          <p:attrName>style.visibility</p:attrName>
                                        </p:attrNameLst>
                                      </p:cBhvr>
                                      <p:to>
                                        <p:strVal val="visible"/>
                                      </p:to>
                                    </p:set>
                                    <p:animEffect transition="in" filter="checkerboard(across)">
                                      <p:cBhvr>
                                        <p:cTn id="57" dur="500"/>
                                        <p:tgtEl>
                                          <p:spTgt spid="63"/>
                                        </p:tgtEl>
                                      </p:cBhvr>
                                    </p:animEffect>
                                  </p:childTnLst>
                                </p:cTn>
                              </p:par>
                              <p:par>
                                <p:cTn id="58" presetID="5" presetClass="entr" presetSubtype="10" fill="hold" nodeType="with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checkerboard(across)">
                                      <p:cBhvr>
                                        <p:cTn id="60" dur="500"/>
                                        <p:tgtEl>
                                          <p:spTgt spid="57"/>
                                        </p:tgtEl>
                                      </p:cBhvr>
                                    </p:animEffect>
                                  </p:childTnLst>
                                </p:cTn>
                              </p:par>
                              <p:par>
                                <p:cTn id="61" presetID="5" presetClass="entr" presetSubtype="10" fill="hold" nodeType="with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checkerboard(across)">
                                      <p:cBhvr>
                                        <p:cTn id="63" dur="500"/>
                                        <p:tgtEl>
                                          <p:spTgt spid="61"/>
                                        </p:tgtEl>
                                      </p:cBhvr>
                                    </p:animEffect>
                                  </p:childTnLst>
                                </p:cTn>
                              </p:par>
                              <p:par>
                                <p:cTn id="64" presetID="5" presetClass="entr" presetSubtype="10" fill="hold" grpId="0" nodeType="with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checkerboard(across)">
                                      <p:cBhvr>
                                        <p:cTn id="66" dur="500"/>
                                        <p:tgtEl>
                                          <p:spTgt spid="45"/>
                                        </p:tgtEl>
                                      </p:cBhvr>
                                    </p:animEffect>
                                  </p:childTnLst>
                                </p:cTn>
                              </p:par>
                              <p:par>
                                <p:cTn id="67" presetID="5" presetClass="entr" presetSubtype="10" fill="hold" grpId="0" nodeType="with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checkerboard(across)">
                                      <p:cBhvr>
                                        <p:cTn id="69" dur="500"/>
                                        <p:tgtEl>
                                          <p:spTgt spid="48"/>
                                        </p:tgtEl>
                                      </p:cBhvr>
                                    </p:animEffect>
                                  </p:childTnLst>
                                </p:cTn>
                              </p:par>
                              <p:par>
                                <p:cTn id="70" presetID="5" presetClass="entr" presetSubtype="10" fill="hold" grpId="0" nodeType="with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checkerboard(across)">
                                      <p:cBhvr>
                                        <p:cTn id="72" dur="500"/>
                                        <p:tgtEl>
                                          <p:spTgt spid="49"/>
                                        </p:tgtEl>
                                      </p:cBhvr>
                                    </p:animEffect>
                                  </p:childTnLst>
                                </p:cTn>
                              </p:par>
                              <p:par>
                                <p:cTn id="73" presetID="5" presetClass="entr" presetSubtype="10" fill="hold" nodeType="withEffect">
                                  <p:stCondLst>
                                    <p:cond delay="0"/>
                                  </p:stCondLst>
                                  <p:childTnLst>
                                    <p:set>
                                      <p:cBhvr>
                                        <p:cTn id="74" dur="1" fill="hold">
                                          <p:stCondLst>
                                            <p:cond delay="0"/>
                                          </p:stCondLst>
                                        </p:cTn>
                                        <p:tgtEl>
                                          <p:spTgt spid="65"/>
                                        </p:tgtEl>
                                        <p:attrNameLst>
                                          <p:attrName>style.visibility</p:attrName>
                                        </p:attrNameLst>
                                      </p:cBhvr>
                                      <p:to>
                                        <p:strVal val="visible"/>
                                      </p:to>
                                    </p:set>
                                    <p:animEffect transition="in" filter="checkerboard(across)">
                                      <p:cBhvr>
                                        <p:cTn id="75" dur="500"/>
                                        <p:tgtEl>
                                          <p:spTgt spid="65"/>
                                        </p:tgtEl>
                                      </p:cBhvr>
                                    </p:animEffect>
                                  </p:childTnLst>
                                </p:cTn>
                              </p:par>
                              <p:par>
                                <p:cTn id="76" presetID="5" presetClass="entr" presetSubtype="10" fill="hold" grpId="0" nodeType="with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checkerboard(across)">
                                      <p:cBhvr>
                                        <p:cTn id="78" dur="500"/>
                                        <p:tgtEl>
                                          <p:spTgt spid="47"/>
                                        </p:tgtEl>
                                      </p:cBhvr>
                                    </p:animEffect>
                                  </p:childTnLst>
                                </p:cTn>
                              </p:par>
                              <p:par>
                                <p:cTn id="79" presetID="5" presetClass="entr" presetSubtype="10" fill="hold" nodeType="withEffect">
                                  <p:stCondLst>
                                    <p:cond delay="0"/>
                                  </p:stCondLst>
                                  <p:childTnLst>
                                    <p:set>
                                      <p:cBhvr>
                                        <p:cTn id="80" dur="1" fill="hold">
                                          <p:stCondLst>
                                            <p:cond delay="0"/>
                                          </p:stCondLst>
                                        </p:cTn>
                                        <p:tgtEl>
                                          <p:spTgt spid="67"/>
                                        </p:tgtEl>
                                        <p:attrNameLst>
                                          <p:attrName>style.visibility</p:attrName>
                                        </p:attrNameLst>
                                      </p:cBhvr>
                                      <p:to>
                                        <p:strVal val="visible"/>
                                      </p:to>
                                    </p:set>
                                    <p:animEffect transition="in" filter="checkerboard(across)">
                                      <p:cBhvr>
                                        <p:cTn id="81" dur="500"/>
                                        <p:tgtEl>
                                          <p:spTgt spid="67"/>
                                        </p:tgtEl>
                                      </p:cBhvr>
                                    </p:animEffect>
                                  </p:childTnLst>
                                </p:cTn>
                              </p:par>
                              <p:par>
                                <p:cTn id="82" presetID="5" presetClass="entr" presetSubtype="10" fill="hold" grpId="0" nodeType="withEffect">
                                  <p:stCondLst>
                                    <p:cond delay="0"/>
                                  </p:stCondLst>
                                  <p:childTnLst>
                                    <p:set>
                                      <p:cBhvr>
                                        <p:cTn id="83" dur="1" fill="hold">
                                          <p:stCondLst>
                                            <p:cond delay="0"/>
                                          </p:stCondLst>
                                        </p:cTn>
                                        <p:tgtEl>
                                          <p:spTgt spid="53"/>
                                        </p:tgtEl>
                                        <p:attrNameLst>
                                          <p:attrName>style.visibility</p:attrName>
                                        </p:attrNameLst>
                                      </p:cBhvr>
                                      <p:to>
                                        <p:strVal val="visible"/>
                                      </p:to>
                                    </p:set>
                                    <p:animEffect transition="in" filter="checkerboard(across)">
                                      <p:cBhvr>
                                        <p:cTn id="84" dur="500"/>
                                        <p:tgtEl>
                                          <p:spTgt spid="53"/>
                                        </p:tgtEl>
                                      </p:cBhvr>
                                    </p:animEffect>
                                  </p:childTnLst>
                                </p:cTn>
                              </p:par>
                              <p:par>
                                <p:cTn id="85" presetID="5" presetClass="entr" presetSubtype="10" fill="hold" grpId="0" nodeType="with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checkerboard(across)">
                                      <p:cBhvr>
                                        <p:cTn id="87" dur="500"/>
                                        <p:tgtEl>
                                          <p:spTgt spid="52"/>
                                        </p:tgtEl>
                                      </p:cBhvr>
                                    </p:animEffect>
                                  </p:childTnLst>
                                </p:cTn>
                              </p:par>
                              <p:par>
                                <p:cTn id="88" presetID="5" presetClass="entr" presetSubtype="10" fill="hold" nodeType="withEffect">
                                  <p:stCondLst>
                                    <p:cond delay="0"/>
                                  </p:stCondLst>
                                  <p:childTnLst>
                                    <p:set>
                                      <p:cBhvr>
                                        <p:cTn id="89" dur="1" fill="hold">
                                          <p:stCondLst>
                                            <p:cond delay="0"/>
                                          </p:stCondLst>
                                        </p:cTn>
                                        <p:tgtEl>
                                          <p:spTgt spid="59"/>
                                        </p:tgtEl>
                                        <p:attrNameLst>
                                          <p:attrName>style.visibility</p:attrName>
                                        </p:attrNameLst>
                                      </p:cBhvr>
                                      <p:to>
                                        <p:strVal val="visible"/>
                                      </p:to>
                                    </p:set>
                                    <p:animEffect transition="in" filter="checkerboard(across)">
                                      <p:cBhvr>
                                        <p:cTn id="90" dur="500"/>
                                        <p:tgtEl>
                                          <p:spTgt spid="59"/>
                                        </p:tgtEl>
                                      </p:cBhvr>
                                    </p:animEffect>
                                  </p:childTnLst>
                                </p:cTn>
                              </p:par>
                              <p:par>
                                <p:cTn id="91" presetID="5" presetClass="entr" presetSubtype="10" fill="hold" grpId="0" nodeType="withEffect">
                                  <p:stCondLst>
                                    <p:cond delay="0"/>
                                  </p:stCondLst>
                                  <p:childTnLst>
                                    <p:set>
                                      <p:cBhvr>
                                        <p:cTn id="92" dur="1" fill="hold">
                                          <p:stCondLst>
                                            <p:cond delay="0"/>
                                          </p:stCondLst>
                                        </p:cTn>
                                        <p:tgtEl>
                                          <p:spTgt spid="50"/>
                                        </p:tgtEl>
                                        <p:attrNameLst>
                                          <p:attrName>style.visibility</p:attrName>
                                        </p:attrNameLst>
                                      </p:cBhvr>
                                      <p:to>
                                        <p:strVal val="visible"/>
                                      </p:to>
                                    </p:set>
                                    <p:animEffect transition="in" filter="checkerboard(across)">
                                      <p:cBhvr>
                                        <p:cTn id="9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0" grpId="0"/>
      <p:bldP spid="43" grpId="0"/>
      <p:bldP spid="44" grpId="0"/>
      <p:bldP spid="45" grpId="0"/>
      <p:bldP spid="47" grpId="0"/>
      <p:bldP spid="48" grpId="0"/>
      <p:bldP spid="49" grpId="0"/>
      <p:bldP spid="50" grpId="0"/>
      <p:bldP spid="52" grpId="0"/>
      <p:bldP spid="5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Deleting the Root of a Heap </a:t>
            </a:r>
            <a:endParaRPr lang="en-US" dirty="0"/>
          </a:p>
        </p:txBody>
      </p:sp>
      <p:sp>
        <p:nvSpPr>
          <p:cNvPr id="3" name="Content Placeholder 2"/>
          <p:cNvSpPr>
            <a:spLocks noGrp="1"/>
          </p:cNvSpPr>
          <p:nvPr>
            <p:ph idx="1"/>
          </p:nvPr>
        </p:nvSpPr>
        <p:spPr>
          <a:xfrm>
            <a:off x="457200" y="914400"/>
            <a:ext cx="8229600" cy="5211763"/>
          </a:xfrm>
        </p:spPr>
        <p:txBody>
          <a:bodyPr>
            <a:normAutofit fontScale="92500"/>
          </a:bodyPr>
          <a:lstStyle/>
          <a:p>
            <a:pPr>
              <a:buNone/>
            </a:pPr>
            <a:r>
              <a:rPr lang="en-US" dirty="0" smtClean="0"/>
              <a:t>Suppose H is a heap with N elements</a:t>
            </a:r>
          </a:p>
          <a:p>
            <a:pPr>
              <a:buNone/>
            </a:pPr>
            <a:r>
              <a:rPr lang="en-US" dirty="0" smtClean="0"/>
              <a:t>Suppose we want to delete the root R of H</a:t>
            </a:r>
          </a:p>
          <a:p>
            <a:pPr>
              <a:buNone/>
            </a:pPr>
            <a:r>
              <a:rPr lang="en-US" dirty="0" smtClean="0"/>
              <a:t>Deletion of root is accomplished as  follows</a:t>
            </a:r>
          </a:p>
          <a:p>
            <a:pPr>
              <a:buNone/>
            </a:pPr>
            <a:r>
              <a:rPr lang="en-US" dirty="0" smtClean="0"/>
              <a:t>[1] Assign the root R to some variable ITEM</a:t>
            </a:r>
          </a:p>
          <a:p>
            <a:pPr>
              <a:buNone/>
            </a:pPr>
            <a:r>
              <a:rPr lang="en-US" dirty="0" smtClean="0"/>
              <a:t>[2] Replace the deleted node R by the last node L of H so that H is still a complete tree but necessarily a heap</a:t>
            </a:r>
          </a:p>
          <a:p>
            <a:pPr>
              <a:buNone/>
            </a:pPr>
            <a:r>
              <a:rPr lang="en-US" dirty="0" smtClean="0"/>
              <a:t>[3] </a:t>
            </a:r>
            <a:r>
              <a:rPr lang="en-US" dirty="0" err="1" smtClean="0"/>
              <a:t>Reheap</a:t>
            </a:r>
            <a:r>
              <a:rPr lang="en-US" dirty="0" smtClean="0"/>
              <a:t>. Let L sink to its appropriate place in H so that H is finally a heap. </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81073D4-A8DC-4C51-B6C2-5B1C3850DFE7}" type="slidenum">
              <a:rPr lang="en-US" smtClean="0"/>
              <a:pPr/>
              <a:t>55</a:t>
            </a:fld>
            <a:endParaRPr lang="en-US"/>
          </a:p>
        </p:txBody>
      </p:sp>
      <p:grpSp>
        <p:nvGrpSpPr>
          <p:cNvPr id="73" name="Group 72"/>
          <p:cNvGrpSpPr/>
          <p:nvPr/>
        </p:nvGrpSpPr>
        <p:grpSpPr>
          <a:xfrm>
            <a:off x="228600" y="533400"/>
            <a:ext cx="4038600" cy="2366665"/>
            <a:chOff x="1600200" y="609600"/>
            <a:chExt cx="4038600" cy="2366665"/>
          </a:xfrm>
        </p:grpSpPr>
        <p:grpSp>
          <p:nvGrpSpPr>
            <p:cNvPr id="51" name="Group 50"/>
            <p:cNvGrpSpPr/>
            <p:nvPr/>
          </p:nvGrpSpPr>
          <p:grpSpPr>
            <a:xfrm>
              <a:off x="1600200" y="609600"/>
              <a:ext cx="4038600" cy="2366665"/>
              <a:chOff x="1676400" y="3810000"/>
              <a:chExt cx="4038600" cy="2366665"/>
            </a:xfrm>
          </p:grpSpPr>
          <p:sp>
            <p:nvSpPr>
              <p:cNvPr id="44" name="TextBox 43"/>
              <p:cNvSpPr txBox="1"/>
              <p:nvPr/>
            </p:nvSpPr>
            <p:spPr>
              <a:xfrm>
                <a:off x="3581400" y="3810000"/>
                <a:ext cx="685800" cy="461665"/>
              </a:xfrm>
              <a:prstGeom prst="rect">
                <a:avLst/>
              </a:prstGeom>
              <a:noFill/>
            </p:spPr>
            <p:txBody>
              <a:bodyPr wrap="square" rtlCol="0">
                <a:spAutoFit/>
              </a:bodyPr>
              <a:lstStyle/>
              <a:p>
                <a:r>
                  <a:rPr lang="en-US" sz="2400" dirty="0" smtClean="0"/>
                  <a:t>95</a:t>
                </a:r>
                <a:endParaRPr lang="en-US" sz="2400" dirty="0"/>
              </a:p>
            </p:txBody>
          </p:sp>
          <p:sp>
            <p:nvSpPr>
              <p:cNvPr id="45" name="TextBox 44"/>
              <p:cNvSpPr txBox="1"/>
              <p:nvPr/>
            </p:nvSpPr>
            <p:spPr>
              <a:xfrm>
                <a:off x="2743200" y="4419600"/>
                <a:ext cx="685800" cy="461665"/>
              </a:xfrm>
              <a:prstGeom prst="rect">
                <a:avLst/>
              </a:prstGeom>
              <a:noFill/>
            </p:spPr>
            <p:txBody>
              <a:bodyPr wrap="square" rtlCol="0">
                <a:spAutoFit/>
              </a:bodyPr>
              <a:lstStyle/>
              <a:p>
                <a:r>
                  <a:rPr lang="en-US" sz="2400" dirty="0" smtClean="0"/>
                  <a:t>85</a:t>
                </a:r>
                <a:endParaRPr lang="en-US" sz="2400" dirty="0"/>
              </a:p>
            </p:txBody>
          </p:sp>
          <p:sp>
            <p:nvSpPr>
              <p:cNvPr id="47" name="TextBox 46"/>
              <p:cNvSpPr txBox="1"/>
              <p:nvPr/>
            </p:nvSpPr>
            <p:spPr>
              <a:xfrm>
                <a:off x="4343400" y="4419600"/>
                <a:ext cx="685800" cy="461665"/>
              </a:xfrm>
              <a:prstGeom prst="rect">
                <a:avLst/>
              </a:prstGeom>
              <a:noFill/>
            </p:spPr>
            <p:txBody>
              <a:bodyPr wrap="square" rtlCol="0">
                <a:spAutoFit/>
              </a:bodyPr>
              <a:lstStyle/>
              <a:p>
                <a:r>
                  <a:rPr lang="en-US" sz="2400" dirty="0" smtClean="0"/>
                  <a:t>70</a:t>
                </a:r>
                <a:endParaRPr lang="en-US" sz="2400" dirty="0"/>
              </a:p>
            </p:txBody>
          </p:sp>
          <p:sp>
            <p:nvSpPr>
              <p:cNvPr id="48" name="TextBox 47"/>
              <p:cNvSpPr txBox="1"/>
              <p:nvPr/>
            </p:nvSpPr>
            <p:spPr>
              <a:xfrm>
                <a:off x="2057400" y="5105400"/>
                <a:ext cx="685800" cy="461665"/>
              </a:xfrm>
              <a:prstGeom prst="rect">
                <a:avLst/>
              </a:prstGeom>
              <a:noFill/>
            </p:spPr>
            <p:txBody>
              <a:bodyPr wrap="square" rtlCol="0">
                <a:spAutoFit/>
              </a:bodyPr>
              <a:lstStyle/>
              <a:p>
                <a:r>
                  <a:rPr lang="en-US" sz="2400" dirty="0" smtClean="0"/>
                  <a:t>55</a:t>
                </a:r>
                <a:endParaRPr lang="en-US" sz="2400" dirty="0"/>
              </a:p>
            </p:txBody>
          </p:sp>
          <p:sp>
            <p:nvSpPr>
              <p:cNvPr id="49" name="TextBox 48"/>
              <p:cNvSpPr txBox="1"/>
              <p:nvPr/>
            </p:nvSpPr>
            <p:spPr>
              <a:xfrm>
                <a:off x="3200400" y="5029200"/>
                <a:ext cx="685800" cy="461665"/>
              </a:xfrm>
              <a:prstGeom prst="rect">
                <a:avLst/>
              </a:prstGeom>
              <a:noFill/>
            </p:spPr>
            <p:txBody>
              <a:bodyPr wrap="square" rtlCol="0">
                <a:spAutoFit/>
              </a:bodyPr>
              <a:lstStyle/>
              <a:p>
                <a:r>
                  <a:rPr lang="en-US" sz="2400" dirty="0" smtClean="0"/>
                  <a:t>33</a:t>
                </a:r>
                <a:endParaRPr lang="en-US" sz="2400" dirty="0"/>
              </a:p>
            </p:txBody>
          </p:sp>
          <p:sp>
            <p:nvSpPr>
              <p:cNvPr id="50" name="TextBox 49"/>
              <p:cNvSpPr txBox="1"/>
              <p:nvPr/>
            </p:nvSpPr>
            <p:spPr>
              <a:xfrm>
                <a:off x="1676400" y="5715000"/>
                <a:ext cx="685800" cy="461665"/>
              </a:xfrm>
              <a:prstGeom prst="rect">
                <a:avLst/>
              </a:prstGeom>
              <a:noFill/>
            </p:spPr>
            <p:txBody>
              <a:bodyPr wrap="square" rtlCol="0">
                <a:spAutoFit/>
              </a:bodyPr>
              <a:lstStyle/>
              <a:p>
                <a:r>
                  <a:rPr lang="en-US" sz="2400" dirty="0" smtClean="0"/>
                  <a:t>15</a:t>
                </a:r>
                <a:endParaRPr lang="en-US" sz="2400" dirty="0"/>
              </a:p>
            </p:txBody>
          </p:sp>
          <p:sp>
            <p:nvSpPr>
              <p:cNvPr id="52" name="TextBox 51"/>
              <p:cNvSpPr txBox="1"/>
              <p:nvPr/>
            </p:nvSpPr>
            <p:spPr>
              <a:xfrm>
                <a:off x="4038600" y="5105400"/>
                <a:ext cx="685800" cy="461665"/>
              </a:xfrm>
              <a:prstGeom prst="rect">
                <a:avLst/>
              </a:prstGeom>
              <a:noFill/>
            </p:spPr>
            <p:txBody>
              <a:bodyPr wrap="square" rtlCol="0">
                <a:spAutoFit/>
              </a:bodyPr>
              <a:lstStyle/>
              <a:p>
                <a:r>
                  <a:rPr lang="en-US" sz="2400" dirty="0" smtClean="0"/>
                  <a:t>30</a:t>
                </a:r>
                <a:endParaRPr lang="en-US" sz="2400" dirty="0"/>
              </a:p>
            </p:txBody>
          </p:sp>
          <p:sp>
            <p:nvSpPr>
              <p:cNvPr id="53" name="TextBox 52"/>
              <p:cNvSpPr txBox="1"/>
              <p:nvPr/>
            </p:nvSpPr>
            <p:spPr>
              <a:xfrm>
                <a:off x="5029200" y="5029200"/>
                <a:ext cx="685800" cy="461665"/>
              </a:xfrm>
              <a:prstGeom prst="rect">
                <a:avLst/>
              </a:prstGeom>
              <a:noFill/>
            </p:spPr>
            <p:txBody>
              <a:bodyPr wrap="square" rtlCol="0">
                <a:spAutoFit/>
              </a:bodyPr>
              <a:lstStyle/>
              <a:p>
                <a:r>
                  <a:rPr lang="en-US" sz="2400" dirty="0" smtClean="0"/>
                  <a:t>65</a:t>
                </a:r>
                <a:endParaRPr lang="en-US" sz="2400" dirty="0"/>
              </a:p>
            </p:txBody>
          </p:sp>
          <p:cxnSp>
            <p:nvCxnSpPr>
              <p:cNvPr id="55" name="Straight Connector 54"/>
              <p:cNvCxnSpPr>
                <a:stCxn id="44" idx="1"/>
                <a:endCxn id="45" idx="0"/>
              </p:cNvCxnSpPr>
              <p:nvPr/>
            </p:nvCxnSpPr>
            <p:spPr>
              <a:xfrm rot="10800000" flipV="1">
                <a:off x="3086100" y="4040832"/>
                <a:ext cx="495300" cy="378767"/>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5" idx="1"/>
                <a:endCxn id="48" idx="0"/>
              </p:cNvCxnSpPr>
              <p:nvPr/>
            </p:nvCxnSpPr>
            <p:spPr>
              <a:xfrm rot="10800000" flipV="1">
                <a:off x="2400300" y="4650432"/>
                <a:ext cx="342900" cy="454967"/>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50" idx="0"/>
              </p:cNvCxnSpPr>
              <p:nvPr/>
            </p:nvCxnSpPr>
            <p:spPr>
              <a:xfrm rot="5400000">
                <a:off x="1962150" y="5543550"/>
                <a:ext cx="228600" cy="1143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3162300" y="4838700"/>
                <a:ext cx="304800" cy="2286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16200000" flipH="1">
                <a:off x="4038600" y="4114800"/>
                <a:ext cx="381000" cy="3810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65" name="Straight Connector 64"/>
              <p:cNvCxnSpPr>
                <a:endCxn id="52" idx="0"/>
              </p:cNvCxnSpPr>
              <p:nvPr/>
            </p:nvCxnSpPr>
            <p:spPr>
              <a:xfrm rot="5400000">
                <a:off x="4324350" y="4933950"/>
                <a:ext cx="228600" cy="1143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800600" y="4800600"/>
                <a:ext cx="381000" cy="304800"/>
              </a:xfrm>
              <a:prstGeom prst="line">
                <a:avLst/>
              </a:prstGeom>
              <a:ln w="34925"/>
            </p:spPr>
            <p:style>
              <a:lnRef idx="1">
                <a:schemeClr val="accent1"/>
              </a:lnRef>
              <a:fillRef idx="0">
                <a:schemeClr val="accent1"/>
              </a:fillRef>
              <a:effectRef idx="0">
                <a:schemeClr val="accent1"/>
              </a:effectRef>
              <a:fontRef idx="minor">
                <a:schemeClr val="tx1"/>
              </a:fontRef>
            </p:style>
          </p:cxnSp>
        </p:grpSp>
        <p:sp>
          <p:nvSpPr>
            <p:cNvPr id="54" name="TextBox 53"/>
            <p:cNvSpPr txBox="1"/>
            <p:nvPr/>
          </p:nvSpPr>
          <p:spPr>
            <a:xfrm>
              <a:off x="2286000" y="2514600"/>
              <a:ext cx="685800" cy="461665"/>
            </a:xfrm>
            <a:prstGeom prst="rect">
              <a:avLst/>
            </a:prstGeom>
            <a:noFill/>
          </p:spPr>
          <p:txBody>
            <a:bodyPr wrap="square" rtlCol="0">
              <a:spAutoFit/>
            </a:bodyPr>
            <a:lstStyle/>
            <a:p>
              <a:r>
                <a:rPr lang="en-US" sz="2400" dirty="0" smtClean="0"/>
                <a:t>20</a:t>
              </a:r>
              <a:endParaRPr lang="en-US" sz="2400" dirty="0"/>
            </a:p>
          </p:txBody>
        </p:sp>
        <p:sp>
          <p:nvSpPr>
            <p:cNvPr id="56" name="TextBox 55"/>
            <p:cNvSpPr txBox="1"/>
            <p:nvPr/>
          </p:nvSpPr>
          <p:spPr>
            <a:xfrm>
              <a:off x="2895600" y="2514600"/>
              <a:ext cx="685800" cy="461665"/>
            </a:xfrm>
            <a:prstGeom prst="rect">
              <a:avLst/>
            </a:prstGeom>
            <a:noFill/>
          </p:spPr>
          <p:txBody>
            <a:bodyPr wrap="square" rtlCol="0">
              <a:spAutoFit/>
            </a:bodyPr>
            <a:lstStyle/>
            <a:p>
              <a:r>
                <a:rPr lang="en-US" sz="2400" dirty="0" smtClean="0"/>
                <a:t>15</a:t>
              </a:r>
              <a:endParaRPr lang="en-US" sz="2400" dirty="0"/>
            </a:p>
          </p:txBody>
        </p:sp>
        <p:sp>
          <p:nvSpPr>
            <p:cNvPr id="58" name="TextBox 57"/>
            <p:cNvSpPr txBox="1"/>
            <p:nvPr/>
          </p:nvSpPr>
          <p:spPr>
            <a:xfrm>
              <a:off x="3581400" y="2514600"/>
              <a:ext cx="685800" cy="461665"/>
            </a:xfrm>
            <a:prstGeom prst="rect">
              <a:avLst/>
            </a:prstGeom>
            <a:noFill/>
          </p:spPr>
          <p:txBody>
            <a:bodyPr wrap="square" rtlCol="0">
              <a:spAutoFit/>
            </a:bodyPr>
            <a:lstStyle/>
            <a:p>
              <a:r>
                <a:rPr lang="en-US" sz="2400" dirty="0" smtClean="0"/>
                <a:t>22</a:t>
              </a:r>
              <a:endParaRPr lang="en-US" sz="2400" dirty="0"/>
            </a:p>
          </p:txBody>
        </p:sp>
        <p:cxnSp>
          <p:nvCxnSpPr>
            <p:cNvPr id="66" name="Straight Connector 65"/>
            <p:cNvCxnSpPr/>
            <p:nvPr/>
          </p:nvCxnSpPr>
          <p:spPr>
            <a:xfrm rot="16200000" flipH="1">
              <a:off x="2324100" y="2400300"/>
              <a:ext cx="304800" cy="762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a:off x="3086100" y="2324100"/>
              <a:ext cx="228600" cy="1524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3505200" y="2362200"/>
              <a:ext cx="304800" cy="152400"/>
            </a:xfrm>
            <a:prstGeom prst="line">
              <a:avLst/>
            </a:prstGeom>
            <a:ln w="34925"/>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4724400" y="533400"/>
            <a:ext cx="4038600" cy="2366665"/>
            <a:chOff x="1600200" y="609600"/>
            <a:chExt cx="4038600" cy="2366665"/>
          </a:xfrm>
        </p:grpSpPr>
        <p:grpSp>
          <p:nvGrpSpPr>
            <p:cNvPr id="75" name="Group 50"/>
            <p:cNvGrpSpPr/>
            <p:nvPr/>
          </p:nvGrpSpPr>
          <p:grpSpPr>
            <a:xfrm>
              <a:off x="1600200" y="609600"/>
              <a:ext cx="4038600" cy="2366665"/>
              <a:chOff x="1676400" y="3810000"/>
              <a:chExt cx="4038600" cy="2366665"/>
            </a:xfrm>
          </p:grpSpPr>
          <p:sp>
            <p:nvSpPr>
              <p:cNvPr id="82" name="TextBox 81"/>
              <p:cNvSpPr txBox="1"/>
              <p:nvPr/>
            </p:nvSpPr>
            <p:spPr>
              <a:xfrm>
                <a:off x="3581400" y="3810000"/>
                <a:ext cx="685800" cy="461665"/>
              </a:xfrm>
              <a:prstGeom prst="rect">
                <a:avLst/>
              </a:prstGeom>
              <a:noFill/>
            </p:spPr>
            <p:txBody>
              <a:bodyPr wrap="square" rtlCol="0">
                <a:spAutoFit/>
              </a:bodyPr>
              <a:lstStyle/>
              <a:p>
                <a:r>
                  <a:rPr lang="en-US" sz="2400" dirty="0" smtClean="0"/>
                  <a:t>22</a:t>
                </a:r>
                <a:endParaRPr lang="en-US" sz="2400" dirty="0"/>
              </a:p>
            </p:txBody>
          </p:sp>
          <p:sp>
            <p:nvSpPr>
              <p:cNvPr id="83" name="TextBox 82"/>
              <p:cNvSpPr txBox="1"/>
              <p:nvPr/>
            </p:nvSpPr>
            <p:spPr>
              <a:xfrm>
                <a:off x="2743200" y="4419600"/>
                <a:ext cx="685800" cy="461665"/>
              </a:xfrm>
              <a:prstGeom prst="rect">
                <a:avLst/>
              </a:prstGeom>
              <a:noFill/>
            </p:spPr>
            <p:txBody>
              <a:bodyPr wrap="square" rtlCol="0">
                <a:spAutoFit/>
              </a:bodyPr>
              <a:lstStyle/>
              <a:p>
                <a:r>
                  <a:rPr lang="en-US" sz="2400" dirty="0" smtClean="0"/>
                  <a:t>85</a:t>
                </a:r>
                <a:endParaRPr lang="en-US" sz="2400" dirty="0"/>
              </a:p>
            </p:txBody>
          </p:sp>
          <p:sp>
            <p:nvSpPr>
              <p:cNvPr id="84" name="TextBox 83"/>
              <p:cNvSpPr txBox="1"/>
              <p:nvPr/>
            </p:nvSpPr>
            <p:spPr>
              <a:xfrm>
                <a:off x="4343400" y="4419600"/>
                <a:ext cx="685800" cy="461665"/>
              </a:xfrm>
              <a:prstGeom prst="rect">
                <a:avLst/>
              </a:prstGeom>
              <a:noFill/>
            </p:spPr>
            <p:txBody>
              <a:bodyPr wrap="square" rtlCol="0">
                <a:spAutoFit/>
              </a:bodyPr>
              <a:lstStyle/>
              <a:p>
                <a:r>
                  <a:rPr lang="en-US" sz="2400" dirty="0" smtClean="0"/>
                  <a:t>70</a:t>
                </a:r>
                <a:endParaRPr lang="en-US" sz="2400" dirty="0"/>
              </a:p>
            </p:txBody>
          </p:sp>
          <p:sp>
            <p:nvSpPr>
              <p:cNvPr id="85" name="TextBox 84"/>
              <p:cNvSpPr txBox="1"/>
              <p:nvPr/>
            </p:nvSpPr>
            <p:spPr>
              <a:xfrm>
                <a:off x="2057400" y="5105400"/>
                <a:ext cx="685800" cy="461665"/>
              </a:xfrm>
              <a:prstGeom prst="rect">
                <a:avLst/>
              </a:prstGeom>
              <a:noFill/>
            </p:spPr>
            <p:txBody>
              <a:bodyPr wrap="square" rtlCol="0">
                <a:spAutoFit/>
              </a:bodyPr>
              <a:lstStyle/>
              <a:p>
                <a:r>
                  <a:rPr lang="en-US" sz="2400" dirty="0" smtClean="0"/>
                  <a:t>55</a:t>
                </a:r>
                <a:endParaRPr lang="en-US" sz="2400" dirty="0"/>
              </a:p>
            </p:txBody>
          </p:sp>
          <p:sp>
            <p:nvSpPr>
              <p:cNvPr id="86" name="TextBox 85"/>
              <p:cNvSpPr txBox="1"/>
              <p:nvPr/>
            </p:nvSpPr>
            <p:spPr>
              <a:xfrm>
                <a:off x="3200400" y="5029200"/>
                <a:ext cx="685800" cy="461665"/>
              </a:xfrm>
              <a:prstGeom prst="rect">
                <a:avLst/>
              </a:prstGeom>
              <a:noFill/>
            </p:spPr>
            <p:txBody>
              <a:bodyPr wrap="square" rtlCol="0">
                <a:spAutoFit/>
              </a:bodyPr>
              <a:lstStyle/>
              <a:p>
                <a:r>
                  <a:rPr lang="en-US" sz="2400" dirty="0" smtClean="0"/>
                  <a:t>33</a:t>
                </a:r>
                <a:endParaRPr lang="en-US" sz="2400" dirty="0"/>
              </a:p>
            </p:txBody>
          </p:sp>
          <p:sp>
            <p:nvSpPr>
              <p:cNvPr id="87" name="TextBox 86"/>
              <p:cNvSpPr txBox="1"/>
              <p:nvPr/>
            </p:nvSpPr>
            <p:spPr>
              <a:xfrm>
                <a:off x="1676400" y="5715000"/>
                <a:ext cx="685800" cy="461665"/>
              </a:xfrm>
              <a:prstGeom prst="rect">
                <a:avLst/>
              </a:prstGeom>
              <a:noFill/>
            </p:spPr>
            <p:txBody>
              <a:bodyPr wrap="square" rtlCol="0">
                <a:spAutoFit/>
              </a:bodyPr>
              <a:lstStyle/>
              <a:p>
                <a:r>
                  <a:rPr lang="en-US" sz="2400" dirty="0" smtClean="0"/>
                  <a:t>15</a:t>
                </a:r>
                <a:endParaRPr lang="en-US" sz="2400" dirty="0"/>
              </a:p>
            </p:txBody>
          </p:sp>
          <p:sp>
            <p:nvSpPr>
              <p:cNvPr id="88" name="TextBox 87"/>
              <p:cNvSpPr txBox="1"/>
              <p:nvPr/>
            </p:nvSpPr>
            <p:spPr>
              <a:xfrm>
                <a:off x="4038600" y="5105400"/>
                <a:ext cx="685800" cy="461665"/>
              </a:xfrm>
              <a:prstGeom prst="rect">
                <a:avLst/>
              </a:prstGeom>
              <a:noFill/>
            </p:spPr>
            <p:txBody>
              <a:bodyPr wrap="square" rtlCol="0">
                <a:spAutoFit/>
              </a:bodyPr>
              <a:lstStyle/>
              <a:p>
                <a:r>
                  <a:rPr lang="en-US" sz="2400" dirty="0" smtClean="0"/>
                  <a:t>30</a:t>
                </a:r>
                <a:endParaRPr lang="en-US" sz="2400" dirty="0"/>
              </a:p>
            </p:txBody>
          </p:sp>
          <p:sp>
            <p:nvSpPr>
              <p:cNvPr id="89" name="TextBox 88"/>
              <p:cNvSpPr txBox="1"/>
              <p:nvPr/>
            </p:nvSpPr>
            <p:spPr>
              <a:xfrm>
                <a:off x="5029200" y="5029200"/>
                <a:ext cx="685800" cy="461665"/>
              </a:xfrm>
              <a:prstGeom prst="rect">
                <a:avLst/>
              </a:prstGeom>
              <a:noFill/>
            </p:spPr>
            <p:txBody>
              <a:bodyPr wrap="square" rtlCol="0">
                <a:spAutoFit/>
              </a:bodyPr>
              <a:lstStyle/>
              <a:p>
                <a:r>
                  <a:rPr lang="en-US" sz="2400" dirty="0" smtClean="0"/>
                  <a:t>65</a:t>
                </a:r>
                <a:endParaRPr lang="en-US" sz="2400" dirty="0"/>
              </a:p>
            </p:txBody>
          </p:sp>
          <p:cxnSp>
            <p:nvCxnSpPr>
              <p:cNvPr id="90" name="Straight Connector 89"/>
              <p:cNvCxnSpPr>
                <a:stCxn id="82" idx="1"/>
                <a:endCxn id="83" idx="0"/>
              </p:cNvCxnSpPr>
              <p:nvPr/>
            </p:nvCxnSpPr>
            <p:spPr>
              <a:xfrm rot="10800000" flipV="1">
                <a:off x="3086100" y="4040832"/>
                <a:ext cx="495300" cy="378767"/>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3" idx="1"/>
                <a:endCxn id="85" idx="0"/>
              </p:cNvCxnSpPr>
              <p:nvPr/>
            </p:nvCxnSpPr>
            <p:spPr>
              <a:xfrm rot="10800000" flipV="1">
                <a:off x="2400300" y="4650432"/>
                <a:ext cx="342900" cy="454967"/>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92" name="Straight Connector 91"/>
              <p:cNvCxnSpPr>
                <a:endCxn id="87" idx="0"/>
              </p:cNvCxnSpPr>
              <p:nvPr/>
            </p:nvCxnSpPr>
            <p:spPr>
              <a:xfrm rot="5400000">
                <a:off x="1962150" y="5543550"/>
                <a:ext cx="228600" cy="1143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16200000" flipH="1">
                <a:off x="3162300" y="4838700"/>
                <a:ext cx="304800" cy="2286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16200000" flipH="1">
                <a:off x="4038600" y="4114800"/>
                <a:ext cx="381000" cy="3810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95" name="Straight Connector 94"/>
              <p:cNvCxnSpPr>
                <a:endCxn id="88" idx="0"/>
              </p:cNvCxnSpPr>
              <p:nvPr/>
            </p:nvCxnSpPr>
            <p:spPr>
              <a:xfrm rot="5400000">
                <a:off x="4324350" y="4933950"/>
                <a:ext cx="228600" cy="1143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800600" y="4800600"/>
                <a:ext cx="381000" cy="304800"/>
              </a:xfrm>
              <a:prstGeom prst="line">
                <a:avLst/>
              </a:prstGeom>
              <a:ln w="34925"/>
            </p:spPr>
            <p:style>
              <a:lnRef idx="1">
                <a:schemeClr val="accent1"/>
              </a:lnRef>
              <a:fillRef idx="0">
                <a:schemeClr val="accent1"/>
              </a:fillRef>
              <a:effectRef idx="0">
                <a:schemeClr val="accent1"/>
              </a:effectRef>
              <a:fontRef idx="minor">
                <a:schemeClr val="tx1"/>
              </a:fontRef>
            </p:style>
          </p:cxnSp>
        </p:grpSp>
        <p:sp>
          <p:nvSpPr>
            <p:cNvPr id="76" name="TextBox 75"/>
            <p:cNvSpPr txBox="1"/>
            <p:nvPr/>
          </p:nvSpPr>
          <p:spPr>
            <a:xfrm>
              <a:off x="2286000" y="2514600"/>
              <a:ext cx="685800" cy="461665"/>
            </a:xfrm>
            <a:prstGeom prst="rect">
              <a:avLst/>
            </a:prstGeom>
            <a:noFill/>
          </p:spPr>
          <p:txBody>
            <a:bodyPr wrap="square" rtlCol="0">
              <a:spAutoFit/>
            </a:bodyPr>
            <a:lstStyle/>
            <a:p>
              <a:r>
                <a:rPr lang="en-US" sz="2400" dirty="0" smtClean="0"/>
                <a:t>20</a:t>
              </a:r>
              <a:endParaRPr lang="en-US" sz="2400" dirty="0"/>
            </a:p>
          </p:txBody>
        </p:sp>
        <p:sp>
          <p:nvSpPr>
            <p:cNvPr id="77" name="TextBox 76"/>
            <p:cNvSpPr txBox="1"/>
            <p:nvPr/>
          </p:nvSpPr>
          <p:spPr>
            <a:xfrm>
              <a:off x="2895600" y="2514600"/>
              <a:ext cx="685800" cy="461665"/>
            </a:xfrm>
            <a:prstGeom prst="rect">
              <a:avLst/>
            </a:prstGeom>
            <a:noFill/>
          </p:spPr>
          <p:txBody>
            <a:bodyPr wrap="square" rtlCol="0">
              <a:spAutoFit/>
            </a:bodyPr>
            <a:lstStyle/>
            <a:p>
              <a:r>
                <a:rPr lang="en-US" sz="2400" dirty="0" smtClean="0"/>
                <a:t>15</a:t>
              </a:r>
              <a:endParaRPr lang="en-US" sz="2400" dirty="0"/>
            </a:p>
          </p:txBody>
        </p:sp>
        <p:cxnSp>
          <p:nvCxnSpPr>
            <p:cNvPr id="79" name="Straight Connector 78"/>
            <p:cNvCxnSpPr/>
            <p:nvPr/>
          </p:nvCxnSpPr>
          <p:spPr>
            <a:xfrm rot="16200000" flipH="1">
              <a:off x="2324100" y="2400300"/>
              <a:ext cx="304800" cy="762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3086100" y="2324100"/>
              <a:ext cx="228600" cy="152400"/>
            </a:xfrm>
            <a:prstGeom prst="line">
              <a:avLst/>
            </a:prstGeom>
            <a:ln w="34925"/>
          </p:spPr>
          <p:style>
            <a:lnRef idx="1">
              <a:schemeClr val="accent1"/>
            </a:lnRef>
            <a:fillRef idx="0">
              <a:schemeClr val="accent1"/>
            </a:fillRef>
            <a:effectRef idx="0">
              <a:schemeClr val="accent1"/>
            </a:effectRef>
            <a:fontRef idx="minor">
              <a:schemeClr val="tx1"/>
            </a:fontRef>
          </p:style>
        </p:cxnSp>
      </p:grpSp>
      <p:grpSp>
        <p:nvGrpSpPr>
          <p:cNvPr id="97" name="Group 96"/>
          <p:cNvGrpSpPr/>
          <p:nvPr/>
        </p:nvGrpSpPr>
        <p:grpSpPr>
          <a:xfrm>
            <a:off x="228600" y="3657600"/>
            <a:ext cx="4038600" cy="2366665"/>
            <a:chOff x="1600200" y="609600"/>
            <a:chExt cx="4038600" cy="2366665"/>
          </a:xfrm>
        </p:grpSpPr>
        <p:grpSp>
          <p:nvGrpSpPr>
            <p:cNvPr id="98" name="Group 50"/>
            <p:cNvGrpSpPr/>
            <p:nvPr/>
          </p:nvGrpSpPr>
          <p:grpSpPr>
            <a:xfrm>
              <a:off x="1600200" y="609600"/>
              <a:ext cx="4038600" cy="2366665"/>
              <a:chOff x="1676400" y="3810000"/>
              <a:chExt cx="4038600" cy="2366665"/>
            </a:xfrm>
          </p:grpSpPr>
          <p:sp>
            <p:nvSpPr>
              <p:cNvPr id="103" name="TextBox 102"/>
              <p:cNvSpPr txBox="1"/>
              <p:nvPr/>
            </p:nvSpPr>
            <p:spPr>
              <a:xfrm>
                <a:off x="3581400" y="3810000"/>
                <a:ext cx="685800" cy="461665"/>
              </a:xfrm>
              <a:prstGeom prst="rect">
                <a:avLst/>
              </a:prstGeom>
              <a:noFill/>
            </p:spPr>
            <p:txBody>
              <a:bodyPr wrap="square" rtlCol="0">
                <a:spAutoFit/>
              </a:bodyPr>
              <a:lstStyle/>
              <a:p>
                <a:r>
                  <a:rPr lang="en-US" sz="2400" dirty="0" smtClean="0"/>
                  <a:t>85</a:t>
                </a:r>
                <a:endParaRPr lang="en-US" sz="2400" dirty="0"/>
              </a:p>
            </p:txBody>
          </p:sp>
          <p:sp>
            <p:nvSpPr>
              <p:cNvPr id="104" name="TextBox 103"/>
              <p:cNvSpPr txBox="1"/>
              <p:nvPr/>
            </p:nvSpPr>
            <p:spPr>
              <a:xfrm>
                <a:off x="2743200" y="4419600"/>
                <a:ext cx="685800" cy="461665"/>
              </a:xfrm>
              <a:prstGeom prst="rect">
                <a:avLst/>
              </a:prstGeom>
              <a:noFill/>
            </p:spPr>
            <p:txBody>
              <a:bodyPr wrap="square" rtlCol="0">
                <a:spAutoFit/>
              </a:bodyPr>
              <a:lstStyle/>
              <a:p>
                <a:r>
                  <a:rPr lang="en-US" sz="2400" dirty="0" smtClean="0"/>
                  <a:t>22</a:t>
                </a:r>
                <a:endParaRPr lang="en-US" sz="2400" dirty="0"/>
              </a:p>
            </p:txBody>
          </p:sp>
          <p:sp>
            <p:nvSpPr>
              <p:cNvPr id="105" name="TextBox 104"/>
              <p:cNvSpPr txBox="1"/>
              <p:nvPr/>
            </p:nvSpPr>
            <p:spPr>
              <a:xfrm>
                <a:off x="4343400" y="4419600"/>
                <a:ext cx="685800" cy="461665"/>
              </a:xfrm>
              <a:prstGeom prst="rect">
                <a:avLst/>
              </a:prstGeom>
              <a:noFill/>
            </p:spPr>
            <p:txBody>
              <a:bodyPr wrap="square" rtlCol="0">
                <a:spAutoFit/>
              </a:bodyPr>
              <a:lstStyle/>
              <a:p>
                <a:r>
                  <a:rPr lang="en-US" sz="2400" dirty="0" smtClean="0"/>
                  <a:t>70</a:t>
                </a:r>
                <a:endParaRPr lang="en-US" sz="2400" dirty="0"/>
              </a:p>
            </p:txBody>
          </p:sp>
          <p:sp>
            <p:nvSpPr>
              <p:cNvPr id="106" name="TextBox 105"/>
              <p:cNvSpPr txBox="1"/>
              <p:nvPr/>
            </p:nvSpPr>
            <p:spPr>
              <a:xfrm>
                <a:off x="2057400" y="5105400"/>
                <a:ext cx="685800" cy="461665"/>
              </a:xfrm>
              <a:prstGeom prst="rect">
                <a:avLst/>
              </a:prstGeom>
              <a:noFill/>
            </p:spPr>
            <p:txBody>
              <a:bodyPr wrap="square" rtlCol="0">
                <a:spAutoFit/>
              </a:bodyPr>
              <a:lstStyle/>
              <a:p>
                <a:r>
                  <a:rPr lang="en-US" sz="2400" dirty="0" smtClean="0"/>
                  <a:t>55</a:t>
                </a:r>
                <a:endParaRPr lang="en-US" sz="2400" dirty="0"/>
              </a:p>
            </p:txBody>
          </p:sp>
          <p:sp>
            <p:nvSpPr>
              <p:cNvPr id="107" name="TextBox 106"/>
              <p:cNvSpPr txBox="1"/>
              <p:nvPr/>
            </p:nvSpPr>
            <p:spPr>
              <a:xfrm>
                <a:off x="3200400" y="5029200"/>
                <a:ext cx="685800" cy="461665"/>
              </a:xfrm>
              <a:prstGeom prst="rect">
                <a:avLst/>
              </a:prstGeom>
              <a:noFill/>
            </p:spPr>
            <p:txBody>
              <a:bodyPr wrap="square" rtlCol="0">
                <a:spAutoFit/>
              </a:bodyPr>
              <a:lstStyle/>
              <a:p>
                <a:r>
                  <a:rPr lang="en-US" sz="2400" dirty="0" smtClean="0"/>
                  <a:t>33</a:t>
                </a:r>
                <a:endParaRPr lang="en-US" sz="2400" dirty="0"/>
              </a:p>
            </p:txBody>
          </p:sp>
          <p:sp>
            <p:nvSpPr>
              <p:cNvPr id="108" name="TextBox 107"/>
              <p:cNvSpPr txBox="1"/>
              <p:nvPr/>
            </p:nvSpPr>
            <p:spPr>
              <a:xfrm>
                <a:off x="1676400" y="5715000"/>
                <a:ext cx="685800" cy="461665"/>
              </a:xfrm>
              <a:prstGeom prst="rect">
                <a:avLst/>
              </a:prstGeom>
              <a:noFill/>
            </p:spPr>
            <p:txBody>
              <a:bodyPr wrap="square" rtlCol="0">
                <a:spAutoFit/>
              </a:bodyPr>
              <a:lstStyle/>
              <a:p>
                <a:r>
                  <a:rPr lang="en-US" sz="2400" dirty="0" smtClean="0"/>
                  <a:t>15</a:t>
                </a:r>
                <a:endParaRPr lang="en-US" sz="2400" dirty="0"/>
              </a:p>
            </p:txBody>
          </p:sp>
          <p:sp>
            <p:nvSpPr>
              <p:cNvPr id="109" name="TextBox 108"/>
              <p:cNvSpPr txBox="1"/>
              <p:nvPr/>
            </p:nvSpPr>
            <p:spPr>
              <a:xfrm>
                <a:off x="4038600" y="5105400"/>
                <a:ext cx="685800" cy="461665"/>
              </a:xfrm>
              <a:prstGeom prst="rect">
                <a:avLst/>
              </a:prstGeom>
              <a:noFill/>
            </p:spPr>
            <p:txBody>
              <a:bodyPr wrap="square" rtlCol="0">
                <a:spAutoFit/>
              </a:bodyPr>
              <a:lstStyle/>
              <a:p>
                <a:r>
                  <a:rPr lang="en-US" sz="2400" dirty="0" smtClean="0"/>
                  <a:t>30</a:t>
                </a:r>
                <a:endParaRPr lang="en-US" sz="2400" dirty="0"/>
              </a:p>
            </p:txBody>
          </p:sp>
          <p:sp>
            <p:nvSpPr>
              <p:cNvPr id="110" name="TextBox 109"/>
              <p:cNvSpPr txBox="1"/>
              <p:nvPr/>
            </p:nvSpPr>
            <p:spPr>
              <a:xfrm>
                <a:off x="5029200" y="5029200"/>
                <a:ext cx="685800" cy="461665"/>
              </a:xfrm>
              <a:prstGeom prst="rect">
                <a:avLst/>
              </a:prstGeom>
              <a:noFill/>
            </p:spPr>
            <p:txBody>
              <a:bodyPr wrap="square" rtlCol="0">
                <a:spAutoFit/>
              </a:bodyPr>
              <a:lstStyle/>
              <a:p>
                <a:r>
                  <a:rPr lang="en-US" sz="2400" dirty="0" smtClean="0"/>
                  <a:t>65</a:t>
                </a:r>
                <a:endParaRPr lang="en-US" sz="2400" dirty="0"/>
              </a:p>
            </p:txBody>
          </p:sp>
          <p:cxnSp>
            <p:nvCxnSpPr>
              <p:cNvPr id="111" name="Straight Connector 110"/>
              <p:cNvCxnSpPr>
                <a:stCxn id="103" idx="1"/>
                <a:endCxn id="104" idx="0"/>
              </p:cNvCxnSpPr>
              <p:nvPr/>
            </p:nvCxnSpPr>
            <p:spPr>
              <a:xfrm rot="10800000" flipV="1">
                <a:off x="3086100" y="4040832"/>
                <a:ext cx="495300" cy="378767"/>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04" idx="1"/>
                <a:endCxn id="106" idx="0"/>
              </p:cNvCxnSpPr>
              <p:nvPr/>
            </p:nvCxnSpPr>
            <p:spPr>
              <a:xfrm rot="10800000" flipV="1">
                <a:off x="2400300" y="4650432"/>
                <a:ext cx="342900" cy="454967"/>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3" name="Straight Connector 112"/>
              <p:cNvCxnSpPr>
                <a:endCxn id="108" idx="0"/>
              </p:cNvCxnSpPr>
              <p:nvPr/>
            </p:nvCxnSpPr>
            <p:spPr>
              <a:xfrm rot="5400000">
                <a:off x="1962150" y="5543550"/>
                <a:ext cx="228600" cy="1143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rot="16200000" flipH="1">
                <a:off x="3162300" y="4838700"/>
                <a:ext cx="304800" cy="2286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rot="16200000" flipH="1">
                <a:off x="4038600" y="4114800"/>
                <a:ext cx="381000" cy="3810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6" name="Straight Connector 115"/>
              <p:cNvCxnSpPr>
                <a:endCxn id="109" idx="0"/>
              </p:cNvCxnSpPr>
              <p:nvPr/>
            </p:nvCxnSpPr>
            <p:spPr>
              <a:xfrm rot="5400000">
                <a:off x="4324350" y="4933950"/>
                <a:ext cx="228600" cy="1143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4800600" y="4800600"/>
                <a:ext cx="381000" cy="304800"/>
              </a:xfrm>
              <a:prstGeom prst="line">
                <a:avLst/>
              </a:prstGeom>
              <a:ln w="34925"/>
            </p:spPr>
            <p:style>
              <a:lnRef idx="1">
                <a:schemeClr val="accent1"/>
              </a:lnRef>
              <a:fillRef idx="0">
                <a:schemeClr val="accent1"/>
              </a:fillRef>
              <a:effectRef idx="0">
                <a:schemeClr val="accent1"/>
              </a:effectRef>
              <a:fontRef idx="minor">
                <a:schemeClr val="tx1"/>
              </a:fontRef>
            </p:style>
          </p:cxnSp>
        </p:grpSp>
        <p:sp>
          <p:nvSpPr>
            <p:cNvPr id="99" name="TextBox 98"/>
            <p:cNvSpPr txBox="1"/>
            <p:nvPr/>
          </p:nvSpPr>
          <p:spPr>
            <a:xfrm>
              <a:off x="2286000" y="2514600"/>
              <a:ext cx="685800" cy="461665"/>
            </a:xfrm>
            <a:prstGeom prst="rect">
              <a:avLst/>
            </a:prstGeom>
            <a:noFill/>
          </p:spPr>
          <p:txBody>
            <a:bodyPr wrap="square" rtlCol="0">
              <a:spAutoFit/>
            </a:bodyPr>
            <a:lstStyle/>
            <a:p>
              <a:r>
                <a:rPr lang="en-US" sz="2400" dirty="0" smtClean="0"/>
                <a:t>20</a:t>
              </a:r>
              <a:endParaRPr lang="en-US" sz="2400" dirty="0"/>
            </a:p>
          </p:txBody>
        </p:sp>
        <p:sp>
          <p:nvSpPr>
            <p:cNvPr id="100" name="TextBox 99"/>
            <p:cNvSpPr txBox="1"/>
            <p:nvPr/>
          </p:nvSpPr>
          <p:spPr>
            <a:xfrm>
              <a:off x="2895600" y="2514600"/>
              <a:ext cx="685800" cy="461665"/>
            </a:xfrm>
            <a:prstGeom prst="rect">
              <a:avLst/>
            </a:prstGeom>
            <a:noFill/>
          </p:spPr>
          <p:txBody>
            <a:bodyPr wrap="square" rtlCol="0">
              <a:spAutoFit/>
            </a:bodyPr>
            <a:lstStyle/>
            <a:p>
              <a:r>
                <a:rPr lang="en-US" sz="2400" dirty="0" smtClean="0"/>
                <a:t>15</a:t>
              </a:r>
              <a:endParaRPr lang="en-US" sz="2400" dirty="0"/>
            </a:p>
          </p:txBody>
        </p:sp>
        <p:cxnSp>
          <p:nvCxnSpPr>
            <p:cNvPr id="101" name="Straight Connector 100"/>
            <p:cNvCxnSpPr/>
            <p:nvPr/>
          </p:nvCxnSpPr>
          <p:spPr>
            <a:xfrm rot="16200000" flipH="1">
              <a:off x="2324100" y="2400300"/>
              <a:ext cx="304800" cy="762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5400000">
              <a:off x="3086100" y="2324100"/>
              <a:ext cx="228600" cy="152400"/>
            </a:xfrm>
            <a:prstGeom prst="line">
              <a:avLst/>
            </a:prstGeom>
            <a:ln w="34925"/>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4800600" y="3581400"/>
            <a:ext cx="4038600" cy="2366665"/>
            <a:chOff x="1600200" y="609600"/>
            <a:chExt cx="4038600" cy="2366665"/>
          </a:xfrm>
        </p:grpSpPr>
        <p:grpSp>
          <p:nvGrpSpPr>
            <p:cNvPr id="119" name="Group 50"/>
            <p:cNvGrpSpPr/>
            <p:nvPr/>
          </p:nvGrpSpPr>
          <p:grpSpPr>
            <a:xfrm>
              <a:off x="1600200" y="609600"/>
              <a:ext cx="4038600" cy="2366665"/>
              <a:chOff x="1676400" y="3810000"/>
              <a:chExt cx="4038600" cy="2366665"/>
            </a:xfrm>
          </p:grpSpPr>
          <p:sp>
            <p:nvSpPr>
              <p:cNvPr id="124" name="TextBox 123"/>
              <p:cNvSpPr txBox="1"/>
              <p:nvPr/>
            </p:nvSpPr>
            <p:spPr>
              <a:xfrm>
                <a:off x="3581400" y="3810000"/>
                <a:ext cx="685800" cy="461665"/>
              </a:xfrm>
              <a:prstGeom prst="rect">
                <a:avLst/>
              </a:prstGeom>
              <a:noFill/>
            </p:spPr>
            <p:txBody>
              <a:bodyPr wrap="square" rtlCol="0">
                <a:spAutoFit/>
              </a:bodyPr>
              <a:lstStyle/>
              <a:p>
                <a:r>
                  <a:rPr lang="en-US" sz="2400" dirty="0" smtClean="0"/>
                  <a:t>85</a:t>
                </a:r>
                <a:endParaRPr lang="en-US" sz="2400" dirty="0"/>
              </a:p>
            </p:txBody>
          </p:sp>
          <p:sp>
            <p:nvSpPr>
              <p:cNvPr id="125" name="TextBox 124"/>
              <p:cNvSpPr txBox="1"/>
              <p:nvPr/>
            </p:nvSpPr>
            <p:spPr>
              <a:xfrm>
                <a:off x="2743200" y="4419600"/>
                <a:ext cx="685800" cy="461665"/>
              </a:xfrm>
              <a:prstGeom prst="rect">
                <a:avLst/>
              </a:prstGeom>
              <a:noFill/>
            </p:spPr>
            <p:txBody>
              <a:bodyPr wrap="square" rtlCol="0">
                <a:spAutoFit/>
              </a:bodyPr>
              <a:lstStyle/>
              <a:p>
                <a:r>
                  <a:rPr lang="en-US" sz="2400" dirty="0" smtClean="0"/>
                  <a:t>55</a:t>
                </a:r>
                <a:endParaRPr lang="en-US" sz="2400" dirty="0"/>
              </a:p>
            </p:txBody>
          </p:sp>
          <p:sp>
            <p:nvSpPr>
              <p:cNvPr id="126" name="TextBox 125"/>
              <p:cNvSpPr txBox="1"/>
              <p:nvPr/>
            </p:nvSpPr>
            <p:spPr>
              <a:xfrm>
                <a:off x="4343400" y="4419600"/>
                <a:ext cx="685800" cy="461665"/>
              </a:xfrm>
              <a:prstGeom prst="rect">
                <a:avLst/>
              </a:prstGeom>
              <a:noFill/>
            </p:spPr>
            <p:txBody>
              <a:bodyPr wrap="square" rtlCol="0">
                <a:spAutoFit/>
              </a:bodyPr>
              <a:lstStyle/>
              <a:p>
                <a:r>
                  <a:rPr lang="en-US" sz="2400" dirty="0" smtClean="0"/>
                  <a:t>70</a:t>
                </a:r>
                <a:endParaRPr lang="en-US" sz="2400" dirty="0"/>
              </a:p>
            </p:txBody>
          </p:sp>
          <p:sp>
            <p:nvSpPr>
              <p:cNvPr id="127" name="TextBox 126"/>
              <p:cNvSpPr txBox="1"/>
              <p:nvPr/>
            </p:nvSpPr>
            <p:spPr>
              <a:xfrm>
                <a:off x="2057400" y="5105400"/>
                <a:ext cx="685800" cy="461665"/>
              </a:xfrm>
              <a:prstGeom prst="rect">
                <a:avLst/>
              </a:prstGeom>
              <a:noFill/>
            </p:spPr>
            <p:txBody>
              <a:bodyPr wrap="square" rtlCol="0">
                <a:spAutoFit/>
              </a:bodyPr>
              <a:lstStyle/>
              <a:p>
                <a:r>
                  <a:rPr lang="en-US" sz="2400" dirty="0" smtClean="0"/>
                  <a:t>22</a:t>
                </a:r>
                <a:endParaRPr lang="en-US" sz="2400" dirty="0"/>
              </a:p>
            </p:txBody>
          </p:sp>
          <p:sp>
            <p:nvSpPr>
              <p:cNvPr id="128" name="TextBox 127"/>
              <p:cNvSpPr txBox="1"/>
              <p:nvPr/>
            </p:nvSpPr>
            <p:spPr>
              <a:xfrm>
                <a:off x="3200400" y="5029200"/>
                <a:ext cx="685800" cy="461665"/>
              </a:xfrm>
              <a:prstGeom prst="rect">
                <a:avLst/>
              </a:prstGeom>
              <a:noFill/>
            </p:spPr>
            <p:txBody>
              <a:bodyPr wrap="square" rtlCol="0">
                <a:spAutoFit/>
              </a:bodyPr>
              <a:lstStyle/>
              <a:p>
                <a:r>
                  <a:rPr lang="en-US" sz="2400" dirty="0" smtClean="0"/>
                  <a:t>33</a:t>
                </a:r>
                <a:endParaRPr lang="en-US" sz="2400" dirty="0"/>
              </a:p>
            </p:txBody>
          </p:sp>
          <p:sp>
            <p:nvSpPr>
              <p:cNvPr id="129" name="TextBox 128"/>
              <p:cNvSpPr txBox="1"/>
              <p:nvPr/>
            </p:nvSpPr>
            <p:spPr>
              <a:xfrm>
                <a:off x="1676400" y="5715000"/>
                <a:ext cx="685800" cy="461665"/>
              </a:xfrm>
              <a:prstGeom prst="rect">
                <a:avLst/>
              </a:prstGeom>
              <a:noFill/>
            </p:spPr>
            <p:txBody>
              <a:bodyPr wrap="square" rtlCol="0">
                <a:spAutoFit/>
              </a:bodyPr>
              <a:lstStyle/>
              <a:p>
                <a:r>
                  <a:rPr lang="en-US" sz="2400" dirty="0" smtClean="0"/>
                  <a:t>15</a:t>
                </a:r>
                <a:endParaRPr lang="en-US" sz="2400" dirty="0"/>
              </a:p>
            </p:txBody>
          </p:sp>
          <p:sp>
            <p:nvSpPr>
              <p:cNvPr id="130" name="TextBox 129"/>
              <p:cNvSpPr txBox="1"/>
              <p:nvPr/>
            </p:nvSpPr>
            <p:spPr>
              <a:xfrm>
                <a:off x="4038600" y="5105400"/>
                <a:ext cx="685800" cy="461665"/>
              </a:xfrm>
              <a:prstGeom prst="rect">
                <a:avLst/>
              </a:prstGeom>
              <a:noFill/>
            </p:spPr>
            <p:txBody>
              <a:bodyPr wrap="square" rtlCol="0">
                <a:spAutoFit/>
              </a:bodyPr>
              <a:lstStyle/>
              <a:p>
                <a:r>
                  <a:rPr lang="en-US" sz="2400" dirty="0" smtClean="0"/>
                  <a:t>30</a:t>
                </a:r>
                <a:endParaRPr lang="en-US" sz="2400" dirty="0"/>
              </a:p>
            </p:txBody>
          </p:sp>
          <p:sp>
            <p:nvSpPr>
              <p:cNvPr id="131" name="TextBox 130"/>
              <p:cNvSpPr txBox="1"/>
              <p:nvPr/>
            </p:nvSpPr>
            <p:spPr>
              <a:xfrm>
                <a:off x="5029200" y="5029200"/>
                <a:ext cx="685800" cy="461665"/>
              </a:xfrm>
              <a:prstGeom prst="rect">
                <a:avLst/>
              </a:prstGeom>
              <a:noFill/>
            </p:spPr>
            <p:txBody>
              <a:bodyPr wrap="square" rtlCol="0">
                <a:spAutoFit/>
              </a:bodyPr>
              <a:lstStyle/>
              <a:p>
                <a:r>
                  <a:rPr lang="en-US" sz="2400" dirty="0" smtClean="0"/>
                  <a:t>65</a:t>
                </a:r>
                <a:endParaRPr lang="en-US" sz="2400" dirty="0"/>
              </a:p>
            </p:txBody>
          </p:sp>
          <p:cxnSp>
            <p:nvCxnSpPr>
              <p:cNvPr id="132" name="Straight Connector 131"/>
              <p:cNvCxnSpPr>
                <a:stCxn id="124" idx="1"/>
                <a:endCxn id="125" idx="0"/>
              </p:cNvCxnSpPr>
              <p:nvPr/>
            </p:nvCxnSpPr>
            <p:spPr>
              <a:xfrm rot="10800000" flipV="1">
                <a:off x="3086100" y="4040832"/>
                <a:ext cx="495300" cy="378767"/>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125" idx="1"/>
                <a:endCxn id="127" idx="0"/>
              </p:cNvCxnSpPr>
              <p:nvPr/>
            </p:nvCxnSpPr>
            <p:spPr>
              <a:xfrm rot="10800000" flipV="1">
                <a:off x="2400300" y="4650432"/>
                <a:ext cx="342900" cy="454967"/>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34" name="Straight Connector 133"/>
              <p:cNvCxnSpPr>
                <a:endCxn id="129" idx="0"/>
              </p:cNvCxnSpPr>
              <p:nvPr/>
            </p:nvCxnSpPr>
            <p:spPr>
              <a:xfrm rot="5400000">
                <a:off x="1962150" y="5543550"/>
                <a:ext cx="228600" cy="1143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16200000" flipH="1">
                <a:off x="3162300" y="4838700"/>
                <a:ext cx="304800" cy="2286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16200000" flipH="1">
                <a:off x="4038600" y="4114800"/>
                <a:ext cx="381000" cy="3810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37" name="Straight Connector 136"/>
              <p:cNvCxnSpPr>
                <a:endCxn id="130" idx="0"/>
              </p:cNvCxnSpPr>
              <p:nvPr/>
            </p:nvCxnSpPr>
            <p:spPr>
              <a:xfrm rot="5400000">
                <a:off x="4324350" y="4933950"/>
                <a:ext cx="228600" cy="1143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4800600" y="4800600"/>
                <a:ext cx="381000" cy="304800"/>
              </a:xfrm>
              <a:prstGeom prst="line">
                <a:avLst/>
              </a:prstGeom>
              <a:ln w="34925"/>
            </p:spPr>
            <p:style>
              <a:lnRef idx="1">
                <a:schemeClr val="accent1"/>
              </a:lnRef>
              <a:fillRef idx="0">
                <a:schemeClr val="accent1"/>
              </a:fillRef>
              <a:effectRef idx="0">
                <a:schemeClr val="accent1"/>
              </a:effectRef>
              <a:fontRef idx="minor">
                <a:schemeClr val="tx1"/>
              </a:fontRef>
            </p:style>
          </p:cxnSp>
        </p:grpSp>
        <p:sp>
          <p:nvSpPr>
            <p:cNvPr id="120" name="TextBox 119"/>
            <p:cNvSpPr txBox="1"/>
            <p:nvPr/>
          </p:nvSpPr>
          <p:spPr>
            <a:xfrm>
              <a:off x="2286000" y="2514600"/>
              <a:ext cx="685800" cy="461665"/>
            </a:xfrm>
            <a:prstGeom prst="rect">
              <a:avLst/>
            </a:prstGeom>
            <a:noFill/>
          </p:spPr>
          <p:txBody>
            <a:bodyPr wrap="square" rtlCol="0">
              <a:spAutoFit/>
            </a:bodyPr>
            <a:lstStyle/>
            <a:p>
              <a:r>
                <a:rPr lang="en-US" sz="2400" dirty="0" smtClean="0"/>
                <a:t>20</a:t>
              </a:r>
              <a:endParaRPr lang="en-US" sz="2400" dirty="0"/>
            </a:p>
          </p:txBody>
        </p:sp>
        <p:sp>
          <p:nvSpPr>
            <p:cNvPr id="121" name="TextBox 120"/>
            <p:cNvSpPr txBox="1"/>
            <p:nvPr/>
          </p:nvSpPr>
          <p:spPr>
            <a:xfrm>
              <a:off x="2895600" y="2514600"/>
              <a:ext cx="685800" cy="461665"/>
            </a:xfrm>
            <a:prstGeom prst="rect">
              <a:avLst/>
            </a:prstGeom>
            <a:noFill/>
          </p:spPr>
          <p:txBody>
            <a:bodyPr wrap="square" rtlCol="0">
              <a:spAutoFit/>
            </a:bodyPr>
            <a:lstStyle/>
            <a:p>
              <a:r>
                <a:rPr lang="en-US" sz="2400" dirty="0" smtClean="0"/>
                <a:t>15</a:t>
              </a:r>
              <a:endParaRPr lang="en-US" sz="2400" dirty="0"/>
            </a:p>
          </p:txBody>
        </p:sp>
        <p:cxnSp>
          <p:nvCxnSpPr>
            <p:cNvPr id="122" name="Straight Connector 121"/>
            <p:cNvCxnSpPr/>
            <p:nvPr/>
          </p:nvCxnSpPr>
          <p:spPr>
            <a:xfrm rot="16200000" flipH="1">
              <a:off x="2324100" y="2400300"/>
              <a:ext cx="304800" cy="762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rot="5400000">
              <a:off x="3086100" y="2324100"/>
              <a:ext cx="228600" cy="152400"/>
            </a:xfrm>
            <a:prstGeom prst="line">
              <a:avLst/>
            </a:prstGeom>
            <a:ln w="34925"/>
          </p:spPr>
          <p:style>
            <a:lnRef idx="1">
              <a:schemeClr val="accent1"/>
            </a:lnRef>
            <a:fillRef idx="0">
              <a:schemeClr val="accent1"/>
            </a:fillRef>
            <a:effectRef idx="0">
              <a:schemeClr val="accent1"/>
            </a:effectRef>
            <a:fontRef idx="minor">
              <a:schemeClr val="tx1"/>
            </a:fontRef>
          </p:style>
        </p:cxnSp>
      </p:grpSp>
      <p:cxnSp>
        <p:nvCxnSpPr>
          <p:cNvPr id="140" name="Straight Arrow Connector 139"/>
          <p:cNvCxnSpPr/>
          <p:nvPr/>
        </p:nvCxnSpPr>
        <p:spPr>
          <a:xfrm flipV="1">
            <a:off x="3733800" y="838200"/>
            <a:ext cx="2057400" cy="7620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87" idx="1"/>
          </p:cNvCxnSpPr>
          <p:nvPr/>
        </p:nvCxnSpPr>
        <p:spPr>
          <a:xfrm rot="10800000" flipV="1">
            <a:off x="2667000" y="2669232"/>
            <a:ext cx="2057400" cy="835967"/>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flipV="1">
            <a:off x="3733800" y="4267200"/>
            <a:ext cx="1828800" cy="7620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checkerboard(across)">
                                      <p:cBhvr>
                                        <p:cTn id="7" dur="500"/>
                                        <p:tgtEl>
                                          <p:spTgt spid="140"/>
                                        </p:tgtEl>
                                      </p:cBhvr>
                                    </p:animEffect>
                                  </p:childTnLst>
                                </p:cTn>
                              </p:par>
                              <p:par>
                                <p:cTn id="8" presetID="5" presetClass="entr" presetSubtype="10" fill="hold" nodeType="withEffect">
                                  <p:stCondLst>
                                    <p:cond delay="0"/>
                                  </p:stCondLst>
                                  <p:childTnLst>
                                    <p:set>
                                      <p:cBhvr>
                                        <p:cTn id="9" dur="1" fill="hold">
                                          <p:stCondLst>
                                            <p:cond delay="0"/>
                                          </p:stCondLst>
                                        </p:cTn>
                                        <p:tgtEl>
                                          <p:spTgt spid="74"/>
                                        </p:tgtEl>
                                        <p:attrNameLst>
                                          <p:attrName>style.visibility</p:attrName>
                                        </p:attrNameLst>
                                      </p:cBhvr>
                                      <p:to>
                                        <p:strVal val="visible"/>
                                      </p:to>
                                    </p:set>
                                    <p:animEffect transition="in" filter="checkerboard(across)">
                                      <p:cBhvr>
                                        <p:cTn id="10" dur="500"/>
                                        <p:tgtEl>
                                          <p:spTgt spid="74"/>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142"/>
                                        </p:tgtEl>
                                        <p:attrNameLst>
                                          <p:attrName>style.visibility</p:attrName>
                                        </p:attrNameLst>
                                      </p:cBhvr>
                                      <p:to>
                                        <p:strVal val="visible"/>
                                      </p:to>
                                    </p:set>
                                    <p:animEffect transition="in" filter="checkerboard(across)">
                                      <p:cBhvr>
                                        <p:cTn id="15" dur="500"/>
                                        <p:tgtEl>
                                          <p:spTgt spid="142"/>
                                        </p:tgtEl>
                                      </p:cBhvr>
                                    </p:animEffect>
                                  </p:childTnLst>
                                </p:cTn>
                              </p:par>
                              <p:par>
                                <p:cTn id="16" presetID="5" presetClass="entr" presetSubtype="10" fill="hold" nodeType="withEffect">
                                  <p:stCondLst>
                                    <p:cond delay="0"/>
                                  </p:stCondLst>
                                  <p:childTnLst>
                                    <p:set>
                                      <p:cBhvr>
                                        <p:cTn id="17" dur="1" fill="hold">
                                          <p:stCondLst>
                                            <p:cond delay="0"/>
                                          </p:stCondLst>
                                        </p:cTn>
                                        <p:tgtEl>
                                          <p:spTgt spid="97"/>
                                        </p:tgtEl>
                                        <p:attrNameLst>
                                          <p:attrName>style.visibility</p:attrName>
                                        </p:attrNameLst>
                                      </p:cBhvr>
                                      <p:to>
                                        <p:strVal val="visible"/>
                                      </p:to>
                                    </p:set>
                                    <p:animEffect transition="in" filter="checkerboard(across)">
                                      <p:cBhvr>
                                        <p:cTn id="18" dur="500"/>
                                        <p:tgtEl>
                                          <p:spTgt spid="97"/>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144"/>
                                        </p:tgtEl>
                                        <p:attrNameLst>
                                          <p:attrName>style.visibility</p:attrName>
                                        </p:attrNameLst>
                                      </p:cBhvr>
                                      <p:to>
                                        <p:strVal val="visible"/>
                                      </p:to>
                                    </p:set>
                                    <p:animEffect transition="in" filter="checkerboard(across)">
                                      <p:cBhvr>
                                        <p:cTn id="23" dur="500"/>
                                        <p:tgtEl>
                                          <p:spTgt spid="144"/>
                                        </p:tgtEl>
                                      </p:cBhvr>
                                    </p:animEffect>
                                  </p:childTnLst>
                                </p:cTn>
                              </p:par>
                              <p:par>
                                <p:cTn id="24" presetID="5" presetClass="entr" presetSubtype="10" fill="hold" nodeType="withEffect">
                                  <p:stCondLst>
                                    <p:cond delay="0"/>
                                  </p:stCondLst>
                                  <p:childTnLst>
                                    <p:set>
                                      <p:cBhvr>
                                        <p:cTn id="25" dur="1" fill="hold">
                                          <p:stCondLst>
                                            <p:cond delay="0"/>
                                          </p:stCondLst>
                                        </p:cTn>
                                        <p:tgtEl>
                                          <p:spTgt spid="118"/>
                                        </p:tgtEl>
                                        <p:attrNameLst>
                                          <p:attrName>style.visibility</p:attrName>
                                        </p:attrNameLst>
                                      </p:cBhvr>
                                      <p:to>
                                        <p:strVal val="visible"/>
                                      </p:to>
                                    </p:set>
                                    <p:animEffect transition="in" filter="checkerboard(across)">
                                      <p:cBhvr>
                                        <p:cTn id="26"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Searching  in an </a:t>
            </a:r>
            <a:r>
              <a:rPr lang="en-US" b="1" dirty="0" smtClean="0">
                <a:solidFill>
                  <a:srgbClr val="FF0000"/>
                </a:solidFill>
              </a:rPr>
              <a:t>m</a:t>
            </a:r>
            <a:r>
              <a:rPr lang="en-US" dirty="0" smtClean="0"/>
              <a:t>-Way Search Tree</a:t>
            </a:r>
            <a:endParaRPr lang="en-US" dirty="0"/>
          </a:p>
        </p:txBody>
      </p:sp>
      <p:graphicFrame>
        <p:nvGraphicFramePr>
          <p:cNvPr id="4" name="Table 3"/>
          <p:cNvGraphicFramePr>
            <a:graphicFrameLocks noGrp="1"/>
          </p:cNvGraphicFramePr>
          <p:nvPr/>
        </p:nvGraphicFramePr>
        <p:xfrm>
          <a:off x="2667000" y="1828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198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Table 4"/>
          <p:cNvGraphicFramePr>
            <a:graphicFrameLocks noGrp="1"/>
          </p:cNvGraphicFramePr>
          <p:nvPr/>
        </p:nvGraphicFramePr>
        <p:xfrm>
          <a:off x="2362200" y="22098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838200" y="3276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7" name="Table 6"/>
          <p:cNvGraphicFramePr>
            <a:graphicFrameLocks noGrp="1"/>
          </p:cNvGraphicFramePr>
          <p:nvPr/>
        </p:nvGraphicFramePr>
        <p:xfrm>
          <a:off x="533400" y="3657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3124200" y="3124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80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mtClean="0">
                          <a:solidFill>
                            <a:schemeClr val="tx1"/>
                          </a:solidFill>
                        </a:rPr>
                        <a:t>141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Table 8"/>
          <p:cNvGraphicFramePr>
            <a:graphicFrameLocks noGrp="1"/>
          </p:cNvGraphicFramePr>
          <p:nvPr/>
        </p:nvGraphicFramePr>
        <p:xfrm>
          <a:off x="6248400" y="30480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262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0" name="Table 9"/>
          <p:cNvGraphicFramePr>
            <a:graphicFrameLocks noGrp="1"/>
          </p:cNvGraphicFramePr>
          <p:nvPr/>
        </p:nvGraphicFramePr>
        <p:xfrm>
          <a:off x="381000" y="4572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nvGraphicFramePr>
        <p:xfrm>
          <a:off x="4343400" y="44196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151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4" name="Table 13"/>
          <p:cNvGraphicFramePr>
            <a:graphicFrameLocks noGrp="1"/>
          </p:cNvGraphicFramePr>
          <p:nvPr/>
        </p:nvGraphicFramePr>
        <p:xfrm>
          <a:off x="2819400" y="3505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5" name="Table 14"/>
          <p:cNvGraphicFramePr>
            <a:graphicFrameLocks noGrp="1"/>
          </p:cNvGraphicFramePr>
          <p:nvPr/>
        </p:nvGraphicFramePr>
        <p:xfrm>
          <a:off x="6019800" y="3429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8" name="Table 17"/>
          <p:cNvGraphicFramePr>
            <a:graphicFrameLocks noGrp="1"/>
          </p:cNvGraphicFramePr>
          <p:nvPr/>
        </p:nvGraphicFramePr>
        <p:xfrm>
          <a:off x="4191000" y="48006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228600" y="4953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2971800" y="4495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77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1" name="Table 20"/>
          <p:cNvGraphicFramePr>
            <a:graphicFrameLocks noGrp="1"/>
          </p:cNvGraphicFramePr>
          <p:nvPr/>
        </p:nvGraphicFramePr>
        <p:xfrm>
          <a:off x="2743200" y="48768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6858000" y="5410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272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286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350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6553200" y="5791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7" name="Straight Connector 26"/>
          <p:cNvCxnSpPr/>
          <p:nvPr/>
        </p:nvCxnSpPr>
        <p:spPr>
          <a:xfrm rot="10800000" flipV="1">
            <a:off x="1371600" y="2590800"/>
            <a:ext cx="1143000" cy="685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000500" y="2781300"/>
            <a:ext cx="5334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181600" y="2590800"/>
            <a:ext cx="13716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914400" y="4114800"/>
            <a:ext cx="533400"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2819400" y="4114800"/>
            <a:ext cx="6096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4533900" y="4152900"/>
            <a:ext cx="5334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H="1">
            <a:off x="6515100" y="4305300"/>
            <a:ext cx="1600200" cy="6096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96000" y="1447800"/>
            <a:ext cx="2514600" cy="584775"/>
          </a:xfrm>
          <a:prstGeom prst="rect">
            <a:avLst/>
          </a:prstGeom>
          <a:noFill/>
        </p:spPr>
        <p:txBody>
          <a:bodyPr wrap="square" rtlCol="0">
            <a:spAutoFit/>
          </a:bodyPr>
          <a:lstStyle/>
          <a:p>
            <a:r>
              <a:rPr lang="en-US" sz="3200" dirty="0" smtClean="0"/>
              <a:t>Look for 77</a:t>
            </a:r>
            <a:endParaRPr lang="en-US" sz="3200" dirty="0"/>
          </a:p>
        </p:txBody>
      </p:sp>
      <p:sp>
        <p:nvSpPr>
          <p:cNvPr id="28" name="Slide Number Placeholder 27"/>
          <p:cNvSpPr>
            <a:spLocks noGrp="1"/>
          </p:cNvSpPr>
          <p:nvPr>
            <p:ph type="sldNum" sz="quarter" idx="12"/>
          </p:nvPr>
        </p:nvSpPr>
        <p:spPr/>
        <p:txBody>
          <a:bodyPr/>
          <a:lstStyle/>
          <a:p>
            <a:fld id="{E81073D4-A8DC-4C51-B6C2-5B1C3850DFE7}"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Insertion  in an </a:t>
            </a:r>
            <a:r>
              <a:rPr lang="en-US" b="1" dirty="0" smtClean="0">
                <a:solidFill>
                  <a:srgbClr val="FF0000"/>
                </a:solidFill>
              </a:rPr>
              <a:t>m</a:t>
            </a:r>
            <a:r>
              <a:rPr lang="en-US" dirty="0" smtClean="0"/>
              <a:t>-Way Search Tree</a:t>
            </a:r>
            <a:endParaRPr lang="en-US" dirty="0"/>
          </a:p>
        </p:txBody>
      </p:sp>
      <p:graphicFrame>
        <p:nvGraphicFramePr>
          <p:cNvPr id="4" name="Table 3"/>
          <p:cNvGraphicFramePr>
            <a:graphicFrameLocks noGrp="1"/>
          </p:cNvGraphicFramePr>
          <p:nvPr/>
        </p:nvGraphicFramePr>
        <p:xfrm>
          <a:off x="2667000" y="1828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198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Table 4"/>
          <p:cNvGraphicFramePr>
            <a:graphicFrameLocks noGrp="1"/>
          </p:cNvGraphicFramePr>
          <p:nvPr/>
        </p:nvGraphicFramePr>
        <p:xfrm>
          <a:off x="2362200" y="22098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838200" y="3276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7" name="Table 6"/>
          <p:cNvGraphicFramePr>
            <a:graphicFrameLocks noGrp="1"/>
          </p:cNvGraphicFramePr>
          <p:nvPr/>
        </p:nvGraphicFramePr>
        <p:xfrm>
          <a:off x="533400" y="3657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3124200" y="3124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80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Table 8"/>
          <p:cNvGraphicFramePr>
            <a:graphicFrameLocks noGrp="1"/>
          </p:cNvGraphicFramePr>
          <p:nvPr/>
        </p:nvGraphicFramePr>
        <p:xfrm>
          <a:off x="6248400" y="30480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262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0" name="Table 9"/>
          <p:cNvGraphicFramePr>
            <a:graphicFrameLocks noGrp="1"/>
          </p:cNvGraphicFramePr>
          <p:nvPr/>
        </p:nvGraphicFramePr>
        <p:xfrm>
          <a:off x="381000" y="4572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nvGraphicFramePr>
        <p:xfrm>
          <a:off x="4343400" y="44196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151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4" name="Table 13"/>
          <p:cNvGraphicFramePr>
            <a:graphicFrameLocks noGrp="1"/>
          </p:cNvGraphicFramePr>
          <p:nvPr/>
        </p:nvGraphicFramePr>
        <p:xfrm>
          <a:off x="2819400" y="3505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5" name="Table 14"/>
          <p:cNvGraphicFramePr>
            <a:graphicFrameLocks noGrp="1"/>
          </p:cNvGraphicFramePr>
          <p:nvPr/>
        </p:nvGraphicFramePr>
        <p:xfrm>
          <a:off x="6019800" y="3429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8" name="Table 17"/>
          <p:cNvGraphicFramePr>
            <a:graphicFrameLocks noGrp="1"/>
          </p:cNvGraphicFramePr>
          <p:nvPr/>
        </p:nvGraphicFramePr>
        <p:xfrm>
          <a:off x="4191000" y="48006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228600" y="4953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2971800" y="4495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77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1" name="Table 20"/>
          <p:cNvGraphicFramePr>
            <a:graphicFrameLocks noGrp="1"/>
          </p:cNvGraphicFramePr>
          <p:nvPr/>
        </p:nvGraphicFramePr>
        <p:xfrm>
          <a:off x="2743200" y="48768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6858000" y="5410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272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286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350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6553200" y="5791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7" name="Straight Connector 26"/>
          <p:cNvCxnSpPr/>
          <p:nvPr/>
        </p:nvCxnSpPr>
        <p:spPr>
          <a:xfrm rot="10800000" flipV="1">
            <a:off x="1371600" y="2590800"/>
            <a:ext cx="1143000" cy="685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000500" y="2781300"/>
            <a:ext cx="5334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181600" y="2590800"/>
            <a:ext cx="13716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914400" y="4114800"/>
            <a:ext cx="533400"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2819400" y="4114800"/>
            <a:ext cx="6096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4533900" y="4152900"/>
            <a:ext cx="5334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H="1">
            <a:off x="6515100" y="4305300"/>
            <a:ext cx="1600200" cy="6096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96000" y="1447800"/>
            <a:ext cx="2514600" cy="584775"/>
          </a:xfrm>
          <a:prstGeom prst="rect">
            <a:avLst/>
          </a:prstGeom>
          <a:noFill/>
        </p:spPr>
        <p:txBody>
          <a:bodyPr wrap="square" rtlCol="0">
            <a:spAutoFit/>
          </a:bodyPr>
          <a:lstStyle/>
          <a:p>
            <a:r>
              <a:rPr lang="en-US" sz="3200" dirty="0" smtClean="0"/>
              <a:t>Insert 6</a:t>
            </a:r>
            <a:endParaRPr lang="en-US" sz="3200" dirty="0"/>
          </a:p>
        </p:txBody>
      </p:sp>
      <p:sp>
        <p:nvSpPr>
          <p:cNvPr id="28" name="Slide Number Placeholder 27"/>
          <p:cNvSpPr>
            <a:spLocks noGrp="1"/>
          </p:cNvSpPr>
          <p:nvPr>
            <p:ph type="sldNum" sz="quarter" idx="12"/>
          </p:nvPr>
        </p:nvSpPr>
        <p:spPr/>
        <p:txBody>
          <a:bodyPr/>
          <a:lstStyle/>
          <a:p>
            <a:fld id="{E81073D4-A8DC-4C51-B6C2-5B1C3850DFE7}" type="slidenum">
              <a:rPr lang="en-US" smtClean="0"/>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Insertion  in an </a:t>
            </a:r>
            <a:r>
              <a:rPr lang="en-US" b="1" dirty="0" smtClean="0">
                <a:solidFill>
                  <a:srgbClr val="FF0000"/>
                </a:solidFill>
              </a:rPr>
              <a:t>m</a:t>
            </a:r>
            <a:r>
              <a:rPr lang="en-US" dirty="0" smtClean="0"/>
              <a:t>-Way Search Tree</a:t>
            </a:r>
            <a:endParaRPr lang="en-US" dirty="0"/>
          </a:p>
        </p:txBody>
      </p:sp>
      <p:graphicFrame>
        <p:nvGraphicFramePr>
          <p:cNvPr id="4" name="Table 3"/>
          <p:cNvGraphicFramePr>
            <a:graphicFrameLocks noGrp="1"/>
          </p:cNvGraphicFramePr>
          <p:nvPr/>
        </p:nvGraphicFramePr>
        <p:xfrm>
          <a:off x="2667000" y="1828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198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Table 4"/>
          <p:cNvGraphicFramePr>
            <a:graphicFrameLocks noGrp="1"/>
          </p:cNvGraphicFramePr>
          <p:nvPr/>
        </p:nvGraphicFramePr>
        <p:xfrm>
          <a:off x="2362200" y="22098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838200" y="3276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7" name="Table 6"/>
          <p:cNvGraphicFramePr>
            <a:graphicFrameLocks noGrp="1"/>
          </p:cNvGraphicFramePr>
          <p:nvPr/>
        </p:nvGraphicFramePr>
        <p:xfrm>
          <a:off x="533400" y="3657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3124200" y="3124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80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Table 8"/>
          <p:cNvGraphicFramePr>
            <a:graphicFrameLocks noGrp="1"/>
          </p:cNvGraphicFramePr>
          <p:nvPr/>
        </p:nvGraphicFramePr>
        <p:xfrm>
          <a:off x="6248400" y="30480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262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0" name="Table 9"/>
          <p:cNvGraphicFramePr>
            <a:graphicFrameLocks noGrp="1"/>
          </p:cNvGraphicFramePr>
          <p:nvPr/>
        </p:nvGraphicFramePr>
        <p:xfrm>
          <a:off x="381000" y="4572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nvGraphicFramePr>
        <p:xfrm>
          <a:off x="4343400" y="44196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151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4" name="Table 13"/>
          <p:cNvGraphicFramePr>
            <a:graphicFrameLocks noGrp="1"/>
          </p:cNvGraphicFramePr>
          <p:nvPr/>
        </p:nvGraphicFramePr>
        <p:xfrm>
          <a:off x="2819400" y="3505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5" name="Table 14"/>
          <p:cNvGraphicFramePr>
            <a:graphicFrameLocks noGrp="1"/>
          </p:cNvGraphicFramePr>
          <p:nvPr/>
        </p:nvGraphicFramePr>
        <p:xfrm>
          <a:off x="6019800" y="3429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8" name="Table 17"/>
          <p:cNvGraphicFramePr>
            <a:graphicFrameLocks noGrp="1"/>
          </p:cNvGraphicFramePr>
          <p:nvPr/>
        </p:nvGraphicFramePr>
        <p:xfrm>
          <a:off x="4191000" y="48006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228600" y="4953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2971800" y="4495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77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1" name="Table 20"/>
          <p:cNvGraphicFramePr>
            <a:graphicFrameLocks noGrp="1"/>
          </p:cNvGraphicFramePr>
          <p:nvPr/>
        </p:nvGraphicFramePr>
        <p:xfrm>
          <a:off x="2743200" y="48768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6858000" y="5410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272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286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350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6553200" y="5791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7" name="Straight Connector 26"/>
          <p:cNvCxnSpPr/>
          <p:nvPr/>
        </p:nvCxnSpPr>
        <p:spPr>
          <a:xfrm rot="10800000" flipV="1">
            <a:off x="1371600" y="2590800"/>
            <a:ext cx="1143000" cy="685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000500" y="2781300"/>
            <a:ext cx="5334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181600" y="2590800"/>
            <a:ext cx="13716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914400" y="4114800"/>
            <a:ext cx="533400"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2819400" y="4114800"/>
            <a:ext cx="6096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4533900" y="4152900"/>
            <a:ext cx="5334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H="1">
            <a:off x="6515100" y="4305300"/>
            <a:ext cx="1600200" cy="6096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96000" y="1447800"/>
            <a:ext cx="2514600" cy="584775"/>
          </a:xfrm>
          <a:prstGeom prst="rect">
            <a:avLst/>
          </a:prstGeom>
          <a:noFill/>
        </p:spPr>
        <p:txBody>
          <a:bodyPr wrap="square" rtlCol="0">
            <a:spAutoFit/>
          </a:bodyPr>
          <a:lstStyle/>
          <a:p>
            <a:r>
              <a:rPr lang="en-US" sz="3200" dirty="0" smtClean="0"/>
              <a:t>Insert 6</a:t>
            </a:r>
            <a:endParaRPr lang="en-US" sz="3200" dirty="0"/>
          </a:p>
        </p:txBody>
      </p:sp>
      <p:graphicFrame>
        <p:nvGraphicFramePr>
          <p:cNvPr id="28" name="Table 27"/>
          <p:cNvGraphicFramePr>
            <a:graphicFrameLocks noGrp="1"/>
          </p:cNvGraphicFramePr>
          <p:nvPr/>
        </p:nvGraphicFramePr>
        <p:xfrm>
          <a:off x="381000" y="3276600"/>
          <a:ext cx="457200" cy="370840"/>
        </p:xfrm>
        <a:graphic>
          <a:graphicData uri="http://schemas.openxmlformats.org/drawingml/2006/table">
            <a:tbl>
              <a:tblPr firstRow="1" bandRow="1">
                <a:tableStyleId>{5C22544A-7EE6-4342-B048-85BDC9FD1C3A}</a:tableStyleId>
              </a:tblPr>
              <a:tblGrid>
                <a:gridCol w="457200"/>
              </a:tblGrid>
              <a:tr h="370840">
                <a:tc>
                  <a:txBody>
                    <a:bodyPr/>
                    <a:lstStyle/>
                    <a:p>
                      <a:r>
                        <a:rPr lang="en-US" dirty="0" smtClean="0">
                          <a:solidFill>
                            <a:schemeClr val="tx1"/>
                          </a:solidFill>
                        </a:rPr>
                        <a:t>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0" name="Table 29"/>
          <p:cNvGraphicFramePr>
            <a:graphicFrameLocks noGrp="1"/>
          </p:cNvGraphicFramePr>
          <p:nvPr/>
        </p:nvGraphicFramePr>
        <p:xfrm>
          <a:off x="76200" y="3657600"/>
          <a:ext cx="457200" cy="370840"/>
        </p:xfrm>
        <a:graphic>
          <a:graphicData uri="http://schemas.openxmlformats.org/drawingml/2006/table">
            <a:tbl>
              <a:tblPr firstRow="1" bandRow="1">
                <a:tableStyleId>{5C22544A-7EE6-4342-B048-85BDC9FD1C3A}</a:tableStyleId>
              </a:tblPr>
              <a:tblGrid>
                <a:gridCol w="4572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4" name="TextBox 33"/>
          <p:cNvSpPr txBox="1"/>
          <p:nvPr/>
        </p:nvSpPr>
        <p:spPr>
          <a:xfrm>
            <a:off x="6172200" y="2133600"/>
            <a:ext cx="2514600" cy="584775"/>
          </a:xfrm>
          <a:prstGeom prst="rect">
            <a:avLst/>
          </a:prstGeom>
          <a:noFill/>
        </p:spPr>
        <p:txBody>
          <a:bodyPr wrap="square" rtlCol="0">
            <a:spAutoFit/>
          </a:bodyPr>
          <a:lstStyle/>
          <a:p>
            <a:r>
              <a:rPr lang="en-US" sz="3200" dirty="0" smtClean="0"/>
              <a:t>Insert 146</a:t>
            </a:r>
            <a:endParaRPr lang="en-US" sz="3200" dirty="0"/>
          </a:p>
        </p:txBody>
      </p:sp>
      <p:graphicFrame>
        <p:nvGraphicFramePr>
          <p:cNvPr id="36" name="Table 35"/>
          <p:cNvGraphicFramePr>
            <a:graphicFrameLocks noGrp="1"/>
          </p:cNvGraphicFramePr>
          <p:nvPr/>
        </p:nvGraphicFramePr>
        <p:xfrm>
          <a:off x="3886200" y="57150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146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37" name="Table 36"/>
          <p:cNvGraphicFramePr>
            <a:graphicFrameLocks noGrp="1"/>
          </p:cNvGraphicFramePr>
          <p:nvPr/>
        </p:nvGraphicFramePr>
        <p:xfrm>
          <a:off x="3657600" y="6096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40" name="Straight Connector 39"/>
          <p:cNvCxnSpPr/>
          <p:nvPr/>
        </p:nvCxnSpPr>
        <p:spPr>
          <a:xfrm rot="5400000">
            <a:off x="3962400" y="5334000"/>
            <a:ext cx="533400" cy="2286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2" name="Slide Number Placeholder 41"/>
          <p:cNvSpPr>
            <a:spLocks noGrp="1"/>
          </p:cNvSpPr>
          <p:nvPr>
            <p:ph type="sldNum" sz="quarter" idx="12"/>
          </p:nvPr>
        </p:nvSpPr>
        <p:spPr/>
        <p:txBody>
          <a:bodyPr/>
          <a:lstStyle/>
          <a:p>
            <a:fld id="{E81073D4-A8DC-4C51-B6C2-5B1C3850DFE7}"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checkerboard(across)">
                                      <p:cBhvr>
                                        <p:cTn id="1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smtClean="0"/>
              <a:t>Deletion  in an </a:t>
            </a:r>
            <a:r>
              <a:rPr lang="en-US" b="1" dirty="0" smtClean="0">
                <a:solidFill>
                  <a:srgbClr val="FF0000"/>
                </a:solidFill>
              </a:rPr>
              <a:t>m</a:t>
            </a:r>
            <a:r>
              <a:rPr lang="en-US" dirty="0" smtClean="0"/>
              <a:t>-Way Search Tree</a:t>
            </a:r>
            <a:endParaRPr lang="en-US" dirty="0"/>
          </a:p>
        </p:txBody>
      </p:sp>
      <p:sp>
        <p:nvSpPr>
          <p:cNvPr id="3" name="Content Placeholder 2"/>
          <p:cNvSpPr>
            <a:spLocks noGrp="1"/>
          </p:cNvSpPr>
          <p:nvPr>
            <p:ph idx="1"/>
          </p:nvPr>
        </p:nvSpPr>
        <p:spPr>
          <a:xfrm>
            <a:off x="457200" y="1371600"/>
            <a:ext cx="8229600" cy="4754563"/>
          </a:xfrm>
        </p:spPr>
        <p:txBody>
          <a:bodyPr/>
          <a:lstStyle/>
          <a:p>
            <a:pPr>
              <a:buNone/>
            </a:pPr>
            <a:r>
              <a:rPr lang="en-US" dirty="0" smtClean="0"/>
              <a:t>Let K be the key to be deleted from the m-way search tree. </a:t>
            </a:r>
            <a:endParaRPr lang="en-US" dirty="0"/>
          </a:p>
        </p:txBody>
      </p:sp>
      <p:graphicFrame>
        <p:nvGraphicFramePr>
          <p:cNvPr id="4" name="Table 3"/>
          <p:cNvGraphicFramePr>
            <a:graphicFrameLocks noGrp="1"/>
          </p:cNvGraphicFramePr>
          <p:nvPr/>
        </p:nvGraphicFramePr>
        <p:xfrm>
          <a:off x="2209800" y="2819400"/>
          <a:ext cx="3657600" cy="370840"/>
        </p:xfrm>
        <a:graphic>
          <a:graphicData uri="http://schemas.openxmlformats.org/drawingml/2006/table">
            <a:tbl>
              <a:tblPr firstRow="1" bandRow="1">
                <a:tableStyleId>{5C22544A-7EE6-4342-B048-85BDC9FD1C3A}</a:tableStyleId>
              </a:tblPr>
              <a:tblGrid>
                <a:gridCol w="731520"/>
                <a:gridCol w="731520"/>
                <a:gridCol w="731520"/>
                <a:gridCol w="731520"/>
                <a:gridCol w="731520"/>
              </a:tblGrid>
              <a:tr h="370840">
                <a:tc>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5" name="Table 4"/>
          <p:cNvGraphicFramePr>
            <a:graphicFrameLocks noGrp="1"/>
          </p:cNvGraphicFramePr>
          <p:nvPr/>
        </p:nvGraphicFramePr>
        <p:xfrm>
          <a:off x="1447800" y="3200400"/>
          <a:ext cx="6095999" cy="37084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370840">
                <a:tc>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aseline="-25000" dirty="0" smtClean="0">
                          <a:solidFill>
                            <a:schemeClr val="tx1"/>
                          </a:solidFill>
                        </a:rPr>
                        <a:t> </a:t>
                      </a:r>
                      <a:r>
                        <a:rPr lang="en-US" baseline="0" dirty="0" smtClean="0">
                          <a:solidFill>
                            <a:schemeClr val="tx1"/>
                          </a:solidFill>
                        </a:rPr>
                        <a:t>  A</a:t>
                      </a:r>
                      <a:r>
                        <a:rPr lang="en-US" baseline="-25000" dirty="0" smtClean="0">
                          <a:solidFill>
                            <a:schemeClr val="tx1"/>
                          </a:solidFill>
                        </a:rPr>
                        <a:t>i</a:t>
                      </a:r>
                      <a:r>
                        <a:rPr lang="en-US" baseline="0" dirty="0" smtClean="0">
                          <a:solidFill>
                            <a:schemeClr val="tx1"/>
                          </a:solidFill>
                        </a:rPr>
                        <a:t> </a:t>
                      </a:r>
                      <a:endParaRPr lang="en-US"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err="1" smtClean="0">
                          <a:solidFill>
                            <a:schemeClr val="tx1"/>
                          </a:solidFill>
                        </a:rPr>
                        <a:t>A</a:t>
                      </a:r>
                      <a:r>
                        <a:rPr lang="en-US" baseline="-25000" dirty="0" err="1" smtClean="0">
                          <a:solidFill>
                            <a:schemeClr val="tx1"/>
                          </a:solidFill>
                        </a:rPr>
                        <a:t>j</a:t>
                      </a:r>
                      <a:r>
                        <a:rPr lang="en-US" baseline="-25000" dirty="0" smtClean="0">
                          <a:solidFill>
                            <a:schemeClr val="tx1"/>
                          </a:solidFill>
                        </a:rPr>
                        <a:t>  </a:t>
                      </a:r>
                      <a:r>
                        <a:rPr lang="en-US" baseline="0" dirty="0" smtClean="0">
                          <a:solidFill>
                            <a:schemeClr val="tx1"/>
                          </a:solidFill>
                        </a:rPr>
                        <a:t>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TextBox 5"/>
          <p:cNvSpPr txBox="1"/>
          <p:nvPr/>
        </p:nvSpPr>
        <p:spPr>
          <a:xfrm>
            <a:off x="3124200" y="3657600"/>
            <a:ext cx="5638800" cy="1077218"/>
          </a:xfrm>
          <a:prstGeom prst="rect">
            <a:avLst/>
          </a:prstGeom>
          <a:noFill/>
        </p:spPr>
        <p:txBody>
          <a:bodyPr wrap="square" rtlCol="0">
            <a:spAutoFit/>
          </a:bodyPr>
          <a:lstStyle/>
          <a:p>
            <a:r>
              <a:rPr lang="en-US" sz="3200" dirty="0" smtClean="0"/>
              <a:t>K : Key</a:t>
            </a:r>
          </a:p>
          <a:p>
            <a:r>
              <a:rPr lang="en-US" sz="3200" dirty="0" smtClean="0"/>
              <a:t>A</a:t>
            </a:r>
            <a:r>
              <a:rPr lang="en-US" sz="3200" baseline="-25000" dirty="0" smtClean="0"/>
              <a:t>i   </a:t>
            </a:r>
            <a:r>
              <a:rPr lang="en-US" sz="3200" dirty="0" smtClean="0"/>
              <a:t> , </a:t>
            </a:r>
            <a:r>
              <a:rPr lang="en-US" sz="3200" dirty="0" err="1" smtClean="0"/>
              <a:t>A</a:t>
            </a:r>
            <a:r>
              <a:rPr lang="en-US" sz="3200" baseline="-25000" dirty="0" err="1" smtClean="0"/>
              <a:t>j</a:t>
            </a:r>
            <a:r>
              <a:rPr lang="en-US" sz="3200" dirty="0" smtClean="0"/>
              <a:t> : Pointers to </a:t>
            </a:r>
            <a:r>
              <a:rPr lang="en-US" sz="3200" dirty="0" err="1" smtClean="0"/>
              <a:t>subtree</a:t>
            </a:r>
            <a:endParaRPr lang="en-US" sz="3200" dirty="0"/>
          </a:p>
        </p:txBody>
      </p:sp>
      <p:sp>
        <p:nvSpPr>
          <p:cNvPr id="7" name="Slide Number Placeholder 6"/>
          <p:cNvSpPr>
            <a:spLocks noGrp="1"/>
          </p:cNvSpPr>
          <p:nvPr>
            <p:ph type="sldNum" sz="quarter" idx="12"/>
          </p:nvPr>
        </p:nvSpPr>
        <p:spPr/>
        <p:txBody>
          <a:bodyPr/>
          <a:lstStyle/>
          <a:p>
            <a:fld id="{E81073D4-A8DC-4C51-B6C2-5B1C3850DFE7}"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1114</TotalTime>
  <Words>3023</Words>
  <Application>Microsoft Office PowerPoint</Application>
  <PresentationFormat>On-screen Show (4:3)</PresentationFormat>
  <Paragraphs>1608</Paragraphs>
  <Slides>55</Slides>
  <Notes>0</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Data Structure and Algorithm (CS 102)</vt:lpstr>
      <vt:lpstr>m-Way Search Tree</vt:lpstr>
      <vt:lpstr>m-Way Search Tree</vt:lpstr>
      <vt:lpstr>m-Way Search Tree</vt:lpstr>
      <vt:lpstr>m-Way Search Tree [ m=5] </vt:lpstr>
      <vt:lpstr>Searching  in an m-Way Search Tree</vt:lpstr>
      <vt:lpstr>Insertion  in an m-Way Search Tree</vt:lpstr>
      <vt:lpstr>Insertion  in an m-Way Search Tree</vt:lpstr>
      <vt:lpstr>Deletion  in an m-Way Search Tree</vt:lpstr>
      <vt:lpstr>Deletion  in an m-Way Search Tree</vt:lpstr>
      <vt:lpstr>Deletion  in an m-Way Search Tree</vt:lpstr>
      <vt:lpstr>5-Way Search Tree</vt:lpstr>
      <vt:lpstr>5-Way Search Tree</vt:lpstr>
      <vt:lpstr>5-Way Search Tree</vt:lpstr>
      <vt:lpstr>5-Way Search Tree</vt:lpstr>
      <vt:lpstr>5-Way Search Tree</vt:lpstr>
      <vt:lpstr>5-Way Search Tree</vt:lpstr>
      <vt:lpstr>B Trees</vt:lpstr>
      <vt:lpstr>B Trees</vt:lpstr>
      <vt:lpstr>B Tree of order 5</vt:lpstr>
      <vt:lpstr>Searching a B Tree</vt:lpstr>
      <vt:lpstr>Insertion in a B-Tree</vt:lpstr>
      <vt:lpstr>Insertion in a B-Tree</vt:lpstr>
      <vt:lpstr>5-Way Search Tree</vt:lpstr>
      <vt:lpstr>5-Way Search Tree</vt:lpstr>
      <vt:lpstr>5-Way Search Tree</vt:lpstr>
      <vt:lpstr>5-Way Search Tree</vt:lpstr>
      <vt:lpstr>5-Way Search Tree</vt:lpstr>
      <vt:lpstr>5-Way Search Tree</vt:lpstr>
      <vt:lpstr>5-Way Search Tree</vt:lpstr>
      <vt:lpstr>5-Way Search Tree</vt:lpstr>
      <vt:lpstr>5-Way Search Tree</vt:lpstr>
      <vt:lpstr>5-Way Search Tree</vt:lpstr>
      <vt:lpstr>Deletion in a B-Tree</vt:lpstr>
      <vt:lpstr>Deletion in a B-Tree</vt:lpstr>
      <vt:lpstr>Deletion in a B-Tree</vt:lpstr>
      <vt:lpstr>Deletion in a B-Tree</vt:lpstr>
      <vt:lpstr>B-tree of Order 5</vt:lpstr>
      <vt:lpstr>B-tree of Order 5</vt:lpstr>
      <vt:lpstr>B-tree of Order 5</vt:lpstr>
      <vt:lpstr>B-tree of Order 5</vt:lpstr>
      <vt:lpstr>B-tree of Order 5</vt:lpstr>
      <vt:lpstr>B-tree of Order 5</vt:lpstr>
      <vt:lpstr>B-tree of Order 5</vt:lpstr>
      <vt:lpstr>Heap </vt:lpstr>
      <vt:lpstr>Heap </vt:lpstr>
      <vt:lpstr>Inserting into a Heap</vt:lpstr>
      <vt:lpstr>Heap </vt:lpstr>
      <vt:lpstr>Heap </vt:lpstr>
      <vt:lpstr>Heap </vt:lpstr>
      <vt:lpstr>Heap </vt:lpstr>
      <vt:lpstr>Build a Heap</vt:lpstr>
      <vt:lpstr>Slide 53</vt:lpstr>
      <vt:lpstr>Deleting the Root of a Heap </vt:lpstr>
      <vt:lpstr>Slide 55</vt:lpstr>
    </vt:vector>
  </TitlesOfParts>
  <Company>NIT Rourkela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and Algorithm (CS 102)</dc:title>
  <dc:creator>Ramesh Mohapatra</dc:creator>
  <cp:lastModifiedBy>Ramesh</cp:lastModifiedBy>
  <cp:revision>91</cp:revision>
  <dcterms:created xsi:type="dcterms:W3CDTF">2011-02-05T03:57:50Z</dcterms:created>
  <dcterms:modified xsi:type="dcterms:W3CDTF">2012-03-21T10:26:12Z</dcterms:modified>
</cp:coreProperties>
</file>