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70" r:id="rId4"/>
    <p:sldId id="269" r:id="rId5"/>
    <p:sldId id="275" r:id="rId6"/>
    <p:sldId id="272" r:id="rId7"/>
    <p:sldId id="268" r:id="rId8"/>
    <p:sldId id="259" r:id="rId9"/>
    <p:sldId id="260" r:id="rId10"/>
    <p:sldId id="261" r:id="rId11"/>
    <p:sldId id="263" r:id="rId12"/>
    <p:sldId id="264" r:id="rId13"/>
    <p:sldId id="265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08" r:id="rId48"/>
    <p:sldId id="306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D88F0-7F77-494B-86EB-F08A4C531718}" type="datetimeFigureOut">
              <a:rPr lang="en-US" smtClean="0"/>
              <a:t>05-Apr-14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DFD1-FC69-4ADF-BDD6-707911D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6E85-AEE6-4F75-8992-5D63E0DD1038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7574-72DD-404C-912E-C071AEAE730D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5F0C-0FC0-4E58-BDB8-F2D2E4048B48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1510-1C20-40F3-8D4E-040F2A00E42A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1AE-F305-4282-9FE9-4E8F448834CC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A81C-2EA1-4438-8F01-4EA9DAB54F3B}" type="datetime1">
              <a:rPr lang="en-US" smtClean="0"/>
              <a:t>05-Apr-14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E294-482A-4871-A3F2-D1D453A34F5F}" type="datetime1">
              <a:rPr lang="en-US" smtClean="0"/>
              <a:t>05-Apr-14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4DD-FC36-4596-A4C3-6BF17E06B593}" type="datetime1">
              <a:rPr lang="en-US" smtClean="0"/>
              <a:t>05-Apr-14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3087-E85C-462D-BECE-20BC8F124652}" type="datetime1">
              <a:rPr lang="en-US" smtClean="0"/>
              <a:t>05-Apr-14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D836-5E8D-453B-B42A-45CF8949C4C8}" type="datetime1">
              <a:rPr lang="en-US" smtClean="0"/>
              <a:t>05-Apr-14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EB5-16B4-4EC5-AA31-9E9CD1134356}" type="datetime1">
              <a:rPr lang="en-US" smtClean="0"/>
              <a:t>05-Apr-14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48D2-E552-4D87-B7C4-36F1A87A99B5}" type="datetime1">
              <a:rPr lang="en-US" smtClean="0"/>
              <a:t>05-Apr-14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Ashok K </a:t>
            </a:r>
            <a:r>
              <a:rPr lang="en-US" dirty="0" err="1" smtClean="0"/>
              <a:t>Turuk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dirty="0" smtClean="0"/>
              <a:t>The predecessor of a node is called its </a:t>
            </a:r>
            <a:r>
              <a:rPr lang="en-US" b="1" dirty="0" smtClean="0">
                <a:solidFill>
                  <a:srgbClr val="FF0000"/>
                </a:solidFill>
              </a:rPr>
              <a:t>parent</a:t>
            </a:r>
          </a:p>
          <a:p>
            <a:pPr marL="495300" indent="-495300" eaLnBrk="1" hangingPunct="1"/>
            <a:endParaRPr lang="en-US" dirty="0" smtClean="0"/>
          </a:p>
          <a:p>
            <a:pPr marL="495300" indent="-495300" eaLnBrk="1" hangingPunct="1"/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/>
              <a:t> of a node is a tree whose root is a child of that node</a:t>
            </a:r>
          </a:p>
          <a:p>
            <a:pPr marL="495300" indent="-495300" eaLnBrk="1" hangingPunct="1"/>
            <a:endParaRPr lang="en-US" dirty="0" smtClean="0"/>
          </a:p>
          <a:p>
            <a:pPr marL="495300" indent="-495300" eaLnBrk="1" hangingPunct="1"/>
            <a:r>
              <a:rPr lang="en-US" dirty="0" smtClean="0"/>
              <a:t>The level of a node is a measure of its distance from the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Node: stores the actual data and links to other nodes</a:t>
            </a:r>
          </a:p>
          <a:p>
            <a:pPr eaLnBrk="1" hangingPunct="1"/>
            <a:r>
              <a:rPr lang="en-US" smtClean="0"/>
              <a:t>Parent: immediate predecessor of a node</a:t>
            </a:r>
          </a:p>
          <a:p>
            <a:pPr eaLnBrk="1" hangingPunct="1"/>
            <a:r>
              <a:rPr lang="en-US" smtClean="0"/>
              <a:t>Root: specially designated node which has no parent</a:t>
            </a:r>
          </a:p>
          <a:p>
            <a:pPr eaLnBrk="1" hangingPunct="1"/>
            <a:r>
              <a:rPr lang="en-US" smtClean="0"/>
              <a:t>Child:immediate successor of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Leaf: node without any child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Level: rank of the hierarchy and root node has level zero(0). Node at level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the level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+1 for its child and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-1 </a:t>
            </a:r>
            <a:r>
              <a:rPr lang="en-US" dirty="0" smtClean="0"/>
              <a:t> for its parent. This is true for all nodes except the root</a:t>
            </a:r>
            <a:endParaRPr lang="en-US" sz="7200" i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dirty="0" smtClean="0"/>
              <a:t>Height (depth): Maximum number of nodes possible in a path starting from root node to leaf node. Height of a tree given by </a:t>
            </a:r>
            <a:r>
              <a:rPr lang="en-US" b="1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 is the maximum level of the tree.</a:t>
            </a:r>
          </a:p>
          <a:p>
            <a:pPr algn="just" eaLnBrk="1" hangingPunct="1"/>
            <a:r>
              <a:rPr lang="en-US" dirty="0" smtClean="0"/>
              <a:t>Degree of node</a:t>
            </a:r>
            <a:r>
              <a:rPr lang="en-US" dirty="0" smtClean="0">
                <a:sym typeface="Wingdings" pitchFamily="2" charset="2"/>
              </a:rPr>
              <a:t> maximum number of children  possible for a node</a:t>
            </a:r>
          </a:p>
          <a:p>
            <a:pPr algn="just" eaLnBrk="1" hangingPunct="1"/>
            <a:r>
              <a:rPr lang="en-US" dirty="0" smtClean="0">
                <a:sym typeface="Wingdings" pitchFamily="2" charset="2"/>
              </a:rPr>
              <a:t>Siblings  nodes having the same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Ancestor of a Node: Those nodes that occur on the path from the root to the given node</a:t>
            </a:r>
          </a:p>
          <a:p>
            <a:endParaRPr lang="en-US" dirty="0"/>
          </a:p>
          <a:p>
            <a:r>
              <a:rPr lang="en-US" dirty="0" smtClean="0"/>
              <a:t>Degree of a Tree: Maximum degree of the node in the tree </a:t>
            </a:r>
          </a:p>
          <a:p>
            <a:endParaRPr lang="en-US" dirty="0"/>
          </a:p>
          <a:p>
            <a:r>
              <a:rPr lang="en-US" dirty="0" smtClean="0"/>
              <a:t>Forest : A set of Zero or more </a:t>
            </a:r>
            <a:r>
              <a:rPr lang="en-US" smtClean="0"/>
              <a:t>Disjoint trees.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1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2</a:t>
              </a: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3</a:t>
              </a: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4</a:t>
              </a: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993" y="31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304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Degree of the tree = 4 ( Max degree of A)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48768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Height of the tree = 4 (Max level)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0099"/>
                </a:solidFill>
              </a:rPr>
              <a:t>Representation of a tree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sz="2800" dirty="0" smtClean="0"/>
              <a:t>List  Representation</a:t>
            </a:r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sz="2800" dirty="0" smtClean="0"/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r>
              <a:rPr lang="en-US" sz="2800" dirty="0" smtClean="0"/>
              <a:t>(A (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F,G,H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I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7030A0"/>
                </a:solidFill>
              </a:rPr>
              <a:t>J,K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dirty="0" smtClean="0"/>
              <a:t>))) )  for the tree Considered in the Example 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3400" y="41910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115000"/>
              <a:buFontTx/>
              <a:buChar char="•"/>
            </a:pPr>
            <a:r>
              <a:rPr lang="en-US" sz="2800" dirty="0"/>
              <a:t>   Linked List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0" y="838200"/>
            <a:ext cx="8686800" cy="5715000"/>
            <a:chOff x="2040" y="3240"/>
            <a:chExt cx="10080" cy="5220"/>
          </a:xfrm>
          <a:noFill/>
        </p:grpSpPr>
        <p:sp>
          <p:nvSpPr>
            <p:cNvPr id="11267" name="AutoShape 5"/>
            <p:cNvSpPr>
              <a:spLocks noChangeAspect="1" noChangeArrowheads="1"/>
            </p:cNvSpPr>
            <p:nvPr/>
          </p:nvSpPr>
          <p:spPr bwMode="auto">
            <a:xfrm>
              <a:off x="2040" y="3240"/>
              <a:ext cx="10080" cy="5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74" y="3398"/>
              <a:ext cx="6985" cy="395"/>
              <a:chOff x="4074" y="3398"/>
              <a:chExt cx="6985" cy="395"/>
            </a:xfrm>
            <a:grpFill/>
          </p:grpSpPr>
          <p:sp>
            <p:nvSpPr>
              <p:cNvPr id="11532" name="Rectangle 7"/>
              <p:cNvSpPr>
                <a:spLocks noChangeArrowheads="1"/>
              </p:cNvSpPr>
              <p:nvPr/>
            </p:nvSpPr>
            <p:spPr bwMode="auto">
              <a:xfrm>
                <a:off x="4074" y="3420"/>
                <a:ext cx="1506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DATA</a:t>
                </a:r>
              </a:p>
            </p:txBody>
          </p:sp>
          <p:sp>
            <p:nvSpPr>
              <p:cNvPr id="11533" name="Rectangle 8"/>
              <p:cNvSpPr>
                <a:spLocks noChangeArrowheads="1"/>
              </p:cNvSpPr>
              <p:nvPr/>
            </p:nvSpPr>
            <p:spPr bwMode="auto">
              <a:xfrm>
                <a:off x="5580" y="3420"/>
                <a:ext cx="150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1</a:t>
                </a:r>
              </a:p>
            </p:txBody>
          </p:sp>
          <p:sp>
            <p:nvSpPr>
              <p:cNvPr id="11534" name="Rectangle 9"/>
              <p:cNvSpPr>
                <a:spLocks noChangeArrowheads="1"/>
              </p:cNvSpPr>
              <p:nvPr/>
            </p:nvSpPr>
            <p:spPr bwMode="auto">
              <a:xfrm>
                <a:off x="7080" y="3398"/>
                <a:ext cx="1503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2</a:t>
                </a:r>
              </a:p>
            </p:txBody>
          </p:sp>
          <p:sp>
            <p:nvSpPr>
              <p:cNvPr id="11535" name="Rectangle 10"/>
              <p:cNvSpPr>
                <a:spLocks noChangeArrowheads="1"/>
              </p:cNvSpPr>
              <p:nvPr/>
            </p:nvSpPr>
            <p:spPr bwMode="auto">
              <a:xfrm>
                <a:off x="8583" y="3398"/>
                <a:ext cx="720" cy="35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/>
                  <a:t>…</a:t>
                </a:r>
                <a:endParaRPr lang="en-US"/>
              </a:p>
            </p:txBody>
          </p:sp>
          <p:sp>
            <p:nvSpPr>
              <p:cNvPr id="11536" name="Rectangle 11"/>
              <p:cNvSpPr>
                <a:spLocks noChangeArrowheads="1"/>
              </p:cNvSpPr>
              <p:nvPr/>
            </p:nvSpPr>
            <p:spPr bwMode="auto">
              <a:xfrm>
                <a:off x="9291" y="3398"/>
                <a:ext cx="1768" cy="39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 n</a:t>
                </a:r>
              </a:p>
            </p:txBody>
          </p:sp>
        </p:grpSp>
        <p:sp>
          <p:nvSpPr>
            <p:cNvPr id="11269" name="Rectangle 12"/>
            <p:cNvSpPr>
              <a:spLocks noChangeArrowheads="1"/>
            </p:cNvSpPr>
            <p:nvPr/>
          </p:nvSpPr>
          <p:spPr bwMode="auto">
            <a:xfrm>
              <a:off x="5580" y="4140"/>
              <a:ext cx="5037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dirty="0"/>
                <a:t>(a</a:t>
              </a:r>
              <a:r>
                <a:rPr lang="en-US" sz="2400" dirty="0"/>
                <a:t>) General node structure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05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7" name="Rectangle 14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F</a:t>
                </a:r>
              </a:p>
              <a:p>
                <a:endParaRPr lang="en-US" sz="1400" dirty="0"/>
              </a:p>
            </p:txBody>
          </p:sp>
          <p:sp>
            <p:nvSpPr>
              <p:cNvPr id="11528" name="Rectangle 15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Rectangle 16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0" name="Rectangle 17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1" name="Rectangle 18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033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2" name="Rectangle 20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K</a:t>
                </a:r>
              </a:p>
              <a:p>
                <a:endParaRPr lang="en-US" sz="1400" dirty="0"/>
              </a:p>
            </p:txBody>
          </p:sp>
          <p:sp>
            <p:nvSpPr>
              <p:cNvPr id="11523" name="Rectangle 21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4" name="Rectangle 22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Rectangle 23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Rectangle 24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1385" y="6990"/>
              <a:ext cx="180" cy="421"/>
              <a:chOff x="2775" y="7035"/>
              <a:chExt cx="180" cy="421"/>
            </a:xfrm>
            <a:grpFill/>
          </p:grpSpPr>
          <p:sp>
            <p:nvSpPr>
              <p:cNvPr id="11519" name="Line 2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Line 2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Line 2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Rectangle 29"/>
            <p:cNvSpPr>
              <a:spLocks noChangeArrowheads="1"/>
            </p:cNvSpPr>
            <p:nvPr/>
          </p:nvSpPr>
          <p:spPr bwMode="auto">
            <a:xfrm>
              <a:off x="4740" y="4680"/>
              <a:ext cx="54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</a:t>
              </a:r>
              <a:endParaRPr lang="en-US"/>
            </a:p>
          </p:txBody>
        </p:sp>
        <p:sp>
          <p:nvSpPr>
            <p:cNvPr id="11274" name="Line 30"/>
            <p:cNvSpPr>
              <a:spLocks noChangeShapeType="1"/>
            </p:cNvSpPr>
            <p:nvPr/>
          </p:nvSpPr>
          <p:spPr bwMode="auto">
            <a:xfrm>
              <a:off x="2250" y="6480"/>
              <a:ext cx="1335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265" y="5130"/>
              <a:ext cx="9140" cy="3121"/>
              <a:chOff x="2445" y="5040"/>
              <a:chExt cx="8960" cy="3211"/>
            </a:xfrm>
            <a:grpFill/>
          </p:grpSpPr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445" y="6990"/>
                <a:ext cx="180" cy="421"/>
                <a:chOff x="2775" y="7035"/>
                <a:chExt cx="180" cy="421"/>
              </a:xfrm>
              <a:grpFill/>
            </p:grpSpPr>
            <p:sp>
              <p:nvSpPr>
                <p:cNvPr id="11516" name="Line 33"/>
                <p:cNvSpPr>
                  <a:spLocks noChangeShapeType="1"/>
                </p:cNvSpPr>
                <p:nvPr/>
              </p:nvSpPr>
              <p:spPr bwMode="auto">
                <a:xfrm>
                  <a:off x="2865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7" name="Line 34"/>
                <p:cNvSpPr>
                  <a:spLocks noChangeShapeType="1"/>
                </p:cNvSpPr>
                <p:nvPr/>
              </p:nvSpPr>
              <p:spPr bwMode="auto">
                <a:xfrm>
                  <a:off x="2775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8" name="Line 35"/>
                <p:cNvSpPr>
                  <a:spLocks noChangeShapeType="1"/>
                </p:cNvSpPr>
                <p:nvPr/>
              </p:nvSpPr>
              <p:spPr bwMode="auto">
                <a:xfrm>
                  <a:off x="27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2655" y="6990"/>
                <a:ext cx="180" cy="421"/>
                <a:chOff x="2775" y="7035"/>
                <a:chExt cx="180" cy="421"/>
              </a:xfrm>
              <a:grpFill/>
            </p:grpSpPr>
            <p:sp>
              <p:nvSpPr>
                <p:cNvPr id="11513" name="Line 37"/>
                <p:cNvSpPr>
                  <a:spLocks noChangeShapeType="1"/>
                </p:cNvSpPr>
                <p:nvPr/>
              </p:nvSpPr>
              <p:spPr bwMode="auto">
                <a:xfrm>
                  <a:off x="2865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4" name="Line 38"/>
                <p:cNvSpPr>
                  <a:spLocks noChangeShapeType="1"/>
                </p:cNvSpPr>
                <p:nvPr/>
              </p:nvSpPr>
              <p:spPr bwMode="auto">
                <a:xfrm>
                  <a:off x="2775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5" name="Line 39"/>
                <p:cNvSpPr>
                  <a:spLocks noChangeShapeType="1"/>
                </p:cNvSpPr>
                <p:nvPr/>
              </p:nvSpPr>
              <p:spPr bwMode="auto">
                <a:xfrm>
                  <a:off x="27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2880" y="5040"/>
                <a:ext cx="8525" cy="3211"/>
                <a:chOff x="2880" y="5040"/>
                <a:chExt cx="8525" cy="3211"/>
              </a:xfrm>
              <a:grpFill/>
            </p:grpSpPr>
            <p:grpSp>
              <p:nvGrpSpPr>
                <p:cNvPr id="11" name="Group 41"/>
                <p:cNvGrpSpPr>
                  <a:grpSpLocks/>
                </p:cNvGrpSpPr>
                <p:nvPr/>
              </p:nvGrpSpPr>
              <p:grpSpPr bwMode="auto">
                <a:xfrm>
                  <a:off x="5850" y="50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A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47"/>
                <p:cNvGrpSpPr>
                  <a:grpSpLocks/>
                </p:cNvGrpSpPr>
                <p:nvPr/>
              </p:nvGrpSpPr>
              <p:grpSpPr bwMode="auto">
                <a:xfrm>
                  <a:off x="309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B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3" name="Line 53"/>
                <p:cNvSpPr>
                  <a:spLocks noChangeShapeType="1"/>
                </p:cNvSpPr>
                <p:nvPr/>
              </p:nvSpPr>
              <p:spPr bwMode="auto">
                <a:xfrm>
                  <a:off x="6315" y="522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4" name="Line 54"/>
                <p:cNvSpPr>
                  <a:spLocks noChangeShapeType="1"/>
                </p:cNvSpPr>
                <p:nvPr/>
              </p:nvSpPr>
              <p:spPr bwMode="auto">
                <a:xfrm>
                  <a:off x="3330" y="5580"/>
                  <a:ext cx="298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5" name="Line 55"/>
                <p:cNvSpPr>
                  <a:spLocks noChangeShapeType="1"/>
                </p:cNvSpPr>
                <p:nvPr/>
              </p:nvSpPr>
              <p:spPr bwMode="auto">
                <a:xfrm>
                  <a:off x="3330" y="559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6" name="Freeform 56"/>
                <p:cNvSpPr>
                  <a:spLocks/>
                </p:cNvSpPr>
                <p:nvPr/>
              </p:nvSpPr>
              <p:spPr bwMode="auto">
                <a:xfrm>
                  <a:off x="5295" y="5040"/>
                  <a:ext cx="550" cy="180"/>
                </a:xfrm>
                <a:custGeom>
                  <a:avLst/>
                  <a:gdLst>
                    <a:gd name="T0" fmla="*/ 0 w 480"/>
                    <a:gd name="T1" fmla="*/ 0 h 210"/>
                    <a:gd name="T2" fmla="*/ 480 w 480"/>
                    <a:gd name="T3" fmla="*/ 210 h 210"/>
                    <a:gd name="T4" fmla="*/ 0 60000 65536"/>
                    <a:gd name="T5" fmla="*/ 0 60000 65536"/>
                    <a:gd name="T6" fmla="*/ 0 w 480"/>
                    <a:gd name="T7" fmla="*/ 0 h 210"/>
                    <a:gd name="T8" fmla="*/ 480 w 480"/>
                    <a:gd name="T9" fmla="*/ 210 h 21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210">
                      <a:moveTo>
                        <a:pt x="0" y="0"/>
                      </a:moveTo>
                      <a:lnTo>
                        <a:pt x="480" y="210"/>
                      </a:lnTo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" name="Group 57"/>
                <p:cNvGrpSpPr>
                  <a:grpSpLocks/>
                </p:cNvGrpSpPr>
                <p:nvPr/>
              </p:nvGrpSpPr>
              <p:grpSpPr bwMode="auto">
                <a:xfrm>
                  <a:off x="35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9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99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1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6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2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3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4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9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0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8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" name="Group 80"/>
                <p:cNvGrpSpPr>
                  <a:grpSpLocks/>
                </p:cNvGrpSpPr>
                <p:nvPr/>
              </p:nvGrpSpPr>
              <p:grpSpPr bwMode="auto">
                <a:xfrm>
                  <a:off x="288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8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84"/>
                <p:cNvGrpSpPr>
                  <a:grpSpLocks/>
                </p:cNvGrpSpPr>
                <p:nvPr/>
              </p:nvGrpSpPr>
              <p:grpSpPr bwMode="auto">
                <a:xfrm>
                  <a:off x="310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88"/>
                <p:cNvGrpSpPr>
                  <a:grpSpLocks/>
                </p:cNvGrpSpPr>
                <p:nvPr/>
              </p:nvGrpSpPr>
              <p:grpSpPr bwMode="auto">
                <a:xfrm>
                  <a:off x="495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70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71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3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4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7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8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9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1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2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3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58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0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" name="Group 111"/>
                <p:cNvGrpSpPr>
                  <a:grpSpLocks/>
                </p:cNvGrpSpPr>
                <p:nvPr/>
              </p:nvGrpSpPr>
              <p:grpSpPr bwMode="auto">
                <a:xfrm>
                  <a:off x="71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48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49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0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1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2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5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6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7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2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4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1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8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32" name="Group 134"/>
                <p:cNvGrpSpPr>
                  <a:grpSpLocks/>
                </p:cNvGrpSpPr>
                <p:nvPr/>
              </p:nvGrpSpPr>
              <p:grpSpPr bwMode="auto">
                <a:xfrm>
                  <a:off x="5490" y="59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43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26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27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8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3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4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5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5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0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1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2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3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7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8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9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4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5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55" name="Group 157"/>
                <p:cNvGrpSpPr>
                  <a:grpSpLocks/>
                </p:cNvGrpSpPr>
                <p:nvPr/>
              </p:nvGrpSpPr>
              <p:grpSpPr bwMode="auto">
                <a:xfrm>
                  <a:off x="711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40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D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40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6" name="Group 163"/>
                <p:cNvGrpSpPr>
                  <a:grpSpLocks/>
                </p:cNvGrpSpPr>
                <p:nvPr/>
              </p:nvGrpSpPr>
              <p:grpSpPr bwMode="auto">
                <a:xfrm>
                  <a:off x="769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0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7" name="Group 167"/>
                <p:cNvGrpSpPr>
                  <a:grpSpLocks/>
                </p:cNvGrpSpPr>
                <p:nvPr/>
              </p:nvGrpSpPr>
              <p:grpSpPr bwMode="auto">
                <a:xfrm>
                  <a:off x="792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0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1" name="Group 171"/>
                <p:cNvGrpSpPr>
                  <a:grpSpLocks/>
                </p:cNvGrpSpPr>
                <p:nvPr/>
              </p:nvGrpSpPr>
              <p:grpSpPr bwMode="auto">
                <a:xfrm>
                  <a:off x="814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2" name="Group 175"/>
                <p:cNvGrpSpPr>
                  <a:grpSpLocks/>
                </p:cNvGrpSpPr>
                <p:nvPr/>
              </p:nvGrpSpPr>
              <p:grpSpPr bwMode="auto">
                <a:xfrm>
                  <a:off x="963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39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E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39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3" name="Group 181"/>
                <p:cNvGrpSpPr>
                  <a:grpSpLocks/>
                </p:cNvGrpSpPr>
                <p:nvPr/>
              </p:nvGrpSpPr>
              <p:grpSpPr bwMode="auto">
                <a:xfrm>
                  <a:off x="1044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9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4" name="Group 185"/>
                <p:cNvGrpSpPr>
                  <a:grpSpLocks/>
                </p:cNvGrpSpPr>
                <p:nvPr/>
              </p:nvGrpSpPr>
              <p:grpSpPr bwMode="auto">
                <a:xfrm>
                  <a:off x="1066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4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6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5" name="Group 189"/>
                <p:cNvGrpSpPr>
                  <a:grpSpLocks/>
                </p:cNvGrpSpPr>
                <p:nvPr/>
              </p:nvGrpSpPr>
              <p:grpSpPr bwMode="auto">
                <a:xfrm>
                  <a:off x="10170" y="768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64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79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80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1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2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5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6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8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3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4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5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8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0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1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0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67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Line 212"/>
                <p:cNvSpPr>
                  <a:spLocks noChangeShapeType="1"/>
                </p:cNvSpPr>
                <p:nvPr/>
              </p:nvSpPr>
              <p:spPr bwMode="auto">
                <a:xfrm>
                  <a:off x="6540" y="5235"/>
                  <a:ext cx="1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2" name="Line 213"/>
                <p:cNvSpPr>
                  <a:spLocks noChangeShapeType="1"/>
                </p:cNvSpPr>
                <p:nvPr/>
              </p:nvSpPr>
              <p:spPr bwMode="auto">
                <a:xfrm>
                  <a:off x="6765" y="5235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3" name="Line 214"/>
                <p:cNvSpPr>
                  <a:spLocks noChangeShapeType="1"/>
                </p:cNvSpPr>
                <p:nvPr/>
              </p:nvSpPr>
              <p:spPr bwMode="auto">
                <a:xfrm>
                  <a:off x="6990" y="52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Line 215"/>
                <p:cNvSpPr>
                  <a:spLocks noChangeShapeType="1"/>
                </p:cNvSpPr>
                <p:nvPr/>
              </p:nvSpPr>
              <p:spPr bwMode="auto">
                <a:xfrm>
                  <a:off x="6990" y="5595"/>
                  <a:ext cx="282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5" name="Line 216"/>
                <p:cNvSpPr>
                  <a:spLocks noChangeShapeType="1"/>
                </p:cNvSpPr>
                <p:nvPr/>
              </p:nvSpPr>
              <p:spPr bwMode="auto">
                <a:xfrm>
                  <a:off x="9825" y="558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271" name="Group 217"/>
                <p:cNvGrpSpPr>
                  <a:grpSpLocks/>
                </p:cNvGrpSpPr>
                <p:nvPr/>
              </p:nvGrpSpPr>
              <p:grpSpPr bwMode="auto">
                <a:xfrm>
                  <a:off x="873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72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57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58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9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0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5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4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5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6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1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2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3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8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9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0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80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5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281" name="Group 240"/>
                <p:cNvGrpSpPr>
                  <a:grpSpLocks/>
                </p:cNvGrpSpPr>
                <p:nvPr/>
              </p:nvGrpSpPr>
              <p:grpSpPr bwMode="auto">
                <a:xfrm>
                  <a:off x="1093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7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8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9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2" name="Group 244"/>
                <p:cNvGrpSpPr>
                  <a:grpSpLocks/>
                </p:cNvGrpSpPr>
                <p:nvPr/>
              </p:nvGrpSpPr>
              <p:grpSpPr bwMode="auto">
                <a:xfrm>
                  <a:off x="1116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4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5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6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7" name="Group 248"/>
                <p:cNvGrpSpPr>
                  <a:grpSpLocks/>
                </p:cNvGrpSpPr>
                <p:nvPr/>
              </p:nvGrpSpPr>
              <p:grpSpPr bwMode="auto">
                <a:xfrm>
                  <a:off x="4140" y="6135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10" name="Line 252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90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1" name="Line 253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2" name="Line 254"/>
                <p:cNvSpPr>
                  <a:spLocks noChangeShapeType="1"/>
                </p:cNvSpPr>
                <p:nvPr/>
              </p:nvSpPr>
              <p:spPr bwMode="auto">
                <a:xfrm>
                  <a:off x="6765" y="5760"/>
                  <a:ext cx="52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3" name="Line 255"/>
                <p:cNvSpPr>
                  <a:spLocks noChangeShapeType="1"/>
                </p:cNvSpPr>
                <p:nvPr/>
              </p:nvSpPr>
              <p:spPr bwMode="auto">
                <a:xfrm>
                  <a:off x="7275" y="577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4" name="Line 256"/>
                <p:cNvSpPr>
                  <a:spLocks noChangeShapeType="1"/>
                </p:cNvSpPr>
                <p:nvPr/>
              </p:nvSpPr>
              <p:spPr bwMode="auto">
                <a:xfrm>
                  <a:off x="10109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5" name="Line 257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23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6" name="Line 258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7" name="Line 259"/>
                <p:cNvSpPr>
                  <a:spLocks noChangeShapeType="1"/>
                </p:cNvSpPr>
                <p:nvPr/>
              </p:nvSpPr>
              <p:spPr bwMode="auto">
                <a:xfrm>
                  <a:off x="10335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8" name="Line 260"/>
                <p:cNvSpPr>
                  <a:spLocks noChangeShapeType="1"/>
                </p:cNvSpPr>
                <p:nvPr/>
              </p:nvSpPr>
              <p:spPr bwMode="auto">
                <a:xfrm>
                  <a:off x="10335" y="6645"/>
                  <a:ext cx="19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9" name="Line 261"/>
                <p:cNvSpPr>
                  <a:spLocks noChangeShapeType="1"/>
                </p:cNvSpPr>
                <p:nvPr/>
              </p:nvSpPr>
              <p:spPr bwMode="auto">
                <a:xfrm>
                  <a:off x="10530" y="66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0" name="Line 262"/>
                <p:cNvSpPr>
                  <a:spLocks noChangeShapeType="1"/>
                </p:cNvSpPr>
                <p:nvPr/>
              </p:nvSpPr>
              <p:spPr bwMode="auto">
                <a:xfrm>
                  <a:off x="10815" y="69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1" name="Line 263"/>
                <p:cNvSpPr>
                  <a:spLocks noChangeShapeType="1"/>
                </p:cNvSpPr>
                <p:nvPr/>
              </p:nvSpPr>
              <p:spPr bwMode="auto">
                <a:xfrm>
                  <a:off x="10350" y="7514"/>
                  <a:ext cx="465" cy="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2" name="Line 264"/>
                <p:cNvSpPr>
                  <a:spLocks noChangeShapeType="1"/>
                </p:cNvSpPr>
                <p:nvPr/>
              </p:nvSpPr>
              <p:spPr bwMode="auto">
                <a:xfrm>
                  <a:off x="10350" y="750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3" name="Line 265"/>
                <p:cNvSpPr>
                  <a:spLocks noChangeShapeType="1"/>
                </p:cNvSpPr>
                <p:nvPr/>
              </p:nvSpPr>
              <p:spPr bwMode="auto">
                <a:xfrm>
                  <a:off x="7575" y="60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4" name="Line 266"/>
                <p:cNvSpPr>
                  <a:spLocks noChangeShapeType="1"/>
                </p:cNvSpPr>
                <p:nvPr/>
              </p:nvSpPr>
              <p:spPr bwMode="auto">
                <a:xfrm>
                  <a:off x="7230" y="6630"/>
                  <a:ext cx="36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5" name="Line 267"/>
                <p:cNvSpPr>
                  <a:spLocks noChangeShapeType="1"/>
                </p:cNvSpPr>
                <p:nvPr/>
              </p:nvSpPr>
              <p:spPr bwMode="auto">
                <a:xfrm>
                  <a:off x="7230" y="6645"/>
                  <a:ext cx="1" cy="19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6" name="Line 268"/>
                <p:cNvSpPr>
                  <a:spLocks noChangeShapeType="1"/>
                </p:cNvSpPr>
                <p:nvPr/>
              </p:nvSpPr>
              <p:spPr bwMode="auto">
                <a:xfrm>
                  <a:off x="3570" y="6135"/>
                  <a:ext cx="1" cy="34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7" name="Line 269"/>
                <p:cNvSpPr>
                  <a:spLocks noChangeShapeType="1"/>
                </p:cNvSpPr>
                <p:nvPr/>
              </p:nvSpPr>
              <p:spPr bwMode="auto">
                <a:xfrm>
                  <a:off x="3765" y="6120"/>
                  <a:ext cx="1" cy="7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8" name="Line 270"/>
                <p:cNvSpPr>
                  <a:spLocks noChangeShapeType="1"/>
                </p:cNvSpPr>
                <p:nvPr/>
              </p:nvSpPr>
              <p:spPr bwMode="auto">
                <a:xfrm>
                  <a:off x="3990" y="6120"/>
                  <a:ext cx="1" cy="54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Line 271"/>
                <p:cNvSpPr>
                  <a:spLocks noChangeShapeType="1"/>
                </p:cNvSpPr>
                <p:nvPr/>
              </p:nvSpPr>
              <p:spPr bwMode="auto">
                <a:xfrm>
                  <a:off x="3990" y="6660"/>
                  <a:ext cx="114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Line 272"/>
                <p:cNvSpPr>
                  <a:spLocks noChangeShapeType="1"/>
                </p:cNvSpPr>
                <p:nvPr/>
              </p:nvSpPr>
              <p:spPr bwMode="auto">
                <a:xfrm>
                  <a:off x="5130" y="6660"/>
                  <a:ext cx="0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76" name="Line 273"/>
            <p:cNvSpPr>
              <a:spLocks noChangeShapeType="1"/>
            </p:cNvSpPr>
            <p:nvPr/>
          </p:nvSpPr>
          <p:spPr bwMode="auto">
            <a:xfrm>
              <a:off x="2250" y="6480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Rectangle 274"/>
            <p:cNvSpPr>
              <a:spLocks noChangeArrowheads="1"/>
            </p:cNvSpPr>
            <p:nvPr/>
          </p:nvSpPr>
          <p:spPr bwMode="auto">
            <a:xfrm>
              <a:off x="3120" y="8100"/>
              <a:ext cx="702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/>
                <a:t>(b) </a:t>
              </a:r>
              <a:r>
                <a:rPr lang="en-US" sz="2400" dirty="0"/>
                <a:t>Linked list representation of the tree </a:t>
              </a:r>
            </a:p>
            <a:p>
              <a:endParaRPr lang="en-US" sz="2000" dirty="0"/>
            </a:p>
          </p:txBody>
        </p:sp>
      </p:grpSp>
      <p:sp>
        <p:nvSpPr>
          <p:cNvPr id="273" name="Slide Number Placeholder 2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609600"/>
            <a:ext cx="8382000" cy="5867400"/>
            <a:chOff x="1800" y="1440"/>
            <a:chExt cx="9720" cy="5760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solidFill>
              <a:srgbClr val="B6AA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186" y="4058"/>
              <a:ext cx="5655" cy="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rgbClr val="080808"/>
                  </a:solidFill>
                </a:rPr>
                <a:t>(a) </a:t>
              </a:r>
              <a:r>
                <a:rPr lang="en-US" sz="2400" dirty="0">
                  <a:solidFill>
                    <a:srgbClr val="080808"/>
                  </a:solidFill>
                </a:rPr>
                <a:t>General node structure</a:t>
              </a:r>
            </a:p>
          </p:txBody>
        </p:sp>
        <p:sp>
          <p:nvSpPr>
            <p:cNvPr id="12349" name="Text Box 124"/>
            <p:cNvSpPr txBox="1">
              <a:spLocks noChangeArrowheads="1"/>
            </p:cNvSpPr>
            <p:nvPr/>
          </p:nvSpPr>
          <p:spPr bwMode="auto">
            <a:xfrm>
              <a:off x="3302" y="2562"/>
              <a:ext cx="6804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80808"/>
                  </a:solidFill>
                </a:rPr>
                <a:t> </a:t>
              </a:r>
              <a:r>
                <a:rPr lang="en-US" sz="2400" dirty="0">
                  <a:solidFill>
                    <a:srgbClr val="080808"/>
                  </a:solidFill>
                </a:rPr>
                <a:t>TAG      DATA / </a:t>
              </a:r>
              <a:r>
                <a:rPr lang="en-US" sz="2400" dirty="0" smtClean="0">
                  <a:solidFill>
                    <a:srgbClr val="080808"/>
                  </a:solidFill>
                </a:rPr>
                <a:t>DOWNLINK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0" name="Text Box 125"/>
            <p:cNvSpPr txBox="1">
              <a:spLocks noChangeArrowheads="1"/>
            </p:cNvSpPr>
            <p:nvPr/>
          </p:nvSpPr>
          <p:spPr bwMode="auto">
            <a:xfrm>
              <a:off x="3479" y="3011"/>
              <a:ext cx="1060" cy="540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 smtClean="0">
                  <a:solidFill>
                    <a:srgbClr val="080808"/>
                  </a:solidFill>
                </a:rPr>
                <a:t>1/0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1" name="Line 126"/>
            <p:cNvSpPr>
              <a:spLocks noChangeShapeType="1"/>
            </p:cNvSpPr>
            <p:nvPr/>
          </p:nvSpPr>
          <p:spPr bwMode="auto">
            <a:xfrm>
              <a:off x="4451" y="256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127"/>
            <p:cNvSpPr>
              <a:spLocks noChangeShapeType="1"/>
            </p:cNvSpPr>
            <p:nvPr/>
          </p:nvSpPr>
          <p:spPr bwMode="auto">
            <a:xfrm>
              <a:off x="8604" y="256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152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An alternative elegant  linked representation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781800" y="1752600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80808"/>
                </a:solidFill>
              </a:rPr>
              <a:t>LINK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609600"/>
            <a:ext cx="8382000" cy="5867400"/>
            <a:chOff x="1800" y="1440"/>
            <a:chExt cx="9720" cy="5760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solidFill>
              <a:srgbClr val="B6AA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640" y="2130"/>
              <a:ext cx="991" cy="302"/>
              <a:chOff x="5700" y="2160"/>
              <a:chExt cx="991" cy="302"/>
            </a:xfrm>
          </p:grpSpPr>
          <p:sp>
            <p:nvSpPr>
              <p:cNvPr id="12413" name="Rectangle 8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14" name="Rectangle 9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2415" name="Rectangle 10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780" y="2130"/>
              <a:ext cx="991" cy="302"/>
              <a:chOff x="5700" y="2160"/>
              <a:chExt cx="991" cy="302"/>
            </a:xfrm>
          </p:grpSpPr>
          <p:sp>
            <p:nvSpPr>
              <p:cNvPr id="12410" name="Rectangle 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11" name="Rectangle 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2" name="Rectangle 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35" y="2130"/>
              <a:ext cx="991" cy="302"/>
              <a:chOff x="5700" y="2160"/>
              <a:chExt cx="991" cy="302"/>
            </a:xfrm>
          </p:grpSpPr>
          <p:sp>
            <p:nvSpPr>
              <p:cNvPr id="12407" name="Rectangle 16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08" name="Rectangle 17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C</a:t>
                </a:r>
              </a:p>
            </p:txBody>
          </p:sp>
          <p:sp>
            <p:nvSpPr>
              <p:cNvPr id="12409" name="Rectangle 18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9090" y="2130"/>
              <a:ext cx="991" cy="302"/>
              <a:chOff x="5700" y="2160"/>
              <a:chExt cx="991" cy="302"/>
            </a:xfrm>
          </p:grpSpPr>
          <p:sp>
            <p:nvSpPr>
              <p:cNvPr id="12404" name="Rectangle 20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  <a:latin typeface="Franklin Gothic Medium" pitchFamily="34" charset="0"/>
                  </a:rPr>
                  <a:t>0</a:t>
                </a:r>
              </a:p>
            </p:txBody>
          </p:sp>
          <p:sp>
            <p:nvSpPr>
              <p:cNvPr id="12405" name="Rectangle 21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6" name="Rectangle 22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0260" y="2130"/>
              <a:ext cx="991" cy="302"/>
              <a:chOff x="5700" y="2160"/>
              <a:chExt cx="991" cy="302"/>
            </a:xfrm>
          </p:grpSpPr>
          <p:sp>
            <p:nvSpPr>
              <p:cNvPr id="12401" name="Rectangle 24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02" name="Rectangle 25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3" name="Rectangle 26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Line 27"/>
            <p:cNvSpPr>
              <a:spLocks noChangeShapeType="1"/>
            </p:cNvSpPr>
            <p:nvPr/>
          </p:nvSpPr>
          <p:spPr bwMode="auto">
            <a:xfrm>
              <a:off x="6435" y="228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8"/>
            <p:cNvSpPr>
              <a:spLocks noChangeShapeType="1"/>
            </p:cNvSpPr>
            <p:nvPr/>
          </p:nvSpPr>
          <p:spPr bwMode="auto">
            <a:xfrm>
              <a:off x="757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29"/>
            <p:cNvSpPr>
              <a:spLocks noChangeShapeType="1"/>
            </p:cNvSpPr>
            <p:nvPr/>
          </p:nvSpPr>
          <p:spPr bwMode="auto">
            <a:xfrm>
              <a:off x="874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30"/>
            <p:cNvSpPr>
              <a:spLocks noChangeShapeType="1"/>
            </p:cNvSpPr>
            <p:nvPr/>
          </p:nvSpPr>
          <p:spPr bwMode="auto">
            <a:xfrm>
              <a:off x="9900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1325" y="2295"/>
              <a:ext cx="180" cy="421"/>
              <a:chOff x="2775" y="7035"/>
              <a:chExt cx="180" cy="421"/>
            </a:xfrm>
          </p:grpSpPr>
          <p:sp>
            <p:nvSpPr>
              <p:cNvPr id="12398" name="Line 3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Line 3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0" name="Line 3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5" name="Line 35"/>
            <p:cNvSpPr>
              <a:spLocks noChangeShapeType="1"/>
            </p:cNvSpPr>
            <p:nvPr/>
          </p:nvSpPr>
          <p:spPr bwMode="auto">
            <a:xfrm>
              <a:off x="11055" y="229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625" y="3255"/>
              <a:ext cx="991" cy="302"/>
              <a:chOff x="5700" y="2160"/>
              <a:chExt cx="991" cy="302"/>
            </a:xfrm>
          </p:grpSpPr>
          <p:sp>
            <p:nvSpPr>
              <p:cNvPr id="12395" name="Rectangle 3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6" name="Rectangle 3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80808"/>
                    </a:solidFill>
                  </a:rPr>
                  <a:t>B</a:t>
                </a:r>
                <a:endParaRPr lang="en-US" dirty="0"/>
              </a:p>
            </p:txBody>
          </p:sp>
          <p:sp>
            <p:nvSpPr>
              <p:cNvPr id="12397" name="Rectangle 3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6765" y="3255"/>
              <a:ext cx="991" cy="302"/>
              <a:chOff x="5700" y="2160"/>
              <a:chExt cx="991" cy="302"/>
            </a:xfrm>
          </p:grpSpPr>
          <p:sp>
            <p:nvSpPr>
              <p:cNvPr id="12392" name="Rectangle 41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3" name="Rectangle 42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F</a:t>
                </a:r>
              </a:p>
            </p:txBody>
          </p:sp>
          <p:sp>
            <p:nvSpPr>
              <p:cNvPr id="12394" name="Rectangle 43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7920" y="3255"/>
              <a:ext cx="991" cy="302"/>
              <a:chOff x="5700" y="2160"/>
              <a:chExt cx="991" cy="302"/>
            </a:xfrm>
          </p:grpSpPr>
          <p:sp>
            <p:nvSpPr>
              <p:cNvPr id="12389" name="Rectangle 45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0" name="Rectangle 46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G</a:t>
                </a:r>
              </a:p>
            </p:txBody>
          </p:sp>
          <p:sp>
            <p:nvSpPr>
              <p:cNvPr id="12391" name="Rectangle 47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9075" y="3255"/>
              <a:ext cx="991" cy="302"/>
              <a:chOff x="5700" y="2160"/>
              <a:chExt cx="991" cy="302"/>
            </a:xfrm>
          </p:grpSpPr>
          <p:sp>
            <p:nvSpPr>
              <p:cNvPr id="12386" name="Rectangle 49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7" name="Rectangle 50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H</a:t>
                </a:r>
              </a:p>
            </p:txBody>
          </p:sp>
          <p:sp>
            <p:nvSpPr>
              <p:cNvPr id="12388" name="Rectangle 51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Line 52"/>
            <p:cNvSpPr>
              <a:spLocks noChangeShapeType="1"/>
            </p:cNvSpPr>
            <p:nvPr/>
          </p:nvSpPr>
          <p:spPr bwMode="auto">
            <a:xfrm>
              <a:off x="6420" y="3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53"/>
            <p:cNvSpPr>
              <a:spLocks noChangeShapeType="1"/>
            </p:cNvSpPr>
            <p:nvPr/>
          </p:nvSpPr>
          <p:spPr bwMode="auto">
            <a:xfrm>
              <a:off x="756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54"/>
            <p:cNvSpPr>
              <a:spLocks noChangeShapeType="1"/>
            </p:cNvSpPr>
            <p:nvPr/>
          </p:nvSpPr>
          <p:spPr bwMode="auto">
            <a:xfrm>
              <a:off x="873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10155" y="3405"/>
              <a:ext cx="180" cy="421"/>
              <a:chOff x="2775" y="7035"/>
              <a:chExt cx="180" cy="421"/>
            </a:xfrm>
          </p:grpSpPr>
          <p:sp>
            <p:nvSpPr>
              <p:cNvPr id="12383" name="Line 5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Line 5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5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4" name="Line 59"/>
            <p:cNvSpPr>
              <a:spLocks noChangeShapeType="1"/>
            </p:cNvSpPr>
            <p:nvPr/>
          </p:nvSpPr>
          <p:spPr bwMode="auto">
            <a:xfrm>
              <a:off x="9885" y="3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60"/>
            <p:cNvSpPr>
              <a:spLocks noChangeShapeType="1"/>
            </p:cNvSpPr>
            <p:nvPr/>
          </p:nvSpPr>
          <p:spPr bwMode="auto">
            <a:xfrm>
              <a:off x="7290" y="2265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61"/>
            <p:cNvSpPr>
              <a:spLocks noChangeShapeType="1"/>
            </p:cNvSpPr>
            <p:nvPr/>
          </p:nvSpPr>
          <p:spPr bwMode="auto">
            <a:xfrm>
              <a:off x="6120" y="2880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7020" y="4320"/>
              <a:ext cx="991" cy="302"/>
              <a:chOff x="5700" y="2160"/>
              <a:chExt cx="991" cy="302"/>
            </a:xfrm>
          </p:grpSpPr>
          <p:sp>
            <p:nvSpPr>
              <p:cNvPr id="12380" name="Rectangle 6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1" name="Rectangle 6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12382" name="Rectangle 6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8160" y="4320"/>
              <a:ext cx="991" cy="302"/>
              <a:chOff x="5700" y="2160"/>
              <a:chExt cx="991" cy="302"/>
            </a:xfrm>
          </p:grpSpPr>
          <p:sp>
            <p:nvSpPr>
              <p:cNvPr id="12377" name="Rectangle 6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Rectangle 6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12379" name="Rectangle 6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9" name="Line 70"/>
            <p:cNvSpPr>
              <a:spLocks noChangeShapeType="1"/>
            </p:cNvSpPr>
            <p:nvPr/>
          </p:nvSpPr>
          <p:spPr bwMode="auto">
            <a:xfrm>
              <a:off x="7815" y="44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9255" y="4485"/>
              <a:ext cx="180" cy="421"/>
              <a:chOff x="2775" y="7035"/>
              <a:chExt cx="180" cy="421"/>
            </a:xfrm>
          </p:grpSpPr>
          <p:sp>
            <p:nvSpPr>
              <p:cNvPr id="12374" name="Line 7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Line 7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7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1" name="Line 75"/>
            <p:cNvSpPr>
              <a:spLocks noChangeShapeType="1"/>
            </p:cNvSpPr>
            <p:nvPr/>
          </p:nvSpPr>
          <p:spPr bwMode="auto">
            <a:xfrm>
              <a:off x="8985" y="44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76"/>
            <p:cNvSpPr>
              <a:spLocks noChangeShapeType="1"/>
            </p:cNvSpPr>
            <p:nvPr/>
          </p:nvSpPr>
          <p:spPr bwMode="auto">
            <a:xfrm>
              <a:off x="9600" y="2280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77"/>
            <p:cNvSpPr>
              <a:spLocks noChangeShapeType="1"/>
            </p:cNvSpPr>
            <p:nvPr/>
          </p:nvSpPr>
          <p:spPr bwMode="auto">
            <a:xfrm>
              <a:off x="9585" y="2895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78"/>
            <p:cNvSpPr>
              <a:spLocks noChangeShapeType="1"/>
            </p:cNvSpPr>
            <p:nvPr/>
          </p:nvSpPr>
          <p:spPr bwMode="auto">
            <a:xfrm>
              <a:off x="10785" y="2880"/>
              <a:ext cx="1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79"/>
            <p:cNvSpPr>
              <a:spLocks noChangeShapeType="1"/>
            </p:cNvSpPr>
            <p:nvPr/>
          </p:nvSpPr>
          <p:spPr bwMode="auto">
            <a:xfrm>
              <a:off x="7185" y="414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80"/>
            <p:cNvSpPr>
              <a:spLocks noChangeShapeType="1"/>
            </p:cNvSpPr>
            <p:nvPr/>
          </p:nvSpPr>
          <p:spPr bwMode="auto">
            <a:xfrm>
              <a:off x="7185" y="4155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81"/>
            <p:cNvSpPr>
              <a:spLocks noChangeShapeType="1"/>
            </p:cNvSpPr>
            <p:nvPr/>
          </p:nvSpPr>
          <p:spPr bwMode="auto">
            <a:xfrm>
              <a:off x="6119" y="288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7020" y="5220"/>
              <a:ext cx="991" cy="302"/>
              <a:chOff x="5700" y="2160"/>
              <a:chExt cx="991" cy="302"/>
            </a:xfrm>
          </p:grpSpPr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E</a:t>
                </a:r>
              </a:p>
            </p:txBody>
          </p:sp>
          <p:sp>
            <p:nvSpPr>
              <p:cNvPr id="12373" name="Rectangle 8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86"/>
            <p:cNvGrpSpPr>
              <a:grpSpLocks/>
            </p:cNvGrpSpPr>
            <p:nvPr/>
          </p:nvGrpSpPr>
          <p:grpSpPr bwMode="auto">
            <a:xfrm>
              <a:off x="8130" y="5208"/>
              <a:ext cx="1080" cy="323"/>
              <a:chOff x="5700" y="2160"/>
              <a:chExt cx="991" cy="302"/>
            </a:xfrm>
          </p:grpSpPr>
          <p:sp>
            <p:nvSpPr>
              <p:cNvPr id="12368" name="Rectangle 8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9" name="Rectangle 8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J</a:t>
                </a:r>
              </a:p>
            </p:txBody>
          </p:sp>
          <p:sp>
            <p:nvSpPr>
              <p:cNvPr id="12370" name="Rectangle 8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0" name="Line 90"/>
            <p:cNvSpPr>
              <a:spLocks noChangeShapeType="1"/>
            </p:cNvSpPr>
            <p:nvPr/>
          </p:nvSpPr>
          <p:spPr bwMode="auto">
            <a:xfrm>
              <a:off x="7815" y="53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91"/>
            <p:cNvSpPr>
              <a:spLocks noChangeShapeType="1"/>
            </p:cNvSpPr>
            <p:nvPr/>
          </p:nvSpPr>
          <p:spPr bwMode="auto">
            <a:xfrm>
              <a:off x="9000" y="5349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92"/>
            <p:cNvGrpSpPr>
              <a:grpSpLocks/>
            </p:cNvGrpSpPr>
            <p:nvPr/>
          </p:nvGrpSpPr>
          <p:grpSpPr bwMode="auto">
            <a:xfrm>
              <a:off x="9360" y="5220"/>
              <a:ext cx="1080" cy="317"/>
              <a:chOff x="5700" y="2160"/>
              <a:chExt cx="991" cy="302"/>
            </a:xfrm>
          </p:grpSpPr>
          <p:sp>
            <p:nvSpPr>
              <p:cNvPr id="12365" name="Rectangle 9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O</a:t>
                </a:r>
              </a:p>
            </p:txBody>
          </p:sp>
          <p:sp>
            <p:nvSpPr>
              <p:cNvPr id="12366" name="Rectangle 9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Rectangle 9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10425" y="5385"/>
              <a:ext cx="180" cy="421"/>
              <a:chOff x="2775" y="7035"/>
              <a:chExt cx="180" cy="421"/>
            </a:xfrm>
          </p:grpSpPr>
          <p:sp>
            <p:nvSpPr>
              <p:cNvPr id="12362" name="Line 97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Line 98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Line 99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4" name="Line 100"/>
            <p:cNvSpPr>
              <a:spLocks noChangeShapeType="1"/>
            </p:cNvSpPr>
            <p:nvPr/>
          </p:nvSpPr>
          <p:spPr bwMode="auto">
            <a:xfrm>
              <a:off x="10155" y="53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01"/>
            <p:cNvSpPr>
              <a:spLocks noChangeShapeType="1"/>
            </p:cNvSpPr>
            <p:nvPr/>
          </p:nvSpPr>
          <p:spPr bwMode="auto">
            <a:xfrm>
              <a:off x="10770" y="2265"/>
              <a:ext cx="1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02"/>
            <p:cNvSpPr>
              <a:spLocks noChangeShapeType="1"/>
            </p:cNvSpPr>
            <p:nvPr/>
          </p:nvSpPr>
          <p:spPr bwMode="auto">
            <a:xfrm>
              <a:off x="10785" y="252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103"/>
            <p:cNvSpPr>
              <a:spLocks noChangeShapeType="1"/>
            </p:cNvSpPr>
            <p:nvPr/>
          </p:nvSpPr>
          <p:spPr bwMode="auto">
            <a:xfrm>
              <a:off x="11160" y="2505"/>
              <a:ext cx="2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04"/>
            <p:cNvSpPr>
              <a:spLocks noChangeShapeType="1"/>
            </p:cNvSpPr>
            <p:nvPr/>
          </p:nvSpPr>
          <p:spPr bwMode="auto">
            <a:xfrm>
              <a:off x="7200" y="5040"/>
              <a:ext cx="3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05"/>
            <p:cNvSpPr>
              <a:spLocks noChangeShapeType="1"/>
            </p:cNvSpPr>
            <p:nvPr/>
          </p:nvSpPr>
          <p:spPr bwMode="auto">
            <a:xfrm>
              <a:off x="7200" y="5040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9000" y="6240"/>
              <a:ext cx="991" cy="302"/>
              <a:chOff x="5700" y="2160"/>
              <a:chExt cx="991" cy="302"/>
            </a:xfrm>
          </p:grpSpPr>
          <p:sp>
            <p:nvSpPr>
              <p:cNvPr id="12359" name="Rectangle 10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0" name="Rectangle 10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K</a:t>
                </a:r>
              </a:p>
            </p:txBody>
          </p:sp>
          <p:sp>
            <p:nvSpPr>
              <p:cNvPr id="12361" name="Rectangle 10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1" name="Line 110"/>
            <p:cNvSpPr>
              <a:spLocks noChangeShapeType="1"/>
            </p:cNvSpPr>
            <p:nvPr/>
          </p:nvSpPr>
          <p:spPr bwMode="auto">
            <a:xfrm>
              <a:off x="9810" y="6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11"/>
            <p:cNvGrpSpPr>
              <a:grpSpLocks/>
            </p:cNvGrpSpPr>
            <p:nvPr/>
          </p:nvGrpSpPr>
          <p:grpSpPr bwMode="auto">
            <a:xfrm>
              <a:off x="10170" y="6255"/>
              <a:ext cx="991" cy="302"/>
              <a:chOff x="5700" y="2160"/>
              <a:chExt cx="991" cy="302"/>
            </a:xfrm>
          </p:grpSpPr>
          <p:sp>
            <p:nvSpPr>
              <p:cNvPr id="12356" name="Rectangle 1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57" name="Rectangle 1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L</a:t>
                </a:r>
              </a:p>
            </p:txBody>
          </p:sp>
          <p:sp>
            <p:nvSpPr>
              <p:cNvPr id="12358" name="Rectangle 1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115"/>
            <p:cNvGrpSpPr>
              <a:grpSpLocks/>
            </p:cNvGrpSpPr>
            <p:nvPr/>
          </p:nvGrpSpPr>
          <p:grpSpPr bwMode="auto">
            <a:xfrm>
              <a:off x="11265" y="6405"/>
              <a:ext cx="180" cy="421"/>
              <a:chOff x="2775" y="7035"/>
              <a:chExt cx="180" cy="421"/>
            </a:xfrm>
          </p:grpSpPr>
          <p:sp>
            <p:nvSpPr>
              <p:cNvPr id="12353" name="Line 11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Line 11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Line 11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4" name="Line 119"/>
            <p:cNvSpPr>
              <a:spLocks noChangeShapeType="1"/>
            </p:cNvSpPr>
            <p:nvPr/>
          </p:nvSpPr>
          <p:spPr bwMode="auto">
            <a:xfrm>
              <a:off x="10995" y="6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120"/>
            <p:cNvSpPr>
              <a:spLocks noChangeShapeType="1"/>
            </p:cNvSpPr>
            <p:nvPr/>
          </p:nvSpPr>
          <p:spPr bwMode="auto">
            <a:xfrm>
              <a:off x="9840" y="5355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121"/>
            <p:cNvSpPr>
              <a:spLocks noChangeShapeType="1"/>
            </p:cNvSpPr>
            <p:nvPr/>
          </p:nvSpPr>
          <p:spPr bwMode="auto">
            <a:xfrm>
              <a:off x="9180" y="5895"/>
              <a:ext cx="6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122"/>
            <p:cNvSpPr>
              <a:spLocks noChangeShapeType="1"/>
            </p:cNvSpPr>
            <p:nvPr/>
          </p:nvSpPr>
          <p:spPr bwMode="auto">
            <a:xfrm>
              <a:off x="9180" y="5895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Rectangle 123"/>
            <p:cNvSpPr>
              <a:spLocks noChangeArrowheads="1"/>
            </p:cNvSpPr>
            <p:nvPr/>
          </p:nvSpPr>
          <p:spPr bwMode="auto">
            <a:xfrm>
              <a:off x="5760" y="6840"/>
              <a:ext cx="558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(b) Linked representation of the tree</a:t>
              </a:r>
            </a:p>
          </p:txBody>
        </p:sp>
      </p:grpSp>
      <p:sp>
        <p:nvSpPr>
          <p:cNvPr id="12291" name="Rectangle 128"/>
          <p:cNvSpPr>
            <a:spLocks noChangeArrowheads="1"/>
          </p:cNvSpPr>
          <p:nvPr/>
        </p:nvSpPr>
        <p:spPr bwMode="auto">
          <a:xfrm>
            <a:off x="6019800" y="35814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80808"/>
                </a:solidFill>
              </a:rPr>
              <a:t>1</a:t>
            </a:r>
          </a:p>
        </p:txBody>
      </p: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152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An alternative elegant  linked representation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Discussed So fa</a:t>
            </a:r>
            <a:r>
              <a:rPr lang="en-US" dirty="0"/>
              <a:t>r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Here are some of the data structures we have studied so far:</a:t>
            </a:r>
          </a:p>
          <a:p>
            <a:pPr lvl="1" eaLnBrk="1" hangingPunct="1"/>
            <a:r>
              <a:rPr lang="en-US" dirty="0" smtClean="0"/>
              <a:t>Arrays	</a:t>
            </a:r>
          </a:p>
          <a:p>
            <a:pPr lvl="1" eaLnBrk="1" hangingPunct="1"/>
            <a:r>
              <a:rPr lang="en-US" dirty="0" smtClean="0"/>
              <a:t>Stacks, Queues and </a:t>
            </a:r>
            <a:r>
              <a:rPr lang="en-US" dirty="0" err="1" smtClean="0"/>
              <a:t>deques</a:t>
            </a:r>
            <a:endParaRPr lang="en-US" dirty="0" smtClean="0"/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inked list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Inherently </a:t>
            </a:r>
            <a:r>
              <a:rPr lang="en-US" dirty="0" err="1" smtClean="0"/>
              <a:t>uni</a:t>
            </a:r>
            <a:r>
              <a:rPr lang="en-US" dirty="0" smtClean="0"/>
              <a:t>-dimensional in structure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binary tree T is defined as a  finite set of elements called nodes such that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 is empty (Called the Null tree or Empty tree) or </a:t>
            </a:r>
          </a:p>
          <a:p>
            <a:pPr>
              <a:buNone/>
            </a:pPr>
            <a:r>
              <a:rPr lang="en-US" dirty="0" smtClean="0"/>
              <a:t>[b] T contains a distinguished node R called the root of T and the remaining nodes of T form an ordered pair of disjoint binary trees T</a:t>
            </a:r>
            <a:r>
              <a:rPr lang="en-US" baseline="-25000" dirty="0" smtClean="0"/>
              <a:t>1 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chemeClr val="tx1"/>
                </a:solidFill>
              </a:rPr>
              <a:t>Binary Trees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binary tree </a:t>
            </a:r>
            <a:r>
              <a:rPr lang="en-US" dirty="0" smtClean="0"/>
              <a:t>has the characteristic of all nodes having at most two branches, that is, all nodes have a </a:t>
            </a:r>
            <a:r>
              <a:rPr lang="en-US" b="1" dirty="0" smtClean="0">
                <a:solidFill>
                  <a:srgbClr val="FF0000"/>
                </a:solidFill>
              </a:rPr>
              <a:t>degree of at most 2</a:t>
            </a:r>
            <a:r>
              <a:rPr lang="en-US" i="1" dirty="0" smtClean="0"/>
              <a:t>. </a:t>
            </a:r>
          </a:p>
          <a:p>
            <a:pPr eaLnBrk="1" hangingPunct="1">
              <a:buClr>
                <a:srgbClr val="FF6600"/>
              </a:buClr>
              <a:buSzPct val="120000"/>
              <a:defRPr/>
            </a:pPr>
            <a:endParaRPr lang="en-US" i="1" dirty="0" smtClean="0"/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i="1" dirty="0" smtClean="0"/>
          </a:p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binary tree can therefore be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or consist of a root node and two disjoint binary trees termed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-1066800" y="304800"/>
            <a:ext cx="10363200" cy="5715000"/>
            <a:chOff x="1980" y="1378"/>
            <a:chExt cx="8460" cy="3482"/>
          </a:xfrm>
        </p:grpSpPr>
        <p:sp>
          <p:nvSpPr>
            <p:cNvPr id="14340" name="AutoShape 5"/>
            <p:cNvSpPr>
              <a:spLocks noChangeAspect="1" noChangeArrowheads="1"/>
            </p:cNvSpPr>
            <p:nvPr/>
          </p:nvSpPr>
          <p:spPr bwMode="auto">
            <a:xfrm>
              <a:off x="1980" y="1378"/>
              <a:ext cx="8460" cy="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14360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dirty="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14361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4353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14357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 dirty="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1435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56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4346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  <p:sp>
          <p:nvSpPr>
            <p:cNvPr id="14347" name="Line 22"/>
            <p:cNvSpPr>
              <a:spLocks noChangeShapeType="1"/>
            </p:cNvSpPr>
            <p:nvPr/>
          </p:nvSpPr>
          <p:spPr bwMode="auto">
            <a:xfrm>
              <a:off x="6435" y="2040"/>
              <a:ext cx="23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3"/>
            <p:cNvSpPr>
              <a:spLocks noChangeArrowheads="1"/>
            </p:cNvSpPr>
            <p:nvPr/>
          </p:nvSpPr>
          <p:spPr bwMode="auto">
            <a:xfrm>
              <a:off x="8955" y="186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1</a:t>
              </a:r>
            </a:p>
          </p:txBody>
        </p:sp>
        <p:sp>
          <p:nvSpPr>
            <p:cNvPr id="14349" name="Line 24"/>
            <p:cNvSpPr>
              <a:spLocks noChangeShapeType="1"/>
            </p:cNvSpPr>
            <p:nvPr/>
          </p:nvSpPr>
          <p:spPr bwMode="auto">
            <a:xfrm>
              <a:off x="7530" y="3120"/>
              <a:ext cx="12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25"/>
            <p:cNvSpPr>
              <a:spLocks noChangeArrowheads="1"/>
            </p:cNvSpPr>
            <p:nvPr/>
          </p:nvSpPr>
          <p:spPr bwMode="auto">
            <a:xfrm>
              <a:off x="8910" y="291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2</a:t>
              </a:r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>
              <a:off x="8220" y="4066"/>
              <a:ext cx="5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8910" y="3855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3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/>
              <a:t>Important observations regarding binary trees: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on level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a binary tree is 2</a:t>
            </a:r>
            <a:r>
              <a:rPr lang="en-US" sz="2800" b="1" baseline="30000" dirty="0">
                <a:solidFill>
                  <a:srgbClr val="FF0000"/>
                </a:solidFill>
              </a:rPr>
              <a:t>i-1</a:t>
            </a:r>
            <a:r>
              <a:rPr lang="en-US" sz="2800" dirty="0"/>
              <a:t>, 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u="sng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in a binary tree of height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-1, h</a:t>
            </a:r>
            <a:r>
              <a:rPr lang="en-US" sz="2800" b="1" u="sng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/>
              <a:t>any non empty binary tree, if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 </a:t>
            </a:r>
            <a:r>
              <a:rPr lang="en-US" sz="2800" dirty="0" smtClean="0"/>
              <a:t>is </a:t>
            </a:r>
            <a:r>
              <a:rPr lang="en-US" sz="2800" dirty="0"/>
              <a:t>the number of terminal nodes and </a:t>
            </a: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i="1" baseline="-25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is the </a:t>
            </a:r>
            <a:r>
              <a:rPr lang="en-US" sz="2800" dirty="0" smtClean="0"/>
              <a:t>number </a:t>
            </a:r>
            <a:r>
              <a:rPr lang="en-US" sz="2800" dirty="0"/>
              <a:t>of nodes of degree 2,  then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=t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+1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A binary tree of height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which has all its permissible maximum number of nodes viz.,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-1 </a:t>
            </a:r>
            <a:r>
              <a:rPr lang="en-US" b="1" dirty="0" smtClean="0"/>
              <a:t>i</a:t>
            </a:r>
            <a:r>
              <a:rPr lang="en-US" dirty="0" smtClean="0"/>
              <a:t>ntact is known as a  </a:t>
            </a:r>
            <a:r>
              <a:rPr lang="en-US" b="1" dirty="0" smtClean="0">
                <a:solidFill>
                  <a:srgbClr val="FF0000"/>
                </a:solidFill>
              </a:rPr>
              <a:t>full binary tree of height h.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90600" y="3048000"/>
            <a:ext cx="4213697" cy="3340451"/>
            <a:chOff x="3960" y="1801"/>
            <a:chExt cx="4140" cy="25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3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0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441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5791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sz="2800" dirty="0" smtClean="0"/>
              <a:t>A binary tree with </a:t>
            </a:r>
            <a:r>
              <a:rPr lang="en-US" sz="2800" b="1" dirty="0" smtClean="0">
                <a:solidFill>
                  <a:srgbClr val="FF0000"/>
                </a:solidFill>
              </a:rPr>
              <a:t>n’ </a:t>
            </a:r>
            <a:r>
              <a:rPr lang="en-US" sz="2800" dirty="0" smtClean="0"/>
              <a:t>nodes and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complete </a:t>
            </a:r>
            <a:r>
              <a:rPr lang="en-US" sz="2800" dirty="0" smtClean="0"/>
              <a:t>if its nodes correspond to the nodes which are numbered </a:t>
            </a:r>
            <a:r>
              <a:rPr lang="en-US" sz="2800" b="1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/>
              <a:t> (</a:t>
            </a:r>
            <a:r>
              <a:rPr lang="en-US" sz="2800" b="1" dirty="0" smtClean="0">
                <a:solidFill>
                  <a:srgbClr val="FF0000"/>
                </a:solidFill>
              </a:rPr>
              <a:t>n’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</a:rPr>
              <a:t> n</a:t>
            </a:r>
            <a:r>
              <a:rPr lang="en-US" sz="2800" i="1" dirty="0" smtClean="0"/>
              <a:t>)</a:t>
            </a:r>
            <a:r>
              <a:rPr lang="en-US" sz="2800" dirty="0" smtClean="0"/>
              <a:t> in a full binary tree of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838201" y="2362200"/>
            <a:ext cx="3511415" cy="3301366"/>
            <a:chOff x="3960" y="1801"/>
            <a:chExt cx="3450" cy="253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510" y="2880"/>
              <a:ext cx="900" cy="914"/>
              <a:chOff x="5640" y="2041"/>
              <a:chExt cx="900" cy="91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2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0" y="2514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9200" y="3886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733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56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2133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 of a complete binary tree with 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dirty="0" smtClean="0"/>
              <a:t>given by  </a:t>
            </a:r>
          </a:p>
          <a:p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334000" y="37338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98320" imgH="291960" progId="Equation.3">
                  <p:embed/>
                </p:oleObj>
              </mc:Choice>
              <mc:Fallback>
                <p:oleObj name="Equation" r:id="rId3" imgW="149832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35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077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 smtClean="0"/>
              <a:t>A complete binary tree obeys the following properties with regard to its node numbering: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[a]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its left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u="sng" dirty="0" smtClean="0"/>
              <a:t>&lt; </a:t>
            </a:r>
            <a:r>
              <a:rPr lang="en-US" sz="2800" dirty="0" smtClean="0"/>
              <a:t>n</a:t>
            </a:r>
            <a:r>
              <a:rPr lang="en-US" sz="2800" dirty="0"/>
              <a:t>). If 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&gt; n </a:t>
            </a:r>
            <a:r>
              <a:rPr lang="en-US" sz="2800" dirty="0"/>
              <a:t>then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/>
              <a:t> has no left child.</a:t>
            </a:r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[b]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then its right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+1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</a:t>
            </a:r>
            <a:r>
              <a:rPr lang="en-US" sz="2800" u="sng" dirty="0" smtClean="0"/>
              <a:t>&lt;</a:t>
            </a:r>
            <a:r>
              <a:rPr lang="en-US" sz="2800" dirty="0" smtClean="0"/>
              <a:t>n</a:t>
            </a:r>
            <a:r>
              <a:rPr lang="en-US" sz="2800" dirty="0"/>
              <a:t>). If 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&gt; n </a:t>
            </a:r>
            <a:r>
              <a:rPr lang="en-US" sz="2800" dirty="0"/>
              <a:t>then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no right child.</a:t>
            </a:r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077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 smtClean="0"/>
              <a:t>A complete binary tree obeys the following properties with regard to its node numbering: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[c] If </a:t>
            </a:r>
            <a:r>
              <a:rPr lang="en-US" sz="2800" dirty="0"/>
              <a:t>a child node (left or right)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the parent node has the number </a:t>
            </a:r>
            <a:r>
              <a:rPr lang="en-US" sz="2800" dirty="0" smtClean="0"/>
              <a:t>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/2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if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. If </a:t>
            </a:r>
            <a:r>
              <a:rPr lang="en-US" sz="2800" i="1" dirty="0" err="1"/>
              <a:t>i</a:t>
            </a:r>
            <a:r>
              <a:rPr lang="en-US" sz="2800" i="1" dirty="0"/>
              <a:t> =1</a:t>
            </a:r>
            <a:r>
              <a:rPr lang="en-US" sz="2800" dirty="0"/>
              <a:t> then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root and hence has no parent.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binary tree which is dominated solely by left child nodes or right child nodes is called a </a:t>
            </a:r>
            <a:r>
              <a:rPr lang="en-US" sz="2800" b="1" dirty="0">
                <a:solidFill>
                  <a:srgbClr val="FF0000"/>
                </a:solidFill>
              </a:rPr>
              <a:t>skewed binary tree </a:t>
            </a:r>
            <a:r>
              <a:rPr lang="en-US" sz="2800" dirty="0"/>
              <a:t>or more specifically </a:t>
            </a:r>
            <a:r>
              <a:rPr lang="en-US" sz="2800" b="1" dirty="0">
                <a:solidFill>
                  <a:srgbClr val="FF0000"/>
                </a:solidFill>
              </a:rPr>
              <a:t>left skewed binary tree</a:t>
            </a:r>
            <a:r>
              <a:rPr lang="en-US" sz="2800" i="1" dirty="0"/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right skewed binary tree </a:t>
            </a:r>
            <a:r>
              <a:rPr lang="en-US" sz="2800" dirty="0"/>
              <a:t>respectively. 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2895600"/>
            <a:ext cx="7315200" cy="3467100"/>
            <a:chOff x="2160" y="1800"/>
            <a:chExt cx="7560" cy="3780"/>
          </a:xfrm>
          <a:noFill/>
        </p:grpSpPr>
        <p:sp>
          <p:nvSpPr>
            <p:cNvPr id="17414" name="AutoShape 6"/>
            <p:cNvSpPr>
              <a:spLocks noChangeAspect="1" noChangeArrowheads="1"/>
            </p:cNvSpPr>
            <p:nvPr/>
          </p:nvSpPr>
          <p:spPr bwMode="auto">
            <a:xfrm>
              <a:off x="2160" y="1800"/>
              <a:ext cx="7560" cy="37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7380" y="232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020" y="1876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3888" y="2415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495" y="29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3363" y="3479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970" y="400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2838" y="4544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2520" y="50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6975" y="1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8145" y="334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7740" y="289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080808"/>
                  </a:solidFill>
                </a:rPr>
                <a:t>n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8865" y="433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460" y="388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o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9060" y="4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3240" y="5040"/>
              <a:ext cx="1980" cy="36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Left skewed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840" y="5040"/>
              <a:ext cx="1980" cy="5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Right skewed</a:t>
              </a:r>
            </a:p>
          </p:txBody>
        </p:sp>
      </p:grp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5486400" y="2971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80808"/>
                </a:solidFill>
              </a:rPr>
              <a:t>m</a:t>
            </a: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7543800" y="5791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p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Extended Binary Tree: 2-Tree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binary tree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said to be 2-Tree or an extended binary tree if each node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has either 0 or 2 children.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Nodes with 2 children are called internal nodes and the nodes with 0 children are called external nodes.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is defined as a finite set of one or more nodes such that 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	[a] There is a specially designated </a:t>
            </a:r>
            <a:r>
              <a:rPr lang="en-US" b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 and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	[b] The rest of the nodes could be partitioned into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disjoint sets (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0) each set representing a tree T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=1,2, . . .  t  known as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of the tree.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Representation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Binary tree can be represented by means of </a:t>
            </a:r>
          </a:p>
          <a:p>
            <a:pPr>
              <a:buNone/>
            </a:pPr>
            <a:r>
              <a:rPr lang="en-US" dirty="0" smtClean="0"/>
              <a:t>[a] Array</a:t>
            </a:r>
          </a:p>
          <a:p>
            <a:pPr>
              <a:buNone/>
            </a:pPr>
            <a:r>
              <a:rPr lang="en-US" dirty="0" smtClean="0"/>
              <a:t>[b] linked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marL="838200" indent="-838200" eaLnBrk="1" hangingPunct="1">
              <a:defRPr/>
            </a:pPr>
            <a:r>
              <a:rPr lang="en-US" sz="3200" smtClean="0">
                <a:solidFill>
                  <a:schemeClr val="tx1"/>
                </a:solidFill>
              </a:rPr>
              <a:t>Representation Of  Binary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685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 smtClean="0"/>
              <a:t>Array Representation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381000" y="2362200"/>
            <a:ext cx="3733800" cy="2590800"/>
            <a:chOff x="2130" y="2040"/>
            <a:chExt cx="2160" cy="3312"/>
          </a:xfrm>
        </p:grpSpPr>
        <p:sp>
          <p:nvSpPr>
            <p:cNvPr id="18439" name="Rectangle 163"/>
            <p:cNvSpPr>
              <a:spLocks noChangeArrowheads="1"/>
            </p:cNvSpPr>
            <p:nvPr/>
          </p:nvSpPr>
          <p:spPr bwMode="auto">
            <a:xfrm>
              <a:off x="2490" y="45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10</a:t>
              </a:r>
            </a:p>
          </p:txBody>
        </p:sp>
        <p:sp>
          <p:nvSpPr>
            <p:cNvPr id="18440" name="Rectangle 164"/>
            <p:cNvSpPr>
              <a:spLocks noChangeArrowheads="1"/>
            </p:cNvSpPr>
            <p:nvPr/>
          </p:nvSpPr>
          <p:spPr bwMode="auto">
            <a:xfrm>
              <a:off x="3630" y="36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5</a:t>
              </a:r>
            </a:p>
          </p:txBody>
        </p:sp>
        <p:sp>
          <p:nvSpPr>
            <p:cNvPr id="18441" name="Rectangle 165"/>
            <p:cNvSpPr>
              <a:spLocks noChangeArrowheads="1"/>
            </p:cNvSpPr>
            <p:nvPr/>
          </p:nvSpPr>
          <p:spPr bwMode="auto">
            <a:xfrm>
              <a:off x="2130" y="366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4</a:t>
              </a:r>
            </a:p>
          </p:txBody>
        </p:sp>
        <p:sp>
          <p:nvSpPr>
            <p:cNvPr id="18442" name="Rectangle 166"/>
            <p:cNvSpPr>
              <a:spLocks noChangeArrowheads="1"/>
            </p:cNvSpPr>
            <p:nvPr/>
          </p:nvSpPr>
          <p:spPr bwMode="auto">
            <a:xfrm>
              <a:off x="2505" y="27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2</a:t>
              </a:r>
            </a:p>
          </p:txBody>
        </p:sp>
        <p:sp>
          <p:nvSpPr>
            <p:cNvPr id="18443" name="Rectangle 167"/>
            <p:cNvSpPr>
              <a:spLocks noChangeArrowheads="1"/>
            </p:cNvSpPr>
            <p:nvPr/>
          </p:nvSpPr>
          <p:spPr bwMode="auto">
            <a:xfrm>
              <a:off x="2910" y="204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</a:t>
              </a:r>
            </a:p>
          </p:txBody>
        </p:sp>
        <p:sp>
          <p:nvSpPr>
            <p:cNvPr id="18444" name="Oval 168"/>
            <p:cNvSpPr>
              <a:spLocks noChangeArrowheads="1"/>
            </p:cNvSpPr>
            <p:nvPr/>
          </p:nvSpPr>
          <p:spPr bwMode="auto">
            <a:xfrm>
              <a:off x="3240" y="217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8445" name="Line 169"/>
            <p:cNvSpPr>
              <a:spLocks noChangeShapeType="1"/>
            </p:cNvSpPr>
            <p:nvPr/>
          </p:nvSpPr>
          <p:spPr bwMode="auto">
            <a:xfrm flipH="1">
              <a:off x="3046" y="27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Oval 170"/>
            <p:cNvSpPr>
              <a:spLocks noChangeArrowheads="1"/>
            </p:cNvSpPr>
            <p:nvPr/>
          </p:nvSpPr>
          <p:spPr bwMode="auto">
            <a:xfrm>
              <a:off x="2355" y="39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8447" name="Oval 171"/>
            <p:cNvSpPr>
              <a:spLocks noChangeArrowheads="1"/>
            </p:cNvSpPr>
            <p:nvPr/>
          </p:nvSpPr>
          <p:spPr bwMode="auto">
            <a:xfrm>
              <a:off x="2805" y="3016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8448" name="Line 172"/>
            <p:cNvSpPr>
              <a:spLocks noChangeShapeType="1"/>
            </p:cNvSpPr>
            <p:nvPr/>
          </p:nvSpPr>
          <p:spPr bwMode="auto">
            <a:xfrm flipH="1">
              <a:off x="261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3"/>
            <p:cNvSpPr>
              <a:spLocks noChangeShapeType="1"/>
            </p:cNvSpPr>
            <p:nvPr/>
          </p:nvSpPr>
          <p:spPr bwMode="auto">
            <a:xfrm>
              <a:off x="315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Oval 174"/>
            <p:cNvSpPr>
              <a:spLocks noChangeArrowheads="1"/>
            </p:cNvSpPr>
            <p:nvPr/>
          </p:nvSpPr>
          <p:spPr bwMode="auto">
            <a:xfrm>
              <a:off x="2745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e</a:t>
              </a:r>
            </a:p>
          </p:txBody>
        </p:sp>
        <p:sp>
          <p:nvSpPr>
            <p:cNvPr id="18451" name="Oval 175"/>
            <p:cNvSpPr>
              <a:spLocks noChangeArrowheads="1"/>
            </p:cNvSpPr>
            <p:nvPr/>
          </p:nvSpPr>
          <p:spPr bwMode="auto">
            <a:xfrm>
              <a:off x="3180" y="391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8452" name="Oval 176"/>
            <p:cNvSpPr>
              <a:spLocks noChangeArrowheads="1"/>
            </p:cNvSpPr>
            <p:nvPr/>
          </p:nvSpPr>
          <p:spPr bwMode="auto">
            <a:xfrm>
              <a:off x="3586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f</a:t>
              </a:r>
            </a:p>
          </p:txBody>
        </p:sp>
        <p:sp>
          <p:nvSpPr>
            <p:cNvPr id="18453" name="Line 177"/>
            <p:cNvSpPr>
              <a:spLocks noChangeShapeType="1"/>
            </p:cNvSpPr>
            <p:nvPr/>
          </p:nvSpPr>
          <p:spPr bwMode="auto">
            <a:xfrm flipH="1">
              <a:off x="300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78"/>
            <p:cNvSpPr>
              <a:spLocks noChangeShapeType="1"/>
            </p:cNvSpPr>
            <p:nvPr/>
          </p:nvSpPr>
          <p:spPr bwMode="auto">
            <a:xfrm>
              <a:off x="354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Text Box 179"/>
          <p:cNvSpPr txBox="1">
            <a:spLocks noChangeArrowheads="1"/>
          </p:cNvSpPr>
          <p:nvPr/>
        </p:nvSpPr>
        <p:spPr bwMode="auto">
          <a:xfrm>
            <a:off x="3657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11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4000" y="5486400"/>
          <a:ext cx="67817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477984"/>
                <a:gridCol w="685800"/>
                <a:gridCol w="685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14800" y="228600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Sequential representation of a tree with depth </a:t>
            </a:r>
            <a:r>
              <a:rPr lang="en-US" sz="2800" b="1" dirty="0" smtClean="0">
                <a:solidFill>
                  <a:srgbClr val="FF0000"/>
                </a:solidFill>
              </a:rPr>
              <a:t>d </a:t>
            </a:r>
            <a:r>
              <a:rPr lang="en-US" sz="2800" dirty="0" smtClean="0"/>
              <a:t>will require an array with approx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d + 1  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elements </a:t>
            </a:r>
            <a:endParaRPr lang="en-US" sz="28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334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 smtClean="0"/>
              <a:t>Linked representation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828800"/>
            <a:ext cx="5028631" cy="800100"/>
            <a:chOff x="1553" y="11833"/>
            <a:chExt cx="3536" cy="362"/>
          </a:xfrm>
        </p:grpSpPr>
        <p:sp>
          <p:nvSpPr>
            <p:cNvPr id="19514" name="Rectangle 5"/>
            <p:cNvSpPr>
              <a:spLocks noChangeArrowheads="1"/>
            </p:cNvSpPr>
            <p:nvPr/>
          </p:nvSpPr>
          <p:spPr bwMode="auto">
            <a:xfrm>
              <a:off x="1553" y="11833"/>
              <a:ext cx="1507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LCHILD</a:t>
              </a:r>
            </a:p>
          </p:txBody>
        </p:sp>
        <p:sp>
          <p:nvSpPr>
            <p:cNvPr id="19515" name="Rectangle 6"/>
            <p:cNvSpPr>
              <a:spLocks noChangeArrowheads="1"/>
            </p:cNvSpPr>
            <p:nvPr/>
          </p:nvSpPr>
          <p:spPr bwMode="auto">
            <a:xfrm>
              <a:off x="2761" y="11833"/>
              <a:ext cx="1090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b="1" dirty="0">
                  <a:solidFill>
                    <a:srgbClr val="080808"/>
                  </a:solidFill>
                </a:rPr>
                <a:t>DATA</a:t>
              </a:r>
            </a:p>
          </p:txBody>
        </p:sp>
        <p:sp>
          <p:nvSpPr>
            <p:cNvPr id="19516" name="Rectangle 7"/>
            <p:cNvSpPr>
              <a:spLocks noChangeArrowheads="1"/>
            </p:cNvSpPr>
            <p:nvPr/>
          </p:nvSpPr>
          <p:spPr bwMode="auto">
            <a:xfrm>
              <a:off x="3851" y="11833"/>
              <a:ext cx="1238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RCHILD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91000" y="2590800"/>
            <a:ext cx="4419600" cy="2895600"/>
            <a:chOff x="5685" y="11353"/>
            <a:chExt cx="4440" cy="243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7560" y="11353"/>
              <a:ext cx="1080" cy="360"/>
              <a:chOff x="7740" y="3348"/>
              <a:chExt cx="1080" cy="360"/>
            </a:xfrm>
          </p:grpSpPr>
          <p:sp>
            <p:nvSpPr>
              <p:cNvPr id="19511" name="Rectangle 10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12" name="Rectangle 11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444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9513" name="Rectangle 12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2" name="Line 13"/>
            <p:cNvSpPr>
              <a:spLocks noChangeShapeType="1"/>
            </p:cNvSpPr>
            <p:nvPr/>
          </p:nvSpPr>
          <p:spPr bwMode="auto">
            <a:xfrm>
              <a:off x="8438" y="11511"/>
              <a:ext cx="33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4"/>
            <p:cNvSpPr>
              <a:spLocks noChangeShapeType="1"/>
            </p:cNvSpPr>
            <p:nvPr/>
          </p:nvSpPr>
          <p:spPr bwMode="auto">
            <a:xfrm flipV="1">
              <a:off x="8693" y="1179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 flipV="1">
              <a:off x="8723" y="1182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6"/>
            <p:cNvSpPr>
              <a:spLocks noChangeShapeType="1"/>
            </p:cNvSpPr>
            <p:nvPr/>
          </p:nvSpPr>
          <p:spPr bwMode="auto">
            <a:xfrm flipH="1">
              <a:off x="7335" y="11534"/>
              <a:ext cx="405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6780" y="11953"/>
              <a:ext cx="1080" cy="360"/>
              <a:chOff x="7740" y="3348"/>
              <a:chExt cx="1080" cy="360"/>
            </a:xfrm>
          </p:grpSpPr>
          <p:sp>
            <p:nvSpPr>
              <p:cNvPr id="19508" name="Rectangle 18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9" name="Rectangle 19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b</a:t>
                </a:r>
              </a:p>
            </p:txBody>
          </p:sp>
          <p:sp>
            <p:nvSpPr>
              <p:cNvPr id="19510" name="Rectangle 20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7" name="Line 21"/>
            <p:cNvSpPr>
              <a:spLocks noChangeShapeType="1"/>
            </p:cNvSpPr>
            <p:nvPr/>
          </p:nvSpPr>
          <p:spPr bwMode="auto">
            <a:xfrm flipH="1">
              <a:off x="6608" y="121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22"/>
            <p:cNvSpPr>
              <a:spLocks noChangeShapeType="1"/>
            </p:cNvSpPr>
            <p:nvPr/>
          </p:nvSpPr>
          <p:spPr bwMode="auto">
            <a:xfrm>
              <a:off x="7755" y="121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710" y="12538"/>
              <a:ext cx="1080" cy="360"/>
              <a:chOff x="7740" y="3348"/>
              <a:chExt cx="1080" cy="360"/>
            </a:xfrm>
          </p:grpSpPr>
          <p:sp>
            <p:nvSpPr>
              <p:cNvPr id="19505" name="Rectangle 24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6" name="Rectangle 25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d</a:t>
                </a:r>
              </a:p>
            </p:txBody>
          </p:sp>
          <p:sp>
            <p:nvSpPr>
              <p:cNvPr id="19507" name="Rectangle 26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70" name="Line 27"/>
            <p:cNvSpPr>
              <a:spLocks noChangeShapeType="1"/>
            </p:cNvSpPr>
            <p:nvPr/>
          </p:nvSpPr>
          <p:spPr bwMode="auto">
            <a:xfrm flipH="1">
              <a:off x="7515" y="127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28"/>
            <p:cNvSpPr>
              <a:spLocks noChangeShapeType="1"/>
            </p:cNvSpPr>
            <p:nvPr/>
          </p:nvSpPr>
          <p:spPr bwMode="auto">
            <a:xfrm>
              <a:off x="8655" y="12748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5685" y="12493"/>
              <a:ext cx="1650" cy="645"/>
              <a:chOff x="5760" y="12448"/>
              <a:chExt cx="1650" cy="645"/>
            </a:xfrm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502" name="Rectangle 31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503" name="Rectangle 32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c</a:t>
                  </a:r>
                </a:p>
              </p:txBody>
            </p:sp>
            <p:sp>
              <p:nvSpPr>
                <p:cNvPr id="19504" name="Rectangle 33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96" name="Line 34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35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36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37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Line 38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39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720" y="13138"/>
              <a:ext cx="1650" cy="645"/>
              <a:chOff x="5760" y="12448"/>
              <a:chExt cx="1650" cy="645"/>
            </a:xfrm>
          </p:grpSpPr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93" name="Rectangle 43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e</a:t>
                  </a:r>
                </a:p>
              </p:txBody>
            </p:sp>
            <p:sp>
              <p:nvSpPr>
                <p:cNvPr id="19494" name="Rectangle 44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86" name="Line 45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46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47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48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49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50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8475" y="13123"/>
              <a:ext cx="1650" cy="645"/>
              <a:chOff x="5760" y="12448"/>
              <a:chExt cx="1650" cy="645"/>
            </a:xfrm>
          </p:grpSpPr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82" name="Rectangle 53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83" name="Rectangle 54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f</a:t>
                  </a:r>
                </a:p>
              </p:txBody>
            </p:sp>
            <p:sp>
              <p:nvSpPr>
                <p:cNvPr id="19484" name="Rectangle 55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76" name="Line 56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57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58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59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60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Line 61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62" name="Straight Arrow Connector 61"/>
          <p:cNvCxnSpPr/>
          <p:nvPr/>
        </p:nvCxnSpPr>
        <p:spPr>
          <a:xfrm rot="5400000">
            <a:off x="6248400" y="1752600"/>
            <a:ext cx="914400" cy="6096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104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Observation regarding the linked representation of Binary Tree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If a binary tree has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then the number of pointers used in its linked representation is </a:t>
            </a:r>
            <a:r>
              <a:rPr lang="en-US" b="1" dirty="0" smtClean="0">
                <a:solidFill>
                  <a:srgbClr val="FF0000"/>
                </a:solidFill>
              </a:rPr>
              <a:t>2 * n </a:t>
            </a:r>
          </a:p>
          <a:p>
            <a:pPr>
              <a:buNone/>
            </a:pPr>
            <a:r>
              <a:rPr lang="en-US" dirty="0" smtClean="0"/>
              <a:t>[b] The  number of null pointers used in the linked representation of a binary tree with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is </a:t>
            </a:r>
            <a:r>
              <a:rPr lang="en-US" b="1" dirty="0" smtClean="0">
                <a:solidFill>
                  <a:srgbClr val="FF0000"/>
                </a:solidFill>
              </a:rPr>
              <a:t>n + 1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Three ways of traversing the binary tree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with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[a] Process the root </a:t>
            </a:r>
            <a:r>
              <a:rPr lang="en-US" b="1" dirty="0" smtClean="0">
                <a:solidFill>
                  <a:srgbClr val="FF0000"/>
                </a:solidFill>
              </a:rPr>
              <a:t>R </a:t>
            </a:r>
          </a:p>
          <a:p>
            <a:pPr>
              <a:buNone/>
            </a:pPr>
            <a:r>
              <a:rPr lang="en-US" dirty="0" smtClean="0"/>
              <a:t>[b]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 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node-left-right traversal (NLR)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</a:p>
          <a:p>
            <a:pPr>
              <a:buNone/>
            </a:pPr>
            <a:r>
              <a:rPr lang="en-US" dirty="0" smtClean="0"/>
              <a:t>[b]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left-node-right traversal (LNR)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Post-order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[b]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[c]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left-right-node traversal (LRN)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Illustrations for Traversals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label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1 3 5 4 6 7 8 9 10 11 12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4 5 6 3 1 8 7 9 11 10 12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4 6 5 3 8 11 12 10 9 7 1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600200"/>
            <a:ext cx="3365500" cy="3124200"/>
            <a:chOff x="3168" y="1008"/>
            <a:chExt cx="2120" cy="19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68" y="1008"/>
              <a:ext cx="2120" cy="1968"/>
              <a:chOff x="3168" y="1584"/>
              <a:chExt cx="2120" cy="1968"/>
            </a:xfrm>
          </p:grpSpPr>
          <p:sp>
            <p:nvSpPr>
              <p:cNvPr id="47111" name="Oval 6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" name="Oval 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" name="Oval 8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" name="Oval 9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" name="Oval 10"/>
              <p:cNvSpPr>
                <a:spLocks noChangeArrowheads="1"/>
              </p:cNvSpPr>
              <p:nvPr/>
            </p:nvSpPr>
            <p:spPr bwMode="auto">
              <a:xfrm>
                <a:off x="4416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Oval 11"/>
              <p:cNvSpPr>
                <a:spLocks noChangeArrowheads="1"/>
              </p:cNvSpPr>
              <p:nvPr/>
            </p:nvSpPr>
            <p:spPr bwMode="auto">
              <a:xfrm>
                <a:off x="5184" y="288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Oval 12"/>
              <p:cNvSpPr>
                <a:spLocks noChangeArrowheads="1"/>
              </p:cNvSpPr>
              <p:nvPr/>
            </p:nvSpPr>
            <p:spPr bwMode="auto">
              <a:xfrm>
                <a:off x="4944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Oval 13"/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Oval 14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0" name="Oval 15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3600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9</a:t>
                </a: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7126" name="Text Box 21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3936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47128" name="Text Box 23"/>
              <p:cNvSpPr txBox="1">
                <a:spLocks noChangeArrowheads="1"/>
              </p:cNvSpPr>
              <p:nvPr/>
            </p:nvSpPr>
            <p:spPr bwMode="auto">
              <a:xfrm>
                <a:off x="3408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471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7130" name="Oval 25"/>
              <p:cNvSpPr>
                <a:spLocks noChangeArrowheads="1"/>
              </p:cNvSpPr>
              <p:nvPr/>
            </p:nvSpPr>
            <p:spPr bwMode="auto">
              <a:xfrm>
                <a:off x="5184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1" name="Text Box 26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3840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Line 2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Line 29"/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30"/>
              <p:cNvSpPr>
                <a:spLocks noChangeShapeType="1"/>
              </p:cNvSpPr>
              <p:nvPr/>
            </p:nvSpPr>
            <p:spPr bwMode="auto">
              <a:xfrm flipH="1">
                <a:off x="4464" y="206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31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32"/>
              <p:cNvSpPr>
                <a:spLocks noChangeShapeType="1"/>
              </p:cNvSpPr>
              <p:nvPr/>
            </p:nvSpPr>
            <p:spPr bwMode="auto">
              <a:xfrm flipH="1">
                <a:off x="340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Line 33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Line 34"/>
              <p:cNvSpPr>
                <a:spLocks noChangeShapeType="1"/>
              </p:cNvSpPr>
              <p:nvPr/>
            </p:nvSpPr>
            <p:spPr bwMode="auto">
              <a:xfrm>
                <a:off x="4992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35"/>
              <p:cNvSpPr>
                <a:spLocks noChangeShapeType="1"/>
              </p:cNvSpPr>
              <p:nvPr/>
            </p:nvSpPr>
            <p:spPr bwMode="auto">
              <a:xfrm flipH="1">
                <a:off x="4560" y="2928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3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Text Box 37"/>
            <p:cNvSpPr txBox="1">
              <a:spLocks noChangeArrowheads="1"/>
            </p:cNvSpPr>
            <p:nvPr/>
          </p:nvSpPr>
          <p:spPr bwMode="auto">
            <a:xfrm>
              <a:off x="4848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10</a:t>
              </a: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/>
              <a:t>Illustrations for Traversals (Contd.)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data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15 8 2 6 3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11 10 12 14 20 27 22 30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 2 3 6 7 8 10 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12 14 15 20 22 27 30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 3 7 6 2 10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12 11 8 22 30 27 20 15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7225" y="1752600"/>
            <a:ext cx="3371850" cy="3482975"/>
            <a:chOff x="912" y="1056"/>
            <a:chExt cx="4244" cy="2784"/>
          </a:xfrm>
        </p:grpSpPr>
        <p:sp>
          <p:nvSpPr>
            <p:cNvPr id="48133" name="Text Box 6"/>
            <p:cNvSpPr txBox="1">
              <a:spLocks noChangeArrowheads="1"/>
            </p:cNvSpPr>
            <p:nvPr/>
          </p:nvSpPr>
          <p:spPr bwMode="auto">
            <a:xfrm>
              <a:off x="1513" y="2857"/>
              <a:ext cx="4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6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056"/>
              <a:ext cx="4244" cy="2784"/>
              <a:chOff x="912" y="1056"/>
              <a:chExt cx="4244" cy="2784"/>
            </a:xfrm>
          </p:grpSpPr>
          <p:sp>
            <p:nvSpPr>
              <p:cNvPr id="48135" name="Oval 8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6" name="Text Box 9"/>
              <p:cNvSpPr txBox="1">
                <a:spLocks noChangeArrowheads="1"/>
              </p:cNvSpPr>
              <p:nvPr/>
            </p:nvSpPr>
            <p:spPr bwMode="auto">
              <a:xfrm>
                <a:off x="2530" y="1102"/>
                <a:ext cx="6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15</a:t>
                </a:r>
              </a:p>
            </p:txBody>
          </p:sp>
          <p:sp>
            <p:nvSpPr>
              <p:cNvPr id="48137" name="Oval 10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Oval 11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Oval 12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Oval 13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Oval 14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Oval 15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Oval 16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Oval 1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5" name="Oval 18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6" name="Oval 19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7" name="Oval 20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8" name="Oval 21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9" name="Oval 22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Line 23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Line 24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Line 25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Line 27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Line 28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29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Line 30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Line 31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32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3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34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5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Text Box 36"/>
              <p:cNvSpPr txBox="1">
                <a:spLocks noChangeArrowheads="1"/>
              </p:cNvSpPr>
              <p:nvPr/>
            </p:nvSpPr>
            <p:spPr bwMode="auto">
              <a:xfrm>
                <a:off x="1755" y="1515"/>
                <a:ext cx="4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8164" name="Text Box 37"/>
              <p:cNvSpPr txBox="1">
                <a:spLocks noChangeArrowheads="1"/>
              </p:cNvSpPr>
              <p:nvPr/>
            </p:nvSpPr>
            <p:spPr bwMode="auto">
              <a:xfrm>
                <a:off x="1228" y="2140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8165" name="Text Box 38"/>
              <p:cNvSpPr txBox="1">
                <a:spLocks noChangeArrowheads="1"/>
              </p:cNvSpPr>
              <p:nvPr/>
            </p:nvSpPr>
            <p:spPr bwMode="auto">
              <a:xfrm>
                <a:off x="939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66" name="Text Box 39"/>
              <p:cNvSpPr txBox="1">
                <a:spLocks noChangeArrowheads="1"/>
              </p:cNvSpPr>
              <p:nvPr/>
            </p:nvSpPr>
            <p:spPr bwMode="auto">
              <a:xfrm>
                <a:off x="1898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8167" name="Text Box 40"/>
              <p:cNvSpPr txBox="1">
                <a:spLocks noChangeArrowheads="1"/>
              </p:cNvSpPr>
              <p:nvPr/>
            </p:nvSpPr>
            <p:spPr bwMode="auto">
              <a:xfrm>
                <a:off x="2247" y="2141"/>
                <a:ext cx="78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8168" name="Text Box 41"/>
              <p:cNvSpPr txBox="1">
                <a:spLocks noChangeArrowheads="1"/>
              </p:cNvSpPr>
              <p:nvPr/>
            </p:nvSpPr>
            <p:spPr bwMode="auto">
              <a:xfrm>
                <a:off x="2088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10</a:t>
                </a:r>
              </a:p>
            </p:txBody>
          </p:sp>
          <p:sp>
            <p:nvSpPr>
              <p:cNvPr id="48169" name="Text Box 42"/>
              <p:cNvSpPr txBox="1">
                <a:spLocks noChangeArrowheads="1"/>
              </p:cNvSpPr>
              <p:nvPr/>
            </p:nvSpPr>
            <p:spPr bwMode="auto">
              <a:xfrm>
                <a:off x="3294" y="3432"/>
                <a:ext cx="70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14</a:t>
                </a:r>
              </a:p>
            </p:txBody>
          </p:sp>
          <p:sp>
            <p:nvSpPr>
              <p:cNvPr id="48170" name="Text Box 43"/>
              <p:cNvSpPr txBox="1">
                <a:spLocks noChangeArrowheads="1"/>
              </p:cNvSpPr>
              <p:nvPr/>
            </p:nvSpPr>
            <p:spPr bwMode="auto">
              <a:xfrm>
                <a:off x="2715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8171" name="Text Box 44"/>
              <p:cNvSpPr txBox="1">
                <a:spLocks noChangeArrowheads="1"/>
              </p:cNvSpPr>
              <p:nvPr/>
            </p:nvSpPr>
            <p:spPr bwMode="auto">
              <a:xfrm>
                <a:off x="3290" y="1467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20</a:t>
                </a:r>
              </a:p>
            </p:txBody>
          </p:sp>
          <p:sp>
            <p:nvSpPr>
              <p:cNvPr id="48172" name="Text Box 45"/>
              <p:cNvSpPr txBox="1">
                <a:spLocks noChangeArrowheads="1"/>
              </p:cNvSpPr>
              <p:nvPr/>
            </p:nvSpPr>
            <p:spPr bwMode="auto">
              <a:xfrm>
                <a:off x="4057" y="2138"/>
                <a:ext cx="61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27</a:t>
                </a:r>
              </a:p>
            </p:txBody>
          </p:sp>
          <p:sp>
            <p:nvSpPr>
              <p:cNvPr id="48173" name="Text Box 46"/>
              <p:cNvSpPr txBox="1">
                <a:spLocks noChangeArrowheads="1"/>
              </p:cNvSpPr>
              <p:nvPr/>
            </p:nvSpPr>
            <p:spPr bwMode="auto">
              <a:xfrm>
                <a:off x="3722" y="2857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22</a:t>
                </a:r>
              </a:p>
            </p:txBody>
          </p:sp>
          <p:sp>
            <p:nvSpPr>
              <p:cNvPr id="48174" name="Text Box 47"/>
              <p:cNvSpPr txBox="1">
                <a:spLocks noChangeArrowheads="1"/>
              </p:cNvSpPr>
              <p:nvPr/>
            </p:nvSpPr>
            <p:spPr bwMode="auto">
              <a:xfrm>
                <a:off x="4541" y="2812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30</a:t>
                </a:r>
              </a:p>
            </p:txBody>
          </p: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Formulation of Binary tree from </a:t>
            </a:r>
            <a:br>
              <a:rPr lang="en-US" sz="4000" smtClean="0"/>
            </a:br>
            <a:r>
              <a:rPr lang="en-US" sz="4000" smtClean="0"/>
              <a:t>Its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1. If preorder is given=&gt;First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postorder</a:t>
            </a:r>
            <a:r>
              <a:rPr lang="en-US" dirty="0" smtClean="0"/>
              <a:t> is given=&gt;Last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2. Once the root node is identified ,all nodes in the left </a:t>
            </a:r>
            <a:r>
              <a:rPr lang="en-US" dirty="0" err="1" smtClean="0"/>
              <a:t>subtrees</a:t>
            </a:r>
            <a:r>
              <a:rPr lang="en-US" dirty="0" smtClean="0"/>
              <a:t> and right </a:t>
            </a:r>
            <a:r>
              <a:rPr lang="en-US" dirty="0" err="1" smtClean="0"/>
              <a:t>subtrees</a:t>
            </a:r>
            <a:r>
              <a:rPr lang="en-US" dirty="0" smtClean="0"/>
              <a:t> of the root node can be identified.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3. Same technique can be applied repeatedly to form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>
              <a:lnSpc>
                <a:spcPct val="90000"/>
              </a:lnSpc>
              <a:buClr>
                <a:srgbClr val="FF6600"/>
              </a:buClr>
              <a:buSzPct val="115000"/>
            </a:pP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node </a:t>
            </a:r>
            <a:r>
              <a:rPr lang="en-US" dirty="0" smtClean="0"/>
              <a:t>in the definition of the tree represents an item of information, and the links between the nodes termed as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  <a:r>
              <a:rPr lang="en-US" i="1" dirty="0" smtClean="0"/>
              <a:t>, </a:t>
            </a:r>
            <a:r>
              <a:rPr lang="en-US" dirty="0" smtClean="0"/>
              <a:t>represent an association between the items of information.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4.Two traversals are essential out of which one should </a:t>
            </a:r>
            <a:r>
              <a:rPr lang="en-US" dirty="0" err="1" smtClean="0"/>
              <a:t>inorder</a:t>
            </a:r>
            <a:r>
              <a:rPr lang="en-US" dirty="0" smtClean="0"/>
              <a:t>, another may be preorder or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5. But we can’t form a binary tree if only preorder and </a:t>
            </a:r>
            <a:r>
              <a:rPr lang="en-US" dirty="0" err="1" smtClean="0"/>
              <a:t>postorder</a:t>
            </a:r>
            <a:r>
              <a:rPr lang="en-US" dirty="0" smtClean="0"/>
              <a:t> has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For Given Inorder and Preorder</a:t>
            </a: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: D B H E A I F J </a:t>
            </a:r>
            <a:r>
              <a:rPr lang="en-US" dirty="0" smtClean="0"/>
              <a:t>CG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Preorder: A B D E H C F I J G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Now root is A</a:t>
            </a:r>
          </a:p>
          <a:p>
            <a:pPr eaLnBrk="1" hangingPunct="1">
              <a:buFontTx/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r>
              <a:rPr lang="en-US" dirty="0" smtClean="0"/>
              <a:t>: D B H 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r>
              <a:rPr lang="en-US" dirty="0" smtClean="0"/>
              <a:t>: I F J C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continues.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  </a:t>
            </a:r>
            <a:r>
              <a:rPr lang="en-US" sz="2800" u="sng" dirty="0" smtClean="0"/>
              <a:t>A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In:D</a:t>
            </a:r>
            <a:r>
              <a:rPr lang="en-US" sz="2800" dirty="0" smtClean="0"/>
              <a:t> </a:t>
            </a:r>
            <a:r>
              <a:rPr lang="en-US" sz="2800" u="sng" dirty="0" smtClean="0"/>
              <a:t>B</a:t>
            </a:r>
            <a:r>
              <a:rPr lang="en-US" sz="2800" dirty="0" smtClean="0"/>
              <a:t> H E             I F J </a:t>
            </a:r>
            <a:r>
              <a:rPr lang="en-US" sz="2800" u="sng" dirty="0" smtClean="0"/>
              <a:t>C</a:t>
            </a:r>
            <a:r>
              <a:rPr lang="en-US" sz="2800" dirty="0" smtClean="0"/>
              <a:t>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Pre:B</a:t>
            </a:r>
            <a:r>
              <a:rPr lang="en-US" sz="2800" dirty="0" smtClean="0"/>
              <a:t> D E H          C F I J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u="sng" dirty="0" smtClean="0"/>
              <a:t>D</a:t>
            </a:r>
            <a:r>
              <a:rPr lang="en-US" sz="2800" dirty="0" smtClean="0"/>
              <a:t>            H </a:t>
            </a:r>
            <a:r>
              <a:rPr lang="en-US" sz="2800" u="sng" dirty="0" smtClean="0"/>
              <a:t>E</a:t>
            </a:r>
            <a:r>
              <a:rPr lang="en-US" sz="2800" dirty="0" smtClean="0"/>
              <a:t>           I </a:t>
            </a:r>
            <a:r>
              <a:rPr lang="en-US" sz="2800" u="sng" dirty="0" smtClean="0"/>
              <a:t>F</a:t>
            </a:r>
            <a:r>
              <a:rPr lang="en-US" sz="2800" dirty="0" smtClean="0"/>
              <a:t> J         </a:t>
            </a:r>
            <a:r>
              <a:rPr lang="en-US" sz="2800" u="sng" dirty="0" smtClean="0"/>
              <a:t>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E H           F I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     </a:t>
            </a:r>
            <a:r>
              <a:rPr lang="en-US" sz="2800" u="sng" dirty="0" smtClean="0"/>
              <a:t> I  </a:t>
            </a:r>
            <a:r>
              <a:rPr lang="en-US" sz="2800" dirty="0" smtClean="0"/>
              <a:t>        </a:t>
            </a:r>
            <a:r>
              <a:rPr lang="en-US" sz="2800" u="sng" dirty="0" smtClean="0"/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</a:t>
            </a:r>
            <a:r>
              <a:rPr lang="en-US" sz="2800" u="sng" dirty="0" smtClean="0"/>
              <a:t> H</a:t>
            </a: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1600200" y="1981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3200400" y="1981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762000" y="3276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1447800" y="3200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 flipH="1">
            <a:off x="3962400" y="3200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4343400" y="3200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 flipH="1">
            <a:off x="3429000" y="4495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3962400" y="4495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 flipH="1">
            <a:off x="1600200" y="4572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For Given Inorder and Postorder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Inorder</a:t>
            </a:r>
            <a:r>
              <a:rPr lang="en-US" sz="3800" u="none" dirty="0"/>
              <a:t>: n1,n2, n3, n4, n5, n6, n7, n8, n9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8077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Postorder</a:t>
            </a:r>
            <a:r>
              <a:rPr lang="en-US" sz="3800" u="none" dirty="0"/>
              <a:t>: n1,n3, n5, n4, n2, n8, n7, n9, n6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u="none"/>
              <a:t>So here n6 is the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none"/>
              <a:t>n6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In:n1,</a:t>
            </a:r>
            <a:r>
              <a:rPr lang="en-US" sz="2800" b="1" dirty="0"/>
              <a:t>n2</a:t>
            </a:r>
            <a:r>
              <a:rPr lang="en-US" sz="2800" u="none" dirty="0"/>
              <a:t>,n3,n4,n5</a:t>
            </a:r>
          </a:p>
        </p:txBody>
      </p: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5867400" y="1524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n7,n8,</a:t>
            </a:r>
            <a:r>
              <a:rPr lang="en-US" sz="2800" b="1"/>
              <a:t>n9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838200" y="2209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Post:n1,n3,n5,n4,n2</a:t>
            </a: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5791200" y="2209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n8,n7,n9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n1</a:t>
            </a: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3276600" y="3352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n3,</a:t>
            </a:r>
            <a:r>
              <a:rPr lang="en-US" sz="2800" b="1"/>
              <a:t>n4</a:t>
            </a:r>
            <a:r>
              <a:rPr lang="en-US" sz="2800" u="none"/>
              <a:t>,n5</a:t>
            </a:r>
          </a:p>
        </p:txBody>
      </p:sp>
      <p:sp>
        <p:nvSpPr>
          <p:cNvPr id="54281" name="Text Box 13"/>
          <p:cNvSpPr txBox="1">
            <a:spLocks noChangeArrowheads="1"/>
          </p:cNvSpPr>
          <p:nvPr/>
        </p:nvSpPr>
        <p:spPr bwMode="auto">
          <a:xfrm>
            <a:off x="3276600" y="4114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n3,n5,n4</a:t>
            </a:r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6019800" y="3352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n7</a:t>
            </a:r>
            <a:r>
              <a:rPr lang="en-US" sz="2800" u="none"/>
              <a:t>,n8</a:t>
            </a:r>
            <a:endParaRPr lang="en-US" sz="2800" b="1"/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5943600" y="4114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n8,n7</a:t>
            </a:r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1295400" y="55006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</a:t>
            </a:r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4572000" y="5486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n5</a:t>
            </a:r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7391400" y="556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</a:t>
            </a:r>
          </a:p>
        </p:txBody>
      </p:sp>
      <p:sp>
        <p:nvSpPr>
          <p:cNvPr id="54287" name="Line 20"/>
          <p:cNvSpPr>
            <a:spLocks noChangeShapeType="1"/>
          </p:cNvSpPr>
          <p:nvPr/>
        </p:nvSpPr>
        <p:spPr bwMode="auto">
          <a:xfrm flipH="1">
            <a:off x="2286000" y="609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4572000" y="6096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Line 23"/>
          <p:cNvSpPr>
            <a:spLocks noChangeShapeType="1"/>
          </p:cNvSpPr>
          <p:nvPr/>
        </p:nvSpPr>
        <p:spPr bwMode="auto">
          <a:xfrm flipH="1">
            <a:off x="1066800" y="27432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4"/>
          <p:cNvSpPr>
            <a:spLocks noChangeShapeType="1"/>
          </p:cNvSpPr>
          <p:nvPr/>
        </p:nvSpPr>
        <p:spPr bwMode="auto">
          <a:xfrm>
            <a:off x="2895600" y="2667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5"/>
          <p:cNvSpPr>
            <a:spLocks noChangeShapeType="1"/>
          </p:cNvSpPr>
          <p:nvPr/>
        </p:nvSpPr>
        <p:spPr bwMode="auto">
          <a:xfrm flipH="1">
            <a:off x="19050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>
            <a:off x="3886200" y="4648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6248400" y="2667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28"/>
          <p:cNvSpPr>
            <a:spLocks noChangeShapeType="1"/>
          </p:cNvSpPr>
          <p:nvPr/>
        </p:nvSpPr>
        <p:spPr bwMode="auto">
          <a:xfrm>
            <a:off x="6629400" y="4724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Traversal Algorithm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Assumption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Binary Tree is represented by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TREE(INFO, LEFT, RIGHT, ROOT)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 variable PTR (pointer) will contain the location of the node N currently being scanned. An array STACK will hold the addresses of the node for future processing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[ Initially push NULL onto STACK and initialize PTR]</a:t>
            </a:r>
          </a:p>
          <a:p>
            <a:pPr>
              <a:buNone/>
            </a:pPr>
            <a:r>
              <a:rPr lang="en-US" dirty="0" smtClean="0"/>
              <a:t>	Set TOP =1, STACK[1] = NULL and PTR = ROOT </a:t>
            </a:r>
          </a:p>
          <a:p>
            <a:pPr>
              <a:buNone/>
            </a:pPr>
            <a:r>
              <a:rPr lang="en-US" dirty="0" smtClean="0"/>
              <a:t>[2]  Repeat Steps 3 to 5 while PTR </a:t>
            </a:r>
            <a:r>
              <a:rPr lang="en-US" dirty="0" smtClean="0">
                <a:sym typeface="Symbol" pitchFamily="18" charset="2"/>
              </a:rPr>
              <a:t> </a:t>
            </a:r>
            <a:r>
              <a:rPr lang="en-US" dirty="0" smtClean="0"/>
              <a:t>NULL </a:t>
            </a:r>
          </a:p>
          <a:p>
            <a:pPr>
              <a:buNone/>
            </a:pPr>
            <a:r>
              <a:rPr lang="en-US" dirty="0" smtClean="0"/>
              <a:t>[3] Apply PROCESS to PTR-&gt;INFO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[4] [Right Child ?]</a:t>
            </a:r>
          </a:p>
          <a:p>
            <a:pPr>
              <a:buNone/>
            </a:pPr>
            <a:r>
              <a:rPr lang="en-US" dirty="0" smtClean="0"/>
              <a:t>		If PTR -&gt; RIGHT </a:t>
            </a:r>
            <a:r>
              <a:rPr lang="en-US" dirty="0" smtClean="0">
                <a:sym typeface="Symbol" pitchFamily="18" charset="2"/>
              </a:rPr>
              <a:t> NULL, then [Push 						on STACK]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SET TOP = TOP + 1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STACK[TOP] = PTR-&gt;RIGHT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[5] [Left Child ?]</a:t>
            </a:r>
          </a:p>
          <a:p>
            <a:pPr>
              <a:buNone/>
            </a:pPr>
            <a:r>
              <a:rPr lang="en-US" dirty="0" smtClean="0"/>
              <a:t>		If PTR-&gt;LEFT </a:t>
            </a:r>
            <a:r>
              <a:rPr lang="en-US" dirty="0" smtClean="0">
                <a:sym typeface="Symbol" pitchFamily="18" charset="2"/>
              </a:rPr>
              <a:t> NULL, Then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PTR = PTR-&gt;LEFT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Else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	PTR = STACK[TOP],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TOP = TOP-1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[6] Exit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A</a:t>
            </a:r>
          </a:p>
          <a:p>
            <a:pPr>
              <a:buNone/>
            </a:pPr>
            <a:r>
              <a:rPr lang="en-US" dirty="0" smtClean="0"/>
              <a:t>			B 		C</a:t>
            </a:r>
          </a:p>
          <a:p>
            <a:pPr>
              <a:buNone/>
            </a:pPr>
            <a:r>
              <a:rPr lang="en-US" dirty="0" smtClean="0"/>
              <a:t>		D		E		F</a:t>
            </a:r>
          </a:p>
          <a:p>
            <a:pPr>
              <a:buNone/>
            </a:pPr>
            <a:r>
              <a:rPr lang="en-US" dirty="0" smtClean="0"/>
              <a:t>	G		H</a:t>
            </a:r>
          </a:p>
          <a:p>
            <a:pPr>
              <a:buNone/>
            </a:pPr>
            <a:r>
              <a:rPr lang="en-US" dirty="0" smtClean="0"/>
              <a:t>				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2743200" y="20574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28800" y="25908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219200" y="32004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2004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38862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19812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657600" y="259080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25908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Initially push NULL onto STACK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A , the root of T </a:t>
            </a:r>
          </a:p>
          <a:p>
            <a:pPr>
              <a:buNone/>
            </a:pPr>
            <a:r>
              <a:rPr lang="en-US" dirty="0" smtClean="0"/>
              <a:t>[2] Proceed down the left-most path rooted at PTR = A as follows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Process A and Push its right child C onto STACK:</a:t>
            </a:r>
          </a:p>
          <a:p>
            <a:pPr>
              <a:buNone/>
            </a:pPr>
            <a:r>
              <a:rPr lang="en-US" dirty="0" smtClean="0"/>
              <a:t>		STACK: </a:t>
            </a:r>
            <a:r>
              <a:rPr lang="el-GR" dirty="0" smtClean="0"/>
              <a:t>φ</a:t>
            </a:r>
            <a:r>
              <a:rPr lang="en-US" dirty="0" smtClean="0"/>
              <a:t>, C </a:t>
            </a:r>
          </a:p>
          <a:p>
            <a:pPr>
              <a:buNone/>
            </a:pPr>
            <a:r>
              <a:rPr lang="en-US" dirty="0" smtClean="0"/>
              <a:t> 	(ii) Process B. (There is no Right Child)</a:t>
            </a:r>
          </a:p>
          <a:p>
            <a:pPr>
              <a:buNone/>
            </a:pPr>
            <a:r>
              <a:rPr lang="en-US" dirty="0" smtClean="0"/>
              <a:t>	(iii) Process D and push its Right Child H 		onto STACK. STACK: </a:t>
            </a:r>
            <a:r>
              <a:rPr lang="el-GR" dirty="0" smtClean="0"/>
              <a:t>φ</a:t>
            </a:r>
            <a:r>
              <a:rPr lang="en-US" dirty="0" smtClean="0"/>
              <a:t>, C, H </a:t>
            </a:r>
          </a:p>
          <a:p>
            <a:pPr>
              <a:buNone/>
            </a:pPr>
            <a:r>
              <a:rPr lang="en-US" dirty="0" smtClean="0"/>
              <a:t>	(iv) Process G  (There is no right child)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1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2</a:t>
              </a: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3</a:t>
              </a: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4</a:t>
              </a: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8280" y="30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sz="4500" dirty="0" smtClean="0"/>
              <a:t>3] [Backtracking] Pop the top element H from STACK, and set PTR = H</a:t>
            </a:r>
          </a:p>
          <a:p>
            <a:pPr>
              <a:buNone/>
            </a:pPr>
            <a:r>
              <a:rPr lang="en-US" sz="4500" dirty="0" smtClean="0"/>
              <a:t>			 STACK: </a:t>
            </a:r>
            <a:r>
              <a:rPr lang="el-GR" sz="4500" dirty="0" smtClean="0"/>
              <a:t>φ</a:t>
            </a:r>
            <a:r>
              <a:rPr lang="en-US" sz="4500" dirty="0" smtClean="0"/>
              <a:t>, C</a:t>
            </a:r>
          </a:p>
          <a:p>
            <a:pPr>
              <a:buNone/>
            </a:pP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[4] Proceed down the left-most path rooted at PTR = H as follows</a:t>
            </a:r>
          </a:p>
          <a:p>
            <a:pPr>
              <a:buNone/>
            </a:pPr>
            <a:r>
              <a:rPr lang="en-US" sz="4500" dirty="0" smtClean="0"/>
              <a:t>	(v) Process H and Push its right child K onto STACK:</a:t>
            </a:r>
          </a:p>
          <a:p>
            <a:pPr>
              <a:buNone/>
            </a:pPr>
            <a:r>
              <a:rPr lang="en-US" sz="4500" dirty="0" smtClean="0"/>
              <a:t>		STACK: </a:t>
            </a:r>
            <a:r>
              <a:rPr lang="el-GR" sz="4500" dirty="0" smtClean="0"/>
              <a:t>φ</a:t>
            </a:r>
            <a:r>
              <a:rPr lang="en-US" sz="4500" dirty="0" smtClean="0"/>
              <a:t>, C, K </a:t>
            </a:r>
          </a:p>
          <a:p>
            <a:pPr>
              <a:buNone/>
            </a:pPr>
            <a:r>
              <a:rPr lang="en-US" sz="4500" dirty="0" smtClean="0"/>
              <a:t>	[No other node is processed, since H has no left child]</a:t>
            </a:r>
          </a:p>
          <a:p>
            <a:pPr>
              <a:buNone/>
            </a:pP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[5] [Backtracking] Pop the top element K from STACK, and set PTR = K</a:t>
            </a:r>
          </a:p>
          <a:p>
            <a:pPr>
              <a:buNone/>
            </a:pPr>
            <a:r>
              <a:rPr lang="en-US" sz="4500" dirty="0" smtClean="0"/>
              <a:t>			 STACK: </a:t>
            </a:r>
            <a:r>
              <a:rPr lang="el-GR" sz="4500" dirty="0" smtClean="0"/>
              <a:t>φ</a:t>
            </a:r>
            <a:r>
              <a:rPr lang="en-US" sz="4500" dirty="0" smtClean="0"/>
              <a:t>, 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[6] Proceed down the left-most path rooted at PTR = K as follows</a:t>
            </a:r>
          </a:p>
          <a:p>
            <a:pPr>
              <a:buNone/>
            </a:pPr>
            <a:r>
              <a:rPr lang="en-US" sz="2400" dirty="0" smtClean="0"/>
              <a:t>	(vi) Process K. (There is no right child)</a:t>
            </a:r>
          </a:p>
          <a:p>
            <a:pPr>
              <a:buNone/>
            </a:pPr>
            <a:r>
              <a:rPr lang="en-US" sz="2400" dirty="0" smtClean="0"/>
              <a:t>	[No other node is processed, since K has no left child]</a:t>
            </a:r>
          </a:p>
          <a:p>
            <a:pPr>
              <a:buNone/>
            </a:pPr>
            <a:r>
              <a:rPr lang="en-US" sz="2400" dirty="0" smtClean="0"/>
              <a:t>[7] [Backtracking] Pop the top element C from STACK, and set PTR = C</a:t>
            </a:r>
          </a:p>
          <a:p>
            <a:pPr>
              <a:buNone/>
            </a:pPr>
            <a:r>
              <a:rPr lang="en-US" sz="2400" dirty="0" smtClean="0"/>
              <a:t>			 STACK: </a:t>
            </a:r>
            <a:r>
              <a:rPr lang="el-GR" sz="2400" dirty="0" smtClean="0"/>
              <a:t>φ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[8] Proceed down the left-most path rooted at PTR = C as follows</a:t>
            </a:r>
          </a:p>
          <a:p>
            <a:pPr>
              <a:buNone/>
            </a:pPr>
            <a:r>
              <a:rPr lang="en-US" sz="2400" dirty="0" smtClean="0"/>
              <a:t>	(vii) Process C and push its right child F onto STACK. </a:t>
            </a:r>
          </a:p>
          <a:p>
            <a:pPr>
              <a:buNone/>
            </a:pPr>
            <a:r>
              <a:rPr lang="en-US" sz="2400" dirty="0" smtClean="0"/>
              <a:t>		 STACK: </a:t>
            </a:r>
            <a:r>
              <a:rPr lang="el-GR" sz="2400" dirty="0" smtClean="0"/>
              <a:t>φ</a:t>
            </a:r>
            <a:r>
              <a:rPr lang="en-US" sz="2400" dirty="0" smtClean="0"/>
              <a:t>, F </a:t>
            </a:r>
          </a:p>
          <a:p>
            <a:pPr>
              <a:buNone/>
            </a:pPr>
            <a:r>
              <a:rPr lang="en-US" sz="2400" dirty="0" smtClean="0"/>
              <a:t>	(viii) Process E (There is no right child)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[9] [Backtracking] Pop the top element F from STACK, and set PTR = F</a:t>
            </a:r>
          </a:p>
          <a:p>
            <a:pPr>
              <a:buNone/>
            </a:pPr>
            <a:r>
              <a:rPr lang="en-US" dirty="0" smtClean="0"/>
              <a:t>			 STACK: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[10] Proceed down the left-most path rooted at PTR = F as follows</a:t>
            </a:r>
          </a:p>
          <a:p>
            <a:pPr>
              <a:buNone/>
            </a:pPr>
            <a:r>
              <a:rPr lang="en-US" dirty="0" smtClean="0"/>
              <a:t>	(ix) Process F. (There is no right child)</a:t>
            </a:r>
          </a:p>
          <a:p>
            <a:pPr>
              <a:buNone/>
            </a:pPr>
            <a:r>
              <a:rPr lang="en-US" dirty="0" smtClean="0"/>
              <a:t>	[No other node is processed, since F has no left child]</a:t>
            </a:r>
          </a:p>
          <a:p>
            <a:pPr>
              <a:buNone/>
            </a:pPr>
            <a:r>
              <a:rPr lang="en-US" dirty="0" smtClean="0"/>
              <a:t>[11] [Backtracking] Pop the top element NULL from STACK, and set PTR = NULL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[1] [Push NULL onto STACK and initialize PTR]</a:t>
            </a:r>
          </a:p>
          <a:p>
            <a:pPr>
              <a:buNone/>
            </a:pPr>
            <a:r>
              <a:rPr lang="en-US" dirty="0" smtClean="0"/>
              <a:t>	Set TOP =1, STACK[1] = NULL, PTR = ROOT </a:t>
            </a:r>
          </a:p>
          <a:p>
            <a:pPr>
              <a:buNone/>
            </a:pPr>
            <a:r>
              <a:rPr lang="en-US" dirty="0" smtClean="0"/>
              <a:t>[2] Repeat while PTR </a:t>
            </a:r>
            <a:r>
              <a:rPr lang="en-US" dirty="0" smtClean="0">
                <a:sym typeface="Symbol" pitchFamily="18" charset="2"/>
              </a:rPr>
              <a:t> NULL [Pushes the Left-most path onto STACK]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(a) Set TOP = TOP + 1, STACK[TOP] = PTR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(b) Set PTR = PTR -&gt; LEFT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[3] Set PTR = STACK[TOP], TOP = TOP -1</a:t>
            </a:r>
          </a:p>
          <a:p>
            <a:pPr>
              <a:buNone/>
            </a:pPr>
            <a:r>
              <a:rPr lang="en-US" dirty="0" smtClean="0"/>
              <a:t>	[Pops node from STACK]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[4] Repeat Steps 5 to 7 while PTR </a:t>
            </a:r>
            <a:r>
              <a:rPr lang="en-US" dirty="0" smtClean="0">
                <a:sym typeface="Symbol" pitchFamily="18" charset="2"/>
              </a:rPr>
              <a:t> NULL: [Backtracking]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[5] Apply PROCESS to PTR-&gt;INFO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[6] [Right Child ?] If PTR-&gt;RIGHT  NULL then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(a) Set PTR = PTR-&gt;RIGHT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(b) Go to Step 2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[7] Set PTR = STACK[TOP], TOP = TOP -1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[8] 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 A</a:t>
            </a:r>
          </a:p>
          <a:p>
            <a:pPr>
              <a:buNone/>
            </a:pPr>
            <a:r>
              <a:rPr lang="en-US" dirty="0" smtClean="0"/>
              <a:t>			  B 		  C</a:t>
            </a:r>
          </a:p>
          <a:p>
            <a:pPr>
              <a:buNone/>
            </a:pPr>
            <a:r>
              <a:rPr lang="en-US" dirty="0" smtClean="0"/>
              <a:t>		  D		E		</a:t>
            </a:r>
          </a:p>
          <a:p>
            <a:pPr>
              <a:buNone/>
            </a:pPr>
            <a:r>
              <a:rPr lang="en-US" dirty="0" smtClean="0"/>
              <a:t>	 G		 H</a:t>
            </a:r>
          </a:p>
          <a:p>
            <a:pPr>
              <a:buNone/>
            </a:pPr>
            <a:r>
              <a:rPr lang="en-US" dirty="0" smtClean="0"/>
              <a:t>  K      L		  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2743200" y="20574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28800" y="25908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219200" y="32004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2004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38862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19812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657600" y="259080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95300" y="3848100"/>
            <a:ext cx="3810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905000" y="3962400"/>
            <a:ext cx="4572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[1] Initially Push NULL onto STACK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A , the root of T </a:t>
            </a:r>
          </a:p>
          <a:p>
            <a:pPr>
              <a:buNone/>
            </a:pPr>
            <a:r>
              <a:rPr lang="en-US" dirty="0" smtClean="0"/>
              <a:t>[2] Proceed down the left-most path rooted at 	PTR = A, pushing the nodes A, B, D, G and K 	onto STACK: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D, G, K </a:t>
            </a:r>
          </a:p>
          <a:p>
            <a:pPr>
              <a:buNone/>
            </a:pPr>
            <a:r>
              <a:rPr lang="en-US" dirty="0" smtClean="0"/>
              <a:t>[3] [Backtracking] The nodes K, G and D are 	popped and processed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</a:t>
            </a:r>
          </a:p>
          <a:p>
            <a:pPr>
              <a:buNone/>
            </a:pPr>
            <a:r>
              <a:rPr lang="en-US" dirty="0" smtClean="0"/>
              <a:t>		Set PTR = H [Right Child of D]</a:t>
            </a:r>
          </a:p>
          <a:p>
            <a:pPr>
              <a:buNone/>
            </a:pPr>
            <a:r>
              <a:rPr lang="en-US" dirty="0" smtClean="0"/>
              <a:t>[4] Proceed down the left-most path rooted at 	PTR = H, pushing the nodes H and L onto 	STACK: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H, 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[5] [Backtracking] Nodes L and H are 	popped and processed </a:t>
            </a:r>
          </a:p>
          <a:p>
            <a:pPr>
              <a:buNone/>
            </a:pPr>
            <a:r>
              <a:rPr lang="en-US" dirty="0" smtClean="0"/>
              <a:t>		 STACK = </a:t>
            </a:r>
            <a:r>
              <a:rPr lang="el-GR" dirty="0" smtClean="0"/>
              <a:t>φ</a:t>
            </a:r>
            <a:r>
              <a:rPr lang="en-US" dirty="0" smtClean="0"/>
              <a:t>, A, B</a:t>
            </a:r>
          </a:p>
          <a:p>
            <a:pPr>
              <a:buNone/>
            </a:pPr>
            <a:r>
              <a:rPr lang="en-US" dirty="0" smtClean="0"/>
              <a:t>		Set PTR = M, the Right child of H</a:t>
            </a:r>
          </a:p>
          <a:p>
            <a:pPr>
              <a:buNone/>
            </a:pPr>
            <a:r>
              <a:rPr lang="en-US" dirty="0" smtClean="0"/>
              <a:t>[6] Proceed down the left-most path rooted at PTR = M, pushing node M onto STACK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M</a:t>
            </a:r>
          </a:p>
          <a:p>
            <a:pPr>
              <a:buNone/>
            </a:pPr>
            <a:r>
              <a:rPr lang="en-US" dirty="0" smtClean="0"/>
              <a:t>[7] [Backtracking] Nodes M, B  and A are 	popped and processed </a:t>
            </a:r>
          </a:p>
          <a:p>
            <a:pPr>
              <a:buNone/>
            </a:pPr>
            <a:r>
              <a:rPr lang="en-US" dirty="0" smtClean="0"/>
              <a:t>		 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C, the Right child of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[8] Proceed down the left-most path rooted at PTR = C, pushing node C and E onto STACK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C, E </a:t>
            </a:r>
          </a:p>
          <a:p>
            <a:pPr>
              <a:buNone/>
            </a:pPr>
            <a:r>
              <a:rPr lang="en-US" dirty="0" smtClean="0"/>
              <a:t>[9] [Backtracking] Nodes E and C are 	popped and processed.  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Definition of Tree emphasizes on the aspect of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[a] Connectedness, and </a:t>
            </a:r>
          </a:p>
          <a:p>
            <a:pPr lvl="1">
              <a:buNone/>
            </a:pPr>
            <a:r>
              <a:rPr lang="en-US" dirty="0" smtClean="0"/>
              <a:t>[b] Absence of closed loops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3200" dirty="0"/>
              <a:t>Basic terminologies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181600"/>
          </a:xfrm>
        </p:spPr>
        <p:txBody>
          <a:bodyPr/>
          <a:lstStyle/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the node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leaf nodes or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non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children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siblings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ancestors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hierarchical structure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height or depth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forest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tree consists of a collection of elements or nodes, with each node linked to its successors</a:t>
            </a:r>
          </a:p>
          <a:p>
            <a:pPr eaLnBrk="1" hangingPunct="1"/>
            <a:r>
              <a:rPr lang="en-US" dirty="0" smtClean="0"/>
              <a:t>The node at the top of a tree is called its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</a:p>
          <a:p>
            <a:pPr eaLnBrk="1" hangingPunct="1"/>
            <a:r>
              <a:rPr lang="en-US" dirty="0" smtClean="0"/>
              <a:t>The links from a node to its successors are called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</a:p>
          <a:p>
            <a:pPr eaLnBrk="1" hangingPunct="1"/>
            <a:r>
              <a:rPr lang="en-US" dirty="0" smtClean="0"/>
              <a:t>The successors of a node are called its </a:t>
            </a:r>
            <a:r>
              <a:rPr lang="en-US" b="1" dirty="0" smtClean="0">
                <a:solidFill>
                  <a:srgbClr val="FF0000"/>
                </a:solidFill>
              </a:rPr>
              <a:t>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Each node in a tree has exactly </a:t>
            </a:r>
            <a:r>
              <a:rPr lang="en-US" b="1" dirty="0" smtClean="0">
                <a:solidFill>
                  <a:srgbClr val="FF0000"/>
                </a:solidFill>
              </a:rPr>
              <a:t>one parent </a:t>
            </a:r>
            <a:r>
              <a:rPr lang="en-US" dirty="0" smtClean="0"/>
              <a:t>except for the root node, which has no parent</a:t>
            </a:r>
          </a:p>
          <a:p>
            <a:pPr eaLnBrk="1" hangingPunct="1"/>
            <a:r>
              <a:rPr lang="en-US" dirty="0" smtClean="0"/>
              <a:t>Nodes that have the same parent are </a:t>
            </a:r>
            <a:r>
              <a:rPr lang="en-US" b="1" dirty="0" smtClean="0">
                <a:solidFill>
                  <a:srgbClr val="FF0000"/>
                </a:solidFill>
              </a:rPr>
              <a:t>siblings</a:t>
            </a:r>
          </a:p>
          <a:p>
            <a:pPr eaLnBrk="1" hangingPunct="1"/>
            <a:r>
              <a:rPr lang="en-US" dirty="0" smtClean="0"/>
              <a:t>A node that has no children is called a </a:t>
            </a:r>
            <a:r>
              <a:rPr lang="en-US" b="1" dirty="0" smtClean="0">
                <a:solidFill>
                  <a:srgbClr val="FF0000"/>
                </a:solidFill>
              </a:rPr>
              <a:t>leaf node</a:t>
            </a:r>
          </a:p>
          <a:p>
            <a:pPr eaLnBrk="1" hangingPunct="1"/>
            <a:r>
              <a:rPr lang="en-US" dirty="0" smtClean="0"/>
              <a:t>A generalization of the parent-child relationship is the ancestor-descendent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2035</Words>
  <Application>Microsoft Office PowerPoint</Application>
  <PresentationFormat>On-screen Show (4:3)</PresentationFormat>
  <Paragraphs>587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Data Structure and Algorithm (CS-102)</vt:lpstr>
      <vt:lpstr>Discussed So far</vt:lpstr>
      <vt:lpstr>Tree</vt:lpstr>
      <vt:lpstr>Tree</vt:lpstr>
      <vt:lpstr>PowerPoint Presentation</vt:lpstr>
      <vt:lpstr>Tree </vt:lpstr>
      <vt:lpstr>Basic terminologies</vt:lpstr>
      <vt:lpstr>Tree Terminology</vt:lpstr>
      <vt:lpstr>Tree Terminology (continued)</vt:lpstr>
      <vt:lpstr>Tree Terminology (continued)</vt:lpstr>
      <vt:lpstr>Tree Terminology (continued)</vt:lpstr>
      <vt:lpstr>Tree Terminology(continued)</vt:lpstr>
      <vt:lpstr>Tree Terminology (continued)</vt:lpstr>
      <vt:lpstr>Tree Terminology</vt:lpstr>
      <vt:lpstr>PowerPoint Presentation</vt:lpstr>
      <vt:lpstr>Representation of a tree</vt:lpstr>
      <vt:lpstr>PowerPoint Presentation</vt:lpstr>
      <vt:lpstr>PowerPoint Presentation</vt:lpstr>
      <vt:lpstr>PowerPoint Presentation</vt:lpstr>
      <vt:lpstr>Binary Trees</vt:lpstr>
      <vt:lpstr>Binary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Binary Tree: 2-Tree</vt:lpstr>
      <vt:lpstr>Representation of Binary Tree</vt:lpstr>
      <vt:lpstr>Representation Of  Binary Trees</vt:lpstr>
      <vt:lpstr>PowerPoint Presentation</vt:lpstr>
      <vt:lpstr>PowerPoint Presentation</vt:lpstr>
      <vt:lpstr>Traversing Binary Tree</vt:lpstr>
      <vt:lpstr>Traversing Binary Tree</vt:lpstr>
      <vt:lpstr>Traversing Binary Tree</vt:lpstr>
      <vt:lpstr>Illustrations for Traversals</vt:lpstr>
      <vt:lpstr>Illustrations for Traversals (Contd.)</vt:lpstr>
      <vt:lpstr>Formulation of Binary tree from  Its traversal</vt:lpstr>
      <vt:lpstr>PowerPoint Presentation</vt:lpstr>
      <vt:lpstr>Example: For Given Inorder and Preorder  </vt:lpstr>
      <vt:lpstr>continues. </vt:lpstr>
      <vt:lpstr>Example: For Given Inorder and Postorder</vt:lpstr>
      <vt:lpstr>PowerPoint Presentation</vt:lpstr>
      <vt:lpstr>Traversal Algorithm Using Stack</vt:lpstr>
      <vt:lpstr>Pre-Order Traversal </vt:lpstr>
      <vt:lpstr>Pre-Order Traversal </vt:lpstr>
      <vt:lpstr>Pre-Order Traversal </vt:lpstr>
      <vt:lpstr>PowerPoint Presentation</vt:lpstr>
      <vt:lpstr>PowerPoint Presentation</vt:lpstr>
      <vt:lpstr>PowerPoint Presentation</vt:lpstr>
      <vt:lpstr>PowerPoint Presentation</vt:lpstr>
      <vt:lpstr>In-order Traversal </vt:lpstr>
      <vt:lpstr>In-order Traversal </vt:lpstr>
      <vt:lpstr>In-Order Traversal </vt:lpstr>
      <vt:lpstr>PowerPoint Presentation</vt:lpstr>
      <vt:lpstr>PowerPoint Presentation</vt:lpstr>
      <vt:lpstr>PowerPoint Presentation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Mr. R K Mohapatra</dc:creator>
  <cp:lastModifiedBy>prakash</cp:lastModifiedBy>
  <cp:revision>42</cp:revision>
  <dcterms:created xsi:type="dcterms:W3CDTF">2011-02-17T03:09:45Z</dcterms:created>
  <dcterms:modified xsi:type="dcterms:W3CDTF">2014-04-06T18:15:30Z</dcterms:modified>
</cp:coreProperties>
</file>