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Montserrat"/>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Montserrat-bold.fntdata"/><Relationship Id="rId12" Type="http://schemas.openxmlformats.org/officeDocument/2006/relationships/slide" Target="slides/slide7.xml"/><Relationship Id="rId34" Type="http://schemas.openxmlformats.org/officeDocument/2006/relationships/font" Target="fonts/Montserrat-regular.fntdata"/><Relationship Id="rId15" Type="http://schemas.openxmlformats.org/officeDocument/2006/relationships/slide" Target="slides/slide10.xml"/><Relationship Id="rId37" Type="http://schemas.openxmlformats.org/officeDocument/2006/relationships/font" Target="fonts/Montserrat-boldItalic.fntdata"/><Relationship Id="rId14" Type="http://schemas.openxmlformats.org/officeDocument/2006/relationships/slide" Target="slides/slide9.xml"/><Relationship Id="rId36" Type="http://schemas.openxmlformats.org/officeDocument/2006/relationships/font" Target="fonts/Montserrat-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5aaed8f8d4_1_5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5aaed8f8d4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5aaed8f8d4_1_6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5aaed8f8d4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55c220c56f_0_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55c220c56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55c220c56f_0_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55c220c56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55c220c56f_0_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55c220c56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55c220c56f_0_2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55c220c56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55c220c56f_0_3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55c220c56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55c220c56f_0_4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55c220c56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55c220c56f_0_6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55c220c56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57682f97cb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57682f97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55c220c56f_0_7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55c220c56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55c220c56f_0_8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55c220c56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55c220c56f_0_9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55c220c56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56dd7440f4_0_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56dd7440f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57682f97cb_0_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57682f97c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550ca49e25_0_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550ca49e2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5aab034636_0_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5aab03463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5aaed8f8d4_1_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5aaed8f8d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5aaed8f8d4_1_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5aaed8f8d4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5aaed8f8d4_1_3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5aaed8f8d4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5aaed8f8d4_1_4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5aaed8f8d4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5aaed8f8d4_1_5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5aaed8f8d4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blog.jovian.ai/exploratory-data-analysis-on-google-play-store-apps-f1cab4d2f395#a6c3" TargetMode="External"/><Relationship Id="rId4" Type="http://schemas.openxmlformats.org/officeDocument/2006/relationships/hyperlink" Target="https://blog.jovian.ai/exploratory-data-analysis-on-google-play-store-apps-f1cab4d2f395#a6c3" TargetMode="External"/><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           Capstone Project</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highlight>
                  <a:srgbClr val="FFFFFF"/>
                </a:highlight>
              </a:rPr>
              <a:t>Play Store App Review Analysis</a:t>
            </a:r>
            <a:endParaRPr b="1" sz="3600">
              <a:solidFill>
                <a:schemeClr val="lt1"/>
              </a:solidFill>
              <a:highlight>
                <a:srgbClr val="FFFFFF"/>
              </a:highlight>
            </a:endParaRPr>
          </a:p>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spcBef>
                <a:spcPts val="0"/>
              </a:spcBef>
              <a:spcAft>
                <a:spcPts val="0"/>
              </a:spcAft>
              <a:buClr>
                <a:srgbClr val="000000"/>
              </a:buClr>
              <a:buSzPts val="5200"/>
              <a:buFont typeface="Arial"/>
              <a:buNone/>
            </a:pPr>
            <a:r>
              <a:rPr b="1" lang="en-GB" sz="1400">
                <a:solidFill>
                  <a:schemeClr val="accent1"/>
                </a:solidFill>
                <a:latin typeface="Montserrat"/>
                <a:ea typeface="Montserrat"/>
                <a:cs typeface="Montserrat"/>
                <a:sym typeface="Montserrat"/>
              </a:rPr>
              <a:t>                                    By KULDEEP SINGH</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400">
              <a:solidFill>
                <a:schemeClr val="accent4"/>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56" name="Google Shape;56;p13"/>
          <p:cNvSpPr txBox="1"/>
          <p:nvPr/>
        </p:nvSpPr>
        <p:spPr>
          <a:xfrm>
            <a:off x="-712175" y="1548700"/>
            <a:ext cx="6511200" cy="4002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0" y="0"/>
            <a:ext cx="8520600" cy="3690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GB" sz="1600">
                <a:latin typeface="Montserrat"/>
                <a:ea typeface="Montserrat"/>
                <a:cs typeface="Montserrat"/>
                <a:sym typeface="Montserrat"/>
              </a:rPr>
              <a:t>GAME Category</a:t>
            </a:r>
            <a:endParaRPr sz="1900">
              <a:highlight>
                <a:srgbClr val="FFFFFF"/>
              </a:highlight>
            </a:endParaRPr>
          </a:p>
          <a:p>
            <a:pPr indent="0" lvl="0" marL="0" rtl="0" algn="l">
              <a:spcBef>
                <a:spcPts val="0"/>
              </a:spcBef>
              <a:spcAft>
                <a:spcPts val="0"/>
              </a:spcAft>
              <a:buNone/>
            </a:pPr>
            <a:r>
              <a:t/>
            </a:r>
            <a:endParaRPr/>
          </a:p>
        </p:txBody>
      </p:sp>
      <p:sp>
        <p:nvSpPr>
          <p:cNvPr id="116" name="Google Shape;116;p22"/>
          <p:cNvSpPr txBox="1"/>
          <p:nvPr>
            <p:ph idx="1" type="body"/>
          </p:nvPr>
        </p:nvSpPr>
        <p:spPr>
          <a:xfrm>
            <a:off x="5889575" y="938275"/>
            <a:ext cx="2942700" cy="27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50">
                <a:solidFill>
                  <a:srgbClr val="000000"/>
                </a:solidFill>
                <a:highlight>
                  <a:srgbClr val="FFFFFF"/>
                </a:highlight>
              </a:rPr>
              <a:t>----observation----</a:t>
            </a:r>
            <a:endParaRPr sz="1350">
              <a:solidFill>
                <a:srgbClr val="000000"/>
              </a:solidFill>
              <a:highlight>
                <a:srgbClr val="FFFFFF"/>
              </a:highlight>
            </a:endParaRPr>
          </a:p>
          <a:p>
            <a:pPr indent="-314325" lvl="0" marL="457200" rtl="0" algn="l">
              <a:spcBef>
                <a:spcPts val="1100"/>
              </a:spcBef>
              <a:spcAft>
                <a:spcPts val="0"/>
              </a:spcAft>
              <a:buClr>
                <a:srgbClr val="000000"/>
              </a:buClr>
              <a:buSzPts val="1350"/>
              <a:buChar char="●"/>
            </a:pPr>
            <a:r>
              <a:rPr b="1" lang="en-GB" sz="1350">
                <a:solidFill>
                  <a:srgbClr val="000000"/>
                </a:solidFill>
                <a:highlight>
                  <a:srgbClr val="FFFFFF"/>
                </a:highlight>
              </a:rPr>
              <a:t>Subway Surfers</a:t>
            </a:r>
            <a:r>
              <a:rPr lang="en-GB" sz="1350">
                <a:solidFill>
                  <a:srgbClr val="000000"/>
                </a:solidFill>
                <a:highlight>
                  <a:srgbClr val="FFFFFF"/>
                </a:highlight>
              </a:rPr>
              <a:t> game has highest installs.</a:t>
            </a:r>
            <a:endParaRPr sz="1350">
              <a:solidFill>
                <a:srgbClr val="000000"/>
              </a:solidFill>
              <a:highlight>
                <a:srgbClr val="FFFFFF"/>
              </a:highlight>
            </a:endParaRPr>
          </a:p>
          <a:p>
            <a:pPr indent="0" lvl="0" marL="0" rtl="0" algn="l">
              <a:spcBef>
                <a:spcPts val="1100"/>
              </a:spcBef>
              <a:spcAft>
                <a:spcPts val="0"/>
              </a:spcAft>
              <a:buNone/>
            </a:pPr>
            <a:r>
              <a:t/>
            </a:r>
            <a:endParaRPr sz="1350">
              <a:solidFill>
                <a:srgbClr val="000000"/>
              </a:solidFill>
              <a:highlight>
                <a:srgbClr val="FFFFFF"/>
              </a:highlight>
            </a:endParaRPr>
          </a:p>
          <a:p>
            <a:pPr indent="-314325" lvl="0" marL="457200" rtl="0" algn="l">
              <a:spcBef>
                <a:spcPts val="1100"/>
              </a:spcBef>
              <a:spcAft>
                <a:spcPts val="0"/>
              </a:spcAft>
              <a:buClr>
                <a:srgbClr val="000000"/>
              </a:buClr>
              <a:buSzPts val="1350"/>
              <a:buChar char="●"/>
            </a:pPr>
            <a:r>
              <a:rPr b="1" lang="en-GB" sz="1350">
                <a:solidFill>
                  <a:srgbClr val="000000"/>
                </a:solidFill>
                <a:highlight>
                  <a:srgbClr val="FFFFFF"/>
                </a:highlight>
              </a:rPr>
              <a:t>Candy Crush</a:t>
            </a:r>
            <a:r>
              <a:rPr lang="en-GB" sz="1350">
                <a:solidFill>
                  <a:srgbClr val="000000"/>
                </a:solidFill>
                <a:highlight>
                  <a:srgbClr val="FFFFFF"/>
                </a:highlight>
              </a:rPr>
              <a:t>, </a:t>
            </a:r>
            <a:r>
              <a:rPr b="1" lang="en-GB" sz="1350">
                <a:solidFill>
                  <a:srgbClr val="000000"/>
                </a:solidFill>
                <a:highlight>
                  <a:srgbClr val="FFFFFF"/>
                </a:highlight>
              </a:rPr>
              <a:t>Talking Tom</a:t>
            </a:r>
            <a:r>
              <a:rPr lang="en-GB" sz="1350">
                <a:solidFill>
                  <a:srgbClr val="000000"/>
                </a:solidFill>
                <a:highlight>
                  <a:srgbClr val="FFFFFF"/>
                </a:highlight>
              </a:rPr>
              <a:t>, </a:t>
            </a:r>
            <a:r>
              <a:rPr b="1" lang="en-GB" sz="1350">
                <a:solidFill>
                  <a:srgbClr val="000000"/>
                </a:solidFill>
                <a:highlight>
                  <a:srgbClr val="FFFFFF"/>
                </a:highlight>
              </a:rPr>
              <a:t>Temple Run 2</a:t>
            </a:r>
            <a:r>
              <a:rPr lang="en-GB" sz="1350">
                <a:solidFill>
                  <a:srgbClr val="000000"/>
                </a:solidFill>
                <a:highlight>
                  <a:srgbClr val="FFFFFF"/>
                </a:highlight>
              </a:rPr>
              <a:t> and </a:t>
            </a:r>
            <a:r>
              <a:rPr b="1" lang="en-GB" sz="1350">
                <a:solidFill>
                  <a:srgbClr val="000000"/>
                </a:solidFill>
                <a:highlight>
                  <a:srgbClr val="FFFFFF"/>
                </a:highlight>
              </a:rPr>
              <a:t>Pou </a:t>
            </a:r>
            <a:r>
              <a:rPr lang="en-GB" sz="1350">
                <a:solidFill>
                  <a:srgbClr val="000000"/>
                </a:solidFill>
                <a:highlight>
                  <a:srgbClr val="FFFFFF"/>
                </a:highlight>
              </a:rPr>
              <a:t>has almost same number of installs.</a:t>
            </a:r>
            <a:endParaRPr sz="1350">
              <a:solidFill>
                <a:srgbClr val="000000"/>
              </a:solidFill>
              <a:highlight>
                <a:srgbClr val="FFFFFF"/>
              </a:highlight>
            </a:endParaRPr>
          </a:p>
        </p:txBody>
      </p:sp>
      <p:pic>
        <p:nvPicPr>
          <p:cNvPr id="117" name="Google Shape;117;p22"/>
          <p:cNvPicPr preferRelativeResize="0"/>
          <p:nvPr/>
        </p:nvPicPr>
        <p:blipFill>
          <a:blip r:embed="rId3">
            <a:alphaModFix/>
          </a:blip>
          <a:stretch>
            <a:fillRect/>
          </a:stretch>
        </p:blipFill>
        <p:spPr>
          <a:xfrm>
            <a:off x="115400" y="369000"/>
            <a:ext cx="5774176" cy="4774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196325"/>
            <a:ext cx="8520600" cy="4824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GB" sz="1500">
                <a:solidFill>
                  <a:schemeClr val="lt1"/>
                </a:solidFill>
                <a:uFill>
                  <a:noFill/>
                </a:uFill>
                <a:latin typeface="Courier New"/>
                <a:ea typeface="Courier New"/>
                <a:cs typeface="Courier New"/>
                <a:sym typeface="Courier New"/>
                <a:hlinkClick r:id="rId3">
                  <a:extLst>
                    <a:ext uri="{A12FA001-AC4F-418D-AE19-62706E023703}">
                      <ahyp:hlinkClr val="tx"/>
                    </a:ext>
                  </a:extLst>
                </a:hlinkClick>
              </a:rPr>
              <a:t>Let’s have a look at the distribution of the ratings of the data frame</a:t>
            </a:r>
            <a:r>
              <a:rPr b="1" lang="en-GB" sz="1500">
                <a:solidFill>
                  <a:schemeClr val="lt1"/>
                </a:solidFill>
                <a:highlight>
                  <a:schemeClr val="dk2"/>
                </a:highlight>
                <a:uFill>
                  <a:noFill/>
                </a:uFill>
                <a:latin typeface="Courier New"/>
                <a:ea typeface="Courier New"/>
                <a:cs typeface="Courier New"/>
                <a:sym typeface="Courier New"/>
                <a:hlinkClick r:id="rId4">
                  <a:extLst>
                    <a:ext uri="{A12FA001-AC4F-418D-AE19-62706E023703}">
                      <ahyp:hlinkClr val="tx"/>
                    </a:ext>
                  </a:extLst>
                </a:hlinkClick>
              </a:rPr>
              <a:t>.</a:t>
            </a:r>
            <a:endParaRPr b="1" sz="2100">
              <a:solidFill>
                <a:schemeClr val="lt1"/>
              </a:solidFill>
              <a:highlight>
                <a:schemeClr val="dk2"/>
              </a:highlight>
            </a:endParaRPr>
          </a:p>
          <a:p>
            <a:pPr indent="0" lvl="0" marL="0" rtl="0" algn="l">
              <a:spcBef>
                <a:spcPts val="400"/>
              </a:spcBef>
              <a:spcAft>
                <a:spcPts val="0"/>
              </a:spcAft>
              <a:buNone/>
            </a:pPr>
            <a:r>
              <a:t/>
            </a:r>
            <a:endParaRPr/>
          </a:p>
        </p:txBody>
      </p:sp>
      <p:sp>
        <p:nvSpPr>
          <p:cNvPr id="123" name="Google Shape;123;p23"/>
          <p:cNvSpPr txBox="1"/>
          <p:nvPr>
            <p:ph idx="1" type="body"/>
          </p:nvPr>
        </p:nvSpPr>
        <p:spPr>
          <a:xfrm>
            <a:off x="311700" y="4408725"/>
            <a:ext cx="8520600" cy="64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50">
                <a:solidFill>
                  <a:srgbClr val="000000"/>
                </a:solidFill>
                <a:highlight>
                  <a:srgbClr val="FFFFFF"/>
                </a:highlight>
              </a:rPr>
              <a:t>----observations----</a:t>
            </a:r>
            <a:endParaRPr sz="1250">
              <a:solidFill>
                <a:srgbClr val="000000"/>
              </a:solidFill>
              <a:highlight>
                <a:srgbClr val="FFFFFF"/>
              </a:highlight>
            </a:endParaRPr>
          </a:p>
          <a:p>
            <a:pPr indent="-307975" lvl="0" marL="457200" rtl="0" algn="l">
              <a:spcBef>
                <a:spcPts val="1100"/>
              </a:spcBef>
              <a:spcAft>
                <a:spcPts val="0"/>
              </a:spcAft>
              <a:buClr>
                <a:srgbClr val="000000"/>
              </a:buClr>
              <a:buSzPts val="1250"/>
              <a:buChar char="●"/>
            </a:pPr>
            <a:r>
              <a:rPr lang="en-GB" sz="1250">
                <a:solidFill>
                  <a:srgbClr val="000000"/>
                </a:solidFill>
                <a:highlight>
                  <a:srgbClr val="FFFFFF"/>
                </a:highlight>
              </a:rPr>
              <a:t>Most of the apps in the google play store are rated between 3.5 to 4.8.</a:t>
            </a:r>
            <a:endParaRPr sz="1250">
              <a:solidFill>
                <a:srgbClr val="000000"/>
              </a:solidFill>
              <a:highlight>
                <a:srgbClr val="FFFFFF"/>
              </a:highlight>
            </a:endParaRPr>
          </a:p>
          <a:p>
            <a:pPr indent="0" lvl="0" marL="0" rtl="0" algn="l">
              <a:spcBef>
                <a:spcPts val="500"/>
              </a:spcBef>
              <a:spcAft>
                <a:spcPts val="0"/>
              </a:spcAft>
              <a:buNone/>
            </a:pPr>
            <a:r>
              <a:t/>
            </a:r>
            <a:endParaRPr/>
          </a:p>
        </p:txBody>
      </p:sp>
      <p:pic>
        <p:nvPicPr>
          <p:cNvPr id="124" name="Google Shape;124;p23"/>
          <p:cNvPicPr preferRelativeResize="0"/>
          <p:nvPr/>
        </p:nvPicPr>
        <p:blipFill rotWithShape="1">
          <a:blip r:embed="rId5">
            <a:alphaModFix/>
          </a:blip>
          <a:srcRect b="0" l="0" r="0" t="0"/>
          <a:stretch/>
        </p:blipFill>
        <p:spPr>
          <a:xfrm>
            <a:off x="960013" y="791650"/>
            <a:ext cx="6568324" cy="3730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1955650" y="445025"/>
            <a:ext cx="474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4"/>
          <p:cNvSpPr txBox="1"/>
          <p:nvPr>
            <p:ph idx="1" type="body"/>
          </p:nvPr>
        </p:nvSpPr>
        <p:spPr>
          <a:xfrm>
            <a:off x="311700" y="4325050"/>
            <a:ext cx="8520600" cy="6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50">
                <a:solidFill>
                  <a:srgbClr val="000000"/>
                </a:solidFill>
                <a:highlight>
                  <a:srgbClr val="FFFFFF"/>
                </a:highlight>
              </a:rPr>
              <a:t>----observation----</a:t>
            </a:r>
            <a:endParaRPr sz="1250">
              <a:solidFill>
                <a:srgbClr val="000000"/>
              </a:solidFill>
              <a:highlight>
                <a:srgbClr val="FFFFFF"/>
              </a:highlight>
            </a:endParaRPr>
          </a:p>
          <a:p>
            <a:pPr indent="-307975" lvl="0" marL="457200" rtl="0" algn="l">
              <a:spcBef>
                <a:spcPts val="1100"/>
              </a:spcBef>
              <a:spcAft>
                <a:spcPts val="0"/>
              </a:spcAft>
              <a:buClr>
                <a:srgbClr val="000000"/>
              </a:buClr>
              <a:buSzPts val="1250"/>
              <a:buChar char="●"/>
            </a:pPr>
            <a:r>
              <a:rPr lang="en-GB" sz="1250">
                <a:solidFill>
                  <a:srgbClr val="000000"/>
                </a:solidFill>
                <a:highlight>
                  <a:srgbClr val="FFFFFF"/>
                </a:highlight>
              </a:rPr>
              <a:t>The size of most apps in playstore are between less than 1 mb to 30 mb.</a:t>
            </a:r>
            <a:endParaRPr sz="1250">
              <a:solidFill>
                <a:srgbClr val="000000"/>
              </a:solidFill>
              <a:highlight>
                <a:srgbClr val="FFFFFF"/>
              </a:highlight>
            </a:endParaRPr>
          </a:p>
          <a:p>
            <a:pPr indent="0" lvl="0" marL="0" rtl="0" algn="l">
              <a:spcBef>
                <a:spcPts val="500"/>
              </a:spcBef>
              <a:spcAft>
                <a:spcPts val="0"/>
              </a:spcAft>
              <a:buNone/>
            </a:pPr>
            <a:r>
              <a:t/>
            </a:r>
            <a:endParaRPr/>
          </a:p>
        </p:txBody>
      </p:sp>
      <p:pic>
        <p:nvPicPr>
          <p:cNvPr id="131" name="Google Shape;131;p24"/>
          <p:cNvPicPr preferRelativeResize="0"/>
          <p:nvPr/>
        </p:nvPicPr>
        <p:blipFill>
          <a:blip r:embed="rId3">
            <a:alphaModFix/>
          </a:blip>
          <a:stretch>
            <a:fillRect/>
          </a:stretch>
        </p:blipFill>
        <p:spPr>
          <a:xfrm>
            <a:off x="857937" y="192175"/>
            <a:ext cx="6943224" cy="4132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105900"/>
            <a:ext cx="8520600" cy="45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600">
                <a:latin typeface="Montserrat"/>
                <a:ea typeface="Montserrat"/>
                <a:cs typeface="Montserrat"/>
                <a:sym typeface="Montserrat"/>
              </a:rPr>
              <a:t>Free and Paid comparison</a:t>
            </a:r>
            <a:endParaRPr sz="2200"/>
          </a:p>
        </p:txBody>
      </p:sp>
      <p:sp>
        <p:nvSpPr>
          <p:cNvPr id="137" name="Google Shape;137;p25"/>
          <p:cNvSpPr txBox="1"/>
          <p:nvPr>
            <p:ph idx="1" type="body"/>
          </p:nvPr>
        </p:nvSpPr>
        <p:spPr>
          <a:xfrm>
            <a:off x="311700" y="565200"/>
            <a:ext cx="8520600" cy="44202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GB" sz="1700">
                <a:solidFill>
                  <a:schemeClr val="lt1"/>
                </a:solidFill>
                <a:highlight>
                  <a:srgbClr val="FFFFFF"/>
                </a:highlight>
              </a:rPr>
              <a:t>what portion of the apps in the play store are paid and free.</a:t>
            </a:r>
            <a:endParaRPr b="1" sz="1700">
              <a:solidFill>
                <a:schemeClr val="lt1"/>
              </a:solidFill>
              <a:highlight>
                <a:srgbClr val="FFFFFF"/>
              </a:highlight>
            </a:endParaRPr>
          </a:p>
          <a:p>
            <a:pPr indent="0" lvl="0" marL="0" rtl="0" algn="l">
              <a:spcBef>
                <a:spcPts val="400"/>
              </a:spcBef>
              <a:spcAft>
                <a:spcPts val="0"/>
              </a:spcAft>
              <a:buNone/>
            </a:pPr>
            <a:r>
              <a:t/>
            </a:r>
            <a:endParaRPr/>
          </a:p>
        </p:txBody>
      </p:sp>
      <p:pic>
        <p:nvPicPr>
          <p:cNvPr id="138" name="Google Shape;138;p25"/>
          <p:cNvPicPr preferRelativeResize="0"/>
          <p:nvPr/>
        </p:nvPicPr>
        <p:blipFill rotWithShape="1">
          <a:blip r:embed="rId3">
            <a:alphaModFix/>
          </a:blip>
          <a:srcRect b="7166" l="0" r="0" t="0"/>
          <a:stretch/>
        </p:blipFill>
        <p:spPr>
          <a:xfrm>
            <a:off x="311700" y="1006025"/>
            <a:ext cx="4549200" cy="4137475"/>
          </a:xfrm>
          <a:prstGeom prst="rect">
            <a:avLst/>
          </a:prstGeom>
          <a:noFill/>
          <a:ln>
            <a:noFill/>
          </a:ln>
        </p:spPr>
      </p:pic>
      <p:sp>
        <p:nvSpPr>
          <p:cNvPr id="139" name="Google Shape;139;p25"/>
          <p:cNvSpPr txBox="1"/>
          <p:nvPr/>
        </p:nvSpPr>
        <p:spPr>
          <a:xfrm>
            <a:off x="5210100" y="1495950"/>
            <a:ext cx="3622200" cy="215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50">
                <a:highlight>
                  <a:srgbClr val="FFFFFF"/>
                </a:highlight>
              </a:rPr>
              <a:t>----observations----</a:t>
            </a:r>
            <a:endParaRPr sz="1350">
              <a:highlight>
                <a:srgbClr val="FFFFFF"/>
              </a:highlight>
            </a:endParaRPr>
          </a:p>
          <a:p>
            <a:pPr indent="0" lvl="0" marL="0" rtl="0" algn="l">
              <a:lnSpc>
                <a:spcPct val="115000"/>
              </a:lnSpc>
              <a:spcBef>
                <a:spcPts val="1100"/>
              </a:spcBef>
              <a:spcAft>
                <a:spcPts val="0"/>
              </a:spcAft>
              <a:buNone/>
            </a:pPr>
            <a:r>
              <a:t/>
            </a:r>
            <a:endParaRPr sz="1350">
              <a:highlight>
                <a:srgbClr val="FFFFFF"/>
              </a:highlight>
            </a:endParaRPr>
          </a:p>
          <a:p>
            <a:pPr indent="-314325" lvl="0" marL="457200" rtl="0" algn="l">
              <a:lnSpc>
                <a:spcPct val="115000"/>
              </a:lnSpc>
              <a:spcBef>
                <a:spcPts val="1100"/>
              </a:spcBef>
              <a:spcAft>
                <a:spcPts val="0"/>
              </a:spcAft>
              <a:buSzPts val="1350"/>
              <a:buChar char="●"/>
            </a:pPr>
            <a:r>
              <a:rPr b="1" lang="en-GB" sz="1350">
                <a:highlight>
                  <a:srgbClr val="FFFFFF"/>
                </a:highlight>
              </a:rPr>
              <a:t>92.6%</a:t>
            </a:r>
            <a:r>
              <a:rPr lang="en-GB" sz="1350">
                <a:highlight>
                  <a:srgbClr val="FFFFFF"/>
                </a:highlight>
              </a:rPr>
              <a:t> of apps in the google play store are </a:t>
            </a:r>
            <a:r>
              <a:rPr b="1" lang="en-GB" sz="1350">
                <a:highlight>
                  <a:srgbClr val="FFFFFF"/>
                </a:highlight>
              </a:rPr>
              <a:t>Free</a:t>
            </a:r>
            <a:r>
              <a:rPr lang="en-GB" sz="1350">
                <a:highlight>
                  <a:srgbClr val="FFFFFF"/>
                </a:highlight>
              </a:rPr>
              <a:t>.</a:t>
            </a:r>
            <a:endParaRPr sz="1350">
              <a:highlight>
                <a:srgbClr val="FFFFFF"/>
              </a:highlight>
            </a:endParaRPr>
          </a:p>
          <a:p>
            <a:pPr indent="0" lvl="0" marL="0" rtl="0" algn="l">
              <a:lnSpc>
                <a:spcPct val="115000"/>
              </a:lnSpc>
              <a:spcBef>
                <a:spcPts val="1100"/>
              </a:spcBef>
              <a:spcAft>
                <a:spcPts val="0"/>
              </a:spcAft>
              <a:buNone/>
            </a:pPr>
            <a:r>
              <a:t/>
            </a:r>
            <a:endParaRPr sz="1350">
              <a:highlight>
                <a:srgbClr val="FFFFFF"/>
              </a:highlight>
            </a:endParaRPr>
          </a:p>
          <a:p>
            <a:pPr indent="-314325" lvl="0" marL="457200" rtl="0" algn="l">
              <a:lnSpc>
                <a:spcPct val="115000"/>
              </a:lnSpc>
              <a:spcBef>
                <a:spcPts val="1100"/>
              </a:spcBef>
              <a:spcAft>
                <a:spcPts val="0"/>
              </a:spcAft>
              <a:buSzPts val="1350"/>
              <a:buChar char="●"/>
            </a:pPr>
            <a:r>
              <a:rPr b="1" lang="en-GB" sz="1350">
                <a:highlight>
                  <a:srgbClr val="FFFFFF"/>
                </a:highlight>
              </a:rPr>
              <a:t>7.4%</a:t>
            </a:r>
            <a:r>
              <a:rPr lang="en-GB" sz="1350">
                <a:highlight>
                  <a:srgbClr val="FFFFFF"/>
                </a:highlight>
              </a:rPr>
              <a:t> are </a:t>
            </a:r>
            <a:r>
              <a:rPr b="1" lang="en-GB" sz="1350">
                <a:highlight>
                  <a:srgbClr val="FFFFFF"/>
                </a:highlight>
              </a:rPr>
              <a:t>Paid</a:t>
            </a:r>
            <a:r>
              <a:rPr lang="en-GB" sz="1350">
                <a:highlight>
                  <a:srgbClr val="FFFFFF"/>
                </a:highlight>
              </a:rPr>
              <a:t>.</a:t>
            </a:r>
            <a:endParaRPr sz="1350">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0"/>
            <a:ext cx="8520600" cy="4254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GB" sz="1400">
                <a:solidFill>
                  <a:schemeClr val="lt1"/>
                </a:solidFill>
                <a:highlight>
                  <a:srgbClr val="FFFFFF"/>
                </a:highlight>
              </a:rPr>
              <a:t>Category wise number of free and paid apps comparison.</a:t>
            </a:r>
            <a:endParaRPr b="1" sz="1400">
              <a:solidFill>
                <a:schemeClr val="lt1"/>
              </a:solidFill>
              <a:highlight>
                <a:srgbClr val="FFFFFF"/>
              </a:highlight>
            </a:endParaRPr>
          </a:p>
          <a:p>
            <a:pPr indent="0" lvl="0" marL="0" rtl="0" algn="l">
              <a:spcBef>
                <a:spcPts val="400"/>
              </a:spcBef>
              <a:spcAft>
                <a:spcPts val="0"/>
              </a:spcAft>
              <a:buNone/>
            </a:pPr>
            <a:r>
              <a:t/>
            </a:r>
            <a:endParaRPr/>
          </a:p>
        </p:txBody>
      </p:sp>
      <p:sp>
        <p:nvSpPr>
          <p:cNvPr id="145" name="Google Shape;145;p26"/>
          <p:cNvSpPr txBox="1"/>
          <p:nvPr>
            <p:ph idx="1" type="body"/>
          </p:nvPr>
        </p:nvSpPr>
        <p:spPr>
          <a:xfrm>
            <a:off x="311700" y="4625300"/>
            <a:ext cx="8520600" cy="518100"/>
          </a:xfrm>
          <a:prstGeom prst="rect">
            <a:avLst/>
          </a:prstGeom>
        </p:spPr>
        <p:txBody>
          <a:bodyPr anchorCtr="0" anchor="t" bIns="91425" lIns="91425" spcFirstLastPara="1" rIns="91425" wrap="square" tIns="91425">
            <a:noAutofit/>
          </a:bodyPr>
          <a:lstStyle/>
          <a:p>
            <a:pPr indent="-314325" lvl="0" marL="457200" rtl="0" algn="l">
              <a:spcBef>
                <a:spcPts val="1100"/>
              </a:spcBef>
              <a:spcAft>
                <a:spcPts val="0"/>
              </a:spcAft>
              <a:buClr>
                <a:srgbClr val="000000"/>
              </a:buClr>
              <a:buSzPts val="1350"/>
              <a:buChar char="●"/>
            </a:pPr>
            <a:r>
              <a:rPr lang="en-GB" sz="1350">
                <a:solidFill>
                  <a:srgbClr val="000000"/>
                </a:solidFill>
                <a:highlight>
                  <a:srgbClr val="FFFFFF"/>
                </a:highlight>
              </a:rPr>
              <a:t>There is no category </a:t>
            </a:r>
            <a:r>
              <a:rPr lang="en-GB" sz="1350">
                <a:solidFill>
                  <a:srgbClr val="000000"/>
                </a:solidFill>
                <a:highlight>
                  <a:srgbClr val="FFFFFF"/>
                </a:highlight>
              </a:rPr>
              <a:t>having </a:t>
            </a:r>
            <a:r>
              <a:rPr lang="en-GB" sz="1350">
                <a:solidFill>
                  <a:srgbClr val="000000"/>
                </a:solidFill>
                <a:highlight>
                  <a:srgbClr val="FFFFFF"/>
                </a:highlight>
              </a:rPr>
              <a:t>more paid apps than free.</a:t>
            </a:r>
            <a:endParaRPr sz="1350">
              <a:solidFill>
                <a:srgbClr val="000000"/>
              </a:solidFill>
              <a:highlight>
                <a:srgbClr val="FFFFFF"/>
              </a:highlight>
            </a:endParaRPr>
          </a:p>
          <a:p>
            <a:pPr indent="0" lvl="0" marL="0" rtl="0" algn="l">
              <a:spcBef>
                <a:spcPts val="500"/>
              </a:spcBef>
              <a:spcAft>
                <a:spcPts val="0"/>
              </a:spcAft>
              <a:buNone/>
            </a:pPr>
            <a:r>
              <a:t/>
            </a:r>
            <a:endParaRPr/>
          </a:p>
        </p:txBody>
      </p:sp>
      <p:pic>
        <p:nvPicPr>
          <p:cNvPr id="146" name="Google Shape;146;p26"/>
          <p:cNvPicPr preferRelativeResize="0"/>
          <p:nvPr/>
        </p:nvPicPr>
        <p:blipFill>
          <a:blip r:embed="rId3">
            <a:alphaModFix/>
          </a:blip>
          <a:stretch>
            <a:fillRect/>
          </a:stretch>
        </p:blipFill>
        <p:spPr>
          <a:xfrm>
            <a:off x="1200875" y="334950"/>
            <a:ext cx="6742249" cy="4199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0"/>
            <a:ext cx="8520600" cy="44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700">
                <a:latin typeface="Montserrat"/>
                <a:ea typeface="Montserrat"/>
                <a:cs typeface="Montserrat"/>
                <a:sym typeface="Montserrat"/>
              </a:rPr>
              <a:t>Top 10 Expensive Apps</a:t>
            </a:r>
            <a:endParaRPr sz="3100"/>
          </a:p>
        </p:txBody>
      </p:sp>
      <p:sp>
        <p:nvSpPr>
          <p:cNvPr id="152" name="Google Shape;152;p27"/>
          <p:cNvSpPr txBox="1"/>
          <p:nvPr>
            <p:ph idx="1" type="body"/>
          </p:nvPr>
        </p:nvSpPr>
        <p:spPr>
          <a:xfrm>
            <a:off x="311700" y="610325"/>
            <a:ext cx="4077900" cy="395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53" name="Google Shape;153;p27"/>
          <p:cNvPicPr preferRelativeResize="0"/>
          <p:nvPr/>
        </p:nvPicPr>
        <p:blipFill>
          <a:blip r:embed="rId3">
            <a:alphaModFix/>
          </a:blip>
          <a:stretch>
            <a:fillRect/>
          </a:stretch>
        </p:blipFill>
        <p:spPr>
          <a:xfrm>
            <a:off x="4389600" y="478950"/>
            <a:ext cx="4442626" cy="3612226"/>
          </a:xfrm>
          <a:prstGeom prst="rect">
            <a:avLst/>
          </a:prstGeom>
          <a:noFill/>
          <a:ln>
            <a:noFill/>
          </a:ln>
        </p:spPr>
      </p:pic>
      <p:pic>
        <p:nvPicPr>
          <p:cNvPr id="154" name="Google Shape;154;p27"/>
          <p:cNvPicPr preferRelativeResize="0"/>
          <p:nvPr/>
        </p:nvPicPr>
        <p:blipFill>
          <a:blip r:embed="rId4">
            <a:alphaModFix/>
          </a:blip>
          <a:stretch>
            <a:fillRect/>
          </a:stretch>
        </p:blipFill>
        <p:spPr>
          <a:xfrm>
            <a:off x="311688" y="416850"/>
            <a:ext cx="3995825" cy="3674322"/>
          </a:xfrm>
          <a:prstGeom prst="rect">
            <a:avLst/>
          </a:prstGeom>
          <a:noFill/>
          <a:ln>
            <a:noFill/>
          </a:ln>
        </p:spPr>
      </p:pic>
      <p:sp>
        <p:nvSpPr>
          <p:cNvPr id="155" name="Google Shape;155;p27"/>
          <p:cNvSpPr txBox="1"/>
          <p:nvPr/>
        </p:nvSpPr>
        <p:spPr>
          <a:xfrm>
            <a:off x="311700" y="4122225"/>
            <a:ext cx="8520600" cy="96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250">
                <a:highlight>
                  <a:srgbClr val="FFFFFF"/>
                </a:highlight>
              </a:rPr>
              <a:t>----observations----</a:t>
            </a:r>
            <a:endParaRPr sz="1250">
              <a:highlight>
                <a:srgbClr val="FFFFFF"/>
              </a:highlight>
            </a:endParaRPr>
          </a:p>
          <a:p>
            <a:pPr indent="-307975" lvl="0" marL="457200" rtl="0" algn="l">
              <a:lnSpc>
                <a:spcPct val="115000"/>
              </a:lnSpc>
              <a:spcBef>
                <a:spcPts val="1100"/>
              </a:spcBef>
              <a:spcAft>
                <a:spcPts val="0"/>
              </a:spcAft>
              <a:buSzPts val="1250"/>
              <a:buChar char="●"/>
            </a:pPr>
            <a:r>
              <a:rPr lang="en-GB" sz="1250">
                <a:highlight>
                  <a:srgbClr val="FFFFFF"/>
                </a:highlight>
              </a:rPr>
              <a:t>The most expensive app is </a:t>
            </a:r>
            <a:r>
              <a:rPr b="1" lang="en-GB" sz="1250">
                <a:highlight>
                  <a:srgbClr val="FFFFFF"/>
                </a:highlight>
              </a:rPr>
              <a:t>"I'm Rich - Trump Edition"</a:t>
            </a:r>
            <a:r>
              <a:rPr lang="en-GB" sz="1250">
                <a:highlight>
                  <a:srgbClr val="FFFFFF"/>
                </a:highlight>
              </a:rPr>
              <a:t>.</a:t>
            </a:r>
            <a:endParaRPr sz="1250">
              <a:highlight>
                <a:srgbClr val="FFFFFF"/>
              </a:highlight>
            </a:endParaRPr>
          </a:p>
          <a:p>
            <a:pPr indent="-307975" lvl="0" marL="457200" rtl="0" algn="l">
              <a:lnSpc>
                <a:spcPct val="115000"/>
              </a:lnSpc>
              <a:spcBef>
                <a:spcPts val="0"/>
              </a:spcBef>
              <a:spcAft>
                <a:spcPts val="0"/>
              </a:spcAft>
              <a:buSzPts val="1250"/>
              <a:buChar char="●"/>
            </a:pPr>
            <a:r>
              <a:rPr b="1" lang="en-GB" sz="1250">
                <a:highlight>
                  <a:srgbClr val="FFFFFF"/>
                </a:highlight>
              </a:rPr>
              <a:t>'I am rich'</a:t>
            </a:r>
            <a:r>
              <a:rPr lang="en-GB" sz="1250">
                <a:highlight>
                  <a:srgbClr val="FFFFFF"/>
                </a:highlight>
              </a:rPr>
              <a:t> app has most installs among all 10.</a:t>
            </a:r>
            <a:endParaRPr sz="1250">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200400" y="58400"/>
            <a:ext cx="4650900" cy="403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400"/>
              </a:spcAft>
              <a:buNone/>
            </a:pPr>
            <a:r>
              <a:rPr b="1" lang="en-GB" sz="1400">
                <a:solidFill>
                  <a:schemeClr val="lt1"/>
                </a:solidFill>
                <a:highlight>
                  <a:srgbClr val="FFFFFF"/>
                </a:highlight>
              </a:rPr>
              <a:t>Top 10 apps that have made the highest earning</a:t>
            </a:r>
            <a:endParaRPr sz="2700"/>
          </a:p>
        </p:txBody>
      </p:sp>
      <p:sp>
        <p:nvSpPr>
          <p:cNvPr id="161" name="Google Shape;161;p28"/>
          <p:cNvSpPr txBox="1"/>
          <p:nvPr>
            <p:ph idx="1" type="body"/>
          </p:nvPr>
        </p:nvSpPr>
        <p:spPr>
          <a:xfrm>
            <a:off x="200400" y="4137400"/>
            <a:ext cx="4371600" cy="100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50">
                <a:solidFill>
                  <a:srgbClr val="000000"/>
                </a:solidFill>
                <a:highlight>
                  <a:srgbClr val="FFFFFF"/>
                </a:highlight>
              </a:rPr>
              <a:t>----observations----</a:t>
            </a:r>
            <a:endParaRPr sz="1350">
              <a:solidFill>
                <a:srgbClr val="000000"/>
              </a:solidFill>
              <a:highlight>
                <a:srgbClr val="FFFFFF"/>
              </a:highlight>
            </a:endParaRPr>
          </a:p>
          <a:p>
            <a:pPr indent="-314325" lvl="0" marL="457200" rtl="0" algn="l">
              <a:spcBef>
                <a:spcPts val="1100"/>
              </a:spcBef>
              <a:spcAft>
                <a:spcPts val="0"/>
              </a:spcAft>
              <a:buClr>
                <a:srgbClr val="000000"/>
              </a:buClr>
              <a:buSzPts val="1350"/>
              <a:buChar char="●"/>
            </a:pPr>
            <a:r>
              <a:rPr b="1" lang="en-GB" sz="1350">
                <a:solidFill>
                  <a:srgbClr val="000000"/>
                </a:solidFill>
                <a:highlight>
                  <a:srgbClr val="FFFFFF"/>
                </a:highlight>
              </a:rPr>
              <a:t>Minecraft</a:t>
            </a:r>
            <a:r>
              <a:rPr lang="en-GB" sz="1350">
                <a:solidFill>
                  <a:srgbClr val="000000"/>
                </a:solidFill>
                <a:highlight>
                  <a:srgbClr val="FFFFFF"/>
                </a:highlight>
              </a:rPr>
              <a:t> has made the highest earning.</a:t>
            </a:r>
            <a:endParaRPr sz="1350">
              <a:solidFill>
                <a:srgbClr val="000000"/>
              </a:solidFill>
              <a:highlight>
                <a:srgbClr val="FFFFFF"/>
              </a:highlight>
            </a:endParaRPr>
          </a:p>
          <a:p>
            <a:pPr indent="0" lvl="0" marL="0" rtl="0" algn="l">
              <a:spcBef>
                <a:spcPts val="500"/>
              </a:spcBef>
              <a:spcAft>
                <a:spcPts val="0"/>
              </a:spcAft>
              <a:buNone/>
            </a:pPr>
            <a:r>
              <a:t/>
            </a:r>
            <a:endParaRPr/>
          </a:p>
        </p:txBody>
      </p:sp>
      <p:pic>
        <p:nvPicPr>
          <p:cNvPr id="162" name="Google Shape;162;p28"/>
          <p:cNvPicPr preferRelativeResize="0"/>
          <p:nvPr/>
        </p:nvPicPr>
        <p:blipFill rotWithShape="1">
          <a:blip r:embed="rId3">
            <a:alphaModFix/>
          </a:blip>
          <a:srcRect b="0" l="0" r="0" t="5908"/>
          <a:stretch/>
        </p:blipFill>
        <p:spPr>
          <a:xfrm>
            <a:off x="0" y="461600"/>
            <a:ext cx="4603150" cy="3617399"/>
          </a:xfrm>
          <a:prstGeom prst="rect">
            <a:avLst/>
          </a:prstGeom>
          <a:noFill/>
          <a:ln>
            <a:noFill/>
          </a:ln>
        </p:spPr>
      </p:pic>
      <p:sp>
        <p:nvSpPr>
          <p:cNvPr id="163" name="Google Shape;163;p28"/>
          <p:cNvSpPr txBox="1"/>
          <p:nvPr/>
        </p:nvSpPr>
        <p:spPr>
          <a:xfrm flipH="1" rot="10800000">
            <a:off x="4940025" y="-400200"/>
            <a:ext cx="2001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400"/>
              </a:spcAft>
              <a:buNone/>
            </a:pPr>
            <a:r>
              <a:t/>
            </a:r>
            <a:endParaRPr/>
          </a:p>
        </p:txBody>
      </p:sp>
      <p:pic>
        <p:nvPicPr>
          <p:cNvPr id="164" name="Google Shape;164;p28"/>
          <p:cNvPicPr preferRelativeResize="0"/>
          <p:nvPr/>
        </p:nvPicPr>
        <p:blipFill>
          <a:blip r:embed="rId4">
            <a:alphaModFix/>
          </a:blip>
          <a:stretch>
            <a:fillRect/>
          </a:stretch>
        </p:blipFill>
        <p:spPr>
          <a:xfrm>
            <a:off x="4669018" y="237850"/>
            <a:ext cx="4474981" cy="3671212"/>
          </a:xfrm>
          <a:prstGeom prst="rect">
            <a:avLst/>
          </a:prstGeom>
          <a:noFill/>
          <a:ln>
            <a:noFill/>
          </a:ln>
        </p:spPr>
      </p:pic>
      <p:cxnSp>
        <p:nvCxnSpPr>
          <p:cNvPr id="165" name="Google Shape;165;p28"/>
          <p:cNvCxnSpPr/>
          <p:nvPr/>
        </p:nvCxnSpPr>
        <p:spPr>
          <a:xfrm>
            <a:off x="4657400" y="124350"/>
            <a:ext cx="300" cy="3911400"/>
          </a:xfrm>
          <a:prstGeom prst="straightConnector1">
            <a:avLst/>
          </a:prstGeom>
          <a:noFill/>
          <a:ln cap="flat" cmpd="sng" w="9525">
            <a:solidFill>
              <a:schemeClr val="dk2"/>
            </a:solidFill>
            <a:prstDash val="solid"/>
            <a:round/>
            <a:headEnd len="med" w="med" type="none"/>
            <a:tailEnd len="med" w="med" type="none"/>
          </a:ln>
        </p:spPr>
      </p:cxnSp>
      <p:sp>
        <p:nvSpPr>
          <p:cNvPr id="166" name="Google Shape;166;p28"/>
          <p:cNvSpPr txBox="1"/>
          <p:nvPr/>
        </p:nvSpPr>
        <p:spPr>
          <a:xfrm>
            <a:off x="4827188" y="4512000"/>
            <a:ext cx="4316700" cy="631500"/>
          </a:xfrm>
          <a:prstGeom prst="rect">
            <a:avLst/>
          </a:prstGeom>
          <a:noFill/>
          <a:ln>
            <a:noFill/>
          </a:ln>
        </p:spPr>
        <p:txBody>
          <a:bodyPr anchorCtr="0" anchor="t" bIns="91425" lIns="91425" spcFirstLastPara="1" rIns="91425" wrap="square" tIns="91425">
            <a:spAutoFit/>
          </a:bodyPr>
          <a:lstStyle/>
          <a:p>
            <a:pPr indent="-314325" lvl="0" marL="457200" rtl="0" algn="l">
              <a:lnSpc>
                <a:spcPct val="115000"/>
              </a:lnSpc>
              <a:spcBef>
                <a:spcPts val="1100"/>
              </a:spcBef>
              <a:spcAft>
                <a:spcPts val="0"/>
              </a:spcAft>
              <a:buSzPts val="1350"/>
              <a:buChar char="●"/>
            </a:pPr>
            <a:r>
              <a:rPr b="1" lang="en-GB" sz="1350">
                <a:highlight>
                  <a:srgbClr val="FFFFFF"/>
                </a:highlight>
              </a:rPr>
              <a:t>Minecraft</a:t>
            </a:r>
            <a:r>
              <a:rPr lang="en-GB" sz="1350">
                <a:highlight>
                  <a:srgbClr val="FFFFFF"/>
                </a:highlight>
              </a:rPr>
              <a:t> and </a:t>
            </a:r>
            <a:r>
              <a:rPr b="1" lang="en-GB" sz="1350">
                <a:highlight>
                  <a:srgbClr val="FFFFFF"/>
                </a:highlight>
              </a:rPr>
              <a:t>Hitman Sniper</a:t>
            </a:r>
            <a:r>
              <a:rPr lang="en-GB" sz="1350">
                <a:highlight>
                  <a:srgbClr val="FFFFFF"/>
                </a:highlight>
              </a:rPr>
              <a:t> are most downloaded apps.</a:t>
            </a:r>
            <a:endParaRPr sz="1350">
              <a:highlight>
                <a:srgbClr val="FFFFFF"/>
              </a:highlight>
            </a:endParaRPr>
          </a:p>
        </p:txBody>
      </p:sp>
      <p:sp>
        <p:nvSpPr>
          <p:cNvPr id="167" name="Google Shape;167;p28"/>
          <p:cNvSpPr/>
          <p:nvPr/>
        </p:nvSpPr>
        <p:spPr>
          <a:xfrm>
            <a:off x="8489600" y="0"/>
            <a:ext cx="654300" cy="237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105900"/>
            <a:ext cx="8520600" cy="99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700">
                <a:latin typeface="Montserrat"/>
                <a:ea typeface="Montserrat"/>
                <a:cs typeface="Montserrat"/>
                <a:sym typeface="Montserrat"/>
              </a:rPr>
              <a:t>Content Rating</a:t>
            </a:r>
            <a:endParaRPr sz="1700">
              <a:latin typeface="Montserrat"/>
              <a:ea typeface="Montserrat"/>
              <a:cs typeface="Montserrat"/>
              <a:sym typeface="Montserrat"/>
            </a:endParaRPr>
          </a:p>
          <a:p>
            <a:pPr indent="0" lvl="0" marL="0" rtl="0" algn="l">
              <a:lnSpc>
                <a:spcPct val="115000"/>
              </a:lnSpc>
              <a:spcBef>
                <a:spcPts val="1800"/>
              </a:spcBef>
              <a:spcAft>
                <a:spcPts val="0"/>
              </a:spcAft>
              <a:buNone/>
            </a:pPr>
            <a:r>
              <a:rPr b="1" lang="en-GB" sz="1700">
                <a:solidFill>
                  <a:schemeClr val="lt1"/>
                </a:solidFill>
                <a:highlight>
                  <a:srgbClr val="FFFFFF"/>
                </a:highlight>
              </a:rPr>
              <a:t>what portion of apps available in playstore under different content rating.</a:t>
            </a:r>
            <a:endParaRPr b="1" sz="1700">
              <a:solidFill>
                <a:schemeClr val="lt1"/>
              </a:solidFill>
              <a:highlight>
                <a:srgbClr val="FFFFFF"/>
              </a:highlight>
            </a:endParaRPr>
          </a:p>
          <a:p>
            <a:pPr indent="0" lvl="0" marL="0" rtl="0" algn="l">
              <a:lnSpc>
                <a:spcPct val="115000"/>
              </a:lnSpc>
              <a:spcBef>
                <a:spcPts val="400"/>
              </a:spcBef>
              <a:spcAft>
                <a:spcPts val="0"/>
              </a:spcAft>
              <a:buNone/>
            </a:pPr>
            <a:r>
              <a:t/>
            </a:r>
            <a:endParaRPr sz="1700">
              <a:latin typeface="Montserrat"/>
              <a:ea typeface="Montserrat"/>
              <a:cs typeface="Montserrat"/>
              <a:sym typeface="Montserrat"/>
            </a:endParaRPr>
          </a:p>
        </p:txBody>
      </p:sp>
      <p:sp>
        <p:nvSpPr>
          <p:cNvPr id="173" name="Google Shape;17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74" name="Google Shape;174;p29"/>
          <p:cNvPicPr preferRelativeResize="0"/>
          <p:nvPr/>
        </p:nvPicPr>
        <p:blipFill rotWithShape="1">
          <a:blip r:embed="rId3">
            <a:alphaModFix/>
          </a:blip>
          <a:srcRect b="0" l="16107" r="0" t="9371"/>
          <a:stretch/>
        </p:blipFill>
        <p:spPr>
          <a:xfrm>
            <a:off x="0" y="1012400"/>
            <a:ext cx="6236366" cy="3809600"/>
          </a:xfrm>
          <a:prstGeom prst="rect">
            <a:avLst/>
          </a:prstGeom>
          <a:noFill/>
          <a:ln>
            <a:noFill/>
          </a:ln>
        </p:spPr>
      </p:pic>
      <p:sp>
        <p:nvSpPr>
          <p:cNvPr id="175" name="Google Shape;175;p29"/>
          <p:cNvSpPr/>
          <p:nvPr/>
        </p:nvSpPr>
        <p:spPr>
          <a:xfrm>
            <a:off x="4572000" y="3437700"/>
            <a:ext cx="4420200" cy="14571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9"/>
          <p:cNvSpPr txBox="1"/>
          <p:nvPr/>
        </p:nvSpPr>
        <p:spPr>
          <a:xfrm>
            <a:off x="4481550" y="3364900"/>
            <a:ext cx="4420200" cy="1457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sz="1050"/>
              <a:t>----observations----</a:t>
            </a:r>
            <a:endParaRPr sz="1050"/>
          </a:p>
          <a:p>
            <a:pPr indent="-295275" lvl="0" marL="457200" rtl="0" algn="l">
              <a:lnSpc>
                <a:spcPct val="150000"/>
              </a:lnSpc>
              <a:spcBef>
                <a:spcPts val="1100"/>
              </a:spcBef>
              <a:spcAft>
                <a:spcPts val="0"/>
              </a:spcAft>
              <a:buSzPts val="1050"/>
              <a:buChar char="●"/>
            </a:pPr>
            <a:r>
              <a:rPr lang="en-GB" sz="1050"/>
              <a:t>80%(approx) of apps in the google play store are for Everyone.</a:t>
            </a:r>
            <a:endParaRPr sz="1050"/>
          </a:p>
          <a:p>
            <a:pPr indent="-295275" lvl="0" marL="457200" rtl="0" algn="l">
              <a:lnSpc>
                <a:spcPct val="150000"/>
              </a:lnSpc>
              <a:spcBef>
                <a:spcPts val="0"/>
              </a:spcBef>
              <a:spcAft>
                <a:spcPts val="0"/>
              </a:spcAft>
              <a:buSzPts val="1050"/>
              <a:buChar char="●"/>
            </a:pPr>
            <a:r>
              <a:rPr lang="en-GB" sz="1050"/>
              <a:t>11.1% for Teen</a:t>
            </a:r>
            <a:endParaRPr sz="1050"/>
          </a:p>
          <a:p>
            <a:pPr indent="-295275" lvl="0" marL="457200" rtl="0" algn="l">
              <a:lnSpc>
                <a:spcPct val="150000"/>
              </a:lnSpc>
              <a:spcBef>
                <a:spcPts val="0"/>
              </a:spcBef>
              <a:spcAft>
                <a:spcPts val="0"/>
              </a:spcAft>
              <a:buSzPts val="1050"/>
              <a:buChar char="●"/>
            </a:pPr>
            <a:r>
              <a:rPr lang="en-GB" sz="1050"/>
              <a:t>4.6% for Mature</a:t>
            </a:r>
            <a:endParaRPr sz="1050"/>
          </a:p>
          <a:p>
            <a:pPr indent="-295275" lvl="0" marL="457200" rtl="0" algn="l">
              <a:lnSpc>
                <a:spcPct val="150000"/>
              </a:lnSpc>
              <a:spcBef>
                <a:spcPts val="0"/>
              </a:spcBef>
              <a:spcAft>
                <a:spcPts val="0"/>
              </a:spcAft>
              <a:buSzPts val="1050"/>
              <a:buChar char="●"/>
            </a:pPr>
            <a:r>
              <a:rPr lang="en-GB" sz="1050"/>
              <a:t>3.8% for Everyone 10+</a:t>
            </a:r>
            <a:endParaRPr sz="105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0"/>
            <a:ext cx="8520600" cy="11031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lang="en-GB" sz="2300">
                <a:highlight>
                  <a:srgbClr val="FFFFFF"/>
                </a:highlight>
              </a:rPr>
              <a:t>Genres</a:t>
            </a:r>
            <a:endParaRPr sz="2300">
              <a:highlight>
                <a:srgbClr val="FFFFFF"/>
              </a:highlight>
            </a:endParaRPr>
          </a:p>
          <a:p>
            <a:pPr indent="0" lvl="0" marL="0" rtl="0" algn="l">
              <a:lnSpc>
                <a:spcPct val="115000"/>
              </a:lnSpc>
              <a:spcBef>
                <a:spcPts val="1800"/>
              </a:spcBef>
              <a:spcAft>
                <a:spcPts val="0"/>
              </a:spcAft>
              <a:buNone/>
            </a:pPr>
            <a:r>
              <a:rPr b="1" lang="en-GB" sz="1700">
                <a:solidFill>
                  <a:schemeClr val="lt1"/>
                </a:solidFill>
                <a:highlight>
                  <a:srgbClr val="FFFFFF"/>
                </a:highlight>
              </a:rPr>
              <a:t>Total number of apps available in playstore </a:t>
            </a:r>
            <a:r>
              <a:rPr b="1" lang="en-GB" sz="1700">
                <a:solidFill>
                  <a:schemeClr val="lt1"/>
                </a:solidFill>
                <a:highlight>
                  <a:srgbClr val="FFFFFF"/>
                </a:highlight>
              </a:rPr>
              <a:t>under</a:t>
            </a:r>
            <a:r>
              <a:rPr b="1" lang="en-GB" sz="1700">
                <a:solidFill>
                  <a:schemeClr val="lt1"/>
                </a:solidFill>
                <a:highlight>
                  <a:srgbClr val="FFFFFF"/>
                </a:highlight>
              </a:rPr>
              <a:t> different genres.</a:t>
            </a:r>
            <a:endParaRPr b="1" sz="1700">
              <a:solidFill>
                <a:schemeClr val="lt1"/>
              </a:solidFill>
              <a:highlight>
                <a:srgbClr val="FFFFFF"/>
              </a:highlight>
            </a:endParaRPr>
          </a:p>
          <a:p>
            <a:pPr indent="0" lvl="0" marL="0" rtl="0" algn="l">
              <a:lnSpc>
                <a:spcPct val="115000"/>
              </a:lnSpc>
              <a:spcBef>
                <a:spcPts val="2400"/>
              </a:spcBef>
              <a:spcAft>
                <a:spcPts val="0"/>
              </a:spcAft>
              <a:buNone/>
            </a:pPr>
            <a:r>
              <a:t/>
            </a:r>
            <a:endParaRPr sz="2300">
              <a:highlight>
                <a:srgbClr val="FFFFFF"/>
              </a:highlight>
            </a:endParaRPr>
          </a:p>
          <a:p>
            <a:pPr indent="0" lvl="0" marL="0" rtl="0" algn="l">
              <a:spcBef>
                <a:spcPts val="600"/>
              </a:spcBef>
              <a:spcAft>
                <a:spcPts val="0"/>
              </a:spcAft>
              <a:buNone/>
            </a:pPr>
            <a:r>
              <a:t/>
            </a:r>
            <a:endParaRPr/>
          </a:p>
        </p:txBody>
      </p:sp>
      <p:sp>
        <p:nvSpPr>
          <p:cNvPr id="182" name="Google Shape;182;p30"/>
          <p:cNvSpPr txBox="1"/>
          <p:nvPr>
            <p:ph idx="1" type="body"/>
          </p:nvPr>
        </p:nvSpPr>
        <p:spPr>
          <a:xfrm>
            <a:off x="311700" y="4239150"/>
            <a:ext cx="8520600" cy="9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000000"/>
                </a:solidFill>
                <a:highlight>
                  <a:srgbClr val="FFFFFF"/>
                </a:highlight>
              </a:rPr>
              <a:t>----observations----</a:t>
            </a:r>
            <a:endParaRPr sz="1050">
              <a:solidFill>
                <a:srgbClr val="000000"/>
              </a:solidFill>
              <a:highlight>
                <a:srgbClr val="FFFFFF"/>
              </a:highlight>
            </a:endParaRPr>
          </a:p>
          <a:p>
            <a:pPr indent="-295275" lvl="0" marL="457200" rtl="0" algn="l">
              <a:spcBef>
                <a:spcPts val="1100"/>
              </a:spcBef>
              <a:spcAft>
                <a:spcPts val="0"/>
              </a:spcAft>
              <a:buClr>
                <a:srgbClr val="000000"/>
              </a:buClr>
              <a:buSzPts val="1050"/>
              <a:buChar char="●"/>
            </a:pPr>
            <a:r>
              <a:rPr lang="en-GB" sz="1050">
                <a:solidFill>
                  <a:srgbClr val="000000"/>
                </a:solidFill>
                <a:highlight>
                  <a:srgbClr val="FFFFFF"/>
                </a:highlight>
              </a:rPr>
              <a:t>Top 3 genres having highest number of apps are </a:t>
            </a:r>
            <a:r>
              <a:rPr b="1" lang="en-GB" sz="1050">
                <a:solidFill>
                  <a:srgbClr val="000000"/>
                </a:solidFill>
                <a:highlight>
                  <a:srgbClr val="FFFFFF"/>
                </a:highlight>
              </a:rPr>
              <a:t>'Tools'</a:t>
            </a:r>
            <a:r>
              <a:rPr lang="en-GB" sz="1050">
                <a:solidFill>
                  <a:srgbClr val="000000"/>
                </a:solidFill>
                <a:highlight>
                  <a:srgbClr val="FFFFFF"/>
                </a:highlight>
              </a:rPr>
              <a:t>, </a:t>
            </a:r>
            <a:r>
              <a:rPr b="1" lang="en-GB" sz="1050">
                <a:solidFill>
                  <a:srgbClr val="000000"/>
                </a:solidFill>
                <a:highlight>
                  <a:srgbClr val="FFFFFF"/>
                </a:highlight>
              </a:rPr>
              <a:t>'Education'</a:t>
            </a:r>
            <a:r>
              <a:rPr lang="en-GB" sz="1050">
                <a:solidFill>
                  <a:srgbClr val="000000"/>
                </a:solidFill>
                <a:highlight>
                  <a:srgbClr val="FFFFFF"/>
                </a:highlight>
              </a:rPr>
              <a:t> and </a:t>
            </a:r>
            <a:r>
              <a:rPr b="1" lang="en-GB" sz="1050">
                <a:solidFill>
                  <a:srgbClr val="000000"/>
                </a:solidFill>
                <a:highlight>
                  <a:srgbClr val="FFFFFF"/>
                </a:highlight>
              </a:rPr>
              <a:t>'Entertainment'</a:t>
            </a:r>
            <a:r>
              <a:rPr lang="en-GB" sz="1050">
                <a:solidFill>
                  <a:srgbClr val="000000"/>
                </a:solidFill>
                <a:highlight>
                  <a:srgbClr val="FFFFFF"/>
                </a:highlight>
              </a:rPr>
              <a:t>.</a:t>
            </a:r>
            <a:endParaRPr sz="1050">
              <a:solidFill>
                <a:srgbClr val="000000"/>
              </a:solidFill>
              <a:highlight>
                <a:srgbClr val="FFFFFF"/>
              </a:highlight>
            </a:endParaRPr>
          </a:p>
          <a:p>
            <a:pPr indent="-295275" lvl="0" marL="457200" rtl="0" algn="l">
              <a:spcBef>
                <a:spcPts val="0"/>
              </a:spcBef>
              <a:spcAft>
                <a:spcPts val="0"/>
              </a:spcAft>
              <a:buClr>
                <a:srgbClr val="000000"/>
              </a:buClr>
              <a:buSzPts val="1050"/>
              <a:buChar char="●"/>
            </a:pPr>
            <a:r>
              <a:rPr lang="en-GB" sz="1050">
                <a:solidFill>
                  <a:srgbClr val="000000"/>
                </a:solidFill>
                <a:highlight>
                  <a:srgbClr val="FFFFFF"/>
                </a:highlight>
              </a:rPr>
              <a:t>There are more 50 different genres available in playstore.</a:t>
            </a:r>
            <a:endParaRPr sz="1050">
              <a:solidFill>
                <a:srgbClr val="000000"/>
              </a:solidFill>
              <a:highlight>
                <a:srgbClr val="FFFFFF"/>
              </a:highlight>
            </a:endParaRPr>
          </a:p>
          <a:p>
            <a:pPr indent="0" lvl="0" marL="0" rtl="0" algn="l">
              <a:spcBef>
                <a:spcPts val="500"/>
              </a:spcBef>
              <a:spcAft>
                <a:spcPts val="0"/>
              </a:spcAft>
              <a:buNone/>
            </a:pPr>
            <a:r>
              <a:t/>
            </a:r>
            <a:endParaRPr/>
          </a:p>
        </p:txBody>
      </p:sp>
      <p:pic>
        <p:nvPicPr>
          <p:cNvPr id="183" name="Google Shape;183;p30"/>
          <p:cNvPicPr preferRelativeResize="0"/>
          <p:nvPr/>
        </p:nvPicPr>
        <p:blipFill rotWithShape="1">
          <a:blip r:embed="rId3">
            <a:alphaModFix/>
          </a:blip>
          <a:srcRect b="0" l="-1382" r="2655" t="0"/>
          <a:stretch/>
        </p:blipFill>
        <p:spPr>
          <a:xfrm>
            <a:off x="311700" y="1051650"/>
            <a:ext cx="7995751" cy="3187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11700" y="0"/>
            <a:ext cx="8520600" cy="41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600">
                <a:latin typeface="Montserrat"/>
                <a:ea typeface="Montserrat"/>
                <a:cs typeface="Montserrat"/>
                <a:sym typeface="Montserrat"/>
              </a:rPr>
              <a:t>Positive - Negative Sentiment</a:t>
            </a:r>
            <a:endParaRPr sz="3000"/>
          </a:p>
        </p:txBody>
      </p:sp>
      <p:sp>
        <p:nvSpPr>
          <p:cNvPr id="189" name="Google Shape;189;p31"/>
          <p:cNvSpPr txBox="1"/>
          <p:nvPr/>
        </p:nvSpPr>
        <p:spPr>
          <a:xfrm>
            <a:off x="311700" y="576525"/>
            <a:ext cx="651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90" name="Google Shape;190;p31"/>
          <p:cNvPicPr preferRelativeResize="0"/>
          <p:nvPr/>
        </p:nvPicPr>
        <p:blipFill>
          <a:blip r:embed="rId3">
            <a:alphaModFix/>
          </a:blip>
          <a:stretch>
            <a:fillRect/>
          </a:stretch>
        </p:blipFill>
        <p:spPr>
          <a:xfrm>
            <a:off x="311700" y="414000"/>
            <a:ext cx="8520600" cy="3830725"/>
          </a:xfrm>
          <a:prstGeom prst="rect">
            <a:avLst/>
          </a:prstGeom>
          <a:noFill/>
          <a:ln>
            <a:noFill/>
          </a:ln>
        </p:spPr>
      </p:pic>
      <p:sp>
        <p:nvSpPr>
          <p:cNvPr id="191" name="Google Shape;191;p31"/>
          <p:cNvSpPr txBox="1"/>
          <p:nvPr/>
        </p:nvSpPr>
        <p:spPr>
          <a:xfrm>
            <a:off x="418275" y="4244725"/>
            <a:ext cx="8414100" cy="87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GB" sz="1200">
                <a:solidFill>
                  <a:schemeClr val="accent2"/>
                </a:solidFill>
                <a:latin typeface="Roboto"/>
                <a:ea typeface="Roboto"/>
                <a:cs typeface="Roboto"/>
                <a:sym typeface="Roboto"/>
              </a:rPr>
              <a:t>----observations----</a:t>
            </a:r>
            <a:endParaRPr sz="1200">
              <a:solidFill>
                <a:schemeClr val="accent2"/>
              </a:solidFill>
              <a:latin typeface="Roboto"/>
              <a:ea typeface="Roboto"/>
              <a:cs typeface="Roboto"/>
              <a:sym typeface="Roboto"/>
            </a:endParaRPr>
          </a:p>
          <a:p>
            <a:pPr indent="-304800" lvl="0" marL="457200" rtl="0" algn="l">
              <a:lnSpc>
                <a:spcPct val="115000"/>
              </a:lnSpc>
              <a:spcBef>
                <a:spcPts val="600"/>
              </a:spcBef>
              <a:spcAft>
                <a:spcPts val="0"/>
              </a:spcAft>
              <a:buClr>
                <a:schemeClr val="accent2"/>
              </a:buClr>
              <a:buSzPts val="1200"/>
              <a:buFont typeface="Roboto"/>
              <a:buChar char="●"/>
            </a:pPr>
            <a:r>
              <a:rPr lang="en-GB" sz="1200">
                <a:solidFill>
                  <a:schemeClr val="accent2"/>
                </a:solidFill>
                <a:latin typeface="Roboto"/>
                <a:ea typeface="Roboto"/>
                <a:cs typeface="Roboto"/>
                <a:sym typeface="Roboto"/>
              </a:rPr>
              <a:t>Most of the apps has more </a:t>
            </a:r>
            <a:r>
              <a:rPr b="1" lang="en-GB" sz="1200">
                <a:solidFill>
                  <a:schemeClr val="accent2"/>
                </a:solidFill>
                <a:latin typeface="Roboto"/>
                <a:ea typeface="Roboto"/>
                <a:cs typeface="Roboto"/>
                <a:sym typeface="Roboto"/>
              </a:rPr>
              <a:t>positive sentiments</a:t>
            </a:r>
            <a:r>
              <a:rPr lang="en-GB" sz="1200">
                <a:solidFill>
                  <a:schemeClr val="accent2"/>
                </a:solidFill>
                <a:latin typeface="Roboto"/>
                <a:ea typeface="Roboto"/>
                <a:cs typeface="Roboto"/>
                <a:sym typeface="Roboto"/>
              </a:rPr>
              <a:t>.</a:t>
            </a:r>
            <a:endParaRPr sz="1200">
              <a:solidFill>
                <a:schemeClr val="accent2"/>
              </a:solidFill>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Font typeface="Roboto"/>
              <a:buChar char="●"/>
            </a:pPr>
            <a:r>
              <a:rPr lang="en-GB" sz="1200">
                <a:solidFill>
                  <a:schemeClr val="accent2"/>
                </a:solidFill>
                <a:latin typeface="Roboto"/>
                <a:ea typeface="Roboto"/>
                <a:cs typeface="Roboto"/>
                <a:sym typeface="Roboto"/>
              </a:rPr>
              <a:t>Overall </a:t>
            </a:r>
            <a:r>
              <a:rPr b="1" lang="en-GB" sz="1200">
                <a:solidFill>
                  <a:schemeClr val="accent2"/>
                </a:solidFill>
                <a:latin typeface="Roboto"/>
                <a:ea typeface="Roboto"/>
                <a:cs typeface="Roboto"/>
                <a:sym typeface="Roboto"/>
              </a:rPr>
              <a:t>Positive</a:t>
            </a:r>
            <a:r>
              <a:rPr lang="en-GB" sz="1200">
                <a:solidFill>
                  <a:schemeClr val="accent2"/>
                </a:solidFill>
                <a:latin typeface="Roboto"/>
                <a:ea typeface="Roboto"/>
                <a:cs typeface="Roboto"/>
                <a:sym typeface="Roboto"/>
              </a:rPr>
              <a:t> Sentiments are more in comparison to </a:t>
            </a:r>
            <a:r>
              <a:rPr b="1" lang="en-GB" sz="1200">
                <a:solidFill>
                  <a:schemeClr val="accent2"/>
                </a:solidFill>
                <a:latin typeface="Roboto"/>
                <a:ea typeface="Roboto"/>
                <a:cs typeface="Roboto"/>
                <a:sym typeface="Roboto"/>
              </a:rPr>
              <a:t>Negative</a:t>
            </a:r>
            <a:r>
              <a:rPr lang="en-GB" sz="1200">
                <a:solidFill>
                  <a:schemeClr val="accent2"/>
                </a:solidFill>
                <a:latin typeface="Roboto"/>
                <a:ea typeface="Roboto"/>
                <a:cs typeface="Roboto"/>
                <a:sym typeface="Roboto"/>
              </a:rPr>
              <a:t>.</a:t>
            </a:r>
            <a:endParaRPr sz="1200">
              <a:solidFill>
                <a:schemeClr val="accent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5750" y="418275"/>
            <a:ext cx="8512500" cy="4465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2200">
              <a:latin typeface="Montserrat"/>
              <a:ea typeface="Montserrat"/>
              <a:cs typeface="Montserrat"/>
              <a:sym typeface="Montserrat"/>
            </a:endParaRPr>
          </a:p>
          <a:p>
            <a:pPr indent="0" lvl="0" marL="0" rtl="0" algn="l">
              <a:lnSpc>
                <a:spcPct val="100000"/>
              </a:lnSpc>
              <a:spcBef>
                <a:spcPts val="0"/>
              </a:spcBef>
              <a:spcAft>
                <a:spcPts val="0"/>
              </a:spcAft>
              <a:buSzPts val="5200"/>
              <a:buNone/>
            </a:pPr>
            <a:r>
              <a:t/>
            </a:r>
            <a:endParaRPr b="1" sz="2200">
              <a:latin typeface="Montserrat"/>
              <a:ea typeface="Montserrat"/>
              <a:cs typeface="Montserrat"/>
              <a:sym typeface="Montserrat"/>
            </a:endParaRPr>
          </a:p>
          <a:p>
            <a:pPr indent="0" lvl="0" marL="0" rtl="0" algn="l">
              <a:lnSpc>
                <a:spcPct val="100000"/>
              </a:lnSpc>
              <a:spcBef>
                <a:spcPts val="0"/>
              </a:spcBef>
              <a:spcAft>
                <a:spcPts val="0"/>
              </a:spcAft>
              <a:buSzPts val="5200"/>
              <a:buNone/>
            </a:pPr>
            <a:r>
              <a:t/>
            </a:r>
            <a:endParaRPr b="1" sz="2200">
              <a:latin typeface="Montserrat"/>
              <a:ea typeface="Montserrat"/>
              <a:cs typeface="Montserrat"/>
              <a:sym typeface="Montserrat"/>
            </a:endParaRPr>
          </a:p>
          <a:p>
            <a:pPr indent="0" lvl="0" marL="0" rtl="0" algn="l">
              <a:lnSpc>
                <a:spcPct val="100000"/>
              </a:lnSpc>
              <a:spcBef>
                <a:spcPts val="0"/>
              </a:spcBef>
              <a:spcAft>
                <a:spcPts val="0"/>
              </a:spcAft>
              <a:buSzPts val="5200"/>
              <a:buNone/>
            </a:pPr>
            <a:r>
              <a:t/>
            </a:r>
            <a:endParaRPr b="1" sz="2200">
              <a:latin typeface="Montserrat"/>
              <a:ea typeface="Montserrat"/>
              <a:cs typeface="Montserrat"/>
              <a:sym typeface="Montserrat"/>
            </a:endParaRPr>
          </a:p>
          <a:p>
            <a:pPr indent="0" lvl="0" marL="0" rtl="0" algn="l">
              <a:lnSpc>
                <a:spcPct val="100000"/>
              </a:lnSpc>
              <a:spcBef>
                <a:spcPts val="0"/>
              </a:spcBef>
              <a:spcAft>
                <a:spcPts val="0"/>
              </a:spcAft>
              <a:buSzPts val="5200"/>
              <a:buNone/>
            </a:pPr>
            <a:r>
              <a:rPr b="1" lang="en-GB" sz="2200">
                <a:latin typeface="Montserrat"/>
                <a:ea typeface="Montserrat"/>
                <a:cs typeface="Montserrat"/>
                <a:sym typeface="Montserrat"/>
              </a:rPr>
              <a:t>Points Of Discussion</a:t>
            </a:r>
            <a:endParaRPr b="1" sz="2200">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400">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lang="en-GB" sz="1400">
                <a:solidFill>
                  <a:schemeClr val="lt1"/>
                </a:solidFill>
                <a:latin typeface="Montserrat"/>
                <a:ea typeface="Montserrat"/>
                <a:cs typeface="Montserrat"/>
                <a:sym typeface="Montserrat"/>
              </a:rPr>
              <a:t>Introduction</a:t>
            </a:r>
            <a:endParaRPr sz="1400">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lang="en-GB" sz="1400">
                <a:solidFill>
                  <a:schemeClr val="lt1"/>
                </a:solidFill>
                <a:latin typeface="Montserrat"/>
                <a:ea typeface="Montserrat"/>
                <a:cs typeface="Montserrat"/>
                <a:sym typeface="Montserrat"/>
              </a:rPr>
              <a:t>Data Summary</a:t>
            </a:r>
            <a:endParaRPr sz="1400">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lang="en-GB" sz="1400">
                <a:solidFill>
                  <a:schemeClr val="lt1"/>
                </a:solidFill>
                <a:latin typeface="Montserrat"/>
                <a:ea typeface="Montserrat"/>
                <a:cs typeface="Montserrat"/>
                <a:sym typeface="Montserrat"/>
              </a:rPr>
              <a:t>Correlation</a:t>
            </a:r>
            <a:endParaRPr sz="1400">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lang="en-GB" sz="1400">
                <a:solidFill>
                  <a:schemeClr val="lt1"/>
                </a:solidFill>
                <a:latin typeface="Montserrat"/>
                <a:ea typeface="Montserrat"/>
                <a:cs typeface="Montserrat"/>
                <a:sym typeface="Montserrat"/>
              </a:rPr>
              <a:t>Top Categories</a:t>
            </a:r>
            <a:endParaRPr sz="1400">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lang="en-GB" sz="1400">
                <a:solidFill>
                  <a:schemeClr val="lt1"/>
                </a:solidFill>
                <a:latin typeface="Montserrat"/>
                <a:ea typeface="Montserrat"/>
                <a:cs typeface="Montserrat"/>
                <a:sym typeface="Montserrat"/>
              </a:rPr>
              <a:t>GAME Category</a:t>
            </a:r>
            <a:endParaRPr sz="1400">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lang="en-GB" sz="1400">
                <a:solidFill>
                  <a:schemeClr val="lt1"/>
                </a:solidFill>
                <a:latin typeface="Montserrat"/>
                <a:ea typeface="Montserrat"/>
                <a:cs typeface="Montserrat"/>
                <a:sym typeface="Montserrat"/>
              </a:rPr>
              <a:t>Distribution of the Ratings</a:t>
            </a:r>
            <a:endParaRPr sz="1400">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lang="en-GB" sz="1400">
                <a:solidFill>
                  <a:schemeClr val="lt1"/>
                </a:solidFill>
                <a:latin typeface="Montserrat"/>
                <a:ea typeface="Montserrat"/>
                <a:cs typeface="Montserrat"/>
                <a:sym typeface="Montserrat"/>
              </a:rPr>
              <a:t>Free and Paid </a:t>
            </a:r>
            <a:r>
              <a:rPr lang="en-GB" sz="1400">
                <a:solidFill>
                  <a:schemeClr val="lt1"/>
                </a:solidFill>
                <a:latin typeface="Montserrat"/>
                <a:ea typeface="Montserrat"/>
                <a:cs typeface="Montserrat"/>
                <a:sym typeface="Montserrat"/>
              </a:rPr>
              <a:t>comparison</a:t>
            </a:r>
            <a:endParaRPr sz="1400">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lang="en-GB" sz="1400">
                <a:solidFill>
                  <a:schemeClr val="lt1"/>
                </a:solidFill>
                <a:latin typeface="Montserrat"/>
                <a:ea typeface="Montserrat"/>
                <a:cs typeface="Montserrat"/>
                <a:sym typeface="Montserrat"/>
              </a:rPr>
              <a:t>Top 10 Expensive Apps</a:t>
            </a:r>
            <a:endParaRPr sz="1400">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lang="en-GB" sz="1400">
                <a:solidFill>
                  <a:schemeClr val="lt1"/>
                </a:solidFill>
                <a:latin typeface="Montserrat"/>
                <a:ea typeface="Montserrat"/>
                <a:cs typeface="Montserrat"/>
                <a:sym typeface="Montserrat"/>
              </a:rPr>
              <a:t>Highest Earning Apps</a:t>
            </a:r>
            <a:endParaRPr sz="1400">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lang="en-GB" sz="1400">
                <a:solidFill>
                  <a:schemeClr val="lt1"/>
                </a:solidFill>
                <a:latin typeface="Montserrat"/>
                <a:ea typeface="Montserrat"/>
                <a:cs typeface="Montserrat"/>
                <a:sym typeface="Montserrat"/>
              </a:rPr>
              <a:t>Content Rating</a:t>
            </a:r>
            <a:endParaRPr sz="1400">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lang="en-GB" sz="1400">
                <a:solidFill>
                  <a:schemeClr val="lt1"/>
                </a:solidFill>
                <a:latin typeface="Montserrat"/>
                <a:ea typeface="Montserrat"/>
                <a:cs typeface="Montserrat"/>
                <a:sym typeface="Montserrat"/>
              </a:rPr>
              <a:t>Genres</a:t>
            </a:r>
            <a:endParaRPr sz="1400">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lang="en-GB" sz="1400">
                <a:solidFill>
                  <a:schemeClr val="lt1"/>
                </a:solidFill>
                <a:latin typeface="Montserrat"/>
                <a:ea typeface="Montserrat"/>
                <a:cs typeface="Montserrat"/>
                <a:sym typeface="Montserrat"/>
              </a:rPr>
              <a:t>Positive - Negative Sentiment</a:t>
            </a:r>
            <a:endParaRPr sz="1400">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lang="en-GB" sz="1400">
                <a:solidFill>
                  <a:schemeClr val="lt1"/>
                </a:solidFill>
                <a:latin typeface="Montserrat"/>
                <a:ea typeface="Montserrat"/>
                <a:cs typeface="Montserrat"/>
                <a:sym typeface="Montserrat"/>
              </a:rPr>
              <a:t>Sentiment Polarity and Subjectivity</a:t>
            </a:r>
            <a:endParaRPr sz="1400">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lang="en-GB" sz="1400">
                <a:solidFill>
                  <a:schemeClr val="lt1"/>
                </a:solidFill>
                <a:latin typeface="Montserrat"/>
                <a:ea typeface="Montserrat"/>
                <a:cs typeface="Montserrat"/>
                <a:sym typeface="Montserrat"/>
              </a:rPr>
              <a:t>Conclusion</a:t>
            </a:r>
            <a:endParaRPr sz="14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452175" y="836525"/>
            <a:ext cx="5041800" cy="30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3000"/>
          </a:p>
        </p:txBody>
      </p:sp>
      <p:sp>
        <p:nvSpPr>
          <p:cNvPr id="197" name="Google Shape;197;p32"/>
          <p:cNvSpPr txBox="1"/>
          <p:nvPr>
            <p:ph idx="1" type="body"/>
          </p:nvPr>
        </p:nvSpPr>
        <p:spPr>
          <a:xfrm>
            <a:off x="5889600" y="520000"/>
            <a:ext cx="2942700" cy="404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sz="1250">
                <a:solidFill>
                  <a:srgbClr val="000000"/>
                </a:solidFill>
                <a:highlight>
                  <a:srgbClr val="FFFFFF"/>
                </a:highlight>
              </a:rPr>
              <a:t>----observations-----</a:t>
            </a:r>
            <a:endParaRPr sz="1250">
              <a:solidFill>
                <a:srgbClr val="000000"/>
              </a:solidFill>
              <a:highlight>
                <a:srgbClr val="FFFFFF"/>
              </a:highlight>
            </a:endParaRPr>
          </a:p>
          <a:p>
            <a:pPr indent="0" lvl="0" marL="0" rtl="0" algn="l">
              <a:spcBef>
                <a:spcPts val="1100"/>
              </a:spcBef>
              <a:spcAft>
                <a:spcPts val="0"/>
              </a:spcAft>
              <a:buNone/>
            </a:pPr>
            <a:r>
              <a:t/>
            </a:r>
            <a:endParaRPr sz="1250">
              <a:solidFill>
                <a:srgbClr val="000000"/>
              </a:solidFill>
              <a:highlight>
                <a:srgbClr val="FFFFFF"/>
              </a:highlight>
            </a:endParaRPr>
          </a:p>
          <a:p>
            <a:pPr indent="-307975" lvl="0" marL="457200" rtl="0" algn="l">
              <a:spcBef>
                <a:spcPts val="1100"/>
              </a:spcBef>
              <a:spcAft>
                <a:spcPts val="0"/>
              </a:spcAft>
              <a:buClr>
                <a:srgbClr val="000000"/>
              </a:buClr>
              <a:buSzPts val="1250"/>
              <a:buChar char="●"/>
            </a:pPr>
            <a:r>
              <a:rPr b="1" lang="en-GB" sz="1250">
                <a:solidFill>
                  <a:srgbClr val="000000"/>
                </a:solidFill>
                <a:highlight>
                  <a:srgbClr val="FFFFFF"/>
                </a:highlight>
              </a:rPr>
              <a:t>Duolingo: Learn Languages Free</a:t>
            </a:r>
            <a:r>
              <a:rPr lang="en-GB" sz="1250">
                <a:solidFill>
                  <a:srgbClr val="000000"/>
                </a:solidFill>
                <a:highlight>
                  <a:srgbClr val="FFFFFF"/>
                </a:highlight>
              </a:rPr>
              <a:t> has more Positive</a:t>
            </a:r>
            <a:r>
              <a:rPr lang="en-GB" sz="1200">
                <a:solidFill>
                  <a:srgbClr val="000000"/>
                </a:solidFill>
                <a:latin typeface="Roboto"/>
                <a:ea typeface="Roboto"/>
                <a:cs typeface="Roboto"/>
                <a:sym typeface="Roboto"/>
              </a:rPr>
              <a:t>-Negative </a:t>
            </a:r>
            <a:r>
              <a:rPr lang="en-GB" sz="1250">
                <a:solidFill>
                  <a:srgbClr val="000000"/>
                </a:solidFill>
                <a:highlight>
                  <a:srgbClr val="FFFFFF"/>
                </a:highlight>
              </a:rPr>
              <a:t> counts.</a:t>
            </a:r>
            <a:endParaRPr sz="1250">
              <a:solidFill>
                <a:srgbClr val="000000"/>
              </a:solidFill>
              <a:highlight>
                <a:srgbClr val="FFFFFF"/>
              </a:highlight>
            </a:endParaRPr>
          </a:p>
          <a:p>
            <a:pPr indent="0" lvl="0" marL="0" rtl="0" algn="l">
              <a:spcBef>
                <a:spcPts val="1100"/>
              </a:spcBef>
              <a:spcAft>
                <a:spcPts val="0"/>
              </a:spcAft>
              <a:buNone/>
            </a:pPr>
            <a:r>
              <a:t/>
            </a:r>
            <a:endParaRPr sz="1250">
              <a:solidFill>
                <a:srgbClr val="000000"/>
              </a:solidFill>
              <a:highlight>
                <a:srgbClr val="FFFFFF"/>
              </a:highlight>
            </a:endParaRPr>
          </a:p>
          <a:p>
            <a:pPr indent="-307975" lvl="0" marL="457200" rtl="0" algn="l">
              <a:spcBef>
                <a:spcPts val="1100"/>
              </a:spcBef>
              <a:spcAft>
                <a:spcPts val="0"/>
              </a:spcAft>
              <a:buClr>
                <a:srgbClr val="000000"/>
              </a:buClr>
              <a:buSzPts val="1250"/>
              <a:buChar char="●"/>
            </a:pPr>
            <a:r>
              <a:rPr b="1" lang="en-GB" sz="1250">
                <a:solidFill>
                  <a:srgbClr val="000000"/>
                </a:solidFill>
                <a:highlight>
                  <a:srgbClr val="FFFFFF"/>
                </a:highlight>
              </a:rPr>
              <a:t>Calorie Counter - Macros</a:t>
            </a:r>
            <a:r>
              <a:rPr lang="en-GB" sz="1250">
                <a:solidFill>
                  <a:srgbClr val="000000"/>
                </a:solidFill>
                <a:highlight>
                  <a:srgbClr val="FFFFFF"/>
                </a:highlight>
              </a:rPr>
              <a:t>, </a:t>
            </a:r>
            <a:r>
              <a:rPr b="1" lang="en-GB" sz="1250">
                <a:solidFill>
                  <a:srgbClr val="000000"/>
                </a:solidFill>
                <a:highlight>
                  <a:srgbClr val="FFFFFF"/>
                </a:highlight>
              </a:rPr>
              <a:t>10 Best Foods for You</a:t>
            </a:r>
            <a:r>
              <a:rPr lang="en-GB" sz="1250">
                <a:solidFill>
                  <a:srgbClr val="000000"/>
                </a:solidFill>
                <a:highlight>
                  <a:srgbClr val="FFFFFF"/>
                </a:highlight>
              </a:rPr>
              <a:t>, and </a:t>
            </a:r>
            <a:r>
              <a:rPr b="1" lang="en-GB" sz="1250">
                <a:solidFill>
                  <a:srgbClr val="000000"/>
                </a:solidFill>
                <a:highlight>
                  <a:srgbClr val="FFFFFF"/>
                </a:highlight>
              </a:rPr>
              <a:t>Helix Jump</a:t>
            </a:r>
            <a:r>
              <a:rPr lang="en-GB" sz="1250">
                <a:solidFill>
                  <a:srgbClr val="000000"/>
                </a:solidFill>
                <a:highlight>
                  <a:srgbClr val="FFFFFF"/>
                </a:highlight>
              </a:rPr>
              <a:t> are on 2nd, 3rd, and 4th place in race of positive</a:t>
            </a:r>
            <a:r>
              <a:rPr lang="en-GB" sz="1200">
                <a:solidFill>
                  <a:srgbClr val="000000"/>
                </a:solidFill>
                <a:latin typeface="Roboto"/>
                <a:ea typeface="Roboto"/>
                <a:cs typeface="Roboto"/>
                <a:sym typeface="Roboto"/>
              </a:rPr>
              <a:t>-Negative</a:t>
            </a:r>
            <a:r>
              <a:rPr lang="en-GB" sz="1250">
                <a:solidFill>
                  <a:srgbClr val="000000"/>
                </a:solidFill>
                <a:highlight>
                  <a:srgbClr val="FFFFFF"/>
                </a:highlight>
              </a:rPr>
              <a:t> counts respectively.</a:t>
            </a:r>
            <a:endParaRPr sz="1250">
              <a:solidFill>
                <a:srgbClr val="000000"/>
              </a:solidFill>
              <a:highlight>
                <a:srgbClr val="FFFFFF"/>
              </a:highlight>
            </a:endParaRPr>
          </a:p>
          <a:p>
            <a:pPr indent="0" lvl="0" marL="0" rtl="0" algn="l">
              <a:spcBef>
                <a:spcPts val="500"/>
              </a:spcBef>
              <a:spcAft>
                <a:spcPts val="0"/>
              </a:spcAft>
              <a:buNone/>
            </a:pPr>
            <a:r>
              <a:t/>
            </a:r>
            <a:endParaRPr/>
          </a:p>
        </p:txBody>
      </p:sp>
      <p:pic>
        <p:nvPicPr>
          <p:cNvPr id="198" name="Google Shape;198;p32"/>
          <p:cNvPicPr preferRelativeResize="0"/>
          <p:nvPr/>
        </p:nvPicPr>
        <p:blipFill>
          <a:blip r:embed="rId3">
            <a:alphaModFix/>
          </a:blip>
          <a:stretch>
            <a:fillRect/>
          </a:stretch>
        </p:blipFill>
        <p:spPr>
          <a:xfrm>
            <a:off x="130375" y="429575"/>
            <a:ext cx="5759225" cy="4517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311700" y="71975"/>
            <a:ext cx="8520600" cy="44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600">
                <a:latin typeface="Montserrat"/>
                <a:ea typeface="Montserrat"/>
                <a:cs typeface="Montserrat"/>
                <a:sym typeface="Montserrat"/>
              </a:rPr>
              <a:t>Sentiment Polarity and Subjectivity</a:t>
            </a:r>
            <a:endParaRPr sz="3000"/>
          </a:p>
        </p:txBody>
      </p:sp>
      <p:sp>
        <p:nvSpPr>
          <p:cNvPr id="204" name="Google Shape;204;p33"/>
          <p:cNvSpPr txBox="1"/>
          <p:nvPr>
            <p:ph idx="1" type="body"/>
          </p:nvPr>
        </p:nvSpPr>
        <p:spPr>
          <a:xfrm>
            <a:off x="311700" y="3809575"/>
            <a:ext cx="4353900" cy="133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50">
                <a:solidFill>
                  <a:srgbClr val="000000"/>
                </a:solidFill>
                <a:highlight>
                  <a:srgbClr val="FFFFFF"/>
                </a:highlight>
              </a:rPr>
              <a:t>----observations----</a:t>
            </a:r>
            <a:endParaRPr sz="1250">
              <a:solidFill>
                <a:srgbClr val="000000"/>
              </a:solidFill>
              <a:highlight>
                <a:srgbClr val="FFFFFF"/>
              </a:highlight>
            </a:endParaRPr>
          </a:p>
          <a:p>
            <a:pPr indent="-307975" lvl="0" marL="457200" rtl="0" algn="l">
              <a:spcBef>
                <a:spcPts val="1100"/>
              </a:spcBef>
              <a:spcAft>
                <a:spcPts val="0"/>
              </a:spcAft>
              <a:buClr>
                <a:srgbClr val="000000"/>
              </a:buClr>
              <a:buSzPts val="1250"/>
              <a:buChar char="●"/>
            </a:pPr>
            <a:r>
              <a:rPr lang="en-GB" sz="1250">
                <a:solidFill>
                  <a:srgbClr val="000000"/>
                </a:solidFill>
                <a:highlight>
                  <a:srgbClr val="FFFFFF"/>
                </a:highlight>
              </a:rPr>
              <a:t>Most of the review's Sentiment_polarity score is between -0.3 and 0.5</a:t>
            </a:r>
            <a:endParaRPr sz="1250">
              <a:solidFill>
                <a:srgbClr val="000000"/>
              </a:solidFill>
              <a:highlight>
                <a:srgbClr val="FFFFFF"/>
              </a:highlight>
            </a:endParaRPr>
          </a:p>
          <a:p>
            <a:pPr indent="-307975" lvl="0" marL="457200" rtl="0" algn="l">
              <a:spcBef>
                <a:spcPts val="0"/>
              </a:spcBef>
              <a:spcAft>
                <a:spcPts val="0"/>
              </a:spcAft>
              <a:buClr>
                <a:srgbClr val="000000"/>
              </a:buClr>
              <a:buSzPts val="1250"/>
              <a:buChar char="●"/>
            </a:pPr>
            <a:r>
              <a:rPr lang="en-GB" sz="1250">
                <a:solidFill>
                  <a:srgbClr val="000000"/>
                </a:solidFill>
                <a:highlight>
                  <a:srgbClr val="FFFFFF"/>
                </a:highlight>
              </a:rPr>
              <a:t>More positive score than negative.</a:t>
            </a:r>
            <a:endParaRPr sz="1250">
              <a:solidFill>
                <a:srgbClr val="000000"/>
              </a:solidFill>
              <a:highlight>
                <a:srgbClr val="FFFFFF"/>
              </a:highlight>
            </a:endParaRPr>
          </a:p>
          <a:p>
            <a:pPr indent="0" lvl="0" marL="0" rtl="0" algn="l">
              <a:spcBef>
                <a:spcPts val="500"/>
              </a:spcBef>
              <a:spcAft>
                <a:spcPts val="0"/>
              </a:spcAft>
              <a:buNone/>
            </a:pPr>
            <a:r>
              <a:t/>
            </a:r>
            <a:endParaRPr/>
          </a:p>
        </p:txBody>
      </p:sp>
      <p:pic>
        <p:nvPicPr>
          <p:cNvPr id="205" name="Google Shape;205;p33"/>
          <p:cNvPicPr preferRelativeResize="0"/>
          <p:nvPr/>
        </p:nvPicPr>
        <p:blipFill>
          <a:blip r:embed="rId3">
            <a:alphaModFix/>
          </a:blip>
          <a:stretch>
            <a:fillRect/>
          </a:stretch>
        </p:blipFill>
        <p:spPr>
          <a:xfrm>
            <a:off x="152400" y="672275"/>
            <a:ext cx="4513278" cy="2885887"/>
          </a:xfrm>
          <a:prstGeom prst="rect">
            <a:avLst/>
          </a:prstGeom>
          <a:noFill/>
          <a:ln>
            <a:noFill/>
          </a:ln>
        </p:spPr>
      </p:pic>
      <p:pic>
        <p:nvPicPr>
          <p:cNvPr id="206" name="Google Shape;206;p33"/>
          <p:cNvPicPr preferRelativeResize="0"/>
          <p:nvPr/>
        </p:nvPicPr>
        <p:blipFill>
          <a:blip r:embed="rId4">
            <a:alphaModFix/>
          </a:blip>
          <a:stretch>
            <a:fillRect/>
          </a:stretch>
        </p:blipFill>
        <p:spPr>
          <a:xfrm>
            <a:off x="4512250" y="672263"/>
            <a:ext cx="4513275" cy="2885894"/>
          </a:xfrm>
          <a:prstGeom prst="rect">
            <a:avLst/>
          </a:prstGeom>
          <a:noFill/>
          <a:ln>
            <a:noFill/>
          </a:ln>
        </p:spPr>
      </p:pic>
      <p:sp>
        <p:nvSpPr>
          <p:cNvPr id="207" name="Google Shape;207;p33"/>
          <p:cNvSpPr txBox="1"/>
          <p:nvPr/>
        </p:nvSpPr>
        <p:spPr>
          <a:xfrm>
            <a:off x="4814125" y="4102500"/>
            <a:ext cx="4211400" cy="1041000"/>
          </a:xfrm>
          <a:prstGeom prst="rect">
            <a:avLst/>
          </a:prstGeom>
          <a:noFill/>
          <a:ln>
            <a:noFill/>
          </a:ln>
        </p:spPr>
        <p:txBody>
          <a:bodyPr anchorCtr="0" anchor="t" bIns="91425" lIns="91425" spcFirstLastPara="1" rIns="91425" wrap="square" tIns="91425">
            <a:spAutoFit/>
          </a:bodyPr>
          <a:lstStyle/>
          <a:p>
            <a:pPr indent="-307975" lvl="0" marL="457200" rtl="0" algn="l">
              <a:lnSpc>
                <a:spcPct val="115000"/>
              </a:lnSpc>
              <a:spcBef>
                <a:spcPts val="1100"/>
              </a:spcBef>
              <a:spcAft>
                <a:spcPts val="0"/>
              </a:spcAft>
              <a:buSzPts val="1250"/>
              <a:buChar char="●"/>
            </a:pPr>
            <a:r>
              <a:rPr lang="en-GB" sz="1250">
                <a:highlight>
                  <a:srgbClr val="FFFFFF"/>
                </a:highlight>
              </a:rPr>
              <a:t>Most of the review's Sentiment_Subjectivity score is between 0.3 to 0.8</a:t>
            </a:r>
            <a:endParaRPr sz="1250">
              <a:highlight>
                <a:srgbClr val="FFFFFF"/>
              </a:highlight>
            </a:endParaRPr>
          </a:p>
          <a:p>
            <a:pPr indent="-307975" lvl="0" marL="457200" rtl="0" algn="l">
              <a:lnSpc>
                <a:spcPct val="115000"/>
              </a:lnSpc>
              <a:spcBef>
                <a:spcPts val="0"/>
              </a:spcBef>
              <a:spcAft>
                <a:spcPts val="0"/>
              </a:spcAft>
              <a:buSzPts val="1250"/>
              <a:buChar char="●"/>
            </a:pPr>
            <a:r>
              <a:rPr lang="en-GB" sz="1250">
                <a:highlight>
                  <a:srgbClr val="FFFFFF"/>
                </a:highlight>
              </a:rPr>
              <a:t>There are more sentiment subjective reviews as compared to neutral.</a:t>
            </a:r>
            <a:endParaRPr sz="1250">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11700" y="94575"/>
            <a:ext cx="8520600" cy="41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t>Conclusion</a:t>
            </a:r>
            <a:endParaRPr sz="2000"/>
          </a:p>
        </p:txBody>
      </p:sp>
      <p:sp>
        <p:nvSpPr>
          <p:cNvPr id="213" name="Google Shape;213;p34"/>
          <p:cNvSpPr txBox="1"/>
          <p:nvPr>
            <p:ph idx="1" type="body"/>
          </p:nvPr>
        </p:nvSpPr>
        <p:spPr>
          <a:xfrm>
            <a:off x="311700" y="508575"/>
            <a:ext cx="8520600" cy="451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50">
                <a:solidFill>
                  <a:srgbClr val="000000"/>
                </a:solidFill>
                <a:highlight>
                  <a:srgbClr val="FFFFFF"/>
                </a:highlight>
              </a:rPr>
              <a:t>After Analyzing the datasets we have got answers to some of the serious &amp; interesting questions which will help any business planning to launch their app, also it will help existing business to improve their apps.</a:t>
            </a:r>
            <a:endParaRPr sz="1450">
              <a:solidFill>
                <a:srgbClr val="000000"/>
              </a:solidFill>
              <a:highlight>
                <a:srgbClr val="FFFFFF"/>
              </a:highlight>
            </a:endParaRPr>
          </a:p>
          <a:p>
            <a:pPr indent="0" lvl="0" marL="0" rtl="0" algn="l">
              <a:spcBef>
                <a:spcPts val="2400"/>
              </a:spcBef>
              <a:spcAft>
                <a:spcPts val="0"/>
              </a:spcAft>
              <a:buNone/>
            </a:pPr>
            <a:r>
              <a:rPr b="1" lang="en-GB" sz="1400">
                <a:solidFill>
                  <a:srgbClr val="000000"/>
                </a:solidFill>
                <a:highlight>
                  <a:srgbClr val="FFFFFF"/>
                </a:highlight>
              </a:rPr>
              <a:t>Instances &amp; Observations we have discovered after Analyzing the datasets:</a:t>
            </a:r>
            <a:endParaRPr b="1" sz="1400">
              <a:solidFill>
                <a:srgbClr val="000000"/>
              </a:solidFill>
              <a:highlight>
                <a:srgbClr val="FFFFFF"/>
              </a:highlight>
            </a:endParaRPr>
          </a:p>
          <a:p>
            <a:pPr indent="-314325" lvl="0" marL="457200" rtl="0" algn="l">
              <a:lnSpc>
                <a:spcPct val="100000"/>
              </a:lnSpc>
              <a:spcBef>
                <a:spcPts val="1100"/>
              </a:spcBef>
              <a:spcAft>
                <a:spcPts val="0"/>
              </a:spcAft>
              <a:buClr>
                <a:srgbClr val="000000"/>
              </a:buClr>
              <a:buSzPts val="1350"/>
              <a:buChar char="●"/>
            </a:pPr>
            <a:r>
              <a:rPr lang="en-GB" sz="1350">
                <a:solidFill>
                  <a:srgbClr val="000000"/>
                </a:solidFill>
                <a:highlight>
                  <a:srgbClr val="FFFFFF"/>
                </a:highlight>
              </a:rPr>
              <a:t>There are more than 30 categories in the playstore.</a:t>
            </a:r>
            <a:endParaRPr sz="1350">
              <a:solidFill>
                <a:srgbClr val="000000"/>
              </a:solidFill>
              <a:highlight>
                <a:srgbClr val="FFFFFF"/>
              </a:highlight>
            </a:endParaRPr>
          </a:p>
          <a:p>
            <a:pPr indent="-314325" lvl="0" marL="457200" rtl="0" algn="l">
              <a:lnSpc>
                <a:spcPct val="100000"/>
              </a:lnSpc>
              <a:spcBef>
                <a:spcPts val="1000"/>
              </a:spcBef>
              <a:spcAft>
                <a:spcPts val="0"/>
              </a:spcAft>
              <a:buClr>
                <a:srgbClr val="000000"/>
              </a:buClr>
              <a:buSzPts val="1350"/>
              <a:buChar char="●"/>
            </a:pPr>
            <a:r>
              <a:rPr b="1" lang="en-GB" sz="1350">
                <a:solidFill>
                  <a:srgbClr val="000000"/>
                </a:solidFill>
                <a:highlight>
                  <a:srgbClr val="FFFFFF"/>
                </a:highlight>
              </a:rPr>
              <a:t>Family</a:t>
            </a:r>
            <a:r>
              <a:rPr lang="en-GB" sz="1350">
                <a:solidFill>
                  <a:srgbClr val="000000"/>
                </a:solidFill>
                <a:highlight>
                  <a:srgbClr val="FFFFFF"/>
                </a:highlight>
              </a:rPr>
              <a:t> category has most number of apps in playstore.</a:t>
            </a:r>
            <a:endParaRPr sz="1350">
              <a:solidFill>
                <a:srgbClr val="000000"/>
              </a:solidFill>
              <a:highlight>
                <a:srgbClr val="FFFFFF"/>
              </a:highlight>
            </a:endParaRPr>
          </a:p>
          <a:p>
            <a:pPr indent="-314325" lvl="0" marL="457200" rtl="0" algn="l">
              <a:lnSpc>
                <a:spcPct val="100000"/>
              </a:lnSpc>
              <a:spcBef>
                <a:spcPts val="1000"/>
              </a:spcBef>
              <a:spcAft>
                <a:spcPts val="0"/>
              </a:spcAft>
              <a:buClr>
                <a:srgbClr val="000000"/>
              </a:buClr>
              <a:buSzPts val="1350"/>
              <a:buChar char="●"/>
            </a:pPr>
            <a:r>
              <a:rPr b="1" lang="en-GB" sz="1350">
                <a:solidFill>
                  <a:srgbClr val="000000"/>
                </a:solidFill>
                <a:highlight>
                  <a:srgbClr val="FFFFFF"/>
                </a:highlight>
              </a:rPr>
              <a:t>Comics</a:t>
            </a:r>
            <a:r>
              <a:rPr lang="en-GB" sz="1350">
                <a:solidFill>
                  <a:srgbClr val="000000"/>
                </a:solidFill>
                <a:highlight>
                  <a:srgbClr val="FFFFFF"/>
                </a:highlight>
              </a:rPr>
              <a:t> and </a:t>
            </a:r>
            <a:r>
              <a:rPr b="1" lang="en-GB" sz="1350">
                <a:solidFill>
                  <a:srgbClr val="000000"/>
                </a:solidFill>
                <a:highlight>
                  <a:srgbClr val="FFFFFF"/>
                </a:highlight>
              </a:rPr>
              <a:t>Beauty</a:t>
            </a:r>
            <a:r>
              <a:rPr lang="en-GB" sz="1350">
                <a:solidFill>
                  <a:srgbClr val="000000"/>
                </a:solidFill>
                <a:highlight>
                  <a:srgbClr val="FFFFFF"/>
                </a:highlight>
              </a:rPr>
              <a:t> has least number of apps in playstore.</a:t>
            </a:r>
            <a:endParaRPr sz="1350">
              <a:solidFill>
                <a:srgbClr val="000000"/>
              </a:solidFill>
              <a:highlight>
                <a:srgbClr val="FFFFFF"/>
              </a:highlight>
            </a:endParaRPr>
          </a:p>
          <a:p>
            <a:pPr indent="-314325" lvl="0" marL="457200" rtl="0" algn="l">
              <a:lnSpc>
                <a:spcPct val="100000"/>
              </a:lnSpc>
              <a:spcBef>
                <a:spcPts val="1000"/>
              </a:spcBef>
              <a:spcAft>
                <a:spcPts val="0"/>
              </a:spcAft>
              <a:buClr>
                <a:srgbClr val="000000"/>
              </a:buClr>
              <a:buSzPts val="1350"/>
              <a:buChar char="●"/>
            </a:pPr>
            <a:r>
              <a:rPr lang="en-GB" sz="1350">
                <a:solidFill>
                  <a:srgbClr val="000000"/>
                </a:solidFill>
                <a:highlight>
                  <a:srgbClr val="FFFFFF"/>
                </a:highlight>
              </a:rPr>
              <a:t>Most downloaded category based on average installs is </a:t>
            </a:r>
            <a:r>
              <a:rPr b="1" lang="en-GB" sz="1350">
                <a:solidFill>
                  <a:srgbClr val="000000"/>
                </a:solidFill>
                <a:highlight>
                  <a:srgbClr val="FFFFFF"/>
                </a:highlight>
              </a:rPr>
              <a:t>'Communication'</a:t>
            </a:r>
            <a:r>
              <a:rPr lang="en-GB" sz="1350">
                <a:solidFill>
                  <a:srgbClr val="000000"/>
                </a:solidFill>
                <a:highlight>
                  <a:srgbClr val="FFFFFF"/>
                </a:highlight>
              </a:rPr>
              <a:t>.</a:t>
            </a:r>
            <a:endParaRPr sz="1350">
              <a:solidFill>
                <a:srgbClr val="000000"/>
              </a:solidFill>
              <a:highlight>
                <a:srgbClr val="FFFFFF"/>
              </a:highlight>
            </a:endParaRPr>
          </a:p>
          <a:p>
            <a:pPr indent="-314325" lvl="0" marL="457200" rtl="0" algn="l">
              <a:lnSpc>
                <a:spcPct val="100000"/>
              </a:lnSpc>
              <a:spcBef>
                <a:spcPts val="1000"/>
              </a:spcBef>
              <a:spcAft>
                <a:spcPts val="0"/>
              </a:spcAft>
              <a:buClr>
                <a:srgbClr val="000000"/>
              </a:buClr>
              <a:buSzPts val="1350"/>
              <a:buChar char="●"/>
            </a:pPr>
            <a:r>
              <a:rPr b="1" lang="en-GB" sz="1350">
                <a:solidFill>
                  <a:srgbClr val="000000"/>
                </a:solidFill>
                <a:highlight>
                  <a:srgbClr val="FFFFFF"/>
                </a:highlight>
              </a:rPr>
              <a:t>Game </a:t>
            </a:r>
            <a:r>
              <a:rPr lang="en-GB" sz="1350">
                <a:solidFill>
                  <a:srgbClr val="000000"/>
                </a:solidFill>
                <a:highlight>
                  <a:srgbClr val="FFFFFF"/>
                </a:highlight>
              </a:rPr>
              <a:t>and</a:t>
            </a:r>
            <a:r>
              <a:rPr b="1" lang="en-GB" sz="1350">
                <a:solidFill>
                  <a:srgbClr val="000000"/>
                </a:solidFill>
                <a:highlight>
                  <a:srgbClr val="FFFFFF"/>
                </a:highlight>
              </a:rPr>
              <a:t> Communication </a:t>
            </a:r>
            <a:r>
              <a:rPr lang="en-GB" sz="1350">
                <a:solidFill>
                  <a:srgbClr val="000000"/>
                </a:solidFill>
                <a:highlight>
                  <a:srgbClr val="FFFFFF"/>
                </a:highlight>
              </a:rPr>
              <a:t>category has highest number of Installs.</a:t>
            </a:r>
            <a:endParaRPr sz="1350">
              <a:solidFill>
                <a:srgbClr val="000000"/>
              </a:solidFill>
              <a:highlight>
                <a:srgbClr val="FFFFFF"/>
              </a:highlight>
            </a:endParaRPr>
          </a:p>
          <a:p>
            <a:pPr indent="-314325" lvl="0" marL="457200" rtl="0" algn="l">
              <a:lnSpc>
                <a:spcPct val="100000"/>
              </a:lnSpc>
              <a:spcBef>
                <a:spcPts val="1000"/>
              </a:spcBef>
              <a:spcAft>
                <a:spcPts val="0"/>
              </a:spcAft>
              <a:buClr>
                <a:srgbClr val="000000"/>
              </a:buClr>
              <a:buSzPts val="1350"/>
              <a:buChar char="●"/>
            </a:pPr>
            <a:r>
              <a:rPr b="1" lang="en-GB" sz="1350">
                <a:solidFill>
                  <a:srgbClr val="000000"/>
                </a:solidFill>
                <a:highlight>
                  <a:srgbClr val="FFFFFF"/>
                </a:highlight>
              </a:rPr>
              <a:t>Subway Surfers</a:t>
            </a:r>
            <a:r>
              <a:rPr lang="en-GB" sz="1350">
                <a:solidFill>
                  <a:srgbClr val="000000"/>
                </a:solidFill>
                <a:highlight>
                  <a:srgbClr val="FFFFFF"/>
                </a:highlight>
              </a:rPr>
              <a:t> is most downloaded </a:t>
            </a:r>
            <a:r>
              <a:rPr b="1" lang="en-GB" sz="1350">
                <a:solidFill>
                  <a:srgbClr val="000000"/>
                </a:solidFill>
                <a:highlight>
                  <a:srgbClr val="FFFFFF"/>
                </a:highlight>
              </a:rPr>
              <a:t>Game </a:t>
            </a:r>
            <a:r>
              <a:rPr lang="en-GB" sz="1350">
                <a:solidFill>
                  <a:srgbClr val="000000"/>
                </a:solidFill>
                <a:highlight>
                  <a:srgbClr val="FFFFFF"/>
                </a:highlight>
              </a:rPr>
              <a:t>in the Playstore.</a:t>
            </a:r>
            <a:endParaRPr sz="1350">
              <a:solidFill>
                <a:srgbClr val="000000"/>
              </a:solidFill>
              <a:highlight>
                <a:srgbClr val="FFFFFF"/>
              </a:highlight>
            </a:endParaRPr>
          </a:p>
          <a:p>
            <a:pPr indent="-314325" lvl="0" marL="457200" rtl="0" algn="l">
              <a:spcBef>
                <a:spcPts val="1000"/>
              </a:spcBef>
              <a:spcAft>
                <a:spcPts val="0"/>
              </a:spcAft>
              <a:buClr>
                <a:srgbClr val="000000"/>
              </a:buClr>
              <a:buSzPts val="1350"/>
              <a:buChar char="●"/>
            </a:pPr>
            <a:r>
              <a:rPr lang="en-GB" sz="1250">
                <a:solidFill>
                  <a:srgbClr val="000000"/>
                </a:solidFill>
                <a:highlight>
                  <a:srgbClr val="FFFFFF"/>
                </a:highlight>
              </a:rPr>
              <a:t>Most of the apps in the google play store are rated between 3.5 to 4.8.</a:t>
            </a:r>
            <a:endParaRPr sz="1250">
              <a:solidFill>
                <a:srgbClr val="000000"/>
              </a:solidFill>
              <a:highlight>
                <a:srgbClr val="FFFFFF"/>
              </a:highlight>
            </a:endParaRPr>
          </a:p>
          <a:p>
            <a:pPr indent="-307975" lvl="0" marL="457200" rtl="0" algn="l">
              <a:spcBef>
                <a:spcPts val="1000"/>
              </a:spcBef>
              <a:spcAft>
                <a:spcPts val="1000"/>
              </a:spcAft>
              <a:buClr>
                <a:srgbClr val="000000"/>
              </a:buClr>
              <a:buSzPts val="1250"/>
              <a:buChar char="●"/>
            </a:pPr>
            <a:r>
              <a:rPr b="1" lang="en-GB" sz="1350">
                <a:solidFill>
                  <a:srgbClr val="000000"/>
                </a:solidFill>
                <a:highlight>
                  <a:srgbClr val="FFFFFF"/>
                </a:highlight>
              </a:rPr>
              <a:t>92.6%</a:t>
            </a:r>
            <a:r>
              <a:rPr lang="en-GB" sz="1350">
                <a:solidFill>
                  <a:srgbClr val="000000"/>
                </a:solidFill>
                <a:highlight>
                  <a:srgbClr val="FFFFFF"/>
                </a:highlight>
              </a:rPr>
              <a:t> of apps in the google play store are free and only </a:t>
            </a:r>
            <a:r>
              <a:rPr b="1" lang="en-GB" sz="1350">
                <a:solidFill>
                  <a:srgbClr val="000000"/>
                </a:solidFill>
                <a:highlight>
                  <a:srgbClr val="FFFFFF"/>
                </a:highlight>
              </a:rPr>
              <a:t>7.4%</a:t>
            </a:r>
            <a:r>
              <a:rPr lang="en-GB" sz="1350">
                <a:solidFill>
                  <a:srgbClr val="000000"/>
                </a:solidFill>
                <a:highlight>
                  <a:srgbClr val="FFFFFF"/>
                </a:highlight>
              </a:rPr>
              <a:t> are </a:t>
            </a:r>
            <a:r>
              <a:rPr b="1" lang="en-GB" sz="1350">
                <a:solidFill>
                  <a:srgbClr val="000000"/>
                </a:solidFill>
                <a:highlight>
                  <a:srgbClr val="FFFFFF"/>
                </a:highlight>
              </a:rPr>
              <a:t>Paid.</a:t>
            </a:r>
            <a:endParaRPr b="1" sz="1350">
              <a:solidFill>
                <a:srgbClr val="000000"/>
              </a:solidFill>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142125" y="-203475"/>
            <a:ext cx="344100" cy="2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v</a:t>
            </a:r>
            <a:endParaRPr>
              <a:solidFill>
                <a:srgbClr val="FFFFFF"/>
              </a:solidFill>
            </a:endParaRPr>
          </a:p>
        </p:txBody>
      </p:sp>
      <p:sp>
        <p:nvSpPr>
          <p:cNvPr id="219" name="Google Shape;219;p35"/>
          <p:cNvSpPr txBox="1"/>
          <p:nvPr>
            <p:ph idx="1" type="body"/>
          </p:nvPr>
        </p:nvSpPr>
        <p:spPr>
          <a:xfrm>
            <a:off x="311700" y="655650"/>
            <a:ext cx="8520600" cy="3912900"/>
          </a:xfrm>
          <a:prstGeom prst="rect">
            <a:avLst/>
          </a:prstGeom>
        </p:spPr>
        <p:txBody>
          <a:bodyPr anchorCtr="0" anchor="t" bIns="91425" lIns="91425" spcFirstLastPara="1" rIns="91425" wrap="square" tIns="91425">
            <a:noAutofit/>
          </a:bodyPr>
          <a:lstStyle/>
          <a:p>
            <a:pPr indent="-314325" lvl="0" marL="457200" rtl="0" algn="l">
              <a:spcBef>
                <a:spcPts val="1100"/>
              </a:spcBef>
              <a:spcAft>
                <a:spcPts val="0"/>
              </a:spcAft>
              <a:buClr>
                <a:srgbClr val="000000"/>
              </a:buClr>
              <a:buSzPts val="1350"/>
              <a:buChar char="●"/>
            </a:pPr>
            <a:r>
              <a:rPr lang="en-GB" sz="1250">
                <a:solidFill>
                  <a:srgbClr val="000000"/>
                </a:solidFill>
                <a:highlight>
                  <a:srgbClr val="FFFFFF"/>
                </a:highlight>
              </a:rPr>
              <a:t>The most expensive app is </a:t>
            </a:r>
            <a:r>
              <a:rPr b="1" lang="en-GB" sz="1250">
                <a:solidFill>
                  <a:srgbClr val="000000"/>
                </a:solidFill>
                <a:highlight>
                  <a:srgbClr val="FFFFFF"/>
                </a:highlight>
              </a:rPr>
              <a:t>"I'm Rich - Trump Edition" </a:t>
            </a:r>
            <a:r>
              <a:rPr lang="en-GB" sz="1250">
                <a:solidFill>
                  <a:srgbClr val="000000"/>
                </a:solidFill>
                <a:highlight>
                  <a:srgbClr val="FFFFFF"/>
                </a:highlight>
              </a:rPr>
              <a:t>in the Playstore.</a:t>
            </a:r>
            <a:endParaRPr sz="1250">
              <a:solidFill>
                <a:srgbClr val="000000"/>
              </a:solidFill>
              <a:highlight>
                <a:srgbClr val="FFFFFF"/>
              </a:highlight>
            </a:endParaRPr>
          </a:p>
          <a:p>
            <a:pPr indent="-307975" lvl="0" marL="457200" rtl="0" algn="l">
              <a:spcBef>
                <a:spcPts val="1000"/>
              </a:spcBef>
              <a:spcAft>
                <a:spcPts val="0"/>
              </a:spcAft>
              <a:buClr>
                <a:srgbClr val="000000"/>
              </a:buClr>
              <a:buSzPts val="1250"/>
              <a:buChar char="●"/>
            </a:pPr>
            <a:r>
              <a:rPr b="1" lang="en-GB" sz="1350">
                <a:solidFill>
                  <a:srgbClr val="000000"/>
                </a:solidFill>
                <a:highlight>
                  <a:srgbClr val="FFFFFF"/>
                </a:highlight>
              </a:rPr>
              <a:t>Minecraft</a:t>
            </a:r>
            <a:r>
              <a:rPr lang="en-GB" sz="1350">
                <a:solidFill>
                  <a:srgbClr val="000000"/>
                </a:solidFill>
                <a:highlight>
                  <a:srgbClr val="FFFFFF"/>
                </a:highlight>
              </a:rPr>
              <a:t> has made the highest earning.</a:t>
            </a:r>
            <a:endParaRPr sz="1350">
              <a:solidFill>
                <a:srgbClr val="000000"/>
              </a:solidFill>
              <a:highlight>
                <a:srgbClr val="FFFFFF"/>
              </a:highlight>
            </a:endParaRPr>
          </a:p>
          <a:p>
            <a:pPr indent="-307975" lvl="0" marL="457200" rtl="0" algn="l">
              <a:spcBef>
                <a:spcPts val="1000"/>
              </a:spcBef>
              <a:spcAft>
                <a:spcPts val="0"/>
              </a:spcAft>
              <a:buClr>
                <a:srgbClr val="000000"/>
              </a:buClr>
              <a:buSzPts val="1250"/>
              <a:buChar char="●"/>
            </a:pPr>
            <a:r>
              <a:rPr lang="en-GB" sz="1350">
                <a:solidFill>
                  <a:srgbClr val="000000"/>
                </a:solidFill>
                <a:highlight>
                  <a:srgbClr val="FFFFFF"/>
                </a:highlight>
              </a:rPr>
              <a:t>Also</a:t>
            </a:r>
            <a:r>
              <a:rPr b="1" lang="en-GB" sz="1350">
                <a:solidFill>
                  <a:srgbClr val="000000"/>
                </a:solidFill>
                <a:highlight>
                  <a:srgbClr val="FFFFFF"/>
                </a:highlight>
              </a:rPr>
              <a:t> Minecraft</a:t>
            </a:r>
            <a:r>
              <a:rPr lang="en-GB" sz="1350">
                <a:solidFill>
                  <a:srgbClr val="000000"/>
                </a:solidFill>
                <a:highlight>
                  <a:srgbClr val="FFFFFF"/>
                </a:highlight>
              </a:rPr>
              <a:t> is the most downloaded app among all paid apps.</a:t>
            </a:r>
            <a:endParaRPr sz="1350">
              <a:solidFill>
                <a:srgbClr val="000000"/>
              </a:solidFill>
              <a:highlight>
                <a:srgbClr val="FFFFFF"/>
              </a:highlight>
            </a:endParaRPr>
          </a:p>
          <a:p>
            <a:pPr indent="-307975" lvl="0" marL="457200" rtl="0" algn="l">
              <a:spcBef>
                <a:spcPts val="1000"/>
              </a:spcBef>
              <a:spcAft>
                <a:spcPts val="0"/>
              </a:spcAft>
              <a:buClr>
                <a:srgbClr val="000000"/>
              </a:buClr>
              <a:buSzPts val="1250"/>
              <a:buChar char="●"/>
            </a:pPr>
            <a:r>
              <a:rPr lang="en-GB" sz="1250">
                <a:solidFill>
                  <a:srgbClr val="000000"/>
                </a:solidFill>
                <a:highlight>
                  <a:srgbClr val="FFFFFF"/>
                </a:highlight>
              </a:rPr>
              <a:t>Most of the apps has more positive sentiments.</a:t>
            </a:r>
            <a:endParaRPr sz="1250">
              <a:solidFill>
                <a:srgbClr val="000000"/>
              </a:solidFill>
              <a:highlight>
                <a:srgbClr val="FFFFFF"/>
              </a:highlight>
            </a:endParaRPr>
          </a:p>
          <a:p>
            <a:pPr indent="-307975" lvl="0" marL="457200" rtl="0" algn="l">
              <a:spcBef>
                <a:spcPts val="1000"/>
              </a:spcBef>
              <a:spcAft>
                <a:spcPts val="0"/>
              </a:spcAft>
              <a:buClr>
                <a:srgbClr val="000000"/>
              </a:buClr>
              <a:buSzPts val="1250"/>
              <a:buChar char="●"/>
            </a:pPr>
            <a:r>
              <a:rPr lang="en-GB" sz="1250">
                <a:solidFill>
                  <a:srgbClr val="000000"/>
                </a:solidFill>
                <a:highlight>
                  <a:srgbClr val="FFFFFF"/>
                </a:highlight>
              </a:rPr>
              <a:t>Overall Positive Sentiments are more in comparison to Negative.</a:t>
            </a:r>
            <a:endParaRPr sz="1350">
              <a:solidFill>
                <a:srgbClr val="000000"/>
              </a:solidFill>
              <a:highlight>
                <a:srgbClr val="FFFFFF"/>
              </a:highlight>
            </a:endParaRPr>
          </a:p>
          <a:p>
            <a:pPr indent="-314325" lvl="0" marL="457200" rtl="0" algn="l">
              <a:spcBef>
                <a:spcPts val="1100"/>
              </a:spcBef>
              <a:spcAft>
                <a:spcPts val="0"/>
              </a:spcAft>
              <a:buClr>
                <a:srgbClr val="000000"/>
              </a:buClr>
              <a:buSzPts val="1350"/>
              <a:buChar char="●"/>
            </a:pPr>
            <a:r>
              <a:rPr b="1" lang="en-GB" sz="1250">
                <a:solidFill>
                  <a:srgbClr val="000000"/>
                </a:solidFill>
                <a:highlight>
                  <a:srgbClr val="FFFFFF"/>
                </a:highlight>
              </a:rPr>
              <a:t>Duolingo: Learn Languages Free</a:t>
            </a:r>
            <a:r>
              <a:rPr lang="en-GB" sz="1250">
                <a:solidFill>
                  <a:srgbClr val="000000"/>
                </a:solidFill>
                <a:highlight>
                  <a:srgbClr val="FFFFFF"/>
                </a:highlight>
              </a:rPr>
              <a:t> has more </a:t>
            </a:r>
            <a:r>
              <a:rPr b="1" lang="en-GB" sz="1250">
                <a:solidFill>
                  <a:srgbClr val="000000"/>
                </a:solidFill>
                <a:highlight>
                  <a:srgbClr val="FFFFFF"/>
                </a:highlight>
              </a:rPr>
              <a:t>Positive-Negative</a:t>
            </a:r>
            <a:r>
              <a:rPr lang="en-GB" sz="1250">
                <a:solidFill>
                  <a:srgbClr val="000000"/>
                </a:solidFill>
                <a:highlight>
                  <a:srgbClr val="FFFFFF"/>
                </a:highlight>
              </a:rPr>
              <a:t> Sentiment Reviews.</a:t>
            </a:r>
            <a:endParaRPr sz="1250">
              <a:solidFill>
                <a:srgbClr val="000000"/>
              </a:solidFill>
              <a:highlight>
                <a:srgbClr val="FFFFFF"/>
              </a:highlight>
            </a:endParaRPr>
          </a:p>
          <a:p>
            <a:pPr indent="-307975" lvl="0" marL="457200" rtl="0" algn="l">
              <a:spcBef>
                <a:spcPts val="1000"/>
              </a:spcBef>
              <a:spcAft>
                <a:spcPts val="0"/>
              </a:spcAft>
              <a:buClr>
                <a:srgbClr val="000000"/>
              </a:buClr>
              <a:buSzPts val="1250"/>
              <a:buChar char="●"/>
            </a:pPr>
            <a:r>
              <a:rPr lang="en-GB" sz="1250">
                <a:solidFill>
                  <a:srgbClr val="000000"/>
                </a:solidFill>
                <a:highlight>
                  <a:srgbClr val="FFFFFF"/>
                </a:highlight>
              </a:rPr>
              <a:t>Most of the review's Sentiment_polarity score is between -0.3 and 0.5</a:t>
            </a:r>
            <a:endParaRPr sz="1250">
              <a:solidFill>
                <a:srgbClr val="000000"/>
              </a:solidFill>
              <a:highlight>
                <a:srgbClr val="FFFFFF"/>
              </a:highlight>
            </a:endParaRPr>
          </a:p>
          <a:p>
            <a:pPr indent="-307975" lvl="0" marL="457200" rtl="0" algn="l">
              <a:spcBef>
                <a:spcPts val="1000"/>
              </a:spcBef>
              <a:spcAft>
                <a:spcPts val="0"/>
              </a:spcAft>
              <a:buClr>
                <a:srgbClr val="000000"/>
              </a:buClr>
              <a:buSzPts val="1250"/>
              <a:buChar char="●"/>
            </a:pPr>
            <a:r>
              <a:rPr lang="en-GB" sz="1250">
                <a:solidFill>
                  <a:srgbClr val="000000"/>
                </a:solidFill>
                <a:highlight>
                  <a:srgbClr val="FFFFFF"/>
                </a:highlight>
              </a:rPr>
              <a:t>More positive Sentiment_polarity score than negative.</a:t>
            </a:r>
            <a:endParaRPr sz="1250">
              <a:solidFill>
                <a:srgbClr val="000000"/>
              </a:solidFill>
              <a:highlight>
                <a:srgbClr val="FFFFFF"/>
              </a:highlight>
            </a:endParaRPr>
          </a:p>
          <a:p>
            <a:pPr indent="-307975" lvl="0" marL="457200" rtl="0" algn="l">
              <a:spcBef>
                <a:spcPts val="1000"/>
              </a:spcBef>
              <a:spcAft>
                <a:spcPts val="0"/>
              </a:spcAft>
              <a:buClr>
                <a:srgbClr val="000000"/>
              </a:buClr>
              <a:buSzPts val="1250"/>
              <a:buChar char="●"/>
            </a:pPr>
            <a:r>
              <a:rPr lang="en-GB" sz="1250">
                <a:solidFill>
                  <a:srgbClr val="000000"/>
                </a:solidFill>
                <a:highlight>
                  <a:srgbClr val="FFFFFF"/>
                </a:highlight>
              </a:rPr>
              <a:t>Most of the review's Sentiment_Subjectivity score is between 0.3 to 0.8</a:t>
            </a:r>
            <a:endParaRPr sz="1250">
              <a:solidFill>
                <a:srgbClr val="000000"/>
              </a:solidFill>
              <a:highlight>
                <a:srgbClr val="FFFFFF"/>
              </a:highlight>
            </a:endParaRPr>
          </a:p>
          <a:p>
            <a:pPr indent="-307975" lvl="0" marL="457200" rtl="0" algn="l">
              <a:spcBef>
                <a:spcPts val="1100"/>
              </a:spcBef>
              <a:spcAft>
                <a:spcPts val="0"/>
              </a:spcAft>
              <a:buClr>
                <a:srgbClr val="000000"/>
              </a:buClr>
              <a:buSzPts val="1250"/>
              <a:buChar char="●"/>
            </a:pPr>
            <a:r>
              <a:rPr lang="en-GB" sz="1250">
                <a:solidFill>
                  <a:srgbClr val="000000"/>
                </a:solidFill>
                <a:highlight>
                  <a:srgbClr val="FFFFFF"/>
                </a:highlight>
              </a:rPr>
              <a:t>There are more sentiment subjective reviews as compared to neutral.</a:t>
            </a:r>
            <a:endParaRPr sz="1250">
              <a:solidFill>
                <a:srgbClr val="000000"/>
              </a:solidFill>
              <a:highlight>
                <a:srgbClr val="FFFFFF"/>
              </a:highlight>
            </a:endParaRPr>
          </a:p>
          <a:p>
            <a:pPr indent="0" lvl="0" marL="457200" rtl="0" algn="l">
              <a:spcBef>
                <a:spcPts val="1100"/>
              </a:spcBef>
              <a:spcAft>
                <a:spcPts val="1000"/>
              </a:spcAft>
              <a:buNone/>
            </a:pPr>
            <a:r>
              <a:t/>
            </a:r>
            <a:endParaRPr sz="1250">
              <a:solidFill>
                <a:srgbClr val="000000"/>
              </a:solidFill>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311700" y="1609950"/>
            <a:ext cx="8520600" cy="192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GB" sz="5000"/>
              <a:t>Thank You</a:t>
            </a:r>
            <a:endParaRPr b="1" i="1" sz="5000"/>
          </a:p>
        </p:txBody>
      </p:sp>
      <p:sp>
        <p:nvSpPr>
          <p:cNvPr id="225" name="Google Shape;225;p36"/>
          <p:cNvSpPr txBox="1"/>
          <p:nvPr>
            <p:ph idx="1" type="body"/>
          </p:nvPr>
        </p:nvSpPr>
        <p:spPr>
          <a:xfrm>
            <a:off x="6929600" y="4340900"/>
            <a:ext cx="1902600" cy="2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256950" y="486050"/>
            <a:ext cx="8630100" cy="451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b="1" sz="3000"/>
          </a:p>
          <a:p>
            <a:pPr indent="0" lvl="0" marL="0" rtl="0" algn="l">
              <a:spcBef>
                <a:spcPts val="0"/>
              </a:spcBef>
              <a:spcAft>
                <a:spcPts val="0"/>
              </a:spcAft>
              <a:buNone/>
            </a:pPr>
            <a:r>
              <a:rPr lang="en-GB" sz="2400"/>
              <a:t>Introduction</a:t>
            </a:r>
            <a:endParaRPr sz="2400"/>
          </a:p>
          <a:p>
            <a:pPr indent="0" lvl="0" marL="0" rtl="0" algn="l">
              <a:spcBef>
                <a:spcPts val="0"/>
              </a:spcBef>
              <a:spcAft>
                <a:spcPts val="0"/>
              </a:spcAft>
              <a:buNone/>
            </a:pPr>
            <a:r>
              <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t/>
            </a:r>
            <a:endParaRPr b="1" sz="2200"/>
          </a:p>
        </p:txBody>
      </p:sp>
      <p:sp>
        <p:nvSpPr>
          <p:cNvPr id="67" name="Google Shape;67;p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68" name="Google Shape;68;p15"/>
          <p:cNvPicPr preferRelativeResize="0"/>
          <p:nvPr/>
        </p:nvPicPr>
        <p:blipFill rotWithShape="1">
          <a:blip r:embed="rId3">
            <a:alphaModFix/>
          </a:blip>
          <a:srcRect b="1102" l="2348" r="1792" t="3029"/>
          <a:stretch/>
        </p:blipFill>
        <p:spPr>
          <a:xfrm>
            <a:off x="256950" y="542575"/>
            <a:ext cx="8630099" cy="4510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18275"/>
            <a:ext cx="8520600" cy="3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Data Summary</a:t>
            </a:r>
            <a:endParaRPr sz="2400"/>
          </a:p>
        </p:txBody>
      </p:sp>
      <p:sp>
        <p:nvSpPr>
          <p:cNvPr id="74" name="Google Shape;74;p16"/>
          <p:cNvSpPr txBox="1"/>
          <p:nvPr>
            <p:ph idx="1" type="body"/>
          </p:nvPr>
        </p:nvSpPr>
        <p:spPr>
          <a:xfrm>
            <a:off x="311700" y="1017400"/>
            <a:ext cx="8520600" cy="3730500"/>
          </a:xfrm>
          <a:prstGeom prst="rect">
            <a:avLst/>
          </a:prstGeom>
        </p:spPr>
        <p:txBody>
          <a:bodyPr anchorCtr="0" anchor="t" bIns="91425" lIns="91425" spcFirstLastPara="1" rIns="91425" wrap="square" tIns="91425">
            <a:noAutofit/>
          </a:bodyPr>
          <a:lstStyle/>
          <a:p>
            <a:pPr indent="0" lvl="0" marL="0" marR="266700" rtl="0" algn="l">
              <a:lnSpc>
                <a:spcPct val="100000"/>
              </a:lnSpc>
              <a:spcBef>
                <a:spcPts val="1600"/>
              </a:spcBef>
              <a:spcAft>
                <a:spcPts val="0"/>
              </a:spcAft>
              <a:buNone/>
            </a:pPr>
            <a:r>
              <a:rPr lang="en-GB" sz="1300">
                <a:solidFill>
                  <a:schemeClr val="accent2"/>
                </a:solidFill>
              </a:rPr>
              <a:t>We have two Datasets one is </a:t>
            </a:r>
            <a:r>
              <a:rPr b="1" lang="en-GB" sz="1300">
                <a:solidFill>
                  <a:schemeClr val="lt1"/>
                </a:solidFill>
              </a:rPr>
              <a:t>'Play Store Data.csv' </a:t>
            </a:r>
            <a:r>
              <a:rPr lang="en-GB" sz="1300">
                <a:solidFill>
                  <a:schemeClr val="accent2"/>
                </a:solidFill>
              </a:rPr>
              <a:t>and Another is</a:t>
            </a:r>
            <a:r>
              <a:rPr b="1" lang="en-GB" sz="1300">
                <a:solidFill>
                  <a:schemeClr val="lt1"/>
                </a:solidFill>
              </a:rPr>
              <a:t> ‘User Reviews.csv’ </a:t>
            </a:r>
            <a:r>
              <a:rPr lang="en-GB" sz="1300">
                <a:solidFill>
                  <a:srgbClr val="000000"/>
                </a:solidFill>
              </a:rPr>
              <a:t>Dataset.</a:t>
            </a:r>
            <a:endParaRPr sz="1300">
              <a:solidFill>
                <a:srgbClr val="000000"/>
              </a:solidFill>
            </a:endParaRPr>
          </a:p>
          <a:p>
            <a:pPr indent="-311150" lvl="0" marL="457200" rtl="0" algn="l">
              <a:spcBef>
                <a:spcPts val="1600"/>
              </a:spcBef>
              <a:spcAft>
                <a:spcPts val="0"/>
              </a:spcAft>
              <a:buClr>
                <a:srgbClr val="000000"/>
              </a:buClr>
              <a:buSzPts val="1300"/>
              <a:buChar char="●"/>
            </a:pPr>
            <a:r>
              <a:rPr b="1" lang="en-GB" sz="1300">
                <a:solidFill>
                  <a:srgbClr val="000000"/>
                </a:solidFill>
                <a:highlight>
                  <a:srgbClr val="FFFFFF"/>
                </a:highlight>
              </a:rPr>
              <a:t>shape</a:t>
            </a:r>
            <a:r>
              <a:rPr lang="en-GB" sz="1300">
                <a:solidFill>
                  <a:srgbClr val="000000"/>
                </a:solidFill>
                <a:highlight>
                  <a:srgbClr val="FFFFFF"/>
                </a:highlight>
              </a:rPr>
              <a:t> : There are 10841 rows and 13 columns in </a:t>
            </a:r>
            <a:r>
              <a:rPr b="1" lang="en-GB" sz="1300">
                <a:solidFill>
                  <a:schemeClr val="lt1"/>
                </a:solidFill>
              </a:rPr>
              <a:t>'Play Store Data.csv'</a:t>
            </a:r>
            <a:r>
              <a:rPr lang="en-GB" sz="1300">
                <a:solidFill>
                  <a:srgbClr val="000000"/>
                </a:solidFill>
                <a:highlight>
                  <a:srgbClr val="FFFFFF"/>
                </a:highlight>
              </a:rPr>
              <a:t>.</a:t>
            </a:r>
            <a:endParaRPr sz="1300">
              <a:solidFill>
                <a:srgbClr val="000000"/>
              </a:solidFill>
              <a:highlight>
                <a:srgbClr val="FFFFFF"/>
              </a:highlight>
            </a:endParaRPr>
          </a:p>
          <a:p>
            <a:pPr indent="0" lvl="0" marL="0" rtl="0" algn="l">
              <a:lnSpc>
                <a:spcPct val="150000"/>
              </a:lnSpc>
              <a:spcBef>
                <a:spcPts val="500"/>
              </a:spcBef>
              <a:spcAft>
                <a:spcPts val="0"/>
              </a:spcAft>
              <a:buNone/>
            </a:pPr>
            <a:r>
              <a:rPr b="1" lang="en-GB" sz="1300">
                <a:solidFill>
                  <a:srgbClr val="000000"/>
                </a:solidFill>
                <a:highlight>
                  <a:srgbClr val="FFFFFF"/>
                </a:highlight>
              </a:rPr>
              <a:t>columns</a:t>
            </a:r>
            <a:r>
              <a:rPr lang="en-GB" sz="1300">
                <a:solidFill>
                  <a:srgbClr val="000000"/>
                </a:solidFill>
                <a:highlight>
                  <a:srgbClr val="FFFFFF"/>
                </a:highlight>
              </a:rPr>
              <a:t>:</a:t>
            </a:r>
            <a:br>
              <a:rPr lang="en-GB" sz="1300">
                <a:solidFill>
                  <a:srgbClr val="000000"/>
                </a:solidFill>
                <a:highlight>
                  <a:srgbClr val="FFFFFF"/>
                </a:highlight>
              </a:rPr>
            </a:br>
            <a:r>
              <a:rPr lang="en-GB" sz="1300">
                <a:solidFill>
                  <a:srgbClr val="000000"/>
                </a:solidFill>
                <a:highlight>
                  <a:srgbClr val="FFFFFF"/>
                </a:highlight>
              </a:rPr>
              <a:t>1.  </a:t>
            </a:r>
            <a:r>
              <a:rPr b="1" lang="en-GB" sz="1300">
                <a:solidFill>
                  <a:srgbClr val="000000"/>
                </a:solidFill>
                <a:highlight>
                  <a:srgbClr val="FFFFFF"/>
                </a:highlight>
              </a:rPr>
              <a:t>App</a:t>
            </a:r>
            <a:r>
              <a:rPr lang="en-GB" sz="1300">
                <a:solidFill>
                  <a:srgbClr val="000000"/>
                </a:solidFill>
                <a:highlight>
                  <a:srgbClr val="FFFFFF"/>
                </a:highlight>
              </a:rPr>
              <a:t> : Names of android apps.</a:t>
            </a:r>
            <a:endParaRPr sz="1300">
              <a:solidFill>
                <a:srgbClr val="000000"/>
              </a:solidFill>
              <a:highlight>
                <a:srgbClr val="FFFFFF"/>
              </a:highlight>
            </a:endParaRPr>
          </a:p>
          <a:p>
            <a:pPr indent="0" lvl="0" marL="0" rtl="0" algn="l">
              <a:lnSpc>
                <a:spcPct val="150000"/>
              </a:lnSpc>
              <a:spcBef>
                <a:spcPts val="0"/>
              </a:spcBef>
              <a:spcAft>
                <a:spcPts val="0"/>
              </a:spcAft>
              <a:buNone/>
            </a:pPr>
            <a:r>
              <a:rPr lang="en-GB" sz="1300">
                <a:solidFill>
                  <a:srgbClr val="000000"/>
                </a:solidFill>
                <a:highlight>
                  <a:srgbClr val="FFFFFF"/>
                </a:highlight>
              </a:rPr>
              <a:t>2.  </a:t>
            </a:r>
            <a:r>
              <a:rPr b="1" lang="en-GB" sz="1300">
                <a:solidFill>
                  <a:srgbClr val="000000"/>
                </a:solidFill>
                <a:highlight>
                  <a:srgbClr val="FFFFFF"/>
                </a:highlight>
              </a:rPr>
              <a:t>Category</a:t>
            </a:r>
            <a:r>
              <a:rPr lang="en-GB" sz="1300">
                <a:solidFill>
                  <a:srgbClr val="000000"/>
                </a:solidFill>
                <a:highlight>
                  <a:srgbClr val="FFFFFF"/>
                </a:highlight>
              </a:rPr>
              <a:t> : Category of apps.</a:t>
            </a:r>
            <a:endParaRPr sz="1300">
              <a:solidFill>
                <a:srgbClr val="000000"/>
              </a:solidFill>
              <a:highlight>
                <a:srgbClr val="FFFFFF"/>
              </a:highlight>
            </a:endParaRPr>
          </a:p>
          <a:p>
            <a:pPr indent="0" lvl="0" marL="0" rtl="0" algn="l">
              <a:lnSpc>
                <a:spcPct val="150000"/>
              </a:lnSpc>
              <a:spcBef>
                <a:spcPts val="0"/>
              </a:spcBef>
              <a:spcAft>
                <a:spcPts val="0"/>
              </a:spcAft>
              <a:buNone/>
            </a:pPr>
            <a:r>
              <a:rPr lang="en-GB" sz="1300">
                <a:solidFill>
                  <a:srgbClr val="000000"/>
                </a:solidFill>
                <a:highlight>
                  <a:srgbClr val="FFFFFF"/>
                </a:highlight>
              </a:rPr>
              <a:t>3.  </a:t>
            </a:r>
            <a:r>
              <a:rPr b="1" lang="en-GB" sz="1300">
                <a:solidFill>
                  <a:srgbClr val="000000"/>
                </a:solidFill>
                <a:highlight>
                  <a:srgbClr val="FFFFFF"/>
                </a:highlight>
              </a:rPr>
              <a:t>Ratings</a:t>
            </a:r>
            <a:r>
              <a:rPr lang="en-GB" sz="1300">
                <a:solidFill>
                  <a:srgbClr val="000000"/>
                </a:solidFill>
                <a:highlight>
                  <a:srgbClr val="FFFFFF"/>
                </a:highlight>
              </a:rPr>
              <a:t> : Average rating given by users.</a:t>
            </a:r>
            <a:endParaRPr sz="1300">
              <a:solidFill>
                <a:srgbClr val="000000"/>
              </a:solidFill>
              <a:highlight>
                <a:srgbClr val="FFFFFF"/>
              </a:highlight>
            </a:endParaRPr>
          </a:p>
          <a:p>
            <a:pPr indent="0" lvl="0" marL="0" rtl="0" algn="l">
              <a:lnSpc>
                <a:spcPct val="150000"/>
              </a:lnSpc>
              <a:spcBef>
                <a:spcPts val="0"/>
              </a:spcBef>
              <a:spcAft>
                <a:spcPts val="0"/>
              </a:spcAft>
              <a:buNone/>
            </a:pPr>
            <a:r>
              <a:rPr lang="en-GB" sz="1300">
                <a:solidFill>
                  <a:srgbClr val="000000"/>
                </a:solidFill>
                <a:highlight>
                  <a:srgbClr val="FFFFFF"/>
                </a:highlight>
              </a:rPr>
              <a:t>4.  </a:t>
            </a:r>
            <a:r>
              <a:rPr b="1" lang="en-GB" sz="1300">
                <a:solidFill>
                  <a:srgbClr val="000000"/>
                </a:solidFill>
                <a:highlight>
                  <a:srgbClr val="FFFFFF"/>
                </a:highlight>
              </a:rPr>
              <a:t>Reviews</a:t>
            </a:r>
            <a:r>
              <a:rPr lang="en-GB" sz="1300">
                <a:solidFill>
                  <a:srgbClr val="000000"/>
                </a:solidFill>
                <a:highlight>
                  <a:srgbClr val="FFFFFF"/>
                </a:highlight>
              </a:rPr>
              <a:t> : Number of Reviews.</a:t>
            </a:r>
            <a:endParaRPr sz="1300">
              <a:solidFill>
                <a:srgbClr val="000000"/>
              </a:solidFill>
              <a:highlight>
                <a:srgbClr val="FFFFFF"/>
              </a:highlight>
            </a:endParaRPr>
          </a:p>
          <a:p>
            <a:pPr indent="0" lvl="0" marL="0" rtl="0" algn="l">
              <a:lnSpc>
                <a:spcPct val="150000"/>
              </a:lnSpc>
              <a:spcBef>
                <a:spcPts val="0"/>
              </a:spcBef>
              <a:spcAft>
                <a:spcPts val="0"/>
              </a:spcAft>
              <a:buNone/>
            </a:pPr>
            <a:r>
              <a:rPr lang="en-GB" sz="1300">
                <a:solidFill>
                  <a:srgbClr val="000000"/>
                </a:solidFill>
                <a:highlight>
                  <a:srgbClr val="FFFFFF"/>
                </a:highlight>
              </a:rPr>
              <a:t>5.  </a:t>
            </a:r>
            <a:r>
              <a:rPr b="1" lang="en-GB" sz="1300">
                <a:solidFill>
                  <a:srgbClr val="000000"/>
                </a:solidFill>
                <a:highlight>
                  <a:srgbClr val="FFFFFF"/>
                </a:highlight>
              </a:rPr>
              <a:t>Size</a:t>
            </a:r>
            <a:r>
              <a:rPr lang="en-GB" sz="1300">
                <a:solidFill>
                  <a:srgbClr val="000000"/>
                </a:solidFill>
                <a:highlight>
                  <a:srgbClr val="FFFFFF"/>
                </a:highlight>
              </a:rPr>
              <a:t> : Size of app.</a:t>
            </a:r>
            <a:endParaRPr sz="1300">
              <a:solidFill>
                <a:srgbClr val="000000"/>
              </a:solidFill>
              <a:highlight>
                <a:srgbClr val="FFFFFF"/>
              </a:highlight>
            </a:endParaRPr>
          </a:p>
          <a:p>
            <a:pPr indent="0" lvl="0" marL="0" rtl="0" algn="l">
              <a:lnSpc>
                <a:spcPct val="150000"/>
              </a:lnSpc>
              <a:spcBef>
                <a:spcPts val="0"/>
              </a:spcBef>
              <a:spcAft>
                <a:spcPts val="0"/>
              </a:spcAft>
              <a:buNone/>
            </a:pPr>
            <a:r>
              <a:rPr lang="en-GB" sz="1300">
                <a:solidFill>
                  <a:srgbClr val="000000"/>
                </a:solidFill>
                <a:highlight>
                  <a:srgbClr val="FFFFFF"/>
                </a:highlight>
              </a:rPr>
              <a:t>6.  </a:t>
            </a:r>
            <a:r>
              <a:rPr b="1" lang="en-GB" sz="1300">
                <a:solidFill>
                  <a:srgbClr val="000000"/>
                </a:solidFill>
                <a:highlight>
                  <a:srgbClr val="FFFFFF"/>
                </a:highlight>
              </a:rPr>
              <a:t>Installs</a:t>
            </a:r>
            <a:r>
              <a:rPr lang="en-GB" sz="1300">
                <a:solidFill>
                  <a:srgbClr val="000000"/>
                </a:solidFill>
                <a:highlight>
                  <a:srgbClr val="FFFFFF"/>
                </a:highlight>
              </a:rPr>
              <a:t> : number of installs or downloads.</a:t>
            </a:r>
            <a:endParaRPr sz="1300">
              <a:solidFill>
                <a:srgbClr val="000000"/>
              </a:solidFill>
              <a:highlight>
                <a:srgbClr val="FFFFFF"/>
              </a:highlight>
            </a:endParaRPr>
          </a:p>
          <a:p>
            <a:pPr indent="0" lvl="0" marL="0" rtl="0" algn="l">
              <a:lnSpc>
                <a:spcPct val="150000"/>
              </a:lnSpc>
              <a:spcBef>
                <a:spcPts val="0"/>
              </a:spcBef>
              <a:spcAft>
                <a:spcPts val="0"/>
              </a:spcAft>
              <a:buNone/>
            </a:pPr>
            <a:r>
              <a:rPr lang="en-GB" sz="1300">
                <a:solidFill>
                  <a:srgbClr val="000000"/>
                </a:solidFill>
                <a:highlight>
                  <a:srgbClr val="FFFFFF"/>
                </a:highlight>
              </a:rPr>
              <a:t>7.  </a:t>
            </a:r>
            <a:r>
              <a:rPr b="1" lang="en-GB" sz="1300">
                <a:solidFill>
                  <a:srgbClr val="000000"/>
                </a:solidFill>
                <a:highlight>
                  <a:srgbClr val="FFFFFF"/>
                </a:highlight>
              </a:rPr>
              <a:t>Type</a:t>
            </a:r>
            <a:r>
              <a:rPr lang="en-GB" sz="1300">
                <a:solidFill>
                  <a:srgbClr val="000000"/>
                </a:solidFill>
                <a:highlight>
                  <a:srgbClr val="FFFFFF"/>
                </a:highlight>
              </a:rPr>
              <a:t> : Free or Paid.</a:t>
            </a:r>
            <a:endParaRPr sz="1300">
              <a:solidFill>
                <a:srgbClr val="000000"/>
              </a:solidFill>
              <a:highlight>
                <a:srgbClr val="FFFFFF"/>
              </a:highlight>
            </a:endParaRPr>
          </a:p>
          <a:p>
            <a:pPr indent="0" lvl="0" marL="0" rtl="0" algn="l">
              <a:lnSpc>
                <a:spcPct val="150000"/>
              </a:lnSpc>
              <a:spcBef>
                <a:spcPts val="0"/>
              </a:spcBef>
              <a:spcAft>
                <a:spcPts val="0"/>
              </a:spcAft>
              <a:buNone/>
            </a:pPr>
            <a:r>
              <a:rPr lang="en-GB" sz="1300">
                <a:solidFill>
                  <a:srgbClr val="000000"/>
                </a:solidFill>
                <a:highlight>
                  <a:srgbClr val="FFFFFF"/>
                </a:highlight>
              </a:rPr>
              <a:t>8.  </a:t>
            </a:r>
            <a:r>
              <a:rPr b="1" lang="en-GB" sz="1300">
                <a:solidFill>
                  <a:srgbClr val="000000"/>
                </a:solidFill>
                <a:highlight>
                  <a:srgbClr val="FFFFFF"/>
                </a:highlight>
              </a:rPr>
              <a:t>Price</a:t>
            </a:r>
            <a:r>
              <a:rPr lang="en-GB" sz="1300">
                <a:solidFill>
                  <a:srgbClr val="000000"/>
                </a:solidFill>
                <a:highlight>
                  <a:srgbClr val="FFFFFF"/>
                </a:highlight>
              </a:rPr>
              <a:t> : Price of app.  </a:t>
            </a:r>
            <a:endParaRPr sz="1300">
              <a:solidFill>
                <a:srgbClr val="000000"/>
              </a:solidFill>
              <a:highlight>
                <a:srgbClr val="FFFFFF"/>
              </a:highlight>
            </a:endParaRPr>
          </a:p>
          <a:p>
            <a:pPr indent="0" lvl="0" marL="0" rtl="0" algn="l">
              <a:lnSpc>
                <a:spcPct val="150000"/>
              </a:lnSpc>
              <a:spcBef>
                <a:spcPts val="0"/>
              </a:spcBef>
              <a:spcAft>
                <a:spcPts val="0"/>
              </a:spcAft>
              <a:buNone/>
            </a:pPr>
            <a:r>
              <a:rPr lang="en-GB" sz="1300">
                <a:solidFill>
                  <a:srgbClr val="000000"/>
                </a:solidFill>
                <a:highlight>
                  <a:srgbClr val="FFFFFF"/>
                </a:highlight>
              </a:rPr>
              <a:t>9.  </a:t>
            </a:r>
            <a:r>
              <a:rPr b="1" lang="en-GB" sz="1300">
                <a:solidFill>
                  <a:srgbClr val="000000"/>
                </a:solidFill>
                <a:highlight>
                  <a:srgbClr val="FFFFFF"/>
                </a:highlight>
              </a:rPr>
              <a:t>Content Rating</a:t>
            </a:r>
            <a:r>
              <a:rPr lang="en-GB" sz="1300">
                <a:solidFill>
                  <a:srgbClr val="000000"/>
                </a:solidFill>
                <a:highlight>
                  <a:srgbClr val="FFFFFF"/>
                </a:highlight>
              </a:rPr>
              <a:t> : Suitable age group.</a:t>
            </a:r>
            <a:endParaRPr sz="1300">
              <a:solidFill>
                <a:srgbClr val="000000"/>
              </a:solidFill>
              <a:highlight>
                <a:srgbClr val="FFFFFF"/>
              </a:highlight>
            </a:endParaRPr>
          </a:p>
          <a:p>
            <a:pPr indent="0" lvl="0" marL="0" rtl="0" algn="l">
              <a:lnSpc>
                <a:spcPct val="150000"/>
              </a:lnSpc>
              <a:spcBef>
                <a:spcPts val="0"/>
              </a:spcBef>
              <a:spcAft>
                <a:spcPts val="0"/>
              </a:spcAft>
              <a:buNone/>
            </a:pPr>
            <a:r>
              <a:t/>
            </a:r>
            <a:endParaRPr sz="1300">
              <a:solidFill>
                <a:srgbClr val="000000"/>
              </a:solidFill>
              <a:highlight>
                <a:srgbClr val="FFFFFF"/>
              </a:highlight>
            </a:endParaRPr>
          </a:p>
          <a:p>
            <a:pPr indent="0" lvl="0" marL="0" rtl="0" algn="l">
              <a:lnSpc>
                <a:spcPct val="150000"/>
              </a:lnSpc>
              <a:spcBef>
                <a:spcPts val="0"/>
              </a:spcBef>
              <a:spcAft>
                <a:spcPts val="0"/>
              </a:spcAft>
              <a:buNone/>
            </a:pPr>
            <a:r>
              <a:t/>
            </a:r>
            <a:endParaRPr sz="1200">
              <a:solidFill>
                <a:srgbClr val="000000"/>
              </a:solidFill>
              <a:highlight>
                <a:srgbClr val="FFFFFF"/>
              </a:highlight>
            </a:endParaRPr>
          </a:p>
          <a:p>
            <a:pPr indent="0" lvl="0" marL="0" rtl="0" algn="l">
              <a:spcBef>
                <a:spcPts val="0"/>
              </a:spcBef>
              <a:spcAft>
                <a:spcPts val="0"/>
              </a:spcAft>
              <a:buNone/>
            </a:pPr>
            <a:r>
              <a:t/>
            </a:r>
            <a:endParaRPr/>
          </a:p>
        </p:txBody>
      </p:sp>
      <p:sp>
        <p:nvSpPr>
          <p:cNvPr id="75" name="Google Shape;75;p16"/>
          <p:cNvSpPr txBox="1"/>
          <p:nvPr/>
        </p:nvSpPr>
        <p:spPr>
          <a:xfrm>
            <a:off x="4572000" y="2034150"/>
            <a:ext cx="4324500" cy="1285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sz="1300"/>
              <a:t>10. </a:t>
            </a:r>
            <a:r>
              <a:rPr b="1" lang="en-GB" sz="1300"/>
              <a:t>Genres</a:t>
            </a:r>
            <a:r>
              <a:rPr lang="en-GB" sz="1300"/>
              <a:t> : genres of app.</a:t>
            </a:r>
            <a:endParaRPr sz="1300"/>
          </a:p>
          <a:p>
            <a:pPr indent="0" lvl="0" marL="0" rtl="0" algn="l">
              <a:lnSpc>
                <a:spcPct val="150000"/>
              </a:lnSpc>
              <a:spcBef>
                <a:spcPts val="0"/>
              </a:spcBef>
              <a:spcAft>
                <a:spcPts val="0"/>
              </a:spcAft>
              <a:buNone/>
            </a:pPr>
            <a:r>
              <a:rPr lang="en-GB" sz="1300"/>
              <a:t>11. </a:t>
            </a:r>
            <a:r>
              <a:rPr b="1" lang="en-GB" sz="1300"/>
              <a:t>Last Updated </a:t>
            </a:r>
            <a:r>
              <a:rPr lang="en-GB" sz="1300"/>
              <a:t>: last updated date.</a:t>
            </a:r>
            <a:endParaRPr sz="1300"/>
          </a:p>
          <a:p>
            <a:pPr indent="0" lvl="0" marL="0" rtl="0" algn="l">
              <a:lnSpc>
                <a:spcPct val="150000"/>
              </a:lnSpc>
              <a:spcBef>
                <a:spcPts val="0"/>
              </a:spcBef>
              <a:spcAft>
                <a:spcPts val="0"/>
              </a:spcAft>
              <a:buNone/>
            </a:pPr>
            <a:r>
              <a:rPr lang="en-GB" sz="1300"/>
              <a:t>12. </a:t>
            </a:r>
            <a:r>
              <a:rPr b="1" lang="en-GB" sz="1300"/>
              <a:t>Current Ver </a:t>
            </a:r>
            <a:r>
              <a:rPr lang="en-GB" sz="1300"/>
              <a:t>: current version available.</a:t>
            </a:r>
            <a:endParaRPr sz="1300"/>
          </a:p>
          <a:p>
            <a:pPr indent="0" lvl="0" marL="0" rtl="0" algn="l">
              <a:lnSpc>
                <a:spcPct val="150000"/>
              </a:lnSpc>
              <a:spcBef>
                <a:spcPts val="0"/>
              </a:spcBef>
              <a:spcAft>
                <a:spcPts val="0"/>
              </a:spcAft>
              <a:buNone/>
            </a:pPr>
            <a:r>
              <a:rPr lang="en-GB" sz="1300"/>
              <a:t>13. </a:t>
            </a:r>
            <a:r>
              <a:rPr b="1" lang="en-GB" sz="1300"/>
              <a:t>Android Ver </a:t>
            </a:r>
            <a:r>
              <a:rPr lang="en-GB" sz="1300"/>
              <a:t>: Supported android versions.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b="1" lang="en-GB" sz="2300">
                <a:solidFill>
                  <a:schemeClr val="lt1"/>
                </a:solidFill>
                <a:highlight>
                  <a:srgbClr val="FFFFFF"/>
                </a:highlight>
              </a:rPr>
              <a:t>Data inside 'user review.csv'</a:t>
            </a:r>
            <a:endParaRPr b="1" sz="2300">
              <a:solidFill>
                <a:schemeClr val="lt1"/>
              </a:solidFill>
              <a:highlight>
                <a:srgbClr val="FFFFFF"/>
              </a:highlight>
            </a:endParaRPr>
          </a:p>
          <a:p>
            <a:pPr indent="0" lvl="0" marL="0" rtl="0" algn="l">
              <a:spcBef>
                <a:spcPts val="600"/>
              </a:spcBef>
              <a:spcAft>
                <a:spcPts val="0"/>
              </a:spcAft>
              <a:buNone/>
            </a:pPr>
            <a:r>
              <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spcBef>
                <a:spcPts val="1100"/>
              </a:spcBef>
              <a:spcAft>
                <a:spcPts val="0"/>
              </a:spcAft>
              <a:buClr>
                <a:srgbClr val="000000"/>
              </a:buClr>
              <a:buSzPts val="1300"/>
              <a:buChar char="●"/>
            </a:pPr>
            <a:r>
              <a:rPr b="1" lang="en-GB" sz="1300">
                <a:solidFill>
                  <a:srgbClr val="000000"/>
                </a:solidFill>
                <a:highlight>
                  <a:srgbClr val="FFFFFF"/>
                </a:highlight>
              </a:rPr>
              <a:t>Shape</a:t>
            </a:r>
            <a:r>
              <a:rPr lang="en-GB" sz="1300">
                <a:solidFill>
                  <a:srgbClr val="000000"/>
                </a:solidFill>
                <a:highlight>
                  <a:srgbClr val="FFFFFF"/>
                </a:highlight>
              </a:rPr>
              <a:t> : There are 64295 rows and 5 columns.</a:t>
            </a:r>
            <a:endParaRPr sz="1300">
              <a:solidFill>
                <a:srgbClr val="000000"/>
              </a:solidFill>
              <a:highlight>
                <a:srgbClr val="FFFFFF"/>
              </a:highlight>
            </a:endParaRPr>
          </a:p>
          <a:p>
            <a:pPr indent="0" lvl="0" marL="0" rtl="0" algn="l">
              <a:lnSpc>
                <a:spcPct val="150000"/>
              </a:lnSpc>
              <a:spcBef>
                <a:spcPts val="500"/>
              </a:spcBef>
              <a:spcAft>
                <a:spcPts val="0"/>
              </a:spcAft>
              <a:buNone/>
            </a:pPr>
            <a:r>
              <a:rPr b="1" lang="en-GB" sz="1300">
                <a:solidFill>
                  <a:srgbClr val="000000"/>
                </a:solidFill>
                <a:highlight>
                  <a:srgbClr val="FFFFFF"/>
                </a:highlight>
              </a:rPr>
              <a:t>columns</a:t>
            </a:r>
            <a:r>
              <a:rPr lang="en-GB" sz="1300">
                <a:solidFill>
                  <a:srgbClr val="000000"/>
                </a:solidFill>
                <a:highlight>
                  <a:srgbClr val="FFFFFF"/>
                </a:highlight>
              </a:rPr>
              <a:t> :</a:t>
            </a:r>
            <a:br>
              <a:rPr lang="en-GB" sz="1300">
                <a:solidFill>
                  <a:srgbClr val="000000"/>
                </a:solidFill>
                <a:highlight>
                  <a:srgbClr val="FFFFFF"/>
                </a:highlight>
              </a:rPr>
            </a:br>
            <a:r>
              <a:rPr lang="en-GB" sz="1300">
                <a:solidFill>
                  <a:srgbClr val="000000"/>
                </a:solidFill>
                <a:highlight>
                  <a:srgbClr val="FFFFFF"/>
                </a:highlight>
              </a:rPr>
              <a:t>1.  </a:t>
            </a:r>
            <a:r>
              <a:rPr b="1" lang="en-GB" sz="1300">
                <a:solidFill>
                  <a:srgbClr val="000000"/>
                </a:solidFill>
                <a:highlight>
                  <a:srgbClr val="FFFFFF"/>
                </a:highlight>
              </a:rPr>
              <a:t>App</a:t>
            </a:r>
            <a:r>
              <a:rPr lang="en-GB" sz="1300">
                <a:solidFill>
                  <a:srgbClr val="000000"/>
                </a:solidFill>
                <a:highlight>
                  <a:srgbClr val="FFFFFF"/>
                </a:highlight>
              </a:rPr>
              <a:t> : Name of app.</a:t>
            </a:r>
            <a:endParaRPr sz="1300">
              <a:solidFill>
                <a:srgbClr val="000000"/>
              </a:solidFill>
              <a:highlight>
                <a:srgbClr val="FFFFFF"/>
              </a:highlight>
            </a:endParaRPr>
          </a:p>
          <a:p>
            <a:pPr indent="0" lvl="0" marL="0" rtl="0" algn="l">
              <a:lnSpc>
                <a:spcPct val="150000"/>
              </a:lnSpc>
              <a:spcBef>
                <a:spcPts val="0"/>
              </a:spcBef>
              <a:spcAft>
                <a:spcPts val="0"/>
              </a:spcAft>
              <a:buNone/>
            </a:pPr>
            <a:r>
              <a:rPr lang="en-GB" sz="1300">
                <a:solidFill>
                  <a:srgbClr val="000000"/>
                </a:solidFill>
                <a:highlight>
                  <a:srgbClr val="FFFFFF"/>
                </a:highlight>
              </a:rPr>
              <a:t>2.  </a:t>
            </a:r>
            <a:r>
              <a:rPr b="1" lang="en-GB" sz="1300">
                <a:solidFill>
                  <a:srgbClr val="000000"/>
                </a:solidFill>
                <a:highlight>
                  <a:srgbClr val="FFFFFF"/>
                </a:highlight>
              </a:rPr>
              <a:t>Translated_Review</a:t>
            </a:r>
            <a:r>
              <a:rPr lang="en-GB" sz="1300">
                <a:solidFill>
                  <a:srgbClr val="000000"/>
                </a:solidFill>
                <a:highlight>
                  <a:srgbClr val="FFFFFF"/>
                </a:highlight>
              </a:rPr>
              <a:t> : Reviews given by users.</a:t>
            </a:r>
            <a:endParaRPr sz="1300">
              <a:solidFill>
                <a:srgbClr val="000000"/>
              </a:solidFill>
              <a:highlight>
                <a:srgbClr val="FFFFFF"/>
              </a:highlight>
            </a:endParaRPr>
          </a:p>
          <a:p>
            <a:pPr indent="0" lvl="0" marL="0" rtl="0" algn="l">
              <a:lnSpc>
                <a:spcPct val="150000"/>
              </a:lnSpc>
              <a:spcBef>
                <a:spcPts val="0"/>
              </a:spcBef>
              <a:spcAft>
                <a:spcPts val="0"/>
              </a:spcAft>
              <a:buNone/>
            </a:pPr>
            <a:r>
              <a:rPr lang="en-GB" sz="1300">
                <a:solidFill>
                  <a:srgbClr val="000000"/>
                </a:solidFill>
                <a:highlight>
                  <a:srgbClr val="FFFFFF"/>
                </a:highlight>
              </a:rPr>
              <a:t>3.  </a:t>
            </a:r>
            <a:r>
              <a:rPr b="1" lang="en-GB" sz="1300">
                <a:solidFill>
                  <a:srgbClr val="000000"/>
                </a:solidFill>
                <a:highlight>
                  <a:srgbClr val="FFFFFF"/>
                </a:highlight>
              </a:rPr>
              <a:t>Sentiment</a:t>
            </a:r>
            <a:r>
              <a:rPr lang="en-GB" sz="1300">
                <a:solidFill>
                  <a:srgbClr val="000000"/>
                </a:solidFill>
                <a:highlight>
                  <a:srgbClr val="FFFFFF"/>
                </a:highlight>
              </a:rPr>
              <a:t> : Positive, negative or Neutral opinion.</a:t>
            </a:r>
            <a:endParaRPr sz="1300">
              <a:solidFill>
                <a:srgbClr val="000000"/>
              </a:solidFill>
              <a:highlight>
                <a:srgbClr val="FFFFFF"/>
              </a:highlight>
            </a:endParaRPr>
          </a:p>
          <a:p>
            <a:pPr indent="0" lvl="0" marL="0" rtl="0" algn="l">
              <a:lnSpc>
                <a:spcPct val="150000"/>
              </a:lnSpc>
              <a:spcBef>
                <a:spcPts val="0"/>
              </a:spcBef>
              <a:spcAft>
                <a:spcPts val="0"/>
              </a:spcAft>
              <a:buNone/>
            </a:pPr>
            <a:r>
              <a:rPr lang="en-GB" sz="1300">
                <a:solidFill>
                  <a:srgbClr val="000000"/>
                </a:solidFill>
                <a:highlight>
                  <a:srgbClr val="FFFFFF"/>
                </a:highlight>
              </a:rPr>
              <a:t>4.  </a:t>
            </a:r>
            <a:r>
              <a:rPr b="1" lang="en-GB" sz="1300">
                <a:solidFill>
                  <a:srgbClr val="000000"/>
                </a:solidFill>
                <a:highlight>
                  <a:srgbClr val="FFFFFF"/>
                </a:highlight>
              </a:rPr>
              <a:t>Sentiment_Polarity</a:t>
            </a:r>
            <a:r>
              <a:rPr lang="en-GB" sz="1300">
                <a:solidFill>
                  <a:srgbClr val="000000"/>
                </a:solidFill>
                <a:highlight>
                  <a:srgbClr val="FFFFFF"/>
                </a:highlight>
              </a:rPr>
              <a:t> : Polarity is float which lies in the range of [-1,1] where 1 means positive statement and -1 means a negative statement.</a:t>
            </a:r>
            <a:endParaRPr sz="1300">
              <a:solidFill>
                <a:srgbClr val="000000"/>
              </a:solidFill>
              <a:highlight>
                <a:srgbClr val="FFFFFF"/>
              </a:highlight>
            </a:endParaRPr>
          </a:p>
          <a:p>
            <a:pPr indent="0" lvl="0" marL="0" rtl="0" algn="l">
              <a:lnSpc>
                <a:spcPct val="150000"/>
              </a:lnSpc>
              <a:spcBef>
                <a:spcPts val="0"/>
              </a:spcBef>
              <a:spcAft>
                <a:spcPts val="0"/>
              </a:spcAft>
              <a:buNone/>
            </a:pPr>
            <a:r>
              <a:rPr lang="en-GB" sz="1300">
                <a:solidFill>
                  <a:srgbClr val="000000"/>
                </a:solidFill>
                <a:highlight>
                  <a:srgbClr val="FFFFFF"/>
                </a:highlight>
              </a:rPr>
              <a:t>5.  </a:t>
            </a:r>
            <a:r>
              <a:rPr b="1" lang="en-GB" sz="1300">
                <a:solidFill>
                  <a:srgbClr val="000000"/>
                </a:solidFill>
                <a:highlight>
                  <a:srgbClr val="FFFFFF"/>
                </a:highlight>
              </a:rPr>
              <a:t>Sentiment_Subjectivity</a:t>
            </a:r>
            <a:r>
              <a:rPr lang="en-GB" sz="1300">
                <a:solidFill>
                  <a:srgbClr val="000000"/>
                </a:solidFill>
                <a:highlight>
                  <a:srgbClr val="FFFFFF"/>
                </a:highlight>
              </a:rPr>
              <a:t> : </a:t>
            </a:r>
            <a:r>
              <a:rPr lang="en-GB" sz="1300">
                <a:solidFill>
                  <a:srgbClr val="000000"/>
                </a:solidFill>
              </a:rPr>
              <a:t>Subjectivity quantifies the amount of personal opinion and factual information contained in the text. The higher subjectivity means that the text contains personal opinion rather than factual information. Subjectivity lies between [0,1]</a:t>
            </a:r>
            <a:endParaRPr sz="1300">
              <a:solidFill>
                <a:srgbClr val="000000"/>
              </a:solidFill>
            </a:endParaRPr>
          </a:p>
          <a:p>
            <a:pPr indent="0" lvl="0" marL="0" rtl="0" algn="l">
              <a:spcBef>
                <a:spcPts val="0"/>
              </a:spcBef>
              <a:spcAft>
                <a:spcPts val="0"/>
              </a:spcAft>
              <a:buNone/>
            </a:pPr>
            <a:r>
              <a:t/>
            </a:r>
            <a:endParaRPr sz="1300">
              <a:solidFill>
                <a:srgbClr val="000000"/>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18950"/>
            <a:ext cx="8520600" cy="41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Montserrat"/>
                <a:ea typeface="Montserrat"/>
                <a:cs typeface="Montserrat"/>
                <a:sym typeface="Montserrat"/>
              </a:rPr>
              <a:t>Correlation</a:t>
            </a:r>
            <a:endParaRPr sz="2000"/>
          </a:p>
        </p:txBody>
      </p:sp>
      <p:sp>
        <p:nvSpPr>
          <p:cNvPr id="87" name="Google Shape;87;p18"/>
          <p:cNvSpPr txBox="1"/>
          <p:nvPr>
            <p:ph idx="1" type="body"/>
          </p:nvPr>
        </p:nvSpPr>
        <p:spPr>
          <a:xfrm>
            <a:off x="311700" y="4182625"/>
            <a:ext cx="8520600" cy="9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50">
                <a:solidFill>
                  <a:srgbClr val="000000"/>
                </a:solidFill>
                <a:highlight>
                  <a:srgbClr val="FFFFFF"/>
                </a:highlight>
              </a:rPr>
              <a:t>----observations----</a:t>
            </a:r>
            <a:endParaRPr sz="1150">
              <a:solidFill>
                <a:srgbClr val="000000"/>
              </a:solidFill>
              <a:highlight>
                <a:srgbClr val="FFFFFF"/>
              </a:highlight>
            </a:endParaRPr>
          </a:p>
          <a:p>
            <a:pPr indent="-301625" lvl="0" marL="457200" rtl="0" algn="l">
              <a:spcBef>
                <a:spcPts val="1100"/>
              </a:spcBef>
              <a:spcAft>
                <a:spcPts val="0"/>
              </a:spcAft>
              <a:buClr>
                <a:srgbClr val="000000"/>
              </a:buClr>
              <a:buSzPts val="1150"/>
              <a:buChar char="●"/>
            </a:pPr>
            <a:r>
              <a:rPr lang="en-GB" sz="1150">
                <a:solidFill>
                  <a:srgbClr val="000000"/>
                </a:solidFill>
                <a:highlight>
                  <a:srgbClr val="FFFFFF"/>
                </a:highlight>
              </a:rPr>
              <a:t>Rating Reviews Size and Installs all has positive correlation between them.</a:t>
            </a:r>
            <a:endParaRPr sz="1150">
              <a:solidFill>
                <a:srgbClr val="000000"/>
              </a:solidFill>
              <a:highlight>
                <a:srgbClr val="FFFFFF"/>
              </a:highlight>
            </a:endParaRPr>
          </a:p>
          <a:p>
            <a:pPr indent="-301625" lvl="0" marL="457200" rtl="0" algn="l">
              <a:spcBef>
                <a:spcPts val="0"/>
              </a:spcBef>
              <a:spcAft>
                <a:spcPts val="0"/>
              </a:spcAft>
              <a:buClr>
                <a:srgbClr val="000000"/>
              </a:buClr>
              <a:buSzPts val="1150"/>
              <a:buChar char="●"/>
            </a:pPr>
            <a:r>
              <a:rPr lang="en-GB" sz="1150">
                <a:solidFill>
                  <a:srgbClr val="000000"/>
                </a:solidFill>
                <a:highlight>
                  <a:srgbClr val="FFFFFF"/>
                </a:highlight>
              </a:rPr>
              <a:t>Only price has negative correlation with every other variables</a:t>
            </a:r>
            <a:endParaRPr sz="1150">
              <a:solidFill>
                <a:srgbClr val="000000"/>
              </a:solidFill>
              <a:highlight>
                <a:srgbClr val="FFFFFF"/>
              </a:highlight>
            </a:endParaRPr>
          </a:p>
          <a:p>
            <a:pPr indent="0" lvl="0" marL="0" rtl="0" algn="l">
              <a:spcBef>
                <a:spcPts val="500"/>
              </a:spcBef>
              <a:spcAft>
                <a:spcPts val="0"/>
              </a:spcAft>
              <a:buNone/>
            </a:pPr>
            <a:r>
              <a:t/>
            </a:r>
            <a:endParaRPr/>
          </a:p>
        </p:txBody>
      </p:sp>
      <p:pic>
        <p:nvPicPr>
          <p:cNvPr id="88" name="Google Shape;88;p18"/>
          <p:cNvPicPr preferRelativeResize="0"/>
          <p:nvPr/>
        </p:nvPicPr>
        <p:blipFill>
          <a:blip r:embed="rId3">
            <a:alphaModFix/>
          </a:blip>
          <a:stretch>
            <a:fillRect/>
          </a:stretch>
        </p:blipFill>
        <p:spPr>
          <a:xfrm>
            <a:off x="423550" y="632950"/>
            <a:ext cx="5968200" cy="3655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0"/>
            <a:ext cx="8520600" cy="418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Montserrat"/>
                <a:ea typeface="Montserrat"/>
                <a:cs typeface="Montserrat"/>
                <a:sym typeface="Montserrat"/>
              </a:rPr>
              <a:t>Top Categories</a:t>
            </a:r>
            <a:endParaRPr sz="2000"/>
          </a:p>
        </p:txBody>
      </p:sp>
      <p:sp>
        <p:nvSpPr>
          <p:cNvPr id="94" name="Google Shape;94;p19"/>
          <p:cNvSpPr txBox="1"/>
          <p:nvPr>
            <p:ph idx="1" type="body"/>
          </p:nvPr>
        </p:nvSpPr>
        <p:spPr>
          <a:xfrm>
            <a:off x="311700" y="418200"/>
            <a:ext cx="8520600" cy="5205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GB" sz="1500">
                <a:solidFill>
                  <a:schemeClr val="lt1"/>
                </a:solidFill>
                <a:highlight>
                  <a:srgbClr val="FFFFFF"/>
                </a:highlight>
              </a:rPr>
              <a:t>what are the top categories in the play store which contains the highest number of apps?</a:t>
            </a:r>
            <a:endParaRPr sz="1500">
              <a:solidFill>
                <a:schemeClr val="lt1"/>
              </a:solidFill>
              <a:highlight>
                <a:srgbClr val="FFFFFF"/>
              </a:highlight>
            </a:endParaRPr>
          </a:p>
          <a:p>
            <a:pPr indent="0" lvl="0" marL="0" rtl="0" algn="l">
              <a:spcBef>
                <a:spcPts val="400"/>
              </a:spcBef>
              <a:spcAft>
                <a:spcPts val="0"/>
              </a:spcAft>
              <a:buNone/>
            </a:pPr>
            <a:r>
              <a:rPr lang="en-GB">
                <a:solidFill>
                  <a:srgbClr val="000000"/>
                </a:solidFill>
              </a:rPr>
              <a:t>  </a:t>
            </a:r>
            <a:endParaRPr>
              <a:solidFill>
                <a:srgbClr val="000000"/>
              </a:solidFill>
            </a:endParaRPr>
          </a:p>
        </p:txBody>
      </p:sp>
      <p:pic>
        <p:nvPicPr>
          <p:cNvPr id="95" name="Google Shape;95;p19"/>
          <p:cNvPicPr preferRelativeResize="0"/>
          <p:nvPr/>
        </p:nvPicPr>
        <p:blipFill rotWithShape="1">
          <a:blip r:embed="rId3">
            <a:alphaModFix/>
          </a:blip>
          <a:srcRect b="-9" l="0" r="0" t="4662"/>
          <a:stretch/>
        </p:blipFill>
        <p:spPr>
          <a:xfrm>
            <a:off x="0" y="949575"/>
            <a:ext cx="6963500" cy="4193926"/>
          </a:xfrm>
          <a:prstGeom prst="rect">
            <a:avLst/>
          </a:prstGeom>
          <a:noFill/>
          <a:ln>
            <a:noFill/>
          </a:ln>
        </p:spPr>
      </p:pic>
      <p:sp>
        <p:nvSpPr>
          <p:cNvPr id="96" name="Google Shape;96;p19"/>
          <p:cNvSpPr txBox="1"/>
          <p:nvPr/>
        </p:nvSpPr>
        <p:spPr>
          <a:xfrm>
            <a:off x="5957425" y="1051300"/>
            <a:ext cx="2874900" cy="316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50">
                <a:highlight>
                  <a:srgbClr val="FFFFFF"/>
                </a:highlight>
              </a:rPr>
              <a:t>----observations----</a:t>
            </a:r>
            <a:endParaRPr sz="1050">
              <a:highlight>
                <a:srgbClr val="FFFFFF"/>
              </a:highlight>
            </a:endParaRPr>
          </a:p>
          <a:p>
            <a:pPr indent="0" lvl="0" marL="0" rtl="0" algn="l">
              <a:spcBef>
                <a:spcPts val="0"/>
              </a:spcBef>
              <a:spcAft>
                <a:spcPts val="0"/>
              </a:spcAft>
              <a:buNone/>
            </a:pPr>
            <a:r>
              <a:t/>
            </a:r>
            <a:endParaRPr sz="1350">
              <a:highlight>
                <a:srgbClr val="FFFFFF"/>
              </a:highlight>
            </a:endParaRPr>
          </a:p>
          <a:p>
            <a:pPr indent="-314325" lvl="0" marL="457200" rtl="0" algn="l">
              <a:lnSpc>
                <a:spcPct val="115000"/>
              </a:lnSpc>
              <a:spcBef>
                <a:spcPts val="1100"/>
              </a:spcBef>
              <a:spcAft>
                <a:spcPts val="0"/>
              </a:spcAft>
              <a:buSzPts val="1350"/>
              <a:buChar char="●"/>
            </a:pPr>
            <a:r>
              <a:rPr lang="en-GB" sz="1350">
                <a:highlight>
                  <a:srgbClr val="FFFFFF"/>
                </a:highlight>
              </a:rPr>
              <a:t>There are more than 30 categories.</a:t>
            </a:r>
            <a:endParaRPr sz="1350">
              <a:highlight>
                <a:srgbClr val="FFFFFF"/>
              </a:highlight>
            </a:endParaRPr>
          </a:p>
          <a:p>
            <a:pPr indent="-314325" lvl="0" marL="457200" rtl="0" algn="l">
              <a:lnSpc>
                <a:spcPct val="115000"/>
              </a:lnSpc>
              <a:spcBef>
                <a:spcPts val="1000"/>
              </a:spcBef>
              <a:spcAft>
                <a:spcPts val="0"/>
              </a:spcAft>
              <a:buSzPts val="1350"/>
              <a:buChar char="●"/>
            </a:pPr>
            <a:r>
              <a:rPr b="1" lang="en-GB" sz="1350">
                <a:highlight>
                  <a:srgbClr val="FFFFFF"/>
                </a:highlight>
              </a:rPr>
              <a:t>Family</a:t>
            </a:r>
            <a:r>
              <a:rPr lang="en-GB" sz="1350">
                <a:highlight>
                  <a:srgbClr val="FFFFFF"/>
                </a:highlight>
              </a:rPr>
              <a:t>, </a:t>
            </a:r>
            <a:r>
              <a:rPr b="1" lang="en-GB" sz="1350">
                <a:highlight>
                  <a:srgbClr val="FFFFFF"/>
                </a:highlight>
              </a:rPr>
              <a:t>game</a:t>
            </a:r>
            <a:r>
              <a:rPr lang="en-GB" sz="1350">
                <a:highlight>
                  <a:srgbClr val="FFFFFF"/>
                </a:highlight>
              </a:rPr>
              <a:t> and </a:t>
            </a:r>
            <a:r>
              <a:rPr b="1" lang="en-GB" sz="1350">
                <a:highlight>
                  <a:srgbClr val="FFFFFF"/>
                </a:highlight>
              </a:rPr>
              <a:t>tools</a:t>
            </a:r>
            <a:r>
              <a:rPr lang="en-GB" sz="1350">
                <a:highlight>
                  <a:srgbClr val="FFFFFF"/>
                </a:highlight>
              </a:rPr>
              <a:t> category has most number of apps in playstore.</a:t>
            </a:r>
            <a:endParaRPr sz="1350">
              <a:highlight>
                <a:srgbClr val="FFFFFF"/>
              </a:highlight>
            </a:endParaRPr>
          </a:p>
          <a:p>
            <a:pPr indent="-314325" lvl="0" marL="457200" rtl="0" algn="l">
              <a:lnSpc>
                <a:spcPct val="115000"/>
              </a:lnSpc>
              <a:spcBef>
                <a:spcPts val="1100"/>
              </a:spcBef>
              <a:spcAft>
                <a:spcPts val="0"/>
              </a:spcAft>
              <a:buSzPts val="1350"/>
              <a:buChar char="●"/>
            </a:pPr>
            <a:r>
              <a:rPr b="1" lang="en-GB" sz="1350">
                <a:highlight>
                  <a:srgbClr val="FFFFFF"/>
                </a:highlight>
              </a:rPr>
              <a:t>Comics</a:t>
            </a:r>
            <a:r>
              <a:rPr lang="en-GB" sz="1350">
                <a:highlight>
                  <a:srgbClr val="FFFFFF"/>
                </a:highlight>
              </a:rPr>
              <a:t> and </a:t>
            </a:r>
            <a:r>
              <a:rPr b="1" lang="en-GB" sz="1350">
                <a:highlight>
                  <a:srgbClr val="FFFFFF"/>
                </a:highlight>
              </a:rPr>
              <a:t>Beauty</a:t>
            </a:r>
            <a:r>
              <a:rPr lang="en-GB" sz="1350">
                <a:highlight>
                  <a:srgbClr val="FFFFFF"/>
                </a:highlight>
              </a:rPr>
              <a:t> has least number of apps in playstore.</a:t>
            </a:r>
            <a:endParaRPr sz="1350">
              <a:highlight>
                <a:srgbClr val="FFFFFF"/>
              </a:highlight>
            </a:endParaRPr>
          </a:p>
          <a:p>
            <a:pPr indent="0" lvl="0" marL="457200" rtl="0" algn="l">
              <a:spcBef>
                <a:spcPts val="1000"/>
              </a:spcBef>
              <a:spcAft>
                <a:spcPts val="0"/>
              </a:spcAft>
              <a:buNone/>
            </a:pPr>
            <a:r>
              <a:t/>
            </a:r>
            <a:endParaRPr sz="1050">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0"/>
            <a:ext cx="8520600" cy="1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0"/>
          <p:cNvSpPr txBox="1"/>
          <p:nvPr>
            <p:ph idx="1" type="body"/>
          </p:nvPr>
        </p:nvSpPr>
        <p:spPr>
          <a:xfrm>
            <a:off x="311700" y="4261750"/>
            <a:ext cx="8520600" cy="882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350">
                <a:solidFill>
                  <a:srgbClr val="000000"/>
                </a:solidFill>
                <a:highlight>
                  <a:srgbClr val="FFFFFF"/>
                </a:highlight>
              </a:rPr>
              <a:t>----observations----</a:t>
            </a:r>
            <a:endParaRPr sz="1350">
              <a:solidFill>
                <a:srgbClr val="000000"/>
              </a:solidFill>
              <a:highlight>
                <a:srgbClr val="FFFFFF"/>
              </a:highlight>
            </a:endParaRPr>
          </a:p>
          <a:p>
            <a:pPr indent="-314325" lvl="0" marL="457200" rtl="0" algn="l">
              <a:lnSpc>
                <a:spcPct val="115000"/>
              </a:lnSpc>
              <a:spcBef>
                <a:spcPts val="0"/>
              </a:spcBef>
              <a:spcAft>
                <a:spcPts val="0"/>
              </a:spcAft>
              <a:buClr>
                <a:srgbClr val="000000"/>
              </a:buClr>
              <a:buSzPts val="1350"/>
              <a:buChar char="●"/>
            </a:pPr>
            <a:r>
              <a:rPr lang="en-GB" sz="1350">
                <a:solidFill>
                  <a:srgbClr val="000000"/>
                </a:solidFill>
                <a:highlight>
                  <a:srgbClr val="FFFFFF"/>
                </a:highlight>
              </a:rPr>
              <a:t>Most downloaded category based on average installs is </a:t>
            </a:r>
            <a:r>
              <a:rPr b="1" lang="en-GB" sz="1350">
                <a:solidFill>
                  <a:srgbClr val="000000"/>
                </a:solidFill>
                <a:highlight>
                  <a:srgbClr val="FFFFFF"/>
                </a:highlight>
              </a:rPr>
              <a:t>'Communication'</a:t>
            </a:r>
            <a:r>
              <a:rPr lang="en-GB" sz="1350">
                <a:solidFill>
                  <a:srgbClr val="000000"/>
                </a:solidFill>
                <a:highlight>
                  <a:srgbClr val="FFFFFF"/>
                </a:highlight>
              </a:rPr>
              <a:t>.</a:t>
            </a:r>
            <a:endParaRPr sz="1350">
              <a:solidFill>
                <a:srgbClr val="000000"/>
              </a:solidFill>
              <a:highlight>
                <a:srgbClr val="FFFFFF"/>
              </a:highlight>
            </a:endParaRPr>
          </a:p>
          <a:p>
            <a:pPr indent="-314325" lvl="0" marL="457200" rtl="0" algn="l">
              <a:lnSpc>
                <a:spcPct val="150000"/>
              </a:lnSpc>
              <a:spcBef>
                <a:spcPts val="0"/>
              </a:spcBef>
              <a:spcAft>
                <a:spcPts val="0"/>
              </a:spcAft>
              <a:buClr>
                <a:srgbClr val="000000"/>
              </a:buClr>
              <a:buSzPts val="1350"/>
              <a:buChar char="●"/>
            </a:pPr>
            <a:r>
              <a:rPr lang="en-GB" sz="1350">
                <a:solidFill>
                  <a:srgbClr val="000000"/>
                </a:solidFill>
                <a:highlight>
                  <a:srgbClr val="FFFFFF"/>
                </a:highlight>
              </a:rPr>
              <a:t>Least are </a:t>
            </a:r>
            <a:r>
              <a:rPr b="1" lang="en-GB" sz="1350">
                <a:solidFill>
                  <a:srgbClr val="000000"/>
                </a:solidFill>
                <a:highlight>
                  <a:srgbClr val="FFFFFF"/>
                </a:highlight>
              </a:rPr>
              <a:t>Beauty, </a:t>
            </a:r>
            <a:r>
              <a:rPr lang="en-GB" sz="1350">
                <a:solidFill>
                  <a:srgbClr val="000000"/>
                </a:solidFill>
                <a:highlight>
                  <a:srgbClr val="FFFFFF"/>
                </a:highlight>
              </a:rPr>
              <a:t> </a:t>
            </a:r>
            <a:r>
              <a:rPr b="1" lang="en-GB" sz="1350">
                <a:solidFill>
                  <a:srgbClr val="000000"/>
                </a:solidFill>
                <a:highlight>
                  <a:srgbClr val="FFFFFF"/>
                </a:highlight>
              </a:rPr>
              <a:t>Events</a:t>
            </a:r>
            <a:r>
              <a:rPr lang="en-GB" sz="1350">
                <a:solidFill>
                  <a:srgbClr val="000000"/>
                </a:solidFill>
                <a:highlight>
                  <a:srgbClr val="FFFFFF"/>
                </a:highlight>
              </a:rPr>
              <a:t> and </a:t>
            </a:r>
            <a:r>
              <a:rPr b="1" lang="en-GB" sz="1350">
                <a:solidFill>
                  <a:srgbClr val="000000"/>
                </a:solidFill>
                <a:highlight>
                  <a:srgbClr val="FFFFFF"/>
                </a:highlight>
              </a:rPr>
              <a:t>Medical. </a:t>
            </a:r>
            <a:endParaRPr b="1" sz="1350">
              <a:solidFill>
                <a:srgbClr val="000000"/>
              </a:solidFill>
              <a:highlight>
                <a:srgbClr val="FFFFFF"/>
              </a:highlight>
            </a:endParaRPr>
          </a:p>
        </p:txBody>
      </p:sp>
      <p:pic>
        <p:nvPicPr>
          <p:cNvPr id="103" name="Google Shape;103;p20"/>
          <p:cNvPicPr preferRelativeResize="0"/>
          <p:nvPr/>
        </p:nvPicPr>
        <p:blipFill>
          <a:blip r:embed="rId3">
            <a:alphaModFix/>
          </a:blip>
          <a:stretch>
            <a:fillRect/>
          </a:stretch>
        </p:blipFill>
        <p:spPr>
          <a:xfrm>
            <a:off x="0" y="0"/>
            <a:ext cx="8595074" cy="4386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101750"/>
            <a:ext cx="8520600" cy="40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lt1"/>
                </a:solidFill>
              </a:rPr>
              <a:t>Most Installed Category</a:t>
            </a:r>
            <a:endParaRPr b="1" sz="1800">
              <a:solidFill>
                <a:schemeClr val="lt1"/>
              </a:solidFill>
            </a:endParaRPr>
          </a:p>
        </p:txBody>
      </p:sp>
      <p:sp>
        <p:nvSpPr>
          <p:cNvPr id="109" name="Google Shape;109;p21"/>
          <p:cNvSpPr txBox="1"/>
          <p:nvPr>
            <p:ph idx="1" type="body"/>
          </p:nvPr>
        </p:nvSpPr>
        <p:spPr>
          <a:xfrm>
            <a:off x="6262625" y="926950"/>
            <a:ext cx="2881500" cy="310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050">
                <a:solidFill>
                  <a:srgbClr val="000000"/>
                </a:solidFill>
                <a:highlight>
                  <a:srgbClr val="FFFFFF"/>
                </a:highlight>
              </a:rPr>
              <a:t>----observations----</a:t>
            </a:r>
            <a:endParaRPr sz="1050">
              <a:solidFill>
                <a:srgbClr val="000000"/>
              </a:solidFill>
              <a:highlight>
                <a:srgbClr val="FFFFFF"/>
              </a:highlight>
            </a:endParaRPr>
          </a:p>
          <a:p>
            <a:pPr indent="0" lvl="0" marL="0" rtl="0" algn="l">
              <a:lnSpc>
                <a:spcPct val="100000"/>
              </a:lnSpc>
              <a:spcBef>
                <a:spcPts val="0"/>
              </a:spcBef>
              <a:spcAft>
                <a:spcPts val="0"/>
              </a:spcAft>
              <a:buNone/>
            </a:pPr>
            <a:r>
              <a:t/>
            </a:r>
            <a:endParaRPr sz="1350">
              <a:solidFill>
                <a:srgbClr val="000000"/>
              </a:solidFill>
              <a:highlight>
                <a:srgbClr val="FFFFFF"/>
              </a:highlight>
            </a:endParaRPr>
          </a:p>
          <a:p>
            <a:pPr indent="-314325" lvl="0" marL="457200" rtl="0" algn="l">
              <a:spcBef>
                <a:spcPts val="1100"/>
              </a:spcBef>
              <a:spcAft>
                <a:spcPts val="0"/>
              </a:spcAft>
              <a:buClr>
                <a:srgbClr val="000000"/>
              </a:buClr>
              <a:buSzPts val="1350"/>
              <a:buChar char="●"/>
            </a:pPr>
            <a:r>
              <a:rPr b="1" lang="en-GB" sz="1350">
                <a:solidFill>
                  <a:srgbClr val="000000"/>
                </a:solidFill>
                <a:highlight>
                  <a:srgbClr val="FFFFFF"/>
                </a:highlight>
              </a:rPr>
              <a:t>Game </a:t>
            </a:r>
            <a:r>
              <a:rPr lang="en-GB" sz="1350">
                <a:solidFill>
                  <a:srgbClr val="000000"/>
                </a:solidFill>
                <a:highlight>
                  <a:srgbClr val="FFFFFF"/>
                </a:highlight>
              </a:rPr>
              <a:t>and</a:t>
            </a:r>
            <a:r>
              <a:rPr b="1" lang="en-GB" sz="1350">
                <a:solidFill>
                  <a:srgbClr val="000000"/>
                </a:solidFill>
                <a:highlight>
                  <a:srgbClr val="FFFFFF"/>
                </a:highlight>
              </a:rPr>
              <a:t> Communication </a:t>
            </a:r>
            <a:r>
              <a:rPr lang="en-GB" sz="1350">
                <a:solidFill>
                  <a:srgbClr val="000000"/>
                </a:solidFill>
                <a:highlight>
                  <a:srgbClr val="FFFFFF"/>
                </a:highlight>
              </a:rPr>
              <a:t>category has highest number of Installs.</a:t>
            </a:r>
            <a:endParaRPr sz="1350">
              <a:solidFill>
                <a:srgbClr val="000000"/>
              </a:solidFill>
              <a:highlight>
                <a:srgbClr val="FFFFFF"/>
              </a:highlight>
            </a:endParaRPr>
          </a:p>
          <a:p>
            <a:pPr indent="0" lvl="0" marL="457200" rtl="0" algn="l">
              <a:spcBef>
                <a:spcPts val="1100"/>
              </a:spcBef>
              <a:spcAft>
                <a:spcPts val="0"/>
              </a:spcAft>
              <a:buNone/>
            </a:pPr>
            <a:r>
              <a:t/>
            </a:r>
            <a:endParaRPr sz="1350">
              <a:solidFill>
                <a:srgbClr val="000000"/>
              </a:solidFill>
              <a:highlight>
                <a:srgbClr val="FFFFFF"/>
              </a:highlight>
            </a:endParaRPr>
          </a:p>
          <a:p>
            <a:pPr indent="-314325" lvl="0" marL="457200" rtl="0" algn="l">
              <a:spcBef>
                <a:spcPts val="1100"/>
              </a:spcBef>
              <a:spcAft>
                <a:spcPts val="0"/>
              </a:spcAft>
              <a:buClr>
                <a:srgbClr val="000000"/>
              </a:buClr>
              <a:buSzPts val="1350"/>
              <a:buChar char="●"/>
            </a:pPr>
            <a:r>
              <a:rPr b="1" lang="en-GB" sz="1350">
                <a:solidFill>
                  <a:srgbClr val="000000"/>
                </a:solidFill>
                <a:highlight>
                  <a:srgbClr val="FFFFFF"/>
                </a:highlight>
              </a:rPr>
              <a:t>Beauty</a:t>
            </a:r>
            <a:r>
              <a:rPr lang="en-GB" sz="1350">
                <a:solidFill>
                  <a:srgbClr val="000000"/>
                </a:solidFill>
                <a:highlight>
                  <a:srgbClr val="FFFFFF"/>
                </a:highlight>
              </a:rPr>
              <a:t> and </a:t>
            </a:r>
            <a:r>
              <a:rPr b="1" lang="en-GB" sz="1350">
                <a:solidFill>
                  <a:srgbClr val="000000"/>
                </a:solidFill>
                <a:highlight>
                  <a:srgbClr val="FFFFFF"/>
                </a:highlight>
              </a:rPr>
              <a:t>Events</a:t>
            </a:r>
            <a:r>
              <a:rPr lang="en-GB" sz="1350">
                <a:solidFill>
                  <a:srgbClr val="000000"/>
                </a:solidFill>
                <a:highlight>
                  <a:srgbClr val="FFFFFF"/>
                </a:highlight>
              </a:rPr>
              <a:t> has least.</a:t>
            </a:r>
            <a:endParaRPr/>
          </a:p>
        </p:txBody>
      </p:sp>
      <p:pic>
        <p:nvPicPr>
          <p:cNvPr id="110" name="Google Shape;110;p21"/>
          <p:cNvPicPr preferRelativeResize="0"/>
          <p:nvPr/>
        </p:nvPicPr>
        <p:blipFill>
          <a:blip r:embed="rId3">
            <a:alphaModFix/>
          </a:blip>
          <a:stretch>
            <a:fillRect/>
          </a:stretch>
        </p:blipFill>
        <p:spPr>
          <a:xfrm>
            <a:off x="74775" y="617725"/>
            <a:ext cx="6239550" cy="4062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