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jpeg" ContentType="image/jpeg"/>
  <Override PartName="/ppt/media/image11.png" ContentType="image/png"/>
  <Override PartName="/ppt/media/image6.png" ContentType="image/png"/>
  <Override PartName="/ppt/media/image4.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4.png" ContentType="image/png"/>
  <Override PartName="/ppt/media/image5.png" ContentType="image/png"/>
  <Override PartName="/ppt/media/image10.png" ContentType="image/png"/>
  <Override PartName="/ppt/media/image2.png" ContentType="image/png"/>
  <Override PartName="/ppt/media/image3.jpeg" ContentType="image/jpeg"/>
  <Override PartName="/ppt/media/image15.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9144000" cy="51435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38"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9"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40"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41"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42"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43"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9"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7" name="PlaceHolder 2"/>
          <p:cNvSpPr>
            <a:spLocks noGrp="1"/>
          </p:cNvSpPr>
          <p:nvPr>
            <p:ph type="subTitle"/>
          </p:nvPr>
        </p:nvSpPr>
        <p:spPr>
          <a:xfrm>
            <a:off x="457200" y="1203480"/>
            <a:ext cx="8229240" cy="2982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2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2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26"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28"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29"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3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6"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3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3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39"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4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4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205200"/>
            <a:ext cx="8229240" cy="3981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1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4"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noAutofit/>
          </a:bodyPr>
          <a:p>
            <a:pPr algn="ctr"/>
            <a:endParaRPr b="0" lang="en-IN" sz="4400" spc="-1" strike="noStrike">
              <a:latin typeface="Arial"/>
            </a:endParaRPr>
          </a:p>
        </p:txBody>
      </p:sp>
      <p:sp>
        <p:nvSpPr>
          <p:cNvPr id="2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8"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0" name="CustomShape 1"/>
          <p:cNvSpPr/>
          <p:nvPr/>
        </p:nvSpPr>
        <p:spPr>
          <a:xfrm rot="5400000">
            <a:off x="7500960" y="0"/>
            <a:ext cx="1643040" cy="1643040"/>
          </a:xfrm>
          <a:prstGeom prst="diagStripe">
            <a:avLst>
              <a:gd name="adj" fmla="val 0"/>
            </a:avLst>
          </a:prstGeom>
          <a:solidFill>
            <a:schemeClr val="lt1">
              <a:alpha val="3000"/>
            </a:schemeClr>
          </a:solidFill>
          <a:ln>
            <a:noFill/>
          </a:ln>
        </p:spPr>
        <p:style>
          <a:lnRef idx="0"/>
          <a:fillRef idx="0"/>
          <a:effectRef idx="0"/>
          <a:fontRef idx="minor"/>
        </p:style>
      </p:sp>
      <p:grpSp>
        <p:nvGrpSpPr>
          <p:cNvPr id="1" name="Group 2"/>
          <p:cNvGrpSpPr/>
          <p:nvPr/>
        </p:nvGrpSpPr>
        <p:grpSpPr>
          <a:xfrm>
            <a:off x="-360" y="1800"/>
            <a:ext cx="5153400" cy="5133600"/>
            <a:chOff x="-360" y="1800"/>
            <a:chExt cx="5153400" cy="5133600"/>
          </a:xfrm>
        </p:grpSpPr>
        <p:sp>
          <p:nvSpPr>
            <p:cNvPr id="2" name="CustomShape 3"/>
            <p:cNvSpPr/>
            <p:nvPr/>
          </p:nvSpPr>
          <p:spPr>
            <a:xfrm rot="16200000">
              <a:off x="9720" y="-7560"/>
              <a:ext cx="5133600" cy="5153040"/>
            </a:xfrm>
            <a:prstGeom prst="diagStripe">
              <a:avLst>
                <a:gd name="adj" fmla="val 50000"/>
              </a:avLst>
            </a:prstGeom>
            <a:solidFill>
              <a:schemeClr val="lt1">
                <a:alpha val="3000"/>
              </a:schemeClr>
            </a:solidFill>
            <a:ln>
              <a:noFill/>
            </a:ln>
          </p:spPr>
          <p:style>
            <a:lnRef idx="0"/>
            <a:fillRef idx="0"/>
            <a:effectRef idx="0"/>
            <a:fontRef idx="minor"/>
          </p:style>
        </p:sp>
        <p:sp>
          <p:nvSpPr>
            <p:cNvPr id="3" name="CustomShape 4"/>
            <p:cNvSpPr/>
            <p:nvPr/>
          </p:nvSpPr>
          <p:spPr>
            <a:xfrm rot="16200000">
              <a:off x="6840" y="1135440"/>
              <a:ext cx="3981600" cy="3996360"/>
            </a:xfrm>
            <a:prstGeom prst="diagStripe">
              <a:avLst>
                <a:gd name="adj" fmla="val 58774"/>
              </a:avLst>
            </a:prstGeom>
            <a:solidFill>
              <a:schemeClr val="lt1">
                <a:alpha val="3000"/>
              </a:schemeClr>
            </a:solidFill>
            <a:ln>
              <a:noFill/>
            </a:ln>
          </p:spPr>
          <p:style>
            <a:lnRef idx="0"/>
            <a:fillRef idx="0"/>
            <a:effectRef idx="0"/>
            <a:fontRef idx="minor"/>
          </p:style>
        </p:sp>
        <p:sp>
          <p:nvSpPr>
            <p:cNvPr id="4" name="CustomShape 5"/>
            <p:cNvSpPr/>
            <p:nvPr/>
          </p:nvSpPr>
          <p:spPr>
            <a:xfrm rot="16200000">
              <a:off x="5760" y="-2160"/>
              <a:ext cx="2290680" cy="2299320"/>
            </a:xfrm>
            <a:prstGeom prst="diagStripe">
              <a:avLst>
                <a:gd name="adj" fmla="val 50000"/>
              </a:avLst>
            </a:prstGeom>
            <a:solidFill>
              <a:schemeClr val="accent1"/>
            </a:solidFill>
            <a:ln>
              <a:noFill/>
            </a:ln>
          </p:spPr>
          <p:style>
            <a:lnRef idx="0"/>
            <a:fillRef idx="0"/>
            <a:effectRef idx="0"/>
            <a:fontRef idx="minor"/>
          </p:style>
        </p:sp>
        <p:sp>
          <p:nvSpPr>
            <p:cNvPr id="5" name="CustomShape 6"/>
            <p:cNvSpPr/>
            <p:nvPr/>
          </p:nvSpPr>
          <p:spPr>
            <a:xfrm flipH="1">
              <a:off x="651960" y="588240"/>
              <a:ext cx="2299320" cy="2290680"/>
            </a:xfrm>
            <a:prstGeom prst="diagStripe">
              <a:avLst>
                <a:gd name="adj" fmla="val 50000"/>
              </a:avLst>
            </a:prstGeom>
            <a:solidFill>
              <a:schemeClr val="lt2"/>
            </a:solidFill>
            <a:ln>
              <a:noFill/>
            </a:ln>
          </p:spPr>
          <p:style>
            <a:lnRef idx="0"/>
            <a:fillRef idx="0"/>
            <a:effectRef idx="0"/>
            <a:fontRef idx="minor"/>
          </p:style>
        </p:sp>
      </p:grpSp>
      <p:sp>
        <p:nvSpPr>
          <p:cNvPr id="6" name="PlaceHolder 7"/>
          <p:cNvSpPr>
            <a:spLocks noGrp="1"/>
          </p:cNvSpPr>
          <p:nvPr>
            <p:ph type="title"/>
          </p:nvPr>
        </p:nvSpPr>
        <p:spPr>
          <a:xfrm>
            <a:off x="823680" y="866880"/>
            <a:ext cx="4586400" cy="3520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7"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44" name="Group 1"/>
          <p:cNvGrpSpPr/>
          <p:nvPr/>
        </p:nvGrpSpPr>
        <p:grpSpPr>
          <a:xfrm>
            <a:off x="0" y="381600"/>
            <a:ext cx="1036800" cy="1015200"/>
            <a:chOff x="0" y="381600"/>
            <a:chExt cx="1036800" cy="1015200"/>
          </a:xfrm>
        </p:grpSpPr>
        <p:sp>
          <p:nvSpPr>
            <p:cNvPr id="45" name="CustomShape 2"/>
            <p:cNvSpPr/>
            <p:nvPr/>
          </p:nvSpPr>
          <p:spPr>
            <a:xfrm rot="16200000">
              <a:off x="0" y="381600"/>
              <a:ext cx="808200" cy="808200"/>
            </a:xfrm>
            <a:prstGeom prst="diagStripe">
              <a:avLst>
                <a:gd name="adj" fmla="val 50000"/>
              </a:avLst>
            </a:prstGeom>
            <a:solidFill>
              <a:schemeClr val="accent1"/>
            </a:solidFill>
            <a:ln>
              <a:noFill/>
            </a:ln>
          </p:spPr>
          <p:style>
            <a:lnRef idx="0"/>
            <a:fillRef idx="0"/>
            <a:effectRef idx="0"/>
            <a:fontRef idx="minor"/>
          </p:style>
        </p:sp>
        <p:sp>
          <p:nvSpPr>
            <p:cNvPr id="46" name="CustomShape 3"/>
            <p:cNvSpPr/>
            <p:nvPr/>
          </p:nvSpPr>
          <p:spPr>
            <a:xfrm flipH="1">
              <a:off x="228240" y="588600"/>
              <a:ext cx="808200" cy="808200"/>
            </a:xfrm>
            <a:prstGeom prst="diagStripe">
              <a:avLst>
                <a:gd name="adj" fmla="val 50000"/>
              </a:avLst>
            </a:prstGeom>
            <a:solidFill>
              <a:schemeClr val="lt2"/>
            </a:solidFill>
            <a:ln>
              <a:noFill/>
            </a:ln>
          </p:spPr>
          <p:style>
            <a:lnRef idx="0"/>
            <a:fillRef idx="0"/>
            <a:effectRef idx="0"/>
            <a:fontRef idx="minor"/>
          </p:style>
        </p:sp>
      </p:grpSp>
      <p:sp>
        <p:nvSpPr>
          <p:cNvPr id="47" name="PlaceHolder 4"/>
          <p:cNvSpPr>
            <a:spLocks noGrp="1"/>
          </p:cNvSpPr>
          <p:nvPr>
            <p:ph type="title"/>
          </p:nvPr>
        </p:nvSpPr>
        <p:spPr>
          <a:xfrm>
            <a:off x="823680" y="866880"/>
            <a:ext cx="4586400" cy="35204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8" name="PlaceHolder 5"/>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ffffff"/>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ffffff"/>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ffffff"/>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ffffff"/>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ffffff"/>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ffffff"/>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grpSp>
        <p:nvGrpSpPr>
          <p:cNvPr id="85" name="Group 1"/>
          <p:cNvGrpSpPr/>
          <p:nvPr/>
        </p:nvGrpSpPr>
        <p:grpSpPr>
          <a:xfrm>
            <a:off x="4406760" y="-360"/>
            <a:ext cx="4736880" cy="5144040"/>
            <a:chOff x="4406760" y="-360"/>
            <a:chExt cx="4736880" cy="5144040"/>
          </a:xfrm>
        </p:grpSpPr>
        <p:sp>
          <p:nvSpPr>
            <p:cNvPr id="86" name="CustomShape 2"/>
            <p:cNvSpPr/>
            <p:nvPr/>
          </p:nvSpPr>
          <p:spPr>
            <a:xfrm rot="5400000">
              <a:off x="4407840" y="-1440"/>
              <a:ext cx="4734000" cy="4736880"/>
            </a:xfrm>
            <a:prstGeom prst="diagStripe">
              <a:avLst>
                <a:gd name="adj" fmla="val 49469"/>
              </a:avLst>
            </a:prstGeom>
            <a:solidFill>
              <a:schemeClr val="lt1">
                <a:alpha val="3000"/>
              </a:schemeClr>
            </a:solidFill>
            <a:ln>
              <a:noFill/>
            </a:ln>
          </p:spPr>
          <p:style>
            <a:lnRef idx="0"/>
            <a:fillRef idx="0"/>
            <a:effectRef idx="0"/>
            <a:fontRef idx="minor"/>
          </p:style>
        </p:sp>
        <p:sp>
          <p:nvSpPr>
            <p:cNvPr id="87" name="CustomShape 3"/>
            <p:cNvSpPr/>
            <p:nvPr/>
          </p:nvSpPr>
          <p:spPr>
            <a:xfrm rot="5400000">
              <a:off x="4841280" y="5400"/>
              <a:ext cx="4298040" cy="4286160"/>
            </a:xfrm>
            <a:prstGeom prst="diagStripe">
              <a:avLst>
                <a:gd name="adj" fmla="val 0"/>
              </a:avLst>
            </a:prstGeom>
            <a:solidFill>
              <a:schemeClr val="lt1">
                <a:alpha val="3000"/>
              </a:schemeClr>
            </a:solidFill>
            <a:ln>
              <a:noFill/>
            </a:ln>
          </p:spPr>
          <p:style>
            <a:lnRef idx="0"/>
            <a:fillRef idx="0"/>
            <a:effectRef idx="0"/>
            <a:fontRef idx="minor"/>
          </p:style>
        </p:sp>
        <p:sp>
          <p:nvSpPr>
            <p:cNvPr id="88" name="CustomShape 4"/>
            <p:cNvSpPr/>
            <p:nvPr/>
          </p:nvSpPr>
          <p:spPr>
            <a:xfrm rot="16200000">
              <a:off x="5618520" y="1237320"/>
              <a:ext cx="808200" cy="808200"/>
            </a:xfrm>
            <a:prstGeom prst="diagStripe">
              <a:avLst>
                <a:gd name="adj" fmla="val 50000"/>
              </a:avLst>
            </a:prstGeom>
            <a:solidFill>
              <a:schemeClr val="lt1">
                <a:alpha val="7000"/>
              </a:schemeClr>
            </a:solidFill>
            <a:ln>
              <a:noFill/>
            </a:ln>
          </p:spPr>
          <p:style>
            <a:lnRef idx="0"/>
            <a:fillRef idx="0"/>
            <a:effectRef idx="0"/>
            <a:fontRef idx="minor"/>
          </p:style>
        </p:sp>
        <p:sp>
          <p:nvSpPr>
            <p:cNvPr id="89" name="CustomShape 5"/>
            <p:cNvSpPr/>
            <p:nvPr/>
          </p:nvSpPr>
          <p:spPr>
            <a:xfrm flipH="1">
              <a:off x="5849280" y="1443960"/>
              <a:ext cx="808200" cy="808200"/>
            </a:xfrm>
            <a:prstGeom prst="diagStripe">
              <a:avLst>
                <a:gd name="adj" fmla="val 50000"/>
              </a:avLst>
            </a:prstGeom>
            <a:solidFill>
              <a:schemeClr val="lt1">
                <a:alpha val="7000"/>
              </a:schemeClr>
            </a:solidFill>
            <a:ln>
              <a:noFill/>
            </a:ln>
          </p:spPr>
          <p:style>
            <a:lnRef idx="0"/>
            <a:fillRef idx="0"/>
            <a:effectRef idx="0"/>
            <a:fontRef idx="minor"/>
          </p:style>
        </p:sp>
        <p:sp>
          <p:nvSpPr>
            <p:cNvPr id="90" name="CustomShape 6"/>
            <p:cNvSpPr/>
            <p:nvPr/>
          </p:nvSpPr>
          <p:spPr>
            <a:xfrm rot="16200000">
              <a:off x="5987160" y="2470320"/>
              <a:ext cx="808200" cy="808200"/>
            </a:xfrm>
            <a:prstGeom prst="diagStripe">
              <a:avLst>
                <a:gd name="adj" fmla="val 50000"/>
              </a:avLst>
            </a:prstGeom>
            <a:solidFill>
              <a:schemeClr val="lt1">
                <a:alpha val="7000"/>
              </a:schemeClr>
            </a:solidFill>
            <a:ln>
              <a:noFill/>
            </a:ln>
          </p:spPr>
          <p:style>
            <a:lnRef idx="0"/>
            <a:fillRef idx="0"/>
            <a:effectRef idx="0"/>
            <a:fontRef idx="minor"/>
          </p:style>
        </p:sp>
        <p:sp>
          <p:nvSpPr>
            <p:cNvPr id="91" name="CustomShape 7"/>
            <p:cNvSpPr/>
            <p:nvPr/>
          </p:nvSpPr>
          <p:spPr>
            <a:xfrm flipH="1">
              <a:off x="6221520" y="2677320"/>
              <a:ext cx="808200" cy="808200"/>
            </a:xfrm>
            <a:prstGeom prst="diagStripe">
              <a:avLst>
                <a:gd name="adj" fmla="val 50000"/>
              </a:avLst>
            </a:prstGeom>
            <a:solidFill>
              <a:schemeClr val="lt1">
                <a:alpha val="7000"/>
              </a:schemeClr>
            </a:solidFill>
            <a:ln>
              <a:noFill/>
            </a:ln>
          </p:spPr>
          <p:style>
            <a:lnRef idx="0"/>
            <a:fillRef idx="0"/>
            <a:effectRef idx="0"/>
            <a:fontRef idx="minor"/>
          </p:style>
        </p:sp>
        <p:sp>
          <p:nvSpPr>
            <p:cNvPr id="92" name="CustomShape 8"/>
            <p:cNvSpPr/>
            <p:nvPr/>
          </p:nvSpPr>
          <p:spPr>
            <a:xfrm rot="16200000">
              <a:off x="6675480" y="1863000"/>
              <a:ext cx="808200" cy="808200"/>
            </a:xfrm>
            <a:prstGeom prst="diagStripe">
              <a:avLst>
                <a:gd name="adj" fmla="val 50000"/>
              </a:avLst>
            </a:prstGeom>
            <a:solidFill>
              <a:schemeClr val="lt1">
                <a:alpha val="7000"/>
              </a:schemeClr>
            </a:solidFill>
            <a:ln>
              <a:noFill/>
            </a:ln>
          </p:spPr>
          <p:style>
            <a:lnRef idx="0"/>
            <a:fillRef idx="0"/>
            <a:effectRef idx="0"/>
            <a:fontRef idx="minor"/>
          </p:style>
        </p:sp>
        <p:sp>
          <p:nvSpPr>
            <p:cNvPr id="93" name="CustomShape 9"/>
            <p:cNvSpPr/>
            <p:nvPr/>
          </p:nvSpPr>
          <p:spPr>
            <a:xfrm flipH="1">
              <a:off x="6907320" y="2069640"/>
              <a:ext cx="808200" cy="808200"/>
            </a:xfrm>
            <a:prstGeom prst="diagStripe">
              <a:avLst>
                <a:gd name="adj" fmla="val 50000"/>
              </a:avLst>
            </a:prstGeom>
            <a:solidFill>
              <a:schemeClr val="lt2"/>
            </a:solidFill>
            <a:ln>
              <a:noFill/>
            </a:ln>
          </p:spPr>
          <p:style>
            <a:lnRef idx="0"/>
            <a:fillRef idx="0"/>
            <a:effectRef idx="0"/>
            <a:fontRef idx="minor"/>
          </p:style>
        </p:sp>
        <p:sp>
          <p:nvSpPr>
            <p:cNvPr id="94" name="CustomShape 10"/>
            <p:cNvSpPr/>
            <p:nvPr/>
          </p:nvSpPr>
          <p:spPr>
            <a:xfrm rot="16200000">
              <a:off x="6861240" y="2478600"/>
              <a:ext cx="808200" cy="808200"/>
            </a:xfrm>
            <a:prstGeom prst="diagStripe">
              <a:avLst>
                <a:gd name="adj" fmla="val 50000"/>
              </a:avLst>
            </a:prstGeom>
            <a:solidFill>
              <a:schemeClr val="lt1">
                <a:alpha val="7000"/>
              </a:schemeClr>
            </a:solidFill>
            <a:ln>
              <a:noFill/>
            </a:ln>
          </p:spPr>
          <p:style>
            <a:lnRef idx="0"/>
            <a:fillRef idx="0"/>
            <a:effectRef idx="0"/>
            <a:fontRef idx="minor"/>
          </p:style>
        </p:sp>
        <p:sp>
          <p:nvSpPr>
            <p:cNvPr id="95" name="CustomShape 11"/>
            <p:cNvSpPr/>
            <p:nvPr/>
          </p:nvSpPr>
          <p:spPr>
            <a:xfrm flipH="1">
              <a:off x="7964640" y="2693160"/>
              <a:ext cx="808200" cy="808200"/>
            </a:xfrm>
            <a:prstGeom prst="diagStripe">
              <a:avLst>
                <a:gd name="adj" fmla="val 50000"/>
              </a:avLst>
            </a:prstGeom>
            <a:solidFill>
              <a:schemeClr val="lt1">
                <a:alpha val="7000"/>
              </a:schemeClr>
            </a:solidFill>
            <a:ln>
              <a:noFill/>
            </a:ln>
          </p:spPr>
          <p:style>
            <a:lnRef idx="0"/>
            <a:fillRef idx="0"/>
            <a:effectRef idx="0"/>
            <a:fontRef idx="minor"/>
          </p:style>
        </p:sp>
        <p:sp>
          <p:nvSpPr>
            <p:cNvPr id="96" name="CustomShape 12"/>
            <p:cNvSpPr/>
            <p:nvPr/>
          </p:nvSpPr>
          <p:spPr>
            <a:xfrm flipH="1">
              <a:off x="8144280" y="3309120"/>
              <a:ext cx="808200" cy="808200"/>
            </a:xfrm>
            <a:prstGeom prst="diagStripe">
              <a:avLst>
                <a:gd name="adj" fmla="val 50000"/>
              </a:avLst>
            </a:prstGeom>
            <a:solidFill>
              <a:schemeClr val="lt1">
                <a:alpha val="7000"/>
              </a:schemeClr>
            </a:solidFill>
            <a:ln>
              <a:noFill/>
            </a:ln>
          </p:spPr>
          <p:style>
            <a:lnRef idx="0"/>
            <a:fillRef idx="0"/>
            <a:effectRef idx="0"/>
            <a:fontRef idx="minor"/>
          </p:style>
        </p:sp>
        <p:sp>
          <p:nvSpPr>
            <p:cNvPr id="97" name="CustomShape 13"/>
            <p:cNvSpPr/>
            <p:nvPr/>
          </p:nvSpPr>
          <p:spPr>
            <a:xfrm rot="16200000">
              <a:off x="7047720" y="3096000"/>
              <a:ext cx="808200" cy="808200"/>
            </a:xfrm>
            <a:prstGeom prst="diagStripe">
              <a:avLst>
                <a:gd name="adj" fmla="val 50000"/>
              </a:avLst>
            </a:prstGeom>
            <a:solidFill>
              <a:schemeClr val="lt1">
                <a:alpha val="7000"/>
              </a:schemeClr>
            </a:solidFill>
            <a:ln>
              <a:noFill/>
            </a:ln>
          </p:spPr>
          <p:style>
            <a:lnRef idx="0"/>
            <a:fillRef idx="0"/>
            <a:effectRef idx="0"/>
            <a:fontRef idx="minor"/>
          </p:style>
        </p:sp>
        <p:sp>
          <p:nvSpPr>
            <p:cNvPr id="98" name="CustomShape 14"/>
            <p:cNvSpPr/>
            <p:nvPr/>
          </p:nvSpPr>
          <p:spPr>
            <a:xfrm flipH="1">
              <a:off x="7275960" y="3302640"/>
              <a:ext cx="808200" cy="808200"/>
            </a:xfrm>
            <a:prstGeom prst="diagStripe">
              <a:avLst>
                <a:gd name="adj" fmla="val 50000"/>
              </a:avLst>
            </a:prstGeom>
            <a:solidFill>
              <a:schemeClr val="lt1">
                <a:alpha val="7000"/>
              </a:schemeClr>
            </a:solidFill>
            <a:ln>
              <a:noFill/>
            </a:ln>
          </p:spPr>
          <p:style>
            <a:lnRef idx="0"/>
            <a:fillRef idx="0"/>
            <a:effectRef idx="0"/>
            <a:fontRef idx="minor"/>
          </p:style>
        </p:sp>
        <p:sp>
          <p:nvSpPr>
            <p:cNvPr id="99" name="CustomShape 15"/>
            <p:cNvSpPr/>
            <p:nvPr/>
          </p:nvSpPr>
          <p:spPr>
            <a:xfrm rot="16200000">
              <a:off x="7227360" y="3711960"/>
              <a:ext cx="808200" cy="808200"/>
            </a:xfrm>
            <a:prstGeom prst="diagStripe">
              <a:avLst>
                <a:gd name="adj" fmla="val 50000"/>
              </a:avLst>
            </a:prstGeom>
            <a:solidFill>
              <a:schemeClr val="accent1"/>
            </a:solidFill>
            <a:ln>
              <a:noFill/>
            </a:ln>
          </p:spPr>
          <p:style>
            <a:lnRef idx="0"/>
            <a:fillRef idx="0"/>
            <a:effectRef idx="0"/>
            <a:fontRef idx="minor"/>
          </p:style>
        </p:sp>
        <p:sp>
          <p:nvSpPr>
            <p:cNvPr id="100" name="CustomShape 16"/>
            <p:cNvSpPr/>
            <p:nvPr/>
          </p:nvSpPr>
          <p:spPr>
            <a:xfrm flipH="1">
              <a:off x="7461720" y="3918600"/>
              <a:ext cx="808200" cy="808200"/>
            </a:xfrm>
            <a:prstGeom prst="diagStripe">
              <a:avLst>
                <a:gd name="adj" fmla="val 50000"/>
              </a:avLst>
            </a:prstGeom>
            <a:solidFill>
              <a:schemeClr val="lt1">
                <a:alpha val="7000"/>
              </a:schemeClr>
            </a:solidFill>
            <a:ln>
              <a:noFill/>
            </a:ln>
          </p:spPr>
          <p:style>
            <a:lnRef idx="0"/>
            <a:fillRef idx="0"/>
            <a:effectRef idx="0"/>
            <a:fontRef idx="minor"/>
          </p:style>
        </p:sp>
        <p:sp>
          <p:nvSpPr>
            <p:cNvPr id="101" name="CustomShape 17"/>
            <p:cNvSpPr/>
            <p:nvPr/>
          </p:nvSpPr>
          <p:spPr>
            <a:xfrm rot="16200000">
              <a:off x="8102520" y="3719520"/>
              <a:ext cx="808200" cy="808200"/>
            </a:xfrm>
            <a:prstGeom prst="diagStripe">
              <a:avLst>
                <a:gd name="adj" fmla="val 50000"/>
              </a:avLst>
            </a:prstGeom>
            <a:solidFill>
              <a:schemeClr val="lt1">
                <a:alpha val="7000"/>
              </a:schemeClr>
            </a:solidFill>
            <a:ln>
              <a:noFill/>
            </a:ln>
          </p:spPr>
          <p:style>
            <a:lnRef idx="0"/>
            <a:fillRef idx="0"/>
            <a:effectRef idx="0"/>
            <a:fontRef idx="minor"/>
          </p:style>
        </p:sp>
        <p:sp>
          <p:nvSpPr>
            <p:cNvPr id="102" name="CustomShape 18"/>
            <p:cNvSpPr/>
            <p:nvPr/>
          </p:nvSpPr>
          <p:spPr>
            <a:xfrm flipH="1">
              <a:off x="8333640" y="3926160"/>
              <a:ext cx="808200" cy="808200"/>
            </a:xfrm>
            <a:prstGeom prst="diagStripe">
              <a:avLst>
                <a:gd name="adj" fmla="val 50000"/>
              </a:avLst>
            </a:prstGeom>
            <a:solidFill>
              <a:schemeClr val="lt1">
                <a:alpha val="7000"/>
              </a:schemeClr>
            </a:solidFill>
            <a:ln>
              <a:noFill/>
            </a:ln>
          </p:spPr>
          <p:style>
            <a:lnRef idx="0"/>
            <a:fillRef idx="0"/>
            <a:effectRef idx="0"/>
            <a:fontRef idx="minor"/>
          </p:style>
        </p:sp>
        <p:sp>
          <p:nvSpPr>
            <p:cNvPr id="103" name="CustomShape 19"/>
            <p:cNvSpPr/>
            <p:nvPr/>
          </p:nvSpPr>
          <p:spPr>
            <a:xfrm rot="16200000">
              <a:off x="8288280" y="4335480"/>
              <a:ext cx="808200" cy="808200"/>
            </a:xfrm>
            <a:prstGeom prst="diagStripe">
              <a:avLst>
                <a:gd name="adj" fmla="val 50000"/>
              </a:avLst>
            </a:prstGeom>
            <a:solidFill>
              <a:schemeClr val="lt1">
                <a:alpha val="7000"/>
              </a:schemeClr>
            </a:solidFill>
            <a:ln>
              <a:noFill/>
            </a:ln>
          </p:spPr>
          <p:style>
            <a:lnRef idx="0"/>
            <a:fillRef idx="0"/>
            <a:effectRef idx="0"/>
            <a:fontRef idx="minor"/>
          </p:style>
        </p:sp>
      </p:grpSp>
      <p:sp>
        <p:nvSpPr>
          <p:cNvPr id="104" name="PlaceHolder 20"/>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05" name="PlaceHolder 21"/>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142" name="CustomShape 1"/>
          <p:cNvSpPr/>
          <p:nvPr/>
        </p:nvSpPr>
        <p:spPr>
          <a:xfrm>
            <a:off x="517680" y="3209400"/>
            <a:ext cx="5253840" cy="117612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1" lang="en-GB" sz="2400" spc="-1" strike="noStrike">
                <a:solidFill>
                  <a:srgbClr val="ffffff"/>
                </a:solidFill>
                <a:latin typeface="Montserrat"/>
                <a:ea typeface="Montserrat"/>
              </a:rPr>
              <a:t>ANALYSIS OF COVID-19 AND ITS EFFECT ON THE ECONOMY</a:t>
            </a:r>
            <a:endParaRPr b="0" lang="en-IN" sz="2400" spc="-1" strike="noStrike">
              <a:latin typeface="Arial"/>
            </a:endParaRPr>
          </a:p>
        </p:txBody>
      </p:sp>
      <p:sp>
        <p:nvSpPr>
          <p:cNvPr id="143" name="CustomShape 2"/>
          <p:cNvSpPr/>
          <p:nvPr/>
        </p:nvSpPr>
        <p:spPr>
          <a:xfrm>
            <a:off x="2579400" y="129600"/>
            <a:ext cx="6011640" cy="211284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GB" sz="2400" spc="-1" strike="noStrike">
                <a:solidFill>
                  <a:srgbClr val="ffffff"/>
                </a:solidFill>
                <a:latin typeface="Lato"/>
                <a:ea typeface="Lato"/>
              </a:rPr>
              <a:t>DATA VISUALIZATION (CSE3020)</a:t>
            </a: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r>
              <a:rPr b="1" lang="en-US" sz="2400" spc="-1" strike="noStrike">
                <a:solidFill>
                  <a:srgbClr val="ffffff"/>
                </a:solidFill>
                <a:latin typeface="Arial"/>
                <a:ea typeface="Arial"/>
              </a:rPr>
              <a:t>SLOT:</a:t>
            </a:r>
            <a:r>
              <a:rPr b="0" lang="en-US" sz="2400" spc="-1" strike="noStrike">
                <a:solidFill>
                  <a:srgbClr val="ffffff"/>
                </a:solidFill>
                <a:latin typeface="Arial"/>
                <a:ea typeface="Arial"/>
              </a:rPr>
              <a:t> B2/ L11+L12</a:t>
            </a: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r>
              <a:rPr b="0" lang="en-GB" sz="2400" spc="-1" strike="noStrike">
                <a:solidFill>
                  <a:srgbClr val="ffffff"/>
                </a:solidFill>
                <a:latin typeface="Lato"/>
                <a:ea typeface="Lato"/>
              </a:rPr>
              <a:t>J COMPONENT REVIEW 3</a:t>
            </a:r>
            <a:endParaRPr b="0" lang="en-IN" sz="2400" spc="-1" strike="noStrike">
              <a:latin typeface="Arial"/>
            </a:endParaRPr>
          </a:p>
        </p:txBody>
      </p:sp>
      <p:pic>
        <p:nvPicPr>
          <p:cNvPr id="144" name="Picture 2" descr="IBM offers open source toolkit for Covid-19 data analysis - Smart ..."/>
          <p:cNvPicPr/>
          <p:nvPr/>
        </p:nvPicPr>
        <p:blipFill>
          <a:blip r:embed="rId1"/>
          <a:stretch/>
        </p:blipFill>
        <p:spPr>
          <a:xfrm>
            <a:off x="5910120" y="3209400"/>
            <a:ext cx="2531160" cy="1690920"/>
          </a:xfrm>
          <a:prstGeom prst="rect">
            <a:avLst/>
          </a:prstGeom>
          <a:ln>
            <a:noFill/>
          </a:ln>
        </p:spPr>
      </p:pic>
      <p:sp>
        <p:nvSpPr>
          <p:cNvPr id="145" name="CustomShape 3"/>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87AFA7F0-A27E-4E8B-BD8F-C34D835333B1}"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297440" y="315360"/>
            <a:ext cx="7038360" cy="47700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ffff"/>
                </a:solidFill>
                <a:latin typeface="Montserrat"/>
                <a:ea typeface="Montserrat"/>
              </a:rPr>
              <a:t>PROPOSED WORK</a:t>
            </a:r>
            <a:endParaRPr b="0" lang="en-IN" sz="2400" spc="-1" strike="noStrike">
              <a:latin typeface="Arial"/>
            </a:endParaRPr>
          </a:p>
        </p:txBody>
      </p:sp>
      <p:sp>
        <p:nvSpPr>
          <p:cNvPr id="168" name="CustomShape 2"/>
          <p:cNvSpPr/>
          <p:nvPr/>
        </p:nvSpPr>
        <p:spPr>
          <a:xfrm>
            <a:off x="1297440" y="793080"/>
            <a:ext cx="7038360" cy="4260960"/>
          </a:xfrm>
          <a:prstGeom prst="rect">
            <a:avLst/>
          </a:prstGeom>
          <a:noFill/>
          <a:ln>
            <a:noFill/>
          </a:ln>
        </p:spPr>
        <p:style>
          <a:lnRef idx="0"/>
          <a:fillRef idx="0"/>
          <a:effectRef idx="0"/>
          <a:fontRef idx="minor"/>
        </p:style>
        <p:txBody>
          <a:bodyPr lIns="90000" rIns="90000" tIns="91440" bIns="91440">
            <a:noAutofit/>
          </a:bodyPr>
          <a:p>
            <a:pPr marL="146160">
              <a:lnSpc>
                <a:spcPct val="115000"/>
              </a:lnSpc>
              <a:tabLst>
                <a:tab algn="l" pos="0"/>
              </a:tabLst>
            </a:pPr>
            <a:r>
              <a:rPr b="0" lang="en-US" sz="1300" spc="-1" strike="noStrike">
                <a:solidFill>
                  <a:srgbClr val="ffffff"/>
                </a:solidFill>
                <a:latin typeface="Lato"/>
                <a:ea typeface="Lato"/>
              </a:rPr>
              <a:t>We can divide our project into three distinct modules, that is Data Abstraction, Data Preprocessing and Data Visualization.</a:t>
            </a:r>
            <a:endParaRPr b="0" lang="en-IN" sz="1300" spc="-1" strike="noStrike">
              <a:latin typeface="Arial"/>
            </a:endParaRPr>
          </a:p>
          <a:p>
            <a:pPr marL="146160">
              <a:lnSpc>
                <a:spcPct val="115000"/>
              </a:lnSpc>
              <a:tabLst>
                <a:tab algn="l" pos="0"/>
              </a:tabLst>
            </a:pPr>
            <a:endParaRPr b="0" lang="en-IN" sz="1300" spc="-1" strike="noStrike">
              <a:latin typeface="Arial"/>
            </a:endParaRPr>
          </a:p>
        </p:txBody>
      </p:sp>
      <p:pic>
        <p:nvPicPr>
          <p:cNvPr id="169" name="image10.png" descr=""/>
          <p:cNvPicPr/>
          <p:nvPr/>
        </p:nvPicPr>
        <p:blipFill>
          <a:blip r:embed="rId1"/>
          <a:stretch/>
        </p:blipFill>
        <p:spPr>
          <a:xfrm>
            <a:off x="561600" y="889560"/>
            <a:ext cx="8181360" cy="2717280"/>
          </a:xfrm>
          <a:prstGeom prst="rect">
            <a:avLst/>
          </a:prstGeom>
          <a:ln>
            <a:noFill/>
          </a:ln>
        </p:spPr>
      </p:pic>
      <p:sp>
        <p:nvSpPr>
          <p:cNvPr id="170" name="CustomShape 3"/>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5F624428-1494-4AC4-8F75-E0210D9E9E97}"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297440" y="393840"/>
            <a:ext cx="7038360" cy="64836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2400" spc="-1" strike="noStrike">
                <a:solidFill>
                  <a:srgbClr val="ffffff"/>
                </a:solidFill>
                <a:latin typeface="Montserrat"/>
                <a:ea typeface="Montserrat"/>
              </a:rPr>
              <a:t>Tools Used:-</a:t>
            </a:r>
            <a:endParaRPr b="0" lang="en-IN" sz="2400" spc="-1" strike="noStrike">
              <a:latin typeface="Arial"/>
            </a:endParaRPr>
          </a:p>
        </p:txBody>
      </p:sp>
      <p:pic>
        <p:nvPicPr>
          <p:cNvPr id="172" name="Picture 2" descr="Plotly: The front-end for ML and data science models"/>
          <p:cNvPicPr/>
          <p:nvPr/>
        </p:nvPicPr>
        <p:blipFill>
          <a:blip r:embed="rId1"/>
          <a:stretch/>
        </p:blipFill>
        <p:spPr>
          <a:xfrm>
            <a:off x="1191240" y="3617640"/>
            <a:ext cx="3380040" cy="1322280"/>
          </a:xfrm>
          <a:prstGeom prst="rect">
            <a:avLst/>
          </a:prstGeom>
          <a:ln>
            <a:noFill/>
          </a:ln>
        </p:spPr>
      </p:pic>
      <p:pic>
        <p:nvPicPr>
          <p:cNvPr id="173" name="Picture 4" descr="Libraries for Plotting in Python and Pandas | Shane Lynn"/>
          <p:cNvPicPr/>
          <p:nvPr/>
        </p:nvPicPr>
        <p:blipFill>
          <a:blip r:embed="rId2"/>
          <a:stretch/>
        </p:blipFill>
        <p:spPr>
          <a:xfrm>
            <a:off x="4229280" y="837000"/>
            <a:ext cx="4500000" cy="4102920"/>
          </a:xfrm>
          <a:prstGeom prst="rect">
            <a:avLst/>
          </a:prstGeom>
          <a:ln>
            <a:noFill/>
          </a:ln>
        </p:spPr>
      </p:pic>
      <p:pic>
        <p:nvPicPr>
          <p:cNvPr id="174" name="Picture 6" descr="Installing Python 3 and Flask on GoDaddy | by Jordan Ireland ..."/>
          <p:cNvPicPr/>
          <p:nvPr/>
        </p:nvPicPr>
        <p:blipFill>
          <a:blip r:embed="rId3"/>
          <a:stretch/>
        </p:blipFill>
        <p:spPr>
          <a:xfrm>
            <a:off x="155520" y="2015280"/>
            <a:ext cx="1629720" cy="1151280"/>
          </a:xfrm>
          <a:prstGeom prst="rect">
            <a:avLst/>
          </a:prstGeom>
          <a:ln>
            <a:noFill/>
          </a:ln>
        </p:spPr>
      </p:pic>
      <p:sp>
        <p:nvSpPr>
          <p:cNvPr id="175" name="CustomShape 2"/>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08E483E8-5ABF-4253-8884-6193FD3C5A68}" type="slidenum">
              <a:rPr b="0" lang="en" sz="1000" spc="-1" strike="noStrike">
                <a:solidFill>
                  <a:srgbClr val="ffffff"/>
                </a:solidFill>
                <a:latin typeface="Lato"/>
                <a:ea typeface="Lato"/>
              </a:rPr>
              <a:t>&lt;number&gt;</a:t>
            </a:fld>
            <a:endParaRPr b="0" lang="en-IN" sz="1000" spc="-1" strike="noStrike">
              <a:latin typeface="Arial"/>
            </a:endParaRPr>
          </a:p>
        </p:txBody>
      </p:sp>
      <p:pic>
        <p:nvPicPr>
          <p:cNvPr id="176" name="Picture 6" descr="R: The R Project for Statistical Computing"/>
          <p:cNvPicPr/>
          <p:nvPr/>
        </p:nvPicPr>
        <p:blipFill>
          <a:blip r:embed="rId4"/>
          <a:stretch/>
        </p:blipFill>
        <p:spPr>
          <a:xfrm>
            <a:off x="155520" y="3837240"/>
            <a:ext cx="1318680" cy="1022040"/>
          </a:xfrm>
          <a:prstGeom prst="rect">
            <a:avLst/>
          </a:prstGeom>
          <a:ln>
            <a:noFill/>
          </a:ln>
        </p:spPr>
      </p:pic>
      <p:pic>
        <p:nvPicPr>
          <p:cNvPr id="177" name="Picture 8" descr="Dash"/>
          <p:cNvPicPr/>
          <p:nvPr/>
        </p:nvPicPr>
        <p:blipFill>
          <a:blip r:embed="rId5"/>
          <a:stretch/>
        </p:blipFill>
        <p:spPr>
          <a:xfrm>
            <a:off x="1960920" y="2015280"/>
            <a:ext cx="1781280" cy="11124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72000" y="1915560"/>
            <a:ext cx="8928000" cy="90540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US" sz="3200" spc="-1" strike="noStrike" u="sng">
                <a:solidFill>
                  <a:srgbClr val="c9211e"/>
                </a:solidFill>
                <a:highlight>
                  <a:srgbClr val="ffff00"/>
                </a:highlight>
                <a:uFillTx/>
                <a:latin typeface="Montserrat"/>
                <a:ea typeface="Montserrat"/>
              </a:rPr>
              <a:t>ENCODING AND INTERACTION LEVEL</a:t>
            </a:r>
            <a:endParaRPr b="0" lang="en-IN" sz="3200" spc="-1" strike="noStrike">
              <a:solidFill>
                <a:srgbClr val="c9211e"/>
              </a:solidFill>
              <a:highlight>
                <a:srgbClr val="ffff00"/>
              </a:highlight>
              <a:latin typeface="Arial"/>
            </a:endParaRPr>
          </a:p>
          <a:p>
            <a:pPr algn="ctr">
              <a:lnSpc>
                <a:spcPct val="100000"/>
              </a:lnSpc>
            </a:pPr>
            <a:endParaRPr b="0" lang="en-IN" sz="3200" spc="-1" strike="noStrike">
              <a:solidFill>
                <a:srgbClr val="c9211e"/>
              </a:solidFill>
              <a:highlight>
                <a:srgbClr val="ffff00"/>
              </a:highlight>
              <a:latin typeface="Arial"/>
            </a:endParaRPr>
          </a:p>
          <a:p>
            <a:pPr algn="ctr">
              <a:lnSpc>
                <a:spcPct val="100000"/>
              </a:lnSpc>
            </a:pPr>
            <a:r>
              <a:rPr b="0" lang="en-US" sz="3200" spc="-1" strike="noStrike">
                <a:latin typeface="Montserrat"/>
                <a:ea typeface="Montserrat"/>
              </a:rPr>
              <a:t>HOW TO SHOW?</a:t>
            </a:r>
            <a:endParaRPr b="0" lang="en-IN" sz="3200" spc="-1" strike="noStrike">
              <a:solidFill>
                <a:srgbClr val="c9211e"/>
              </a:solidFill>
              <a:highlight>
                <a:srgbClr val="ffff00"/>
              </a:highlight>
              <a:latin typeface="Arial"/>
            </a:endParaRPr>
          </a:p>
        </p:txBody>
      </p:sp>
      <p:sp>
        <p:nvSpPr>
          <p:cNvPr id="179" name="CustomShape 2"/>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CD24B379-1D7E-4D30-B9EC-121E8D5E1E2E}"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D5BD553C-EBF9-43A4-BF14-098F2C9BAFAC}" type="slidenum">
              <a:rPr b="0" lang="en" sz="1000" spc="-1" strike="noStrike">
                <a:solidFill>
                  <a:srgbClr val="ffffff"/>
                </a:solidFill>
                <a:latin typeface="Lato"/>
                <a:ea typeface="Lato"/>
              </a:rPr>
              <a:t>&lt;number&gt;</a:t>
            </a:fld>
            <a:endParaRPr b="0" lang="en-IN" sz="1000" spc="-1" strike="noStrike">
              <a:latin typeface="Arial"/>
            </a:endParaRPr>
          </a:p>
        </p:txBody>
      </p:sp>
      <p:sp>
        <p:nvSpPr>
          <p:cNvPr id="181" name="CustomShape 2"/>
          <p:cNvSpPr/>
          <p:nvPr/>
        </p:nvSpPr>
        <p:spPr>
          <a:xfrm>
            <a:off x="1008000" y="720000"/>
            <a:ext cx="7530120" cy="4065120"/>
          </a:xfrm>
          <a:prstGeom prst="rect">
            <a:avLst/>
          </a:prstGeom>
          <a:noFill/>
          <a:ln>
            <a:noFill/>
          </a:ln>
        </p:spPr>
        <p:style>
          <a:lnRef idx="0"/>
          <a:fillRef idx="0"/>
          <a:effectRef idx="0"/>
          <a:fontRef idx="minor"/>
        </p:style>
        <p:txBody>
          <a:bodyPr lIns="90000" rIns="90000" tIns="45000" bIns="45000">
            <a:spAutoFit/>
          </a:bodyPr>
          <a:p>
            <a:pPr marL="343080" indent="-342360" algn="just">
              <a:lnSpc>
                <a:spcPct val="115000"/>
              </a:lnSpc>
              <a:spcAft>
                <a:spcPts val="799"/>
              </a:spcAft>
              <a:buClr>
                <a:srgbClr val="000000"/>
              </a:buClr>
              <a:buFont typeface="Arial"/>
              <a:buAutoNum type="arabicPeriod"/>
            </a:pPr>
            <a:r>
              <a:rPr b="1" i="1" lang="en-US" sz="1400" spc="-1" strike="noStrike" u="sng">
                <a:solidFill>
                  <a:srgbClr val="ffffff"/>
                </a:solidFill>
                <a:uFillTx/>
                <a:latin typeface="Times New Roman"/>
                <a:ea typeface="Calibri"/>
              </a:rPr>
              <a:t>CHLOROPLETH VISUALIZATION</a:t>
            </a:r>
            <a:endParaRPr b="0" lang="en-IN" sz="1400" spc="-1" strike="noStrike">
              <a:latin typeface="Arial"/>
            </a:endParaRPr>
          </a:p>
          <a:p>
            <a:pPr algn="just">
              <a:lnSpc>
                <a:spcPct val="100000"/>
              </a:lnSpc>
              <a:spcBef>
                <a:spcPts val="400"/>
              </a:spcBef>
              <a:spcAft>
                <a:spcPts val="1199"/>
              </a:spcAft>
            </a:pPr>
            <a:r>
              <a:rPr b="1" i="1" lang="en-US" sz="1200" spc="-1" strike="noStrike">
                <a:solidFill>
                  <a:srgbClr val="ffffff"/>
                </a:solidFill>
                <a:latin typeface="Calibri Light"/>
                <a:ea typeface="Times New Roman"/>
              </a:rPr>
              <a:t>      </a:t>
            </a:r>
            <a:r>
              <a:rPr b="1" i="1" lang="en-US" sz="1200" spc="-1" strike="noStrike">
                <a:solidFill>
                  <a:srgbClr val="ffffff"/>
                </a:solidFill>
                <a:latin typeface="Calibri Light"/>
                <a:ea typeface="Times New Roman"/>
              </a:rPr>
              <a:t>ANALYTICS:</a:t>
            </a:r>
            <a:endParaRPr b="0" lang="en-IN" sz="1200" spc="-1" strike="noStrike">
              <a:latin typeface="Arial"/>
            </a:endParaRPr>
          </a:p>
          <a:p>
            <a:pPr marL="343080" indent="-342360" algn="just">
              <a:lnSpc>
                <a:spcPct val="150000"/>
              </a:lnSpc>
              <a:spcAft>
                <a:spcPts val="799"/>
              </a:spcAft>
              <a:buClr>
                <a:srgbClr val="000000"/>
              </a:buClr>
              <a:buFont typeface="Arial"/>
              <a:buChar char="●"/>
            </a:pPr>
            <a:r>
              <a:rPr b="1" lang="en-US" sz="1200" spc="-1" strike="noStrike">
                <a:solidFill>
                  <a:srgbClr val="ffffff"/>
                </a:solidFill>
                <a:latin typeface="Times New Roman"/>
                <a:ea typeface="Calibri"/>
              </a:rPr>
              <a:t>The main and the most compelling reason for this visualization is so that we can visualize the spread of the virus for China to the rest of the world</a:t>
            </a:r>
            <a:endParaRPr b="0" lang="en-IN" sz="1200" spc="-1" strike="noStrike">
              <a:latin typeface="Arial"/>
            </a:endParaRPr>
          </a:p>
          <a:p>
            <a:pPr marL="343080" indent="-342360" algn="just">
              <a:lnSpc>
                <a:spcPct val="150000"/>
              </a:lnSpc>
              <a:spcAft>
                <a:spcPts val="799"/>
              </a:spcAft>
              <a:buClr>
                <a:srgbClr val="000000"/>
              </a:buClr>
              <a:buFont typeface="Arial"/>
              <a:buChar char="●"/>
            </a:pPr>
            <a:r>
              <a:rPr b="1" lang="en-US" sz="1200" spc="-1" strike="noStrike">
                <a:solidFill>
                  <a:srgbClr val="ffffff"/>
                </a:solidFill>
                <a:latin typeface="Times New Roman"/>
                <a:ea typeface="Calibri"/>
              </a:rPr>
              <a:t>This graph shows the sudden rise in the number of cases in countries like the US, Italy, Iran.</a:t>
            </a:r>
            <a:endParaRPr b="0" lang="en-IN" sz="1200" spc="-1" strike="noStrike">
              <a:latin typeface="Arial"/>
            </a:endParaRPr>
          </a:p>
          <a:p>
            <a:pPr marL="343080" indent="-342360" algn="just">
              <a:lnSpc>
                <a:spcPct val="150000"/>
              </a:lnSpc>
              <a:spcAft>
                <a:spcPts val="799"/>
              </a:spcAft>
              <a:buClr>
                <a:srgbClr val="000000"/>
              </a:buClr>
              <a:buFont typeface="Arial"/>
              <a:buChar char="●"/>
            </a:pPr>
            <a:r>
              <a:rPr b="1" lang="en-US" sz="1200" spc="-1" strike="noStrike">
                <a:solidFill>
                  <a:srgbClr val="ffffff"/>
                </a:solidFill>
                <a:latin typeface="Times New Roman"/>
                <a:ea typeface="Calibri"/>
              </a:rPr>
              <a:t>This also shows how countries are dealing with the pandemic in comparison to other countries by giving us a direct contrast in the number of cases and in each country.</a:t>
            </a:r>
            <a:endParaRPr b="0" lang="en-IN" sz="1200" spc="-1" strike="noStrike">
              <a:latin typeface="Arial"/>
            </a:endParaRPr>
          </a:p>
          <a:p>
            <a:pPr marL="343080" indent="-342360" algn="just">
              <a:lnSpc>
                <a:spcPct val="150000"/>
              </a:lnSpc>
              <a:spcAft>
                <a:spcPts val="799"/>
              </a:spcAft>
              <a:buClr>
                <a:srgbClr val="000000"/>
              </a:buClr>
              <a:buFont typeface="Arial"/>
              <a:buChar char="●"/>
            </a:pPr>
            <a:r>
              <a:rPr b="1" lang="en-US" sz="1200" spc="-1" strike="noStrike">
                <a:solidFill>
                  <a:srgbClr val="ffffff"/>
                </a:solidFill>
                <a:latin typeface="Times New Roman"/>
                <a:ea typeface="Calibri"/>
              </a:rPr>
              <a:t>By showing a visualization in time, it also shows which countries are improving and which in countries the situation is deteriorating. </a:t>
            </a:r>
            <a:endParaRPr b="0" lang="en-IN" sz="1200" spc="-1" strike="noStrike">
              <a:latin typeface="Arial"/>
            </a:endParaRPr>
          </a:p>
          <a:p>
            <a:pPr marL="343080" indent="-342360" algn="just">
              <a:lnSpc>
                <a:spcPct val="150000"/>
              </a:lnSpc>
              <a:spcAft>
                <a:spcPts val="799"/>
              </a:spcAft>
              <a:buClr>
                <a:srgbClr val="000000"/>
              </a:buClr>
              <a:buFont typeface="Arial"/>
              <a:buChar char="●"/>
            </a:pPr>
            <a:r>
              <a:rPr b="1" lang="en-US" sz="1200" spc="-1" strike="noStrike">
                <a:solidFill>
                  <a:srgbClr val="ffffff"/>
                </a:solidFill>
                <a:latin typeface="Times New Roman"/>
                <a:ea typeface="Calibri"/>
              </a:rPr>
              <a:t>This also helps us get a peek into the healthcare facilities by showing us the number of fatalities and recoveries of a given country.</a:t>
            </a:r>
            <a:endParaRPr b="0" lang="en-IN" sz="1200" spc="-1" strike="noStrike">
              <a:latin typeface="Arial"/>
            </a:endParaRPr>
          </a:p>
          <a:p>
            <a:pPr marL="343080" indent="-342360" algn="just">
              <a:lnSpc>
                <a:spcPct val="150000"/>
              </a:lnSpc>
              <a:spcAft>
                <a:spcPts val="799"/>
              </a:spcAft>
              <a:buClr>
                <a:srgbClr val="000000"/>
              </a:buClr>
              <a:buFont typeface="Arial"/>
              <a:buChar char="●"/>
            </a:pPr>
            <a:r>
              <a:rPr b="1" lang="en-US" sz="1200" spc="-1" strike="noStrike">
                <a:solidFill>
                  <a:srgbClr val="ffffff"/>
                </a:solidFill>
                <a:latin typeface="Times New Roman"/>
                <a:ea typeface="Calibri"/>
              </a:rPr>
              <a:t>This graph also shows where India stands globally in being able to manage the pandemic</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9FACD791-1E4D-4806-8ECB-8A6ED3526A7F}" type="slidenum">
              <a:rPr b="0" lang="en" sz="1000" spc="-1" strike="noStrike">
                <a:solidFill>
                  <a:srgbClr val="ffffff"/>
                </a:solidFill>
                <a:latin typeface="Lato"/>
                <a:ea typeface="Lato"/>
              </a:rPr>
              <a:t>&lt;number&gt;</a:t>
            </a:fld>
            <a:endParaRPr b="0" lang="en-IN" sz="1000" spc="-1" strike="noStrike">
              <a:latin typeface="Arial"/>
            </a:endParaRPr>
          </a:p>
        </p:txBody>
      </p:sp>
      <p:pic>
        <p:nvPicPr>
          <p:cNvPr id="183" name="" descr=""/>
          <p:cNvPicPr/>
          <p:nvPr/>
        </p:nvPicPr>
        <p:blipFill>
          <a:blip r:embed="rId1"/>
          <a:stretch/>
        </p:blipFill>
        <p:spPr>
          <a:xfrm>
            <a:off x="0" y="0"/>
            <a:ext cx="9143640" cy="515808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84" name="Table 1"/>
          <p:cNvGraphicFramePr/>
          <p:nvPr/>
        </p:nvGraphicFramePr>
        <p:xfrm>
          <a:off x="921600" y="560160"/>
          <a:ext cx="8006040" cy="0"/>
        </p:xfrm>
        <a:graphic>
          <a:graphicData uri="http://schemas.openxmlformats.org/drawingml/2006/table">
            <a:tbl>
              <a:tblPr/>
              <a:tblGrid>
                <a:gridCol w="4003200"/>
                <a:gridCol w="4003200"/>
              </a:tblGrid>
              <a:tr h="0">
                <a:tc>
                  <a:txBody>
                    <a:bodyPr>
                      <a:noAutofit/>
                    </a:bodyPr>
                    <a:p>
                      <a:pPr marL="146160">
                        <a:lnSpc>
                          <a:spcPct val="115000"/>
                        </a:lnSpc>
                        <a:tabLst>
                          <a:tab algn="l" pos="0"/>
                        </a:tabLst>
                      </a:pPr>
                      <a:r>
                        <a:rPr b="1" i="1" lang="en-IN" sz="1200" spc="-1" strike="noStrike" u="sng">
                          <a:solidFill>
                            <a:srgbClr val="ffffff"/>
                          </a:solidFill>
                          <a:uFillTx/>
                          <a:latin typeface="Lato"/>
                          <a:ea typeface="Lato"/>
                        </a:rPr>
                        <a:t>EPIDEMIOLOGY CURVE </a:t>
                      </a:r>
                      <a:r>
                        <a:rPr b="1" i="1" lang="en-US" sz="1200" spc="-1" strike="noStrike" u="sng">
                          <a:solidFill>
                            <a:srgbClr val="ffffff"/>
                          </a:solidFill>
                          <a:uFillTx/>
                          <a:latin typeface="Lato"/>
                          <a:ea typeface="Lato"/>
                        </a:rPr>
                        <a:t>ANALYTICS:</a:t>
                      </a:r>
                      <a:endParaRPr b="0" lang="en-IN" sz="1200" spc="-1" strike="noStrike">
                        <a:latin typeface="Arial"/>
                      </a:endParaRPr>
                    </a:p>
                    <a:p>
                      <a:pPr marL="146160">
                        <a:lnSpc>
                          <a:spcPct val="115000"/>
                        </a:lnSpc>
                        <a:tabLst>
                          <a:tab algn="l" pos="0"/>
                        </a:tabLst>
                      </a:pPr>
                      <a:endParaRPr b="0" lang="en-IN" sz="1200" spc="-1" strike="noStrike">
                        <a:latin typeface="Arial"/>
                      </a:endParaRPr>
                    </a:p>
                    <a:p>
                      <a:pPr marL="457200" indent="-310320">
                        <a:lnSpc>
                          <a:spcPct val="115000"/>
                        </a:lnSpc>
                        <a:buClr>
                          <a:srgbClr val="ffffff"/>
                        </a:buClr>
                        <a:buFont typeface="Lato"/>
                        <a:buChar char="●"/>
                        <a:tabLst>
                          <a:tab algn="l" pos="0"/>
                        </a:tabLst>
                      </a:pPr>
                      <a:r>
                        <a:rPr b="0" lang="en-US" sz="1200" spc="-1" strike="noStrike">
                          <a:solidFill>
                            <a:srgbClr val="ffffff"/>
                          </a:solidFill>
                          <a:latin typeface="Lato"/>
                          <a:ea typeface="Lato"/>
                        </a:rPr>
                        <a:t>An "epidemic curve" shows the frequency of new cases over time based on the date of onset of disease. </a:t>
                      </a:r>
                      <a:endParaRPr b="0" lang="en-IN" sz="1200" spc="-1" strike="noStrike">
                        <a:latin typeface="Arial"/>
                      </a:endParaRPr>
                    </a:p>
                    <a:p>
                      <a:pPr marL="457200" indent="-310320">
                        <a:lnSpc>
                          <a:spcPct val="115000"/>
                        </a:lnSpc>
                        <a:buClr>
                          <a:srgbClr val="ffffff"/>
                        </a:buClr>
                        <a:buFont typeface="Lato"/>
                        <a:buChar char="●"/>
                        <a:tabLst>
                          <a:tab algn="l" pos="0"/>
                        </a:tabLst>
                      </a:pPr>
                      <a:r>
                        <a:rPr b="0" lang="en-US" sz="1200" spc="-1" strike="noStrike">
                          <a:solidFill>
                            <a:srgbClr val="ffffff"/>
                          </a:solidFill>
                          <a:latin typeface="Lato"/>
                          <a:ea typeface="Lato"/>
                        </a:rPr>
                        <a:t>The shape of the curve in relation to the incubation period for a particular disease can give clues about the source.</a:t>
                      </a:r>
                      <a:endParaRPr b="0" lang="en-IN" sz="1200" spc="-1" strike="noStrike">
                        <a:latin typeface="Arial"/>
                      </a:endParaRPr>
                    </a:p>
                    <a:p>
                      <a:pPr marL="457200" indent="-310320">
                        <a:lnSpc>
                          <a:spcPct val="115000"/>
                        </a:lnSpc>
                        <a:buClr>
                          <a:srgbClr val="ffffff"/>
                        </a:buClr>
                        <a:buFont typeface="Lato"/>
                        <a:buChar char="●"/>
                        <a:tabLst>
                          <a:tab algn="l" pos="0"/>
                        </a:tabLst>
                      </a:pPr>
                      <a:r>
                        <a:rPr b="0" lang="en-US" sz="1200" spc="-1" strike="noStrike">
                          <a:solidFill>
                            <a:srgbClr val="ffffff"/>
                          </a:solidFill>
                          <a:latin typeface="Lato"/>
                          <a:ea typeface="Lato"/>
                        </a:rPr>
                        <a:t> </a:t>
                      </a:r>
                      <a:r>
                        <a:rPr b="0" lang="en-US" sz="1200" spc="-1" strike="noStrike">
                          <a:solidFill>
                            <a:srgbClr val="ffffff"/>
                          </a:solidFill>
                          <a:latin typeface="Lato"/>
                          <a:ea typeface="Lato"/>
                        </a:rPr>
                        <a:t>There are three basic types of epidemic curve :</a:t>
                      </a:r>
                      <a:endParaRPr b="0" lang="en-IN" sz="1200" spc="-1" strike="noStrike">
                        <a:latin typeface="Arial"/>
                      </a:endParaRPr>
                    </a:p>
                    <a:p>
                      <a:pPr lvl="1" marL="914400" indent="-297720">
                        <a:lnSpc>
                          <a:spcPct val="115000"/>
                        </a:lnSpc>
                        <a:spcBef>
                          <a:spcPts val="1599"/>
                        </a:spcBef>
                        <a:buClr>
                          <a:srgbClr val="ffffff"/>
                        </a:buClr>
                        <a:buFont typeface="Lato"/>
                        <a:buChar char="○"/>
                        <a:tabLst>
                          <a:tab algn="l" pos="0"/>
                        </a:tabLst>
                      </a:pPr>
                      <a:r>
                        <a:rPr b="0" lang="en-US" sz="1200" spc="-1" strike="noStrike">
                          <a:solidFill>
                            <a:srgbClr val="ffffff"/>
                          </a:solidFill>
                          <a:latin typeface="Lato"/>
                          <a:ea typeface="Lato"/>
                        </a:rPr>
                        <a:t>Point source outbreaks (epidemics) </a:t>
                      </a:r>
                      <a:endParaRPr b="0" lang="en-IN" sz="1200" spc="-1" strike="noStrike">
                        <a:latin typeface="Arial"/>
                      </a:endParaRPr>
                    </a:p>
                    <a:p>
                      <a:pPr lvl="1" marL="914400" indent="-297720">
                        <a:lnSpc>
                          <a:spcPct val="115000"/>
                        </a:lnSpc>
                        <a:spcBef>
                          <a:spcPts val="1599"/>
                        </a:spcBef>
                        <a:buClr>
                          <a:srgbClr val="ffffff"/>
                        </a:buClr>
                        <a:buFont typeface="Lato"/>
                        <a:buChar char="○"/>
                        <a:tabLst>
                          <a:tab algn="l" pos="0"/>
                        </a:tabLst>
                      </a:pPr>
                      <a:r>
                        <a:rPr b="0" lang="en-US" sz="1200" spc="-1" strike="noStrike">
                          <a:solidFill>
                            <a:srgbClr val="ffffff"/>
                          </a:solidFill>
                          <a:latin typeface="Lato"/>
                          <a:ea typeface="Lato"/>
                        </a:rPr>
                        <a:t>Continuous common source epidemics </a:t>
                      </a:r>
                      <a:endParaRPr b="0" lang="en-IN" sz="1200" spc="-1" strike="noStrike">
                        <a:latin typeface="Arial"/>
                      </a:endParaRPr>
                    </a:p>
                    <a:p>
                      <a:pPr lvl="1" marL="914400" indent="-297720">
                        <a:lnSpc>
                          <a:spcPct val="115000"/>
                        </a:lnSpc>
                        <a:spcBef>
                          <a:spcPts val="1599"/>
                        </a:spcBef>
                        <a:buClr>
                          <a:srgbClr val="ffffff"/>
                        </a:buClr>
                        <a:buFont typeface="Lato"/>
                        <a:buChar char="○"/>
                        <a:tabLst>
                          <a:tab algn="l" pos="0"/>
                        </a:tabLst>
                      </a:pPr>
                      <a:r>
                        <a:rPr b="0" lang="en-US" sz="1200" spc="-1" strike="noStrike">
                          <a:solidFill>
                            <a:srgbClr val="ffffff"/>
                          </a:solidFill>
                          <a:latin typeface="Lato"/>
                          <a:ea typeface="Lato"/>
                        </a:rPr>
                        <a:t>Propagated (or progressive source) epidemic.</a:t>
                      </a:r>
                      <a:endParaRPr b="0" lang="en-IN" sz="1200" spc="-1" strike="noStrike">
                        <a:latin typeface="Arial"/>
                      </a:endParaRPr>
                    </a:p>
                  </a:txBody>
                  <a:tcPr marL="91440" marR="91440">
                    <a:noFill/>
                  </a:tcPr>
                </a:tc>
                <a:tc>
                  <a:txBody>
                    <a:bodyPr>
                      <a:noAutofit/>
                    </a:bodyPr>
                    <a:p>
                      <a:pPr marL="457200" indent="-310320">
                        <a:lnSpc>
                          <a:spcPct val="115000"/>
                        </a:lnSpc>
                        <a:buClr>
                          <a:srgbClr val="ffffff"/>
                        </a:buClr>
                        <a:buFont typeface="Lato"/>
                        <a:buChar char="●"/>
                      </a:pPr>
                      <a:r>
                        <a:rPr b="0" lang="en-US" sz="1200" spc="-1" strike="noStrike">
                          <a:solidFill>
                            <a:srgbClr val="ffffff"/>
                          </a:solidFill>
                          <a:latin typeface="Lato"/>
                          <a:ea typeface="Lato"/>
                        </a:rPr>
                        <a:t>In our case we are plotting Continuous common source epidemics.</a:t>
                      </a:r>
                      <a:endParaRPr b="0" lang="en-IN" sz="1200" spc="-1" strike="noStrike">
                        <a:latin typeface="Arial"/>
                      </a:endParaRPr>
                    </a:p>
                    <a:p>
                      <a:pPr lvl="1" marL="914400" indent="-297720">
                        <a:lnSpc>
                          <a:spcPct val="115000"/>
                        </a:lnSpc>
                        <a:spcBef>
                          <a:spcPts val="1599"/>
                        </a:spcBef>
                        <a:buClr>
                          <a:srgbClr val="ffffff"/>
                        </a:buClr>
                        <a:buFont typeface="Lato"/>
                        <a:buChar char="○"/>
                      </a:pPr>
                      <a:r>
                        <a:rPr b="0" lang="en-US" sz="1200" spc="-1" strike="noStrike">
                          <a:solidFill>
                            <a:srgbClr val="ffffff"/>
                          </a:solidFill>
                          <a:latin typeface="Lato"/>
                          <a:ea typeface="Lato"/>
                        </a:rPr>
                        <a:t>These types of curves may also rise to a peak and then fall, but the cases do not all occur within the span of a single incubation period.</a:t>
                      </a:r>
                      <a:endParaRPr b="0" lang="en-IN" sz="1200" spc="-1" strike="noStrike">
                        <a:latin typeface="Arial"/>
                      </a:endParaRPr>
                    </a:p>
                    <a:p>
                      <a:pPr lvl="1" marL="914400" indent="-297720">
                        <a:lnSpc>
                          <a:spcPct val="115000"/>
                        </a:lnSpc>
                        <a:spcBef>
                          <a:spcPts val="1599"/>
                        </a:spcBef>
                        <a:buClr>
                          <a:srgbClr val="ffffff"/>
                        </a:buClr>
                        <a:buFont typeface="Lato"/>
                        <a:buChar char="○"/>
                      </a:pPr>
                      <a:r>
                        <a:rPr b="0" lang="en-US" sz="1200" spc="-1" strike="noStrike">
                          <a:solidFill>
                            <a:srgbClr val="ffffff"/>
                          </a:solidFill>
                          <a:latin typeface="Lato"/>
                          <a:ea typeface="Lato"/>
                        </a:rPr>
                        <a:t>This implies that there is an ongoing source of contamination. </a:t>
                      </a:r>
                      <a:endParaRPr b="0" lang="en-IN" sz="1200" spc="-1" strike="noStrike">
                        <a:latin typeface="Arial"/>
                      </a:endParaRPr>
                    </a:p>
                    <a:p>
                      <a:pPr lvl="1" marL="914400" indent="-297720">
                        <a:lnSpc>
                          <a:spcPct val="115000"/>
                        </a:lnSpc>
                        <a:spcBef>
                          <a:spcPts val="1599"/>
                        </a:spcBef>
                        <a:buClr>
                          <a:srgbClr val="ffffff"/>
                        </a:buClr>
                        <a:buFont typeface="Lato"/>
                        <a:buChar char="○"/>
                      </a:pPr>
                      <a:r>
                        <a:rPr b="0" lang="en-US" sz="1200" spc="-1" strike="noStrike">
                          <a:solidFill>
                            <a:srgbClr val="ffffff"/>
                          </a:solidFill>
                          <a:latin typeface="Lato"/>
                          <a:ea typeface="Lato"/>
                        </a:rPr>
                        <a:t>The down slope of the curve may be very sharp if the common source is removed or gradual if the outbreak is allowed to exhaust itself. </a:t>
                      </a:r>
                      <a:endParaRPr b="0" lang="en-IN" sz="1200" spc="-1" strike="noStrike">
                        <a:latin typeface="Arial"/>
                      </a:endParaRPr>
                    </a:p>
                    <a:p>
                      <a:pPr marL="457200" indent="-310320">
                        <a:lnSpc>
                          <a:spcPct val="115000"/>
                        </a:lnSpc>
                        <a:buClr>
                          <a:srgbClr val="ffffff"/>
                        </a:buClr>
                        <a:buFont typeface="Lato"/>
                        <a:buChar char="●"/>
                      </a:pPr>
                      <a:r>
                        <a:rPr b="0" lang="en-US" sz="1200" spc="-1" strike="noStrike">
                          <a:solidFill>
                            <a:srgbClr val="ffffff"/>
                          </a:solidFill>
                          <a:latin typeface="Lato"/>
                          <a:ea typeface="Lato"/>
                        </a:rPr>
                        <a:t>Each country is assigned a different color which makes it clear to visualize which country is suffering more from covid19. </a:t>
                      </a:r>
                      <a:endParaRPr b="0" lang="en-IN" sz="1200" spc="-1" strike="noStrike">
                        <a:latin typeface="Arial"/>
                      </a:endParaRPr>
                    </a:p>
                    <a:p>
                      <a:pPr marL="457200" indent="-310320">
                        <a:lnSpc>
                          <a:spcPct val="115000"/>
                        </a:lnSpc>
                        <a:buClr>
                          <a:srgbClr val="ffffff"/>
                        </a:buClr>
                        <a:buFont typeface="Lato"/>
                        <a:buChar char="●"/>
                      </a:pPr>
                      <a:r>
                        <a:rPr b="0" lang="en-US" sz="1200" spc="-1" strike="noStrike">
                          <a:solidFill>
                            <a:srgbClr val="ffffff"/>
                          </a:solidFill>
                          <a:latin typeface="Lato"/>
                          <a:ea typeface="Lato"/>
                        </a:rPr>
                        <a:t>We can also visualize for an individual country by selecting that country.</a:t>
                      </a:r>
                      <a:endParaRPr b="0" lang="en-IN" sz="1200" spc="-1" strike="noStrike">
                        <a:latin typeface="Arial"/>
                      </a:endParaRPr>
                    </a:p>
                    <a:p>
                      <a:pPr marL="146160">
                        <a:lnSpc>
                          <a:spcPct val="115000"/>
                        </a:lnSpc>
                        <a:tabLst>
                          <a:tab algn="l" pos="0"/>
                        </a:tabLst>
                      </a:pPr>
                      <a:endParaRPr b="0" lang="en-IN" sz="1200" spc="-1" strike="noStrike">
                        <a:latin typeface="Arial"/>
                      </a:endParaRPr>
                    </a:p>
                  </a:txBody>
                  <a:tcPr marL="91440" marR="91440">
                    <a:noFill/>
                  </a:tcPr>
                </a:tc>
              </a:tr>
            </a:tbl>
          </a:graphicData>
        </a:graphic>
      </p:graphicFrame>
      <p:sp>
        <p:nvSpPr>
          <p:cNvPr id="185" name="CustomShape 2"/>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F09CF03C-6F65-45C7-B7C6-4FAE81B5CBE3}"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0E83AB95-A591-459D-B148-2ED66954AA6D}" type="slidenum">
              <a:rPr b="0" lang="en" sz="1000" spc="-1" strike="noStrike">
                <a:solidFill>
                  <a:srgbClr val="ffffff"/>
                </a:solidFill>
                <a:latin typeface="Lato"/>
                <a:ea typeface="Lato"/>
              </a:rPr>
              <a:t>&lt;number&gt;</a:t>
            </a:fld>
            <a:endParaRPr b="0" lang="en-IN" sz="1000" spc="-1" strike="noStrike">
              <a:latin typeface="Arial"/>
            </a:endParaRPr>
          </a:p>
        </p:txBody>
      </p:sp>
      <p:pic>
        <p:nvPicPr>
          <p:cNvPr id="187" name="" descr=""/>
          <p:cNvPicPr/>
          <p:nvPr/>
        </p:nvPicPr>
        <p:blipFill>
          <a:blip r:embed="rId1"/>
          <a:stretch/>
        </p:blipFill>
        <p:spPr>
          <a:xfrm>
            <a:off x="0" y="0"/>
            <a:ext cx="9143640" cy="51433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88" name="Table 1"/>
          <p:cNvGraphicFramePr/>
          <p:nvPr/>
        </p:nvGraphicFramePr>
        <p:xfrm>
          <a:off x="921600" y="560160"/>
          <a:ext cx="8006040" cy="0"/>
        </p:xfrm>
        <a:graphic>
          <a:graphicData uri="http://schemas.openxmlformats.org/drawingml/2006/table">
            <a:tbl>
              <a:tblPr/>
              <a:tblGrid>
                <a:gridCol w="4003200"/>
                <a:gridCol w="4003200"/>
              </a:tblGrid>
              <a:tr h="0">
                <a:tc>
                  <a:txBody>
                    <a:bodyPr>
                      <a:noAutofit/>
                    </a:bodyPr>
                    <a:p>
                      <a:pPr marL="146160">
                        <a:lnSpc>
                          <a:spcPct val="115000"/>
                        </a:lnSpc>
                        <a:tabLst>
                          <a:tab algn="l" pos="0"/>
                        </a:tabLst>
                      </a:pPr>
                      <a:r>
                        <a:rPr b="1" i="1" lang="en-IN" sz="1800" spc="-1" strike="noStrike" u="sng">
                          <a:solidFill>
                            <a:srgbClr val="ffffff"/>
                          </a:solidFill>
                          <a:uFillTx/>
                          <a:latin typeface="Lato"/>
                          <a:ea typeface="Lato"/>
                        </a:rPr>
                        <a:t>Logistic Graph</a:t>
                      </a:r>
                      <a:endParaRPr b="0" lang="en-IN" sz="1800" spc="-1" strike="noStrike">
                        <a:latin typeface="Arial"/>
                      </a:endParaRPr>
                    </a:p>
                    <a:p>
                      <a:pPr marL="146160">
                        <a:lnSpc>
                          <a:spcPct val="115000"/>
                        </a:lnSpc>
                        <a:tabLst>
                          <a:tab algn="l" pos="0"/>
                        </a:tabLst>
                      </a:pPr>
                      <a:r>
                        <a:rPr b="1" i="1" lang="en-US" sz="1400" spc="-1" strike="noStrike" u="sng">
                          <a:solidFill>
                            <a:srgbClr val="ffffff"/>
                          </a:solidFill>
                          <a:uFillTx/>
                          <a:latin typeface="Lato"/>
                          <a:ea typeface="Lato"/>
                        </a:rPr>
                        <a:t>ANALYTICS:</a:t>
                      </a:r>
                      <a:endParaRPr b="0" lang="en-IN" sz="1400" spc="-1" strike="noStrike">
                        <a:latin typeface="Arial"/>
                      </a:endParaRPr>
                    </a:p>
                    <a:p>
                      <a:pPr marL="457200" indent="-310320">
                        <a:lnSpc>
                          <a:spcPct val="115000"/>
                        </a:lnSpc>
                        <a:buClr>
                          <a:srgbClr val="ffffff"/>
                        </a:buClr>
                        <a:buFont typeface="Lato"/>
                        <a:buChar char="●"/>
                        <a:tabLst>
                          <a:tab algn="l" pos="0"/>
                        </a:tabLst>
                      </a:pPr>
                      <a:endParaRPr b="0" lang="en-IN" sz="1400" spc="-1" strike="noStrike">
                        <a:latin typeface="Arial"/>
                      </a:endParaRPr>
                    </a:p>
                    <a:p>
                      <a:pPr marL="457200" indent="-310320">
                        <a:lnSpc>
                          <a:spcPct val="115000"/>
                        </a:lnSpc>
                        <a:buClr>
                          <a:srgbClr val="ffffff"/>
                        </a:buClr>
                        <a:buFont typeface="Lato"/>
                        <a:buChar char="●"/>
                        <a:tabLst>
                          <a:tab algn="l" pos="0"/>
                        </a:tabLst>
                      </a:pPr>
                      <a:r>
                        <a:rPr b="0" lang="en-US" sz="1400" spc="-1" strike="noStrike">
                          <a:solidFill>
                            <a:srgbClr val="ffffff"/>
                          </a:solidFill>
                          <a:latin typeface="Lato"/>
                          <a:ea typeface="Lato"/>
                        </a:rPr>
                        <a:t>We are plotting a line graph of confirmed cases Vs confirmed cases per day of CoViD19 across the world to visualize whether we are actually winning or losing from this disease. </a:t>
                      </a:r>
                      <a:endParaRPr b="0" lang="en-IN" sz="1400" spc="-1" strike="noStrike">
                        <a:latin typeface="Arial"/>
                      </a:endParaRPr>
                    </a:p>
                    <a:p>
                      <a:pPr marL="457200" indent="-310320">
                        <a:lnSpc>
                          <a:spcPct val="115000"/>
                        </a:lnSpc>
                        <a:buClr>
                          <a:srgbClr val="ffffff"/>
                        </a:buClr>
                        <a:buFont typeface="Lato"/>
                        <a:buChar char="●"/>
                        <a:tabLst>
                          <a:tab algn="l" pos="0"/>
                        </a:tabLst>
                      </a:pPr>
                      <a:r>
                        <a:rPr b="0" lang="en-US" sz="1400" spc="-1" strike="noStrike">
                          <a:solidFill>
                            <a:srgbClr val="ffffff"/>
                          </a:solidFill>
                          <a:latin typeface="Lato"/>
                          <a:ea typeface="Lato"/>
                        </a:rPr>
                        <a:t>This graph shows all countries travelling along the trajectory of exponential growth and it makes it easy to depict which countries have managed to stop the exponential spread of the disease.</a:t>
                      </a:r>
                      <a:endParaRPr b="0" lang="en-IN" sz="1400" spc="-1" strike="noStrike">
                        <a:latin typeface="Arial"/>
                      </a:endParaRPr>
                    </a:p>
                  </a:txBody>
                  <a:tcPr marL="91440" marR="91440">
                    <a:noFill/>
                  </a:tcPr>
                </a:tc>
                <a:tc>
                  <a:txBody>
                    <a:bodyPr>
                      <a:noAutofit/>
                    </a:bodyPr>
                    <a:p>
                      <a:pPr marL="457200" indent="-310320">
                        <a:lnSpc>
                          <a:spcPct val="115000"/>
                        </a:lnSpc>
                        <a:buClr>
                          <a:srgbClr val="ffffff"/>
                        </a:buClr>
                        <a:buFont typeface="Lato"/>
                        <a:buChar char="●"/>
                      </a:pPr>
                      <a:r>
                        <a:rPr b="0" lang="en-US" sz="1400" spc="-1" strike="noStrike">
                          <a:solidFill>
                            <a:srgbClr val="ffffff"/>
                          </a:solidFill>
                          <a:latin typeface="Lato"/>
                          <a:ea typeface="Lato"/>
                        </a:rPr>
                        <a:t>The general trend in this graph is crystal clear as all countries follow the path of exponential growth. This is clearly seen in countries like the US, India, Iran, etc. </a:t>
                      </a:r>
                      <a:endParaRPr b="0" lang="en-IN" sz="1400" spc="-1" strike="noStrike">
                        <a:latin typeface="Arial"/>
                      </a:endParaRPr>
                    </a:p>
                    <a:p>
                      <a:pPr marL="457200" indent="-310320">
                        <a:lnSpc>
                          <a:spcPct val="115000"/>
                        </a:lnSpc>
                        <a:buClr>
                          <a:srgbClr val="ffffff"/>
                        </a:buClr>
                        <a:buFont typeface="Lato"/>
                        <a:buChar char="●"/>
                      </a:pPr>
                      <a:r>
                        <a:rPr b="0" lang="en-US" sz="1400" spc="-1" strike="noStrike">
                          <a:solidFill>
                            <a:srgbClr val="ffffff"/>
                          </a:solidFill>
                          <a:latin typeface="Lato"/>
                          <a:ea typeface="Lato"/>
                        </a:rPr>
                        <a:t>The countries that have managed to control this pandemic are clearly visualized as breaking off from this trend and falling downwards. This behaviour is seen in countries like South Korea, Hong Kong, Luxemburg.</a:t>
                      </a:r>
                      <a:endParaRPr b="0" lang="en-IN" sz="1400" spc="-1" strike="noStrike">
                        <a:latin typeface="Arial"/>
                      </a:endParaRPr>
                    </a:p>
                    <a:p>
                      <a:pPr marL="457200" indent="-310320">
                        <a:lnSpc>
                          <a:spcPct val="115000"/>
                        </a:lnSpc>
                        <a:buClr>
                          <a:srgbClr val="ffffff"/>
                        </a:buClr>
                        <a:buFont typeface="Lato"/>
                        <a:buChar char="●"/>
                      </a:pPr>
                      <a:r>
                        <a:rPr b="0" lang="en-US" sz="1400" spc="-1" strike="noStrike">
                          <a:solidFill>
                            <a:srgbClr val="ffffff"/>
                          </a:solidFill>
                          <a:latin typeface="Lato"/>
                          <a:ea typeface="Lato"/>
                        </a:rPr>
                        <a:t>This graph also makes it clear even if a country doesn’t have a lot of cases right now, covid19 is probably going to follow the same trajectory there and end up spreading.</a:t>
                      </a:r>
                      <a:endParaRPr b="0" lang="en-IN" sz="1400" spc="-1" strike="noStrike">
                        <a:latin typeface="Arial"/>
                      </a:endParaRPr>
                    </a:p>
                  </a:txBody>
                  <a:tcPr marL="91440" marR="91440">
                    <a:noFill/>
                  </a:tcPr>
                </a:tc>
              </a:tr>
            </a:tbl>
          </a:graphicData>
        </a:graphic>
      </p:graphicFrame>
      <p:sp>
        <p:nvSpPr>
          <p:cNvPr id="189" name="CustomShape 2"/>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D5705C15-F99E-434F-90B1-E18FDFCF4384}"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22272312-8994-4E93-B576-4BB76B5CC410}" type="slidenum">
              <a:rPr b="0" lang="en" sz="1000" spc="-1" strike="noStrike">
                <a:solidFill>
                  <a:srgbClr val="ffffff"/>
                </a:solidFill>
                <a:latin typeface="Lato"/>
                <a:ea typeface="Lato"/>
              </a:rPr>
              <a:t>&lt;number&gt;</a:t>
            </a:fld>
            <a:endParaRPr b="0" lang="en-IN" sz="1000" spc="-1" strike="noStrike">
              <a:latin typeface="Arial"/>
            </a:endParaRPr>
          </a:p>
        </p:txBody>
      </p:sp>
      <p:pic>
        <p:nvPicPr>
          <p:cNvPr id="191" name="" descr=""/>
          <p:cNvPicPr/>
          <p:nvPr/>
        </p:nvPicPr>
        <p:blipFill>
          <a:blip r:embed="rId1"/>
          <a:stretch/>
        </p:blipFill>
        <p:spPr>
          <a:xfrm>
            <a:off x="0" y="0"/>
            <a:ext cx="9143640" cy="51433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92" name="Table 1"/>
          <p:cNvGraphicFramePr/>
          <p:nvPr/>
        </p:nvGraphicFramePr>
        <p:xfrm>
          <a:off x="921600" y="560160"/>
          <a:ext cx="8006040" cy="0"/>
        </p:xfrm>
        <a:graphic>
          <a:graphicData uri="http://schemas.openxmlformats.org/drawingml/2006/table">
            <a:tbl>
              <a:tblPr/>
              <a:tblGrid>
                <a:gridCol w="4003200"/>
                <a:gridCol w="4003200"/>
              </a:tblGrid>
              <a:tr h="0">
                <a:tc>
                  <a:txBody>
                    <a:bodyPr>
                      <a:noAutofit/>
                    </a:bodyPr>
                    <a:p>
                      <a:pPr marL="457200" indent="-310320">
                        <a:lnSpc>
                          <a:spcPct val="115000"/>
                        </a:lnSpc>
                        <a:buClr>
                          <a:srgbClr val="ffffff"/>
                        </a:buClr>
                        <a:buFont typeface="Lato"/>
                        <a:buChar char="●"/>
                      </a:pPr>
                      <a:r>
                        <a:rPr b="1" i="1" lang="en-US" sz="1800" spc="-1" strike="noStrike" u="sng">
                          <a:solidFill>
                            <a:srgbClr val="ffffff"/>
                          </a:solidFill>
                          <a:uFillTx/>
                          <a:latin typeface="Lato"/>
                          <a:ea typeface="Lato"/>
                        </a:rPr>
                        <a:t>Spread Plots</a:t>
                      </a:r>
                      <a:endParaRPr b="0" lang="en-IN" sz="1800" spc="-1" strike="noStrike">
                        <a:latin typeface="Arial"/>
                      </a:endParaRPr>
                    </a:p>
                    <a:p>
                      <a:pPr marL="457200" indent="-310320">
                        <a:lnSpc>
                          <a:spcPct val="115000"/>
                        </a:lnSpc>
                        <a:buClr>
                          <a:srgbClr val="ffffff"/>
                        </a:buClr>
                        <a:buFont typeface="Lato"/>
                        <a:buChar char="●"/>
                      </a:pPr>
                      <a:r>
                        <a:rPr b="1" i="1" lang="en-US" sz="1800" spc="-1" strike="noStrike" u="sng">
                          <a:solidFill>
                            <a:srgbClr val="ffffff"/>
                          </a:solidFill>
                          <a:uFillTx/>
                          <a:latin typeface="Lato"/>
                          <a:ea typeface="Lato"/>
                        </a:rPr>
                        <a:t>ANALYTICS:</a:t>
                      </a:r>
                      <a:endParaRPr b="0" lang="en-IN" sz="1800" spc="-1" strike="noStrike">
                        <a:latin typeface="Arial"/>
                      </a:endParaRPr>
                    </a:p>
                    <a:p>
                      <a:pPr>
                        <a:lnSpc>
                          <a:spcPct val="115000"/>
                        </a:lnSpc>
                      </a:pPr>
                      <a:endParaRPr b="0" lang="en-IN" sz="1800" spc="-1" strike="noStrike">
                        <a:latin typeface="Arial"/>
                      </a:endParaRPr>
                    </a:p>
                    <a:p>
                      <a:pPr marL="457200" indent="-310320">
                        <a:lnSpc>
                          <a:spcPct val="115000"/>
                        </a:lnSpc>
                        <a:buClr>
                          <a:srgbClr val="ffffff"/>
                        </a:buClr>
                        <a:buFont typeface="Lato"/>
                        <a:buChar char="●"/>
                      </a:pPr>
                      <a:r>
                        <a:rPr b="0" lang="en-US" sz="1800" spc="-1" strike="noStrike">
                          <a:solidFill>
                            <a:srgbClr val="ffffff"/>
                          </a:solidFill>
                          <a:latin typeface="Lato"/>
                          <a:ea typeface="Lato"/>
                        </a:rPr>
                        <a:t>The Covid19 data needs to be efficiently conveyed to people, since in the event of a pandemic like this, intuition cannot substitute for facts to understand how the spread is advancing.</a:t>
                      </a:r>
                      <a:endParaRPr b="0" lang="en-IN" sz="1800" spc="-1" strike="noStrike">
                        <a:latin typeface="Arial"/>
                      </a:endParaRPr>
                    </a:p>
                  </a:txBody>
                  <a:tcPr marL="91440" marR="91440">
                    <a:noFill/>
                  </a:tcPr>
                </a:tc>
                <a:tc>
                  <a:txBody>
                    <a:bodyPr>
                      <a:noAutofit/>
                    </a:bodyPr>
                    <a:p>
                      <a:pPr marL="457200" indent="-310320">
                        <a:lnSpc>
                          <a:spcPct val="115000"/>
                        </a:lnSpc>
                        <a:buClr>
                          <a:srgbClr val="ffffff"/>
                        </a:buClr>
                        <a:buFont typeface="Lato"/>
                        <a:buChar char="●"/>
                      </a:pPr>
                      <a:r>
                        <a:rPr b="0" lang="en-US" sz="1400" spc="-1" strike="noStrike">
                          <a:solidFill>
                            <a:srgbClr val="ffffff"/>
                          </a:solidFill>
                          <a:latin typeface="Lato"/>
                          <a:ea typeface="Lato"/>
                        </a:rPr>
                        <a:t>Visualizing collected data can make its interpretation easy, and can help others understand quickly what has taken others so long to collect and analyze. After all, a picture is worth a thousand words.</a:t>
                      </a:r>
                      <a:endParaRPr b="0" lang="en-IN" sz="1400" spc="-1" strike="noStrike">
                        <a:latin typeface="Arial"/>
                      </a:endParaRPr>
                    </a:p>
                    <a:p>
                      <a:pPr marL="457200" indent="-310320">
                        <a:lnSpc>
                          <a:spcPct val="115000"/>
                        </a:lnSpc>
                        <a:buClr>
                          <a:srgbClr val="ffffff"/>
                        </a:buClr>
                        <a:buFont typeface="Lato"/>
                        <a:buChar char="●"/>
                      </a:pPr>
                      <a:r>
                        <a:rPr b="0" lang="en-US" sz="1400" spc="-1" strike="noStrike">
                          <a:solidFill>
                            <a:srgbClr val="ffffff"/>
                          </a:solidFill>
                          <a:latin typeface="Lato"/>
                          <a:ea typeface="Lato"/>
                        </a:rPr>
                        <a:t>With these plots We can visualize the number of Active , Recovered and Death cases in a particular country.</a:t>
                      </a:r>
                      <a:endParaRPr b="0" lang="en-IN" sz="1400" spc="-1" strike="noStrike">
                        <a:latin typeface="Arial"/>
                      </a:endParaRPr>
                    </a:p>
                    <a:p>
                      <a:pPr marL="457200" indent="-310320">
                        <a:lnSpc>
                          <a:spcPct val="115000"/>
                        </a:lnSpc>
                        <a:buClr>
                          <a:srgbClr val="ffffff"/>
                        </a:buClr>
                        <a:buFont typeface="Lato"/>
                        <a:buChar char="●"/>
                      </a:pPr>
                      <a:r>
                        <a:rPr b="0" lang="en-US" sz="1400" spc="-1" strike="noStrike">
                          <a:solidFill>
                            <a:srgbClr val="ffffff"/>
                          </a:solidFill>
                          <a:latin typeface="Lato"/>
                          <a:ea typeface="Lato"/>
                        </a:rPr>
                        <a:t>We have also plotted a spread between the Confirmed and recovered cases which will help us to predict whether we are actually winning or losing from this disease. </a:t>
                      </a:r>
                      <a:endParaRPr b="0" lang="en-IN" sz="1400" spc="-1" strike="noStrike">
                        <a:latin typeface="Arial"/>
                      </a:endParaRPr>
                    </a:p>
                  </a:txBody>
                  <a:tcPr marL="91440" marR="91440">
                    <a:noFill/>
                  </a:tcPr>
                </a:tc>
              </a:tr>
            </a:tbl>
          </a:graphicData>
        </a:graphic>
      </p:graphicFrame>
      <p:sp>
        <p:nvSpPr>
          <p:cNvPr id="193" name="CustomShape 2"/>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55513EB1-708E-4255-86D5-5D8E6891A312}"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146"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a:solidFill>
                  <a:srgbClr val="ffffff"/>
                </a:solidFill>
                <a:latin typeface="Montserrat"/>
                <a:ea typeface="Montserrat"/>
              </a:rPr>
              <a:t>GROUP MEMBERS:</a:t>
            </a:r>
            <a:endParaRPr b="0" lang="en-IN" sz="2400" spc="-1" strike="noStrike">
              <a:latin typeface="Arial"/>
            </a:endParaRPr>
          </a:p>
        </p:txBody>
      </p:sp>
      <p:sp>
        <p:nvSpPr>
          <p:cNvPr id="147" name="CustomShape 2"/>
          <p:cNvSpPr/>
          <p:nvPr/>
        </p:nvSpPr>
        <p:spPr>
          <a:xfrm>
            <a:off x="1297440" y="1567440"/>
            <a:ext cx="7038360" cy="2910600"/>
          </a:xfrm>
          <a:prstGeom prst="rect">
            <a:avLst/>
          </a:prstGeom>
          <a:noFill/>
          <a:ln>
            <a:noFill/>
          </a:ln>
        </p:spPr>
        <p:style>
          <a:lnRef idx="0"/>
          <a:fillRef idx="0"/>
          <a:effectRef idx="0"/>
          <a:fontRef idx="minor"/>
        </p:style>
        <p:txBody>
          <a:bodyPr lIns="90000" rIns="90000" tIns="91440" bIns="91440">
            <a:noAutofit/>
          </a:bodyPr>
          <a:p>
            <a:pPr marL="146160">
              <a:lnSpc>
                <a:spcPct val="115000"/>
              </a:lnSpc>
              <a:tabLst>
                <a:tab algn="l" pos="0"/>
              </a:tabLst>
            </a:pPr>
            <a:endParaRPr b="0" lang="en-IN" sz="1800" spc="-1" strike="noStrike">
              <a:latin typeface="Arial"/>
            </a:endParaRPr>
          </a:p>
          <a:p>
            <a:pPr marL="146160">
              <a:lnSpc>
                <a:spcPct val="115000"/>
              </a:lnSpc>
              <a:spcBef>
                <a:spcPts val="1599"/>
              </a:spcBef>
              <a:spcAft>
                <a:spcPts val="1599"/>
              </a:spcAft>
              <a:tabLst>
                <a:tab algn="l" pos="0"/>
              </a:tabLst>
            </a:pPr>
            <a:endParaRPr b="0" lang="en-IN" sz="1800" spc="-1" strike="noStrike">
              <a:latin typeface="Arial"/>
            </a:endParaRPr>
          </a:p>
        </p:txBody>
      </p:sp>
      <p:sp>
        <p:nvSpPr>
          <p:cNvPr id="148" name="CustomShape 3"/>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05DD6BEF-6150-4AB0-8603-A62693BC5255}" type="slidenum">
              <a:rPr b="0" lang="en" sz="1000" spc="-1" strike="noStrike">
                <a:solidFill>
                  <a:srgbClr val="ffffff"/>
                </a:solidFill>
                <a:latin typeface="Lato"/>
                <a:ea typeface="Lato"/>
              </a:rPr>
              <a:t>&lt;number&gt;</a:t>
            </a:fld>
            <a:endParaRPr b="0" lang="en-IN" sz="1000" spc="-1" strike="noStrike">
              <a:latin typeface="Arial"/>
            </a:endParaRPr>
          </a:p>
        </p:txBody>
      </p:sp>
      <p:sp>
        <p:nvSpPr>
          <p:cNvPr id="149" name="CustomShape 4"/>
          <p:cNvSpPr/>
          <p:nvPr/>
        </p:nvSpPr>
        <p:spPr>
          <a:xfrm>
            <a:off x="1297440" y="1776600"/>
            <a:ext cx="4571280" cy="1571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400" spc="-1" strike="noStrike">
                <a:solidFill>
                  <a:srgbClr val="ffffff"/>
                </a:solidFill>
                <a:latin typeface="Arial"/>
                <a:ea typeface="Arial"/>
              </a:rPr>
              <a:t>BHARAT JOSHI (18BCE0003)</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US" sz="1400" spc="-1" strike="noStrike">
                <a:solidFill>
                  <a:srgbClr val="ffffff"/>
                </a:solidFill>
                <a:latin typeface="Arial"/>
                <a:ea typeface="Arial"/>
              </a:rPr>
              <a:t>LAKSHYA SADANA (18BCE0074)</a:t>
            </a:r>
            <a:endParaRPr b="0" lang="en-IN" sz="1400" spc="-1" strike="noStrike">
              <a:latin typeface="Arial"/>
            </a:endParaRPr>
          </a:p>
          <a:p>
            <a:pPr>
              <a:lnSpc>
                <a:spcPct val="100000"/>
              </a:lnSpc>
            </a:pPr>
            <a:endParaRPr b="0" lang="en-IN" sz="1400" spc="-1" strike="noStrike">
              <a:latin typeface="Arial"/>
            </a:endParaRPr>
          </a:p>
          <a:p>
            <a:pPr>
              <a:lnSpc>
                <a:spcPct val="100000"/>
              </a:lnSpc>
            </a:pPr>
            <a:r>
              <a:rPr b="0" lang="en-US" sz="1400" spc="-1" strike="noStrike">
                <a:solidFill>
                  <a:srgbClr val="ffffff"/>
                </a:solidFill>
                <a:latin typeface="Arial"/>
                <a:ea typeface="Arial"/>
              </a:rPr>
              <a:t>KULDEEP PATEL (18BCE0079)</a:t>
            </a:r>
            <a:endParaRPr b="0" lang="en-IN" sz="1400" spc="-1" strike="noStrike">
              <a:latin typeface="Arial"/>
            </a:endParaRPr>
          </a:p>
          <a:p>
            <a:pPr>
              <a:lnSpc>
                <a:spcPct val="100000"/>
              </a:lnSpc>
              <a:spcBef>
                <a:spcPts val="1599"/>
              </a:spcBef>
              <a:spcAft>
                <a:spcPts val="1599"/>
              </a:spcAft>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7388B683-7B1E-4E2A-BCAE-D50432727D5B}" type="slidenum">
              <a:rPr b="0" lang="en" sz="1000" spc="-1" strike="noStrike">
                <a:solidFill>
                  <a:srgbClr val="ffffff"/>
                </a:solidFill>
                <a:latin typeface="Lato"/>
                <a:ea typeface="Lato"/>
              </a:rPr>
              <a:t>&lt;number&gt;</a:t>
            </a:fld>
            <a:endParaRPr b="0" lang="en-IN" sz="1000" spc="-1" strike="noStrike">
              <a:latin typeface="Arial"/>
            </a:endParaRPr>
          </a:p>
        </p:txBody>
      </p:sp>
      <p:pic>
        <p:nvPicPr>
          <p:cNvPr id="195" name="" descr=""/>
          <p:cNvPicPr/>
          <p:nvPr/>
        </p:nvPicPr>
        <p:blipFill>
          <a:blip r:embed="rId1"/>
          <a:stretch/>
        </p:blipFill>
        <p:spPr>
          <a:xfrm>
            <a:off x="5040" y="0"/>
            <a:ext cx="9138600" cy="514332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96" name="Table 1"/>
          <p:cNvGraphicFramePr/>
          <p:nvPr/>
        </p:nvGraphicFramePr>
        <p:xfrm>
          <a:off x="921600" y="560160"/>
          <a:ext cx="8006040" cy="0"/>
        </p:xfrm>
        <a:graphic>
          <a:graphicData uri="http://schemas.openxmlformats.org/drawingml/2006/table">
            <a:tbl>
              <a:tblPr/>
              <a:tblGrid>
                <a:gridCol w="4003200"/>
                <a:gridCol w="4003200"/>
              </a:tblGrid>
              <a:tr h="0">
                <a:tc>
                  <a:txBody>
                    <a:bodyPr>
                      <a:noAutofit/>
                    </a:bodyPr>
                    <a:p>
                      <a:pPr marL="146160">
                        <a:lnSpc>
                          <a:spcPct val="115000"/>
                        </a:lnSpc>
                        <a:tabLst>
                          <a:tab algn="l" pos="0"/>
                        </a:tabLst>
                      </a:pPr>
                      <a:r>
                        <a:rPr b="1" i="1" lang="en-IN" sz="1600" spc="-1" strike="noStrike" u="sng">
                          <a:solidFill>
                            <a:srgbClr val="ffffff"/>
                          </a:solidFill>
                          <a:uFillTx/>
                          <a:latin typeface="Lato"/>
                          <a:ea typeface="Lato"/>
                        </a:rPr>
                        <a:t>Stock Market Plot </a:t>
                      </a:r>
                      <a:endParaRPr b="0" lang="en-IN" sz="1600" spc="-1" strike="noStrike">
                        <a:latin typeface="Arial"/>
                      </a:endParaRPr>
                    </a:p>
                    <a:p>
                      <a:pPr marL="146160">
                        <a:lnSpc>
                          <a:spcPct val="115000"/>
                        </a:lnSpc>
                        <a:tabLst>
                          <a:tab algn="l" pos="0"/>
                        </a:tabLst>
                      </a:pPr>
                      <a:r>
                        <a:rPr b="1" i="1" lang="en-US" sz="1400" spc="-1" strike="noStrike" u="sng">
                          <a:solidFill>
                            <a:srgbClr val="ffffff"/>
                          </a:solidFill>
                          <a:uFillTx/>
                          <a:latin typeface="Lato"/>
                          <a:ea typeface="Lato"/>
                        </a:rPr>
                        <a:t>ANALYTICS:</a:t>
                      </a:r>
                      <a:endParaRPr b="0" lang="en-IN" sz="1400" spc="-1" strike="noStrike">
                        <a:latin typeface="Arial"/>
                      </a:endParaRPr>
                    </a:p>
                    <a:p>
                      <a:pPr>
                        <a:lnSpc>
                          <a:spcPct val="115000"/>
                        </a:lnSpc>
                        <a:tabLst>
                          <a:tab algn="l" pos="0"/>
                        </a:tabLst>
                      </a:pPr>
                      <a:endParaRPr b="0" lang="en-IN" sz="1400" spc="-1" strike="noStrike">
                        <a:latin typeface="Arial"/>
                      </a:endParaRPr>
                    </a:p>
                    <a:p>
                      <a:pPr marL="457200" indent="-310320">
                        <a:lnSpc>
                          <a:spcPct val="115000"/>
                        </a:lnSpc>
                        <a:buClr>
                          <a:srgbClr val="ffffff"/>
                        </a:buClr>
                        <a:buFont typeface="Lato"/>
                        <a:buChar char="●"/>
                        <a:tabLst>
                          <a:tab algn="l" pos="0"/>
                        </a:tabLst>
                      </a:pPr>
                      <a:r>
                        <a:rPr b="0" lang="en-US" sz="1400" spc="-1" strike="noStrike">
                          <a:solidFill>
                            <a:srgbClr val="ffffff"/>
                          </a:solidFill>
                          <a:latin typeface="Lato"/>
                          <a:ea typeface="Lato"/>
                        </a:rPr>
                        <a:t>The damage caused by COVID-19 is not confined to only select pockets of businesses but it is a widespread malady that is expected to keep the economy sick for a longer time</a:t>
                      </a:r>
                      <a:endParaRPr b="0" lang="en-IN" sz="1400" spc="-1" strike="noStrike">
                        <a:latin typeface="Arial"/>
                      </a:endParaRPr>
                    </a:p>
                  </a:txBody>
                  <a:tcPr marL="91440" marR="91440">
                    <a:noFill/>
                  </a:tcPr>
                </a:tc>
                <a:tc>
                  <a:txBody>
                    <a:bodyPr>
                      <a:noAutofit/>
                    </a:bodyPr>
                    <a:p>
                      <a:pPr marL="457200" indent="-310320">
                        <a:lnSpc>
                          <a:spcPct val="115000"/>
                        </a:lnSpc>
                        <a:buClr>
                          <a:srgbClr val="ffffff"/>
                        </a:buClr>
                        <a:buFont typeface="Lato"/>
                        <a:buChar char="●"/>
                      </a:pPr>
                      <a:r>
                        <a:rPr b="0" lang="en-US" sz="1400" spc="-1" strike="noStrike">
                          <a:solidFill>
                            <a:srgbClr val="ffffff"/>
                          </a:solidFill>
                          <a:latin typeface="Lato"/>
                          <a:ea typeface="Lato"/>
                        </a:rPr>
                        <a:t>With these visualizations we can have the magnitude of impact on each sector and which sector have suffered the most and continue to suffer. According people can invest in stocks.</a:t>
                      </a:r>
                      <a:endParaRPr b="0" lang="en-IN" sz="1400" spc="-1" strike="noStrike">
                        <a:latin typeface="Arial"/>
                      </a:endParaRPr>
                    </a:p>
                    <a:p>
                      <a:pPr marL="457200" indent="-310320">
                        <a:lnSpc>
                          <a:spcPct val="115000"/>
                        </a:lnSpc>
                        <a:buClr>
                          <a:srgbClr val="ffffff"/>
                        </a:buClr>
                        <a:buFont typeface="Lato"/>
                        <a:buChar char="●"/>
                      </a:pPr>
                      <a:r>
                        <a:rPr b="0" lang="en-US" sz="1400" spc="-1" strike="noStrike">
                          <a:solidFill>
                            <a:srgbClr val="ffffff"/>
                          </a:solidFill>
                          <a:latin typeface="Lato"/>
                          <a:ea typeface="Lato"/>
                        </a:rPr>
                        <a:t>Decision making in stock investment is often made based on current events in the market and the analysis of historical data on specific stocks. So these visualizations can help stock investors in putting their money in the right place.</a:t>
                      </a:r>
                      <a:endParaRPr b="0" lang="en-IN" sz="1400" spc="-1" strike="noStrike">
                        <a:latin typeface="Arial"/>
                      </a:endParaRPr>
                    </a:p>
                  </a:txBody>
                  <a:tcPr marL="91440" marR="91440">
                    <a:noFill/>
                  </a:tcPr>
                </a:tc>
              </a:tr>
            </a:tbl>
          </a:graphicData>
        </a:graphic>
      </p:graphicFrame>
      <p:sp>
        <p:nvSpPr>
          <p:cNvPr id="197" name="CustomShape 2"/>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C9A7D058-E44D-42D1-88A8-7530040FFE29}"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40B0BD93-8BCE-4F45-A9F7-1BCBE755D4CD}" type="slidenum">
              <a:rPr b="0" lang="en" sz="1000" spc="-1" strike="noStrike">
                <a:solidFill>
                  <a:srgbClr val="ffffff"/>
                </a:solidFill>
                <a:latin typeface="Lato"/>
                <a:ea typeface="Lato"/>
              </a:rPr>
              <a:t>&lt;number&gt;</a:t>
            </a:fld>
            <a:endParaRPr b="0" lang="en-IN" sz="1000" spc="-1" strike="noStrike">
              <a:latin typeface="Arial"/>
            </a:endParaRPr>
          </a:p>
        </p:txBody>
      </p:sp>
      <p:pic>
        <p:nvPicPr>
          <p:cNvPr id="199" name="" descr=""/>
          <p:cNvPicPr/>
          <p:nvPr/>
        </p:nvPicPr>
        <p:blipFill>
          <a:blip r:embed="rId1"/>
          <a:stretch/>
        </p:blipFill>
        <p:spPr>
          <a:xfrm>
            <a:off x="18360" y="0"/>
            <a:ext cx="9053280" cy="518940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1297440" y="393840"/>
            <a:ext cx="7038360" cy="913320"/>
          </a:xfrm>
          <a:prstGeom prst="rect">
            <a:avLst/>
          </a:prstGeom>
          <a:noFill/>
          <a:ln>
            <a:noFill/>
          </a:ln>
        </p:spPr>
        <p:style>
          <a:lnRef idx="0"/>
          <a:fillRef idx="0"/>
          <a:effectRef idx="0"/>
          <a:fontRef idx="minor"/>
        </p:style>
      </p:sp>
      <p:sp>
        <p:nvSpPr>
          <p:cNvPr id="201" name="CustomShape 2"/>
          <p:cNvSpPr/>
          <p:nvPr/>
        </p:nvSpPr>
        <p:spPr>
          <a:xfrm>
            <a:off x="1297440" y="1567440"/>
            <a:ext cx="7038360" cy="2910600"/>
          </a:xfrm>
          <a:prstGeom prst="rect">
            <a:avLst/>
          </a:prstGeom>
          <a:noFill/>
          <a:ln>
            <a:noFill/>
          </a:ln>
        </p:spPr>
        <p:style>
          <a:lnRef idx="0"/>
          <a:fillRef idx="0"/>
          <a:effectRef idx="0"/>
          <a:fontRef idx="minor"/>
        </p:style>
      </p:sp>
      <p:pic>
        <p:nvPicPr>
          <p:cNvPr id="202" name="" descr=""/>
          <p:cNvPicPr/>
          <p:nvPr/>
        </p:nvPicPr>
        <p:blipFill>
          <a:blip r:embed="rId1"/>
          <a:stretch/>
        </p:blipFill>
        <p:spPr>
          <a:xfrm>
            <a:off x="-4680" y="0"/>
            <a:ext cx="9143280" cy="514332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297440" y="393840"/>
            <a:ext cx="7038360" cy="913320"/>
          </a:xfrm>
          <a:prstGeom prst="rect">
            <a:avLst/>
          </a:prstGeom>
          <a:noFill/>
          <a:ln>
            <a:noFill/>
          </a:ln>
        </p:spPr>
        <p:style>
          <a:lnRef idx="0"/>
          <a:fillRef idx="0"/>
          <a:effectRef idx="0"/>
          <a:fontRef idx="minor"/>
        </p:style>
      </p:sp>
      <p:sp>
        <p:nvSpPr>
          <p:cNvPr id="204" name="CustomShape 2"/>
          <p:cNvSpPr/>
          <p:nvPr/>
        </p:nvSpPr>
        <p:spPr>
          <a:xfrm>
            <a:off x="1297440" y="1567440"/>
            <a:ext cx="7038360" cy="2910600"/>
          </a:xfrm>
          <a:prstGeom prst="rect">
            <a:avLst/>
          </a:prstGeom>
          <a:noFill/>
          <a:ln>
            <a:noFill/>
          </a:ln>
        </p:spPr>
        <p:style>
          <a:lnRef idx="0"/>
          <a:fillRef idx="0"/>
          <a:effectRef idx="0"/>
          <a:fontRef idx="minor"/>
        </p:style>
      </p:sp>
      <p:pic>
        <p:nvPicPr>
          <p:cNvPr id="205" name="" descr=""/>
          <p:cNvPicPr/>
          <p:nvPr/>
        </p:nvPicPr>
        <p:blipFill>
          <a:blip r:embed="rId1"/>
          <a:stretch/>
        </p:blipFill>
        <p:spPr>
          <a:xfrm>
            <a:off x="-4680" y="0"/>
            <a:ext cx="9143280" cy="511164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921600" y="560160"/>
            <a:ext cx="8006040" cy="4182480"/>
          </a:xfrm>
          <a:prstGeom prst="rect">
            <a:avLst/>
          </a:prstGeom>
          <a:noFill/>
          <a:ln>
            <a:noFill/>
          </a:ln>
        </p:spPr>
        <p:style>
          <a:lnRef idx="0"/>
          <a:fillRef idx="0"/>
          <a:effectRef idx="0"/>
          <a:fontRef idx="minor"/>
        </p:style>
        <p:txBody>
          <a:bodyPr lIns="90000" rIns="90000" tIns="91440" bIns="91440">
            <a:noAutofit/>
          </a:bodyPr>
          <a:p>
            <a:pPr marL="146160">
              <a:lnSpc>
                <a:spcPct val="115000"/>
              </a:lnSpc>
              <a:tabLst>
                <a:tab algn="l" pos="0"/>
              </a:tabLst>
            </a:pPr>
            <a:r>
              <a:rPr b="1" lang="en-US" sz="1600" spc="-1" strike="noStrike">
                <a:solidFill>
                  <a:srgbClr val="ffffff"/>
                </a:solidFill>
                <a:latin typeface="Lato"/>
                <a:ea typeface="Lato"/>
              </a:rPr>
              <a:t>Prediction Model Analytics</a:t>
            </a:r>
            <a:endParaRPr b="0" lang="en-IN" sz="1600" spc="-1" strike="noStrike">
              <a:latin typeface="Arial"/>
            </a:endParaRPr>
          </a:p>
          <a:p>
            <a:pPr marL="457200" indent="-310320">
              <a:lnSpc>
                <a:spcPct val="115000"/>
              </a:lnSpc>
              <a:buClr>
                <a:srgbClr val="ffffff"/>
              </a:buClr>
              <a:buFont typeface="Lato"/>
              <a:buChar char="●"/>
              <a:tabLst>
                <a:tab algn="l" pos="0"/>
              </a:tabLst>
            </a:pPr>
            <a:r>
              <a:rPr b="0" lang="en-US" sz="1600" spc="-1" strike="noStrike">
                <a:solidFill>
                  <a:srgbClr val="ffffff"/>
                </a:solidFill>
                <a:latin typeface="Lato"/>
                <a:ea typeface="Lato"/>
              </a:rPr>
              <a:t>Our goal in this project is to use ETFs to predict the value of one composite stock. The premise for this is that, we can think of an ETF as a representative for the entire industry. Banking and financial firms are all pretty much correlated to each other as even a minor policy change could potentially affect all of them. Thus, by using the performance of the ETF to train our Machine Learning models, we can arrive at a healthy and reasonable prediction for target stock : JP Morgan(JPM)</a:t>
            </a:r>
            <a:endParaRPr b="0" lang="en-IN" sz="1600" spc="-1" strike="noStrike">
              <a:latin typeface="Arial"/>
            </a:endParaRPr>
          </a:p>
          <a:p>
            <a:pPr marL="457200" indent="-310320">
              <a:lnSpc>
                <a:spcPct val="115000"/>
              </a:lnSpc>
              <a:buClr>
                <a:srgbClr val="ffffff"/>
              </a:buClr>
              <a:buFont typeface="Lato"/>
              <a:buChar char="●"/>
              <a:tabLst>
                <a:tab algn="l" pos="0"/>
              </a:tabLst>
            </a:pPr>
            <a:r>
              <a:rPr b="0" lang="en-US" sz="1600" spc="-1" strike="noStrike">
                <a:solidFill>
                  <a:srgbClr val="ffffff"/>
                </a:solidFill>
                <a:latin typeface="Lato"/>
                <a:ea typeface="Lato"/>
              </a:rPr>
              <a:t>One way we can go about doing this is differencing the data. But since this is financial data, the quantmod package has a lot technical indicator functions which we can use to generate indicator data that more or less gets rid of seasonality.</a:t>
            </a:r>
            <a:endParaRPr b="0" lang="en-IN" sz="1600" spc="-1" strike="noStrike">
              <a:latin typeface="Arial"/>
            </a:endParaRPr>
          </a:p>
          <a:p>
            <a:pPr marL="457200" indent="-310320">
              <a:lnSpc>
                <a:spcPct val="115000"/>
              </a:lnSpc>
              <a:buClr>
                <a:srgbClr val="ffffff"/>
              </a:buClr>
              <a:buFont typeface="Lato"/>
              <a:buChar char="●"/>
              <a:tabLst>
                <a:tab algn="l" pos="0"/>
              </a:tabLst>
            </a:pPr>
            <a:r>
              <a:rPr b="0" lang="en-US" sz="1600" spc="-1" strike="noStrike">
                <a:solidFill>
                  <a:srgbClr val="ffffff"/>
                </a:solidFill>
                <a:latin typeface="Lato"/>
                <a:ea typeface="Lato"/>
              </a:rPr>
              <a:t>Some of the indicators, we have used are:</a:t>
            </a:r>
            <a:endParaRPr b="0" lang="en-IN" sz="1600" spc="-1" strike="noStrike">
              <a:latin typeface="Arial"/>
            </a:endParaRPr>
          </a:p>
        </p:txBody>
      </p:sp>
      <p:sp>
        <p:nvSpPr>
          <p:cNvPr id="207" name="CustomShape 2"/>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0786D56F-183D-4AF1-BCCC-24C63016EBF9}"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921600" y="560160"/>
            <a:ext cx="8006040" cy="4182480"/>
          </a:xfrm>
          <a:prstGeom prst="rect">
            <a:avLst/>
          </a:prstGeom>
          <a:noFill/>
          <a:ln>
            <a:noFill/>
          </a:ln>
        </p:spPr>
        <p:style>
          <a:lnRef idx="0"/>
          <a:fillRef idx="0"/>
          <a:effectRef idx="0"/>
          <a:fontRef idx="minor"/>
        </p:style>
        <p:txBody>
          <a:bodyPr lIns="90000" rIns="90000" tIns="91440" bIns="91440">
            <a:noAutofit/>
          </a:bodyPr>
          <a:p>
            <a:pPr marL="146160">
              <a:lnSpc>
                <a:spcPct val="115000"/>
              </a:lnSpc>
              <a:tabLst>
                <a:tab algn="l" pos="0"/>
              </a:tabLst>
            </a:pPr>
            <a:r>
              <a:rPr b="1" lang="en-US" sz="1600" spc="-1" strike="noStrike">
                <a:solidFill>
                  <a:srgbClr val="ffffff"/>
                </a:solidFill>
                <a:latin typeface="Lato"/>
                <a:ea typeface="Lato"/>
              </a:rPr>
              <a:t>Visualization of Price History:</a:t>
            </a:r>
            <a:endParaRPr b="0" lang="en-IN" sz="1600" spc="-1" strike="noStrike">
              <a:latin typeface="Arial"/>
            </a:endParaRPr>
          </a:p>
          <a:p>
            <a:pPr marL="146160">
              <a:lnSpc>
                <a:spcPct val="115000"/>
              </a:lnSpc>
              <a:tabLst>
                <a:tab algn="l" pos="0"/>
              </a:tabLst>
            </a:pPr>
            <a:r>
              <a:rPr b="0" lang="en-US" sz="1200" spc="-1" strike="noStrike">
                <a:solidFill>
                  <a:srgbClr val="ffffff"/>
                </a:solidFill>
                <a:latin typeface="Lato"/>
                <a:ea typeface="Lato"/>
              </a:rPr>
              <a:t>The highcharter library is a brilliant tool for generating visually appeasing and interactive charts. Although it's free for non-commercial/academic use, it requires a license for commercial use though. This is the first time we are playing with this library and we got to say, it's really neat. The following chart was generated using highcharter.</a:t>
            </a:r>
            <a:endParaRPr b="0" lang="en-IN" sz="1200" spc="-1" strike="noStrike">
              <a:latin typeface="Arial"/>
            </a:endParaRPr>
          </a:p>
        </p:txBody>
      </p:sp>
      <p:sp>
        <p:nvSpPr>
          <p:cNvPr id="209" name="CustomShape 2"/>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7856B0ED-26F9-46EB-ADC5-87C1D5F6E15C}" type="slidenum">
              <a:rPr b="0" lang="en" sz="1000" spc="-1" strike="noStrike">
                <a:solidFill>
                  <a:srgbClr val="ffffff"/>
                </a:solidFill>
                <a:latin typeface="Lato"/>
                <a:ea typeface="Lato"/>
              </a:rPr>
              <a:t>&lt;number&gt;</a:t>
            </a:fld>
            <a:endParaRPr b="0" lang="en-IN" sz="1000" spc="-1" strike="noStrike">
              <a:latin typeface="Arial"/>
            </a:endParaRPr>
          </a:p>
        </p:txBody>
      </p:sp>
      <p:pic>
        <p:nvPicPr>
          <p:cNvPr id="210" name="Picture 4" descr=""/>
          <p:cNvPicPr/>
          <p:nvPr/>
        </p:nvPicPr>
        <p:blipFill>
          <a:blip r:embed="rId1"/>
          <a:srcRect l="0" t="7180" r="0" b="0"/>
          <a:stretch/>
        </p:blipFill>
        <p:spPr>
          <a:xfrm>
            <a:off x="1039320" y="1944000"/>
            <a:ext cx="6857280" cy="309564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216000" y="1779480"/>
            <a:ext cx="8228880" cy="668520"/>
          </a:xfrm>
          <a:prstGeom prst="rect">
            <a:avLst/>
          </a:prstGeom>
          <a:noFill/>
          <a:ln>
            <a:noFill/>
          </a:ln>
        </p:spPr>
        <p:txBody>
          <a:bodyPr lIns="0" rIns="0" tIns="0" bIns="0">
            <a:normAutofit fontScale="97000"/>
          </a:bodyPr>
          <a:p>
            <a:pPr marL="432000" indent="-324000" algn="ctr">
              <a:spcBef>
                <a:spcPts val="1417"/>
              </a:spcBef>
              <a:buClr>
                <a:srgbClr val="ffffff"/>
              </a:buClr>
              <a:buSzPct val="45000"/>
              <a:buFont typeface="Wingdings" charset="2"/>
              <a:buChar char=""/>
            </a:pPr>
            <a:r>
              <a:rPr b="0" lang="en-IN" sz="4800" spc="-1" strike="noStrike" u="sng">
                <a:solidFill>
                  <a:srgbClr val="c9211e"/>
                </a:solidFill>
                <a:highlight>
                  <a:srgbClr val="ffff00"/>
                </a:highlight>
                <a:uFillTx/>
                <a:latin typeface="Arial"/>
              </a:rPr>
              <a:t>ALGORITHMIC LEVEL</a:t>
            </a:r>
            <a:endParaRPr b="0" lang="en-IN" sz="4800" spc="-1" strike="noStrike" u="sng">
              <a:solidFill>
                <a:srgbClr val="c9211e"/>
              </a:solidFill>
              <a:highlight>
                <a:srgbClr val="ffff00"/>
              </a:highlight>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TextShape 1"/>
          <p:cNvSpPr txBox="1"/>
          <p:nvPr/>
        </p:nvSpPr>
        <p:spPr>
          <a:xfrm>
            <a:off x="699120" y="72000"/>
            <a:ext cx="8228880" cy="59652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Stock Comparision</a:t>
            </a:r>
            <a:endParaRPr b="0" lang="en-IN" sz="3200" spc="-1" strike="noStrike">
              <a:latin typeface="Arial"/>
            </a:endParaRPr>
          </a:p>
        </p:txBody>
      </p:sp>
      <p:pic>
        <p:nvPicPr>
          <p:cNvPr id="213" name="" descr=""/>
          <p:cNvPicPr/>
          <p:nvPr/>
        </p:nvPicPr>
        <p:blipFill>
          <a:blip r:embed="rId1"/>
          <a:stretch/>
        </p:blipFill>
        <p:spPr>
          <a:xfrm>
            <a:off x="0" y="504000"/>
            <a:ext cx="9143640" cy="460800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699120" y="72360"/>
            <a:ext cx="8228880" cy="59652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Covid Data Frame Creation</a:t>
            </a:r>
            <a:endParaRPr b="0" lang="en-IN" sz="3200" spc="-1" strike="noStrike">
              <a:latin typeface="Arial"/>
            </a:endParaRPr>
          </a:p>
        </p:txBody>
      </p:sp>
      <p:pic>
        <p:nvPicPr>
          <p:cNvPr id="215" name="" descr=""/>
          <p:cNvPicPr/>
          <p:nvPr/>
        </p:nvPicPr>
        <p:blipFill>
          <a:blip r:embed="rId1"/>
          <a:stretch/>
        </p:blipFill>
        <p:spPr>
          <a:xfrm>
            <a:off x="360" y="576000"/>
            <a:ext cx="9143640" cy="36385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297440" y="393840"/>
            <a:ext cx="7038360" cy="91332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 sz="2800" spc="-1" strike="noStrike" u="sng">
                <a:solidFill>
                  <a:srgbClr val="c9211e"/>
                </a:solidFill>
                <a:highlight>
                  <a:srgbClr val="ffff00"/>
                </a:highlight>
                <a:uFillTx/>
                <a:latin typeface="Montserrat"/>
                <a:ea typeface="Montserrat"/>
              </a:rPr>
              <a:t>DOMAIN LEVEL</a:t>
            </a: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 sz="2400" spc="-1" strike="noStrike">
                <a:solidFill>
                  <a:srgbClr val="ffffff"/>
                </a:solidFill>
                <a:latin typeface="Montserrat"/>
                <a:ea typeface="Montserrat"/>
              </a:rPr>
              <a:t>PROBLEM </a:t>
            </a:r>
            <a:r>
              <a:rPr b="0" lang="en-US" sz="2400" spc="-1" strike="noStrike">
                <a:solidFill>
                  <a:srgbClr val="ffffff"/>
                </a:solidFill>
                <a:latin typeface="Montserrat"/>
                <a:ea typeface="Montserrat"/>
              </a:rPr>
              <a:t>STATEMENT</a:t>
            </a:r>
            <a:endParaRPr b="0" lang="en-IN" sz="2400" spc="-1" strike="noStrike">
              <a:latin typeface="Arial"/>
            </a:endParaRPr>
          </a:p>
        </p:txBody>
      </p:sp>
      <p:sp>
        <p:nvSpPr>
          <p:cNvPr id="151" name="CustomShape 2"/>
          <p:cNvSpPr/>
          <p:nvPr/>
        </p:nvSpPr>
        <p:spPr>
          <a:xfrm>
            <a:off x="1297440" y="1567440"/>
            <a:ext cx="7038360" cy="2910600"/>
          </a:xfrm>
          <a:prstGeom prst="rect">
            <a:avLst/>
          </a:prstGeom>
          <a:noFill/>
          <a:ln>
            <a:noFill/>
          </a:ln>
        </p:spPr>
        <p:style>
          <a:lnRef idx="0"/>
          <a:fillRef idx="0"/>
          <a:effectRef idx="0"/>
          <a:fontRef idx="minor"/>
        </p:style>
        <p:txBody>
          <a:bodyPr lIns="90000" rIns="90000" tIns="91440" bIns="91440">
            <a:noAutofit/>
          </a:bodyPr>
          <a:p>
            <a:pPr marL="146160" algn="just">
              <a:lnSpc>
                <a:spcPct val="150000"/>
              </a:lnSpc>
              <a:tabLst>
                <a:tab algn="l" pos="0"/>
              </a:tabLst>
            </a:pPr>
            <a:r>
              <a:rPr b="0" lang="en-GB" sz="1400" spc="-1" strike="noStrike">
                <a:solidFill>
                  <a:srgbClr val="ffffff"/>
                </a:solidFill>
                <a:latin typeface="Lato"/>
                <a:ea typeface="Lato"/>
              </a:rPr>
              <a:t>The economic impact of the 2020 coronavirus pandemic in India has been largely disruptive. India's growth in the fourth quarter of the fiscal year 2020 went down to 3.1% according to the Ministry of Statistics. </a:t>
            </a:r>
            <a:endParaRPr b="0" lang="en-IN" sz="1400" spc="-1" strike="noStrike">
              <a:latin typeface="Arial"/>
            </a:endParaRPr>
          </a:p>
          <a:p>
            <a:pPr marL="146160" algn="just">
              <a:lnSpc>
                <a:spcPct val="150000"/>
              </a:lnSpc>
              <a:tabLst>
                <a:tab algn="l" pos="0"/>
              </a:tabLst>
            </a:pPr>
            <a:endParaRPr b="0" lang="en-IN" sz="1400" spc="-1" strike="noStrike">
              <a:latin typeface="Arial"/>
            </a:endParaRPr>
          </a:p>
          <a:p>
            <a:pPr marL="146160" algn="just">
              <a:lnSpc>
                <a:spcPct val="150000"/>
              </a:lnSpc>
              <a:tabLst>
                <a:tab algn="l" pos="0"/>
              </a:tabLst>
            </a:pPr>
            <a:r>
              <a:rPr b="0" lang="en-GB" sz="1400" spc="-1" strike="noStrike">
                <a:solidFill>
                  <a:srgbClr val="ffffff"/>
                </a:solidFill>
                <a:latin typeface="Lato"/>
                <a:ea typeface="Lato"/>
              </a:rPr>
              <a:t>It becomes very important to analyse the effect of covid 19 on economy and then understand the pattern to find it solution with the help of data visualization tools.</a:t>
            </a:r>
            <a:endParaRPr b="0" lang="en-IN" sz="1400" spc="-1" strike="noStrike">
              <a:latin typeface="Arial"/>
            </a:endParaRPr>
          </a:p>
        </p:txBody>
      </p:sp>
      <p:sp>
        <p:nvSpPr>
          <p:cNvPr id="152" name="CustomShape 3"/>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6B56D34A-F88A-457F-B3B1-9119E20A7B2E}"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TextShape 1"/>
          <p:cNvSpPr txBox="1"/>
          <p:nvPr/>
        </p:nvSpPr>
        <p:spPr>
          <a:xfrm>
            <a:off x="699120" y="72720"/>
            <a:ext cx="8228880" cy="59652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Graph Function</a:t>
            </a:r>
            <a:endParaRPr b="0" lang="en-IN" sz="3200" spc="-1" strike="noStrike">
              <a:latin typeface="Arial"/>
            </a:endParaRPr>
          </a:p>
        </p:txBody>
      </p:sp>
      <p:pic>
        <p:nvPicPr>
          <p:cNvPr id="217" name="" descr=""/>
          <p:cNvPicPr/>
          <p:nvPr/>
        </p:nvPicPr>
        <p:blipFill>
          <a:blip r:embed="rId1"/>
          <a:stretch/>
        </p:blipFill>
        <p:spPr>
          <a:xfrm>
            <a:off x="0" y="504000"/>
            <a:ext cx="9144000" cy="4639680"/>
          </a:xfrm>
          <a:prstGeom prst="rect">
            <a:avLst/>
          </a:prstGeom>
          <a:ln>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699120" y="73080"/>
            <a:ext cx="8228880" cy="596520"/>
          </a:xfrm>
          <a:prstGeom prst="rect">
            <a:avLst/>
          </a:prstGeom>
          <a:noFill/>
          <a:ln>
            <a:noFill/>
          </a:ln>
        </p:spPr>
        <p:txBody>
          <a:bodyPr lIns="0" rIns="0" tIns="0" bIns="0">
            <a:normAutofit/>
          </a:bodyPr>
          <a:p>
            <a:pPr marL="432000" indent="-324000">
              <a:spcBef>
                <a:spcPts val="1417"/>
              </a:spcBef>
              <a:buClr>
                <a:srgbClr val="ffffff"/>
              </a:buClr>
              <a:buSzPct val="45000"/>
              <a:buFont typeface="Wingdings" charset="2"/>
              <a:buChar char=""/>
            </a:pPr>
            <a:r>
              <a:rPr b="0" lang="en-IN" sz="3200" spc="-1" strike="noStrike">
                <a:latin typeface="Arial"/>
              </a:rPr>
              <a:t>Stock Plot Functions</a:t>
            </a:r>
            <a:endParaRPr b="0" lang="en-IN" sz="3200" spc="-1" strike="noStrike">
              <a:latin typeface="Arial"/>
            </a:endParaRPr>
          </a:p>
        </p:txBody>
      </p:sp>
      <p:pic>
        <p:nvPicPr>
          <p:cNvPr id="219" name="" descr=""/>
          <p:cNvPicPr/>
          <p:nvPr/>
        </p:nvPicPr>
        <p:blipFill>
          <a:blip r:embed="rId1"/>
          <a:stretch/>
        </p:blipFill>
        <p:spPr>
          <a:xfrm>
            <a:off x="0" y="576000"/>
            <a:ext cx="9144000" cy="4564080"/>
          </a:xfrm>
          <a:prstGeom prst="rect">
            <a:avLst/>
          </a:prstGeom>
          <a:ln>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1224000" y="-51840"/>
            <a:ext cx="7038360" cy="555480"/>
          </a:xfrm>
          <a:prstGeom prst="rect">
            <a:avLst/>
          </a:prstGeom>
          <a:noFill/>
          <a:ln>
            <a:noFill/>
          </a:ln>
        </p:spPr>
        <p:style>
          <a:lnRef idx="0"/>
          <a:fillRef idx="0"/>
          <a:effectRef idx="0"/>
          <a:fontRef idx="minor"/>
        </p:style>
        <p:txBody>
          <a:bodyPr lIns="90000" rIns="90000" tIns="91440" bIns="91440">
            <a:noAutofit/>
          </a:bodyPr>
          <a:p>
            <a:pPr>
              <a:lnSpc>
                <a:spcPct val="100000"/>
              </a:lnSpc>
            </a:pPr>
            <a:r>
              <a:rPr b="1" lang="en-US" sz="2400" spc="-1" strike="noStrike">
                <a:solidFill>
                  <a:srgbClr val="ffffff"/>
                </a:solidFill>
                <a:latin typeface="Montserrat"/>
                <a:ea typeface="Montserrat"/>
              </a:rPr>
              <a:t>REFERENCES</a:t>
            </a:r>
            <a:endParaRPr b="0" lang="en-IN" sz="2400" spc="-1" strike="noStrike">
              <a:latin typeface="Arial"/>
            </a:endParaRPr>
          </a:p>
        </p:txBody>
      </p:sp>
      <p:sp>
        <p:nvSpPr>
          <p:cNvPr id="221" name="CustomShape 2"/>
          <p:cNvSpPr/>
          <p:nvPr/>
        </p:nvSpPr>
        <p:spPr>
          <a:xfrm>
            <a:off x="1152000" y="290520"/>
            <a:ext cx="7878960" cy="3669120"/>
          </a:xfrm>
          <a:prstGeom prst="rect">
            <a:avLst/>
          </a:prstGeom>
          <a:noFill/>
          <a:ln>
            <a:noFill/>
          </a:ln>
        </p:spPr>
        <p:style>
          <a:lnRef idx="0"/>
          <a:fillRef idx="0"/>
          <a:effectRef idx="0"/>
          <a:fontRef idx="minor"/>
        </p:style>
        <p:txBody>
          <a:bodyPr lIns="90000" rIns="90000" tIns="91440" bIns="91440">
            <a:noAutofit/>
          </a:bodyPr>
          <a:p>
            <a:pPr marL="146160">
              <a:lnSpc>
                <a:spcPct val="115000"/>
              </a:lnSpc>
              <a:tabLst>
                <a:tab algn="l" pos="0"/>
              </a:tabLst>
            </a:pPr>
            <a:r>
              <a:rPr b="1" lang="en-US" sz="1400" spc="-1" strike="noStrike">
                <a:solidFill>
                  <a:srgbClr val="ffffff"/>
                </a:solidFill>
                <a:latin typeface="Lato"/>
                <a:ea typeface="Lato"/>
              </a:rPr>
              <a:t>[1]</a:t>
            </a:r>
            <a:r>
              <a:rPr b="0" lang="en-US" sz="1400" spc="-1" strike="noStrike">
                <a:solidFill>
                  <a:srgbClr val="ffffff"/>
                </a:solidFill>
                <a:latin typeface="Lato"/>
                <a:ea typeface="Lato"/>
              </a:rPr>
              <a:t> Thorbecke, W. (2020). The Impact of the COVID-19 Pandemic on the U.S. Economy: Evidence from the Stock Market. </a:t>
            </a:r>
            <a:r>
              <a:rPr b="0" i="1" lang="en-US" sz="1400" spc="-1" strike="noStrike">
                <a:solidFill>
                  <a:srgbClr val="ffffff"/>
                </a:solidFill>
                <a:latin typeface="Lato"/>
                <a:ea typeface="Lato"/>
              </a:rPr>
              <a:t>Journal of Risk and Financial Management</a:t>
            </a:r>
            <a:r>
              <a:rPr b="0" lang="en-US" sz="1400" spc="-1" strike="noStrike">
                <a:solidFill>
                  <a:srgbClr val="ffffff"/>
                </a:solidFill>
                <a:latin typeface="Lato"/>
                <a:ea typeface="Lato"/>
              </a:rPr>
              <a:t>, </a:t>
            </a:r>
            <a:r>
              <a:rPr b="0" i="1" lang="en-US" sz="1400" spc="-1" strike="noStrike">
                <a:solidFill>
                  <a:srgbClr val="ffffff"/>
                </a:solidFill>
                <a:latin typeface="Lato"/>
                <a:ea typeface="Lato"/>
              </a:rPr>
              <a:t>13</a:t>
            </a:r>
            <a:r>
              <a:rPr b="0" lang="en-US" sz="1400" spc="-1" strike="noStrike">
                <a:solidFill>
                  <a:srgbClr val="ffffff"/>
                </a:solidFill>
                <a:latin typeface="Lato"/>
                <a:ea typeface="Lato"/>
              </a:rPr>
              <a:t>(10), 233.</a:t>
            </a:r>
            <a:endParaRPr b="0" lang="en-IN" sz="1400" spc="-1" strike="noStrike">
              <a:latin typeface="Arial"/>
            </a:endParaRPr>
          </a:p>
          <a:p>
            <a:pPr marL="146160">
              <a:lnSpc>
                <a:spcPct val="115000"/>
              </a:lnSpc>
              <a:tabLst>
                <a:tab algn="l" pos="0"/>
              </a:tabLst>
            </a:pPr>
            <a:endParaRPr b="0" lang="en-IN" sz="1400" spc="-1" strike="noStrike">
              <a:latin typeface="Arial"/>
            </a:endParaRPr>
          </a:p>
          <a:p>
            <a:pPr marL="146160">
              <a:lnSpc>
                <a:spcPct val="115000"/>
              </a:lnSpc>
              <a:tabLst>
                <a:tab algn="l" pos="0"/>
              </a:tabLst>
            </a:pPr>
            <a:r>
              <a:rPr b="1" lang="en-US" sz="1400" spc="-1" strike="noStrike">
                <a:solidFill>
                  <a:srgbClr val="ffffff"/>
                </a:solidFill>
                <a:latin typeface="Lato"/>
                <a:ea typeface="Lato"/>
              </a:rPr>
              <a:t>[2]</a:t>
            </a:r>
            <a:r>
              <a:rPr b="0" lang="en-US" sz="1400" spc="-1" strike="noStrike">
                <a:solidFill>
                  <a:srgbClr val="ffffff"/>
                </a:solidFill>
                <a:latin typeface="Lato"/>
                <a:ea typeface="Lato"/>
              </a:rPr>
              <a:t> Marcus R. Keogh-Brown, Henning Tarp Jensen, W. John Edmunds, Richard D. Smith, The impact of Covid-19, associated behaviours and policies on the UK economy: A computable general equilibrium model.SSM - Population Health,2020</a:t>
            </a:r>
            <a:endParaRPr b="0" lang="en-IN" sz="1400" spc="-1" strike="noStrike">
              <a:latin typeface="Arial"/>
            </a:endParaRPr>
          </a:p>
          <a:p>
            <a:pPr marL="146160">
              <a:lnSpc>
                <a:spcPct val="115000"/>
              </a:lnSpc>
              <a:tabLst>
                <a:tab algn="l" pos="0"/>
              </a:tabLst>
            </a:pPr>
            <a:endParaRPr b="0" lang="en-IN" sz="1400" spc="-1" strike="noStrike">
              <a:latin typeface="Arial"/>
            </a:endParaRPr>
          </a:p>
          <a:p>
            <a:pPr marL="146160">
              <a:lnSpc>
                <a:spcPct val="115000"/>
              </a:lnSpc>
              <a:tabLst>
                <a:tab algn="l" pos="0"/>
              </a:tabLst>
            </a:pPr>
            <a:r>
              <a:rPr b="1" lang="en-US" sz="1400" spc="-1" strike="noStrike">
                <a:solidFill>
                  <a:srgbClr val="ffffff"/>
                </a:solidFill>
                <a:latin typeface="Lato"/>
                <a:ea typeface="Lato"/>
              </a:rPr>
              <a:t>[3]</a:t>
            </a:r>
            <a:r>
              <a:rPr b="0" lang="en-US" sz="1400" spc="-1" strike="noStrike">
                <a:solidFill>
                  <a:srgbClr val="ffffff"/>
                </a:solidFill>
                <a:latin typeface="Lato"/>
                <a:ea typeface="Lato"/>
              </a:rPr>
              <a:t> Parupudi V.S Raghu Ram Kishore, Swati and Bhimarasetty Charish (2020); IMPACT OF COVID-19 ON FDI INFLOWS INTO INDIA Int. J. of Adv. Res. 8 (Sep). 633-640] (ISSN 2320-5407). </a:t>
            </a:r>
            <a:endParaRPr b="0" lang="en-IN" sz="1400" spc="-1" strike="noStrike">
              <a:latin typeface="Arial"/>
            </a:endParaRPr>
          </a:p>
          <a:p>
            <a:pPr marL="146160">
              <a:lnSpc>
                <a:spcPct val="115000"/>
              </a:lnSpc>
              <a:tabLst>
                <a:tab algn="l" pos="0"/>
              </a:tabLst>
            </a:pPr>
            <a:r>
              <a:rPr b="0" lang="en-US" sz="1400" spc="-1" strike="noStrike">
                <a:solidFill>
                  <a:srgbClr val="ffffff"/>
                </a:solidFill>
                <a:latin typeface="Lato"/>
                <a:ea typeface="Lato"/>
              </a:rPr>
              <a:t> </a:t>
            </a:r>
            <a:endParaRPr b="0" lang="en-IN" sz="1400" spc="-1" strike="noStrike">
              <a:latin typeface="Arial"/>
            </a:endParaRPr>
          </a:p>
          <a:p>
            <a:pPr marL="146160">
              <a:lnSpc>
                <a:spcPct val="115000"/>
              </a:lnSpc>
              <a:tabLst>
                <a:tab algn="l" pos="0"/>
              </a:tabLst>
            </a:pPr>
            <a:r>
              <a:rPr b="1" lang="en-US" sz="1400" spc="-1" strike="noStrike">
                <a:solidFill>
                  <a:srgbClr val="ffffff"/>
                </a:solidFill>
                <a:latin typeface="Lato"/>
                <a:ea typeface="Lato"/>
              </a:rPr>
              <a:t>[4]</a:t>
            </a:r>
            <a:r>
              <a:rPr b="0" lang="en-US" sz="1400" spc="-1" strike="noStrike">
                <a:solidFill>
                  <a:srgbClr val="ffffff"/>
                </a:solidFill>
                <a:latin typeface="Lato"/>
                <a:ea typeface="Lato"/>
              </a:rPr>
              <a:t> DasT., &amp; GuhaP. (2020). COVID 19-Induced Lockdown 2.0 and Looming Crisis across Sectors of Economy: Evidence from the Indian States . </a:t>
            </a:r>
            <a:r>
              <a:rPr b="0" i="1" lang="en-US" sz="1400" spc="-1" strike="noStrike">
                <a:solidFill>
                  <a:srgbClr val="ffffff"/>
                </a:solidFill>
                <a:latin typeface="Lato"/>
                <a:ea typeface="Lato"/>
              </a:rPr>
              <a:t>Space and Culture, India</a:t>
            </a:r>
            <a:r>
              <a:rPr b="0" lang="en-US" sz="1400" spc="-1" strike="noStrike">
                <a:solidFill>
                  <a:srgbClr val="ffffff"/>
                </a:solidFill>
                <a:latin typeface="Lato"/>
                <a:ea typeface="Lato"/>
              </a:rPr>
              <a:t>, </a:t>
            </a:r>
            <a:r>
              <a:rPr b="0" i="1" lang="en-US" sz="1400" spc="-1" strike="noStrike">
                <a:solidFill>
                  <a:srgbClr val="ffffff"/>
                </a:solidFill>
                <a:latin typeface="Lato"/>
                <a:ea typeface="Lato"/>
              </a:rPr>
              <a:t>8</a:t>
            </a:r>
            <a:r>
              <a:rPr b="0" lang="en-US" sz="1400" spc="-1" strike="noStrike">
                <a:solidFill>
                  <a:srgbClr val="ffffff"/>
                </a:solidFill>
                <a:latin typeface="Lato"/>
                <a:ea typeface="Lato"/>
              </a:rPr>
              <a:t>(2), 5-13.</a:t>
            </a:r>
            <a:endParaRPr b="0" lang="en-IN" sz="1400" spc="-1" strike="noStrike">
              <a:latin typeface="Arial"/>
            </a:endParaRPr>
          </a:p>
          <a:p>
            <a:pPr marL="146160">
              <a:lnSpc>
                <a:spcPct val="115000"/>
              </a:lnSpc>
              <a:tabLst>
                <a:tab algn="l" pos="0"/>
              </a:tabLst>
            </a:pPr>
            <a:endParaRPr b="0" lang="en-IN" sz="1400" spc="-1" strike="noStrike">
              <a:latin typeface="Arial"/>
            </a:endParaRPr>
          </a:p>
          <a:p>
            <a:pPr marL="146160">
              <a:lnSpc>
                <a:spcPct val="115000"/>
              </a:lnSpc>
              <a:tabLst>
                <a:tab algn="l" pos="0"/>
              </a:tabLst>
            </a:pPr>
            <a:r>
              <a:rPr b="1" lang="en-US" sz="1400" spc="-1" strike="noStrike">
                <a:solidFill>
                  <a:srgbClr val="ffffff"/>
                </a:solidFill>
                <a:latin typeface="Lato"/>
                <a:ea typeface="Lato"/>
              </a:rPr>
              <a:t>[5]</a:t>
            </a:r>
            <a:r>
              <a:rPr b="0" lang="en-US" sz="1400" spc="-1" strike="noStrike">
                <a:solidFill>
                  <a:srgbClr val="ffffff"/>
                </a:solidFill>
                <a:latin typeface="Lato"/>
                <a:ea typeface="Lato"/>
              </a:rPr>
              <a:t> Debakshi Bora, Daisy Basistha,</a:t>
            </a:r>
            <a:r>
              <a:rPr b="1" lang="en-US" sz="1400" spc="-1" strike="noStrike">
                <a:solidFill>
                  <a:srgbClr val="ffffff"/>
                </a:solidFill>
                <a:latin typeface="Lato"/>
                <a:ea typeface="Lato"/>
              </a:rPr>
              <a:t> The Outbreak of COVID-19 Pandemic and Its Impact on Stock Market Volatility: Evidence from a Worst-affected Economy, Research square 2020 </a:t>
            </a:r>
            <a:endParaRPr b="0" lang="en-IN" sz="1400" spc="-1" strike="noStrike">
              <a:latin typeface="Arial"/>
            </a:endParaRPr>
          </a:p>
        </p:txBody>
      </p:sp>
      <p:sp>
        <p:nvSpPr>
          <p:cNvPr id="222" name="CustomShape 3"/>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7D6D8AD8-FAC3-4549-A05D-E55B0EE01D49}"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297440" y="393840"/>
            <a:ext cx="7038360" cy="555480"/>
          </a:xfrm>
          <a:prstGeom prst="rect">
            <a:avLst/>
          </a:prstGeom>
          <a:noFill/>
          <a:ln>
            <a:noFill/>
          </a:ln>
        </p:spPr>
        <p:style>
          <a:lnRef idx="0"/>
          <a:fillRef idx="0"/>
          <a:effectRef idx="0"/>
          <a:fontRef idx="minor"/>
        </p:style>
      </p:sp>
      <p:sp>
        <p:nvSpPr>
          <p:cNvPr id="224" name="CustomShape 2"/>
          <p:cNvSpPr/>
          <p:nvPr/>
        </p:nvSpPr>
        <p:spPr>
          <a:xfrm>
            <a:off x="1120680" y="518400"/>
            <a:ext cx="7878960" cy="4233240"/>
          </a:xfrm>
          <a:prstGeom prst="rect">
            <a:avLst/>
          </a:prstGeom>
          <a:noFill/>
          <a:ln>
            <a:noFill/>
          </a:ln>
        </p:spPr>
        <p:style>
          <a:lnRef idx="0"/>
          <a:fillRef idx="0"/>
          <a:effectRef idx="0"/>
          <a:fontRef idx="minor"/>
        </p:style>
        <p:txBody>
          <a:bodyPr lIns="90000" rIns="90000" tIns="91440" bIns="91440">
            <a:noAutofit/>
          </a:bodyPr>
          <a:p>
            <a:pPr marL="146160">
              <a:lnSpc>
                <a:spcPct val="115000"/>
              </a:lnSpc>
              <a:tabLst>
                <a:tab algn="l" pos="0"/>
              </a:tabLst>
            </a:pPr>
            <a:r>
              <a:rPr b="1" lang="en-US" sz="1400" spc="-1" strike="noStrike">
                <a:solidFill>
                  <a:srgbClr val="ffffff"/>
                </a:solidFill>
                <a:latin typeface="Lato"/>
                <a:ea typeface="Lato"/>
              </a:rPr>
              <a:t>[6]</a:t>
            </a:r>
            <a:r>
              <a:rPr b="0" lang="en-US" sz="1400" spc="-1" strike="noStrike">
                <a:solidFill>
                  <a:srgbClr val="ffffff"/>
                </a:solidFill>
                <a:latin typeface="Lato"/>
                <a:ea typeface="Lato"/>
              </a:rPr>
              <a:t> Cepoi C. O. (2020). Asymmetric dependence between stock market returns and news during COVID-19 financial turmoil. </a:t>
            </a:r>
            <a:r>
              <a:rPr b="0" i="1" lang="en-US" sz="1400" spc="-1" strike="noStrike">
                <a:solidFill>
                  <a:srgbClr val="ffffff"/>
                </a:solidFill>
                <a:latin typeface="Lato"/>
                <a:ea typeface="Lato"/>
              </a:rPr>
              <a:t>Finance research letters</a:t>
            </a:r>
            <a:r>
              <a:rPr b="0" lang="en-US" sz="1400" spc="-1" strike="noStrike">
                <a:solidFill>
                  <a:srgbClr val="ffffff"/>
                </a:solidFill>
                <a:latin typeface="Lato"/>
                <a:ea typeface="Lato"/>
              </a:rPr>
              <a:t>, </a:t>
            </a:r>
            <a:r>
              <a:rPr b="0" i="1" lang="en-US" sz="1400" spc="-1" strike="noStrike">
                <a:solidFill>
                  <a:srgbClr val="ffffff"/>
                </a:solidFill>
                <a:latin typeface="Lato"/>
                <a:ea typeface="Lato"/>
              </a:rPr>
              <a:t>36</a:t>
            </a:r>
            <a:r>
              <a:rPr b="0" lang="en-US" sz="1400" spc="-1" strike="noStrike">
                <a:solidFill>
                  <a:srgbClr val="ffffff"/>
                </a:solidFill>
                <a:latin typeface="Lato"/>
                <a:ea typeface="Lato"/>
              </a:rPr>
              <a:t>, 101658.</a:t>
            </a:r>
            <a:endParaRPr b="0" lang="en-IN" sz="1400" spc="-1" strike="noStrike">
              <a:latin typeface="Arial"/>
            </a:endParaRPr>
          </a:p>
          <a:p>
            <a:pPr marL="146160">
              <a:lnSpc>
                <a:spcPct val="115000"/>
              </a:lnSpc>
              <a:tabLst>
                <a:tab algn="l" pos="0"/>
              </a:tabLst>
            </a:pPr>
            <a:endParaRPr b="0" lang="en-IN" sz="1400" spc="-1" strike="noStrike">
              <a:latin typeface="Arial"/>
            </a:endParaRPr>
          </a:p>
          <a:p>
            <a:pPr marL="146160">
              <a:lnSpc>
                <a:spcPct val="115000"/>
              </a:lnSpc>
              <a:tabLst>
                <a:tab algn="l" pos="0"/>
              </a:tabLst>
            </a:pPr>
            <a:r>
              <a:rPr b="1" lang="en-US" sz="1400" spc="-1" strike="noStrike">
                <a:solidFill>
                  <a:srgbClr val="ffffff"/>
                </a:solidFill>
                <a:latin typeface="Lato"/>
                <a:ea typeface="Lato"/>
              </a:rPr>
              <a:t>[7]</a:t>
            </a:r>
            <a:r>
              <a:rPr b="0" lang="en-US" sz="1400" spc="-1" strike="noStrike">
                <a:solidFill>
                  <a:srgbClr val="ffffff"/>
                </a:solidFill>
                <a:latin typeface="Lato"/>
                <a:ea typeface="Lato"/>
              </a:rPr>
              <a:t> Akhtaruzzaman, Md and Boubaker, Sabri and Sensoy, Ahmet, Financial Contagion During COVID–19 Crisis (March 30, 2020), Finance Research Letters</a:t>
            </a:r>
            <a:endParaRPr b="0" lang="en-IN" sz="1400" spc="-1" strike="noStrike">
              <a:latin typeface="Arial"/>
            </a:endParaRPr>
          </a:p>
          <a:p>
            <a:pPr marL="146160">
              <a:lnSpc>
                <a:spcPct val="115000"/>
              </a:lnSpc>
              <a:tabLst>
                <a:tab algn="l" pos="0"/>
              </a:tabLst>
            </a:pPr>
            <a:endParaRPr b="0" lang="en-IN" sz="1400" spc="-1" strike="noStrike">
              <a:latin typeface="Arial"/>
            </a:endParaRPr>
          </a:p>
          <a:p>
            <a:pPr marL="146160">
              <a:lnSpc>
                <a:spcPct val="115000"/>
              </a:lnSpc>
              <a:tabLst>
                <a:tab algn="l" pos="0"/>
              </a:tabLst>
            </a:pPr>
            <a:r>
              <a:rPr b="1" lang="en-US" sz="1400" spc="-1" strike="noStrike">
                <a:solidFill>
                  <a:srgbClr val="ffffff"/>
                </a:solidFill>
                <a:latin typeface="Lato"/>
                <a:ea typeface="Lato"/>
              </a:rPr>
              <a:t>[8]</a:t>
            </a:r>
            <a:r>
              <a:rPr b="0" lang="en-US" sz="1400" spc="-1" strike="noStrike">
                <a:solidFill>
                  <a:srgbClr val="ffffff"/>
                </a:solidFill>
                <a:latin typeface="Lato"/>
                <a:ea typeface="Lato"/>
              </a:rPr>
              <a:t> Scott R Baker, Nicholas Bloom, Steven J Davis, Kyle Kost, Marco Sammon, Tasaneeya Viratyosin, The Unprecedented Stock Market Reaction to COVID-19, </a:t>
            </a:r>
            <a:r>
              <a:rPr b="0" i="1" lang="en-US" sz="1400" spc="-1" strike="noStrike">
                <a:solidFill>
                  <a:srgbClr val="ffffff"/>
                </a:solidFill>
                <a:latin typeface="Lato"/>
                <a:ea typeface="Lato"/>
              </a:rPr>
              <a:t>The Review of Asset Pricing Studies</a:t>
            </a:r>
            <a:endParaRPr b="0" lang="en-IN" sz="1400" spc="-1" strike="noStrike">
              <a:latin typeface="Arial"/>
            </a:endParaRPr>
          </a:p>
          <a:p>
            <a:pPr marL="146160">
              <a:lnSpc>
                <a:spcPct val="115000"/>
              </a:lnSpc>
              <a:tabLst>
                <a:tab algn="l" pos="0"/>
              </a:tabLst>
            </a:pPr>
            <a:endParaRPr b="0" lang="en-IN" sz="1400" spc="-1" strike="noStrike">
              <a:latin typeface="Arial"/>
            </a:endParaRPr>
          </a:p>
          <a:p>
            <a:pPr marL="146160">
              <a:lnSpc>
                <a:spcPct val="115000"/>
              </a:lnSpc>
              <a:tabLst>
                <a:tab algn="l" pos="0"/>
              </a:tabLst>
            </a:pPr>
            <a:r>
              <a:rPr b="1" lang="en-US" sz="1400" spc="-1" strike="noStrike">
                <a:solidFill>
                  <a:srgbClr val="ffffff"/>
                </a:solidFill>
                <a:latin typeface="Lato"/>
                <a:ea typeface="Lato"/>
              </a:rPr>
              <a:t>[9]</a:t>
            </a:r>
            <a:r>
              <a:rPr b="0" lang="en-US" sz="1400" spc="-1" strike="noStrike">
                <a:solidFill>
                  <a:srgbClr val="ffffff"/>
                </a:solidFill>
                <a:latin typeface="Lato"/>
                <a:ea typeface="Lato"/>
              </a:rPr>
              <a:t> Sharif, Arshian, Aloui, Chaker and Yarovaya, Larisa       (2020)     COVID-19 pandemic, oil prices, stock market, geopolitical risk and policy uncertainty nexus in the US economy: fresh evidence from the wavelet-based approach. International Review of Financial Analysis, 70</a:t>
            </a:r>
            <a:endParaRPr b="0" lang="en-IN" sz="1400" spc="-1" strike="noStrike">
              <a:latin typeface="Arial"/>
            </a:endParaRPr>
          </a:p>
          <a:p>
            <a:pPr marL="146160">
              <a:lnSpc>
                <a:spcPct val="115000"/>
              </a:lnSpc>
              <a:tabLst>
                <a:tab algn="l" pos="0"/>
              </a:tabLst>
            </a:pPr>
            <a:endParaRPr b="0" lang="en-IN" sz="1400" spc="-1" strike="noStrike">
              <a:latin typeface="Arial"/>
            </a:endParaRPr>
          </a:p>
          <a:p>
            <a:pPr marL="146160">
              <a:lnSpc>
                <a:spcPct val="115000"/>
              </a:lnSpc>
              <a:tabLst>
                <a:tab algn="l" pos="0"/>
              </a:tabLst>
            </a:pPr>
            <a:r>
              <a:rPr b="1" lang="en-US" sz="1400" spc="-1" strike="noStrike">
                <a:solidFill>
                  <a:srgbClr val="ffffff"/>
                </a:solidFill>
                <a:latin typeface="Lato"/>
                <a:ea typeface="Lato"/>
              </a:rPr>
              <a:t>[10]</a:t>
            </a:r>
            <a:r>
              <a:rPr b="0" lang="en-US" sz="1400" spc="-1" strike="noStrike">
                <a:solidFill>
                  <a:srgbClr val="ffffff"/>
                </a:solidFill>
                <a:latin typeface="Lato"/>
                <a:ea typeface="Lato"/>
              </a:rPr>
              <a:t> Fernandes, Nuno, Economic Effects of Coronavirus Outbreak (COVID-19) on the World Economy, SSRN (March 22, 2020)</a:t>
            </a:r>
            <a:endParaRPr b="0" lang="en-IN" sz="1400" spc="-1" strike="noStrike">
              <a:latin typeface="Arial"/>
            </a:endParaRPr>
          </a:p>
        </p:txBody>
      </p:sp>
      <p:sp>
        <p:nvSpPr>
          <p:cNvPr id="225" name="CustomShape 3"/>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A67E99BC-3412-487A-B3CD-1857F2AD16B1}"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b212c"/>
        </a:solidFill>
      </p:bgPr>
    </p:bg>
    <p:spTree>
      <p:nvGrpSpPr>
        <p:cNvPr id="1" name=""/>
        <p:cNvGrpSpPr/>
        <p:nvPr/>
      </p:nvGrpSpPr>
      <p:grpSpPr>
        <a:xfrm>
          <a:off x="0" y="0"/>
          <a:ext cx="0" cy="0"/>
          <a:chOff x="0" y="0"/>
          <a:chExt cx="0" cy="0"/>
        </a:xfrm>
      </p:grpSpPr>
      <p:sp>
        <p:nvSpPr>
          <p:cNvPr id="226" name="CustomShape 1"/>
          <p:cNvSpPr/>
          <p:nvPr/>
        </p:nvSpPr>
        <p:spPr>
          <a:xfrm>
            <a:off x="823680" y="866880"/>
            <a:ext cx="7398000" cy="3520440"/>
          </a:xfrm>
          <a:prstGeom prst="rect">
            <a:avLst/>
          </a:prstGeom>
          <a:noFill/>
          <a:ln>
            <a:noFill/>
          </a:ln>
        </p:spPr>
        <p:style>
          <a:lnRef idx="0"/>
          <a:fillRef idx="0"/>
          <a:effectRef idx="0"/>
          <a:fontRef idx="minor"/>
        </p:style>
        <p:txBody>
          <a:bodyPr lIns="90000" rIns="90000" tIns="91440" bIns="91440" anchor="ctr">
            <a:noAutofit/>
          </a:bodyPr>
          <a:p>
            <a:pPr algn="ctr">
              <a:lnSpc>
                <a:spcPct val="100000"/>
              </a:lnSpc>
              <a:tabLst>
                <a:tab algn="l" pos="0"/>
              </a:tabLst>
            </a:pPr>
            <a:r>
              <a:rPr b="0" lang="en" sz="2800" spc="-1" strike="noStrike">
                <a:solidFill>
                  <a:srgbClr val="ffffff"/>
                </a:solidFill>
                <a:latin typeface="Montserrat"/>
                <a:ea typeface="Montserrat"/>
              </a:rPr>
              <a:t>THANK YOU</a:t>
            </a:r>
            <a:endParaRPr b="0" lang="en-IN" sz="2800" spc="-1" strike="noStrike">
              <a:latin typeface="Arial"/>
            </a:endParaRPr>
          </a:p>
        </p:txBody>
      </p:sp>
      <p:sp>
        <p:nvSpPr>
          <p:cNvPr id="227" name="CustomShape 2"/>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A6DAEEB9-A7ED-493C-9FC4-1752E2370B77}"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1297440" y="372600"/>
            <a:ext cx="7038360" cy="91332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US" sz="2400" spc="-1" strike="noStrike">
                <a:solidFill>
                  <a:srgbClr val="ffffff"/>
                </a:solidFill>
                <a:latin typeface="Montserrat"/>
                <a:ea typeface="Montserrat"/>
              </a:rPr>
              <a:t>WHY OUR SOLUTION IS REQUIRED?</a:t>
            </a:r>
            <a:endParaRPr b="0" lang="en-IN" sz="2400" spc="-1" strike="noStrike">
              <a:latin typeface="Arial"/>
            </a:endParaRPr>
          </a:p>
          <a:p>
            <a:pPr>
              <a:lnSpc>
                <a:spcPct val="100000"/>
              </a:lnSpc>
            </a:pPr>
            <a:endParaRPr b="0" lang="en-IN" sz="2400" spc="-1" strike="noStrike">
              <a:latin typeface="Arial"/>
            </a:endParaRPr>
          </a:p>
        </p:txBody>
      </p:sp>
      <p:sp>
        <p:nvSpPr>
          <p:cNvPr id="154" name="CustomShape 2"/>
          <p:cNvSpPr/>
          <p:nvPr/>
        </p:nvSpPr>
        <p:spPr>
          <a:xfrm>
            <a:off x="1008000" y="776880"/>
            <a:ext cx="7257240" cy="3614760"/>
          </a:xfrm>
          <a:prstGeom prst="rect">
            <a:avLst/>
          </a:prstGeom>
          <a:noFill/>
          <a:ln>
            <a:noFill/>
          </a:ln>
        </p:spPr>
        <p:style>
          <a:lnRef idx="0"/>
          <a:fillRef idx="0"/>
          <a:effectRef idx="0"/>
          <a:fontRef idx="minor"/>
        </p:style>
        <p:txBody>
          <a:bodyPr lIns="90000" rIns="90000" tIns="91440" bIns="91440">
            <a:noAutofit/>
          </a:bodyPr>
          <a:p>
            <a:pPr marL="146160">
              <a:lnSpc>
                <a:spcPct val="115000"/>
              </a:lnSpc>
              <a:tabLst>
                <a:tab algn="l" pos="0"/>
              </a:tabLst>
            </a:pPr>
            <a:endParaRPr b="0" lang="en-IN" sz="1800" spc="-1" strike="noStrike">
              <a:latin typeface="Arial"/>
            </a:endParaRPr>
          </a:p>
          <a:p>
            <a:pPr marL="146160">
              <a:lnSpc>
                <a:spcPct val="115000"/>
              </a:lnSpc>
              <a:tabLst>
                <a:tab algn="l" pos="0"/>
              </a:tabLst>
            </a:pPr>
            <a:r>
              <a:rPr b="1" lang="en-US" sz="1200" spc="-1" strike="noStrike">
                <a:solidFill>
                  <a:srgbClr val="ffffff"/>
                </a:solidFill>
                <a:latin typeface="Lato"/>
                <a:ea typeface="Lato"/>
              </a:rPr>
              <a:t>There were some common gaps that we identified between our project and </a:t>
            </a:r>
            <a:r>
              <a:rPr b="1" lang="en-US" sz="1200" spc="-1" strike="noStrike">
                <a:solidFill>
                  <a:srgbClr val="ffffff"/>
                </a:solidFill>
                <a:latin typeface="Lato"/>
                <a:ea typeface="Lato"/>
              </a:rPr>
              <a:t>the proposed researches in our literature survey. Some of them are as </a:t>
            </a:r>
            <a:r>
              <a:rPr b="1" lang="en-US" sz="1200" spc="-1" strike="noStrike">
                <a:solidFill>
                  <a:srgbClr val="ffffff"/>
                </a:solidFill>
                <a:latin typeface="Lato"/>
                <a:ea typeface="Lato"/>
              </a:rPr>
              <a:t>follows:</a:t>
            </a:r>
            <a:endParaRPr b="0" lang="en-IN" sz="1200" spc="-1" strike="noStrike">
              <a:latin typeface="Arial"/>
            </a:endParaRPr>
          </a:p>
          <a:p>
            <a:pPr marL="146160">
              <a:lnSpc>
                <a:spcPct val="115000"/>
              </a:lnSpc>
              <a:tabLst>
                <a:tab algn="l" pos="0"/>
              </a:tabLst>
            </a:pPr>
            <a:endParaRPr b="0" lang="en-IN" sz="1200" spc="-1" strike="noStrike">
              <a:latin typeface="Arial"/>
            </a:endParaRPr>
          </a:p>
          <a:p>
            <a:pPr marL="457200" indent="-310320">
              <a:lnSpc>
                <a:spcPct val="115000"/>
              </a:lnSpc>
              <a:buClr>
                <a:srgbClr val="ffffff"/>
              </a:buClr>
              <a:buFont typeface="Lato"/>
              <a:buChar char="●"/>
              <a:tabLst>
                <a:tab algn="l" pos="0"/>
              </a:tabLst>
            </a:pPr>
            <a:r>
              <a:rPr b="0" lang="en-IN" sz="1200" spc="-1" strike="noStrike">
                <a:solidFill>
                  <a:srgbClr val="ffffff"/>
                </a:solidFill>
                <a:latin typeface="Lato"/>
                <a:ea typeface="Lato"/>
              </a:rPr>
              <a:t>None of the research taken in the survey related the corona virus cases in a </a:t>
            </a:r>
            <a:r>
              <a:rPr b="0" lang="en-IN" sz="1200" spc="-1" strike="noStrike">
                <a:solidFill>
                  <a:srgbClr val="ffffff"/>
                </a:solidFill>
                <a:latin typeface="Lato"/>
                <a:ea typeface="Lato"/>
              </a:rPr>
              <a:t>structured format with the effect of this pandemic on the stock market and </a:t>
            </a:r>
            <a:r>
              <a:rPr b="0" lang="en-IN" sz="1200" spc="-1" strike="noStrike">
                <a:solidFill>
                  <a:srgbClr val="ffffff"/>
                </a:solidFill>
                <a:latin typeface="Lato"/>
                <a:ea typeface="Lato"/>
              </a:rPr>
              <a:t>economy of the world</a:t>
            </a:r>
            <a:endParaRPr b="0" lang="en-IN" sz="1200" spc="-1" strike="noStrike">
              <a:latin typeface="Arial"/>
            </a:endParaRPr>
          </a:p>
          <a:p>
            <a:pPr marL="457200" indent="-310320">
              <a:lnSpc>
                <a:spcPct val="115000"/>
              </a:lnSpc>
              <a:buClr>
                <a:srgbClr val="ffffff"/>
              </a:buClr>
              <a:buFont typeface="Lato"/>
              <a:buChar char="●"/>
              <a:tabLst>
                <a:tab algn="l" pos="0"/>
              </a:tabLst>
            </a:pPr>
            <a:r>
              <a:rPr b="0" lang="en-IN" sz="1200" spc="-1" strike="noStrike">
                <a:solidFill>
                  <a:srgbClr val="ffffff"/>
                </a:solidFill>
                <a:latin typeface="Lato"/>
                <a:ea typeface="Lato"/>
              </a:rPr>
              <a:t>We used data visualization tool instead of algorithmic research to show it to the </a:t>
            </a:r>
            <a:r>
              <a:rPr b="0" lang="en-IN" sz="1200" spc="-1" strike="noStrike">
                <a:solidFill>
                  <a:srgbClr val="ffffff"/>
                </a:solidFill>
                <a:latin typeface="Lato"/>
                <a:ea typeface="Lato"/>
              </a:rPr>
              <a:t>common man like investors and office workers.</a:t>
            </a:r>
            <a:endParaRPr b="0" lang="en-IN" sz="1200" spc="-1" strike="noStrike">
              <a:latin typeface="Arial"/>
            </a:endParaRPr>
          </a:p>
          <a:p>
            <a:pPr marL="457200" indent="-310320">
              <a:lnSpc>
                <a:spcPct val="115000"/>
              </a:lnSpc>
              <a:buClr>
                <a:srgbClr val="ffffff"/>
              </a:buClr>
              <a:buFont typeface="Lato"/>
              <a:buChar char="●"/>
              <a:tabLst>
                <a:tab algn="l" pos="0"/>
              </a:tabLst>
            </a:pPr>
            <a:r>
              <a:rPr b="0" lang="en-IN" sz="1200" spc="-1" strike="noStrike">
                <a:solidFill>
                  <a:srgbClr val="ffffff"/>
                </a:solidFill>
                <a:latin typeface="Lato"/>
                <a:ea typeface="Lato"/>
              </a:rPr>
              <a:t>Our algorithmic calculation take place in backend and hence it make the process </a:t>
            </a:r>
            <a:r>
              <a:rPr b="0" lang="en-IN" sz="1200" spc="-1" strike="noStrike">
                <a:solidFill>
                  <a:srgbClr val="ffffff"/>
                </a:solidFill>
                <a:latin typeface="Lato"/>
                <a:ea typeface="Lato"/>
              </a:rPr>
              <a:t>easier for the common man to relate with our project and research.</a:t>
            </a:r>
            <a:endParaRPr b="0" lang="en-IN" sz="1200" spc="-1" strike="noStrike">
              <a:latin typeface="Arial"/>
            </a:endParaRPr>
          </a:p>
          <a:p>
            <a:pPr marL="457200" indent="-310320">
              <a:lnSpc>
                <a:spcPct val="115000"/>
              </a:lnSpc>
              <a:buClr>
                <a:srgbClr val="ffffff"/>
              </a:buClr>
              <a:buFont typeface="Lato"/>
              <a:buChar char="●"/>
              <a:tabLst>
                <a:tab algn="l" pos="0"/>
              </a:tabLst>
            </a:pPr>
            <a:r>
              <a:rPr b="0" lang="en-IN" sz="1200" spc="-1" strike="noStrike">
                <a:solidFill>
                  <a:srgbClr val="ffffff"/>
                </a:solidFill>
                <a:latin typeface="Lato"/>
                <a:ea typeface="Lato"/>
              </a:rPr>
              <a:t>We related the cases of Covid 19 in all phases with the stock price corresponding to </a:t>
            </a:r>
            <a:r>
              <a:rPr b="0" lang="en-IN" sz="1200" spc="-1" strike="noStrike">
                <a:solidFill>
                  <a:srgbClr val="ffffff"/>
                </a:solidFill>
                <a:latin typeface="Lato"/>
                <a:ea typeface="Lato"/>
              </a:rPr>
              <a:t>that phase unlike other researches. This will not only help present investors but will </a:t>
            </a:r>
            <a:r>
              <a:rPr b="0" lang="en-IN" sz="1200" spc="-1" strike="noStrike">
                <a:solidFill>
                  <a:srgbClr val="ffffff"/>
                </a:solidFill>
                <a:latin typeface="Lato"/>
                <a:ea typeface="Lato"/>
              </a:rPr>
              <a:t>also help the future investors in case of similar pandemic situation. They can </a:t>
            </a:r>
            <a:r>
              <a:rPr b="0" lang="en-IN" sz="1200" spc="-1" strike="noStrike">
                <a:solidFill>
                  <a:srgbClr val="ffffff"/>
                </a:solidFill>
                <a:latin typeface="Lato"/>
                <a:ea typeface="Lato"/>
              </a:rPr>
              <a:t>recreate the stock market rates using our software analysis.</a:t>
            </a:r>
            <a:endParaRPr b="0" lang="en-IN" sz="1200" spc="-1" strike="noStrike">
              <a:latin typeface="Arial"/>
            </a:endParaRPr>
          </a:p>
          <a:p>
            <a:pPr marL="457200" indent="-310320">
              <a:lnSpc>
                <a:spcPct val="115000"/>
              </a:lnSpc>
              <a:buClr>
                <a:srgbClr val="ffffff"/>
              </a:buClr>
              <a:buFont typeface="Lato"/>
              <a:buChar char="●"/>
              <a:tabLst>
                <a:tab algn="l" pos="0"/>
              </a:tabLst>
            </a:pPr>
            <a:endParaRPr b="0" lang="en-IN" sz="1200" spc="-1" strike="noStrike">
              <a:latin typeface="Arial"/>
            </a:endParaRPr>
          </a:p>
        </p:txBody>
      </p:sp>
      <p:sp>
        <p:nvSpPr>
          <p:cNvPr id="155" name="CustomShape 3"/>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204982B4-CE39-4930-8EDB-C9EC138DB9A6}"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Picture 2" descr="File:Data visualization process v1.png - Wikimedia Commons"/>
          <p:cNvPicPr/>
          <p:nvPr/>
        </p:nvPicPr>
        <p:blipFill>
          <a:blip r:embed="rId1"/>
          <a:srcRect l="0" t="8385" r="0" b="0"/>
          <a:stretch/>
        </p:blipFill>
        <p:spPr>
          <a:xfrm>
            <a:off x="0" y="0"/>
            <a:ext cx="9144000" cy="5143680"/>
          </a:xfrm>
          <a:prstGeom prst="rect">
            <a:avLst/>
          </a:prstGeom>
          <a:ln>
            <a:noFill/>
          </a:ln>
        </p:spPr>
      </p:pic>
      <p:sp>
        <p:nvSpPr>
          <p:cNvPr id="157" name="CustomShape 1"/>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E2CF1EC1-6B7A-40D6-B07B-5BBC18CFF1D6}"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297440" y="144000"/>
            <a:ext cx="7038360" cy="913320"/>
          </a:xfrm>
          <a:prstGeom prst="rect">
            <a:avLst/>
          </a:prstGeom>
          <a:noFill/>
          <a:ln>
            <a:noFill/>
          </a:ln>
        </p:spPr>
        <p:style>
          <a:lnRef idx="0"/>
          <a:fillRef idx="0"/>
          <a:effectRef idx="0"/>
          <a:fontRef idx="minor"/>
        </p:style>
        <p:txBody>
          <a:bodyPr lIns="90000" rIns="90000" tIns="91440" bIns="91440">
            <a:noAutofit/>
          </a:bodyPr>
          <a:p>
            <a:pPr>
              <a:lnSpc>
                <a:spcPct val="100000"/>
              </a:lnSpc>
              <a:tabLst>
                <a:tab algn="l" pos="0"/>
              </a:tabLst>
            </a:pPr>
            <a:r>
              <a:rPr b="0" lang="en" sz="2400" spc="-1" strike="noStrike" u="sng">
                <a:solidFill>
                  <a:srgbClr val="c9211e"/>
                </a:solidFill>
                <a:highlight>
                  <a:srgbClr val="ffff00"/>
                </a:highlight>
                <a:uFillTx/>
                <a:latin typeface="Montserrat"/>
                <a:ea typeface="Montserrat"/>
              </a:rPr>
              <a:t>TASK ABSTRACTION LEVEL</a:t>
            </a:r>
            <a:endParaRPr b="0" lang="en-IN" sz="2400" spc="-1" strike="noStrike">
              <a:solidFill>
                <a:srgbClr val="c9211e"/>
              </a:solidFill>
              <a:highlight>
                <a:srgbClr val="ffff00"/>
              </a:highlight>
              <a:latin typeface="Arial"/>
            </a:endParaRPr>
          </a:p>
          <a:p>
            <a:pPr>
              <a:lnSpc>
                <a:spcPct val="100000"/>
              </a:lnSpc>
              <a:tabLst>
                <a:tab algn="l" pos="0"/>
              </a:tabLst>
            </a:pPr>
            <a:endParaRPr b="0" lang="en-IN" sz="2400" spc="-1" strike="noStrike">
              <a:solidFill>
                <a:srgbClr val="c9211e"/>
              </a:solidFill>
              <a:highlight>
                <a:srgbClr val="ffff00"/>
              </a:highlight>
              <a:latin typeface="Arial"/>
            </a:endParaRPr>
          </a:p>
          <a:p>
            <a:pPr>
              <a:lnSpc>
                <a:spcPct val="100000"/>
              </a:lnSpc>
              <a:tabLst>
                <a:tab algn="l" pos="0"/>
              </a:tabLst>
            </a:pPr>
            <a:r>
              <a:rPr b="0" lang="en" sz="2400" spc="-1" strike="noStrike">
                <a:latin typeface="Montserrat"/>
                <a:ea typeface="Montserrat"/>
              </a:rPr>
              <a:t>WHAT TO SHOW?</a:t>
            </a:r>
            <a:endParaRPr b="0" lang="en-IN" sz="2400" spc="-1" strike="noStrike">
              <a:solidFill>
                <a:srgbClr val="c9211e"/>
              </a:solidFill>
              <a:highlight>
                <a:srgbClr val="ffff00"/>
              </a:highlight>
              <a:latin typeface="Arial"/>
            </a:endParaRPr>
          </a:p>
        </p:txBody>
      </p:sp>
      <p:sp>
        <p:nvSpPr>
          <p:cNvPr id="159" name="CustomShape 2"/>
          <p:cNvSpPr/>
          <p:nvPr/>
        </p:nvSpPr>
        <p:spPr>
          <a:xfrm>
            <a:off x="1296000" y="1296000"/>
            <a:ext cx="7038360" cy="3389400"/>
          </a:xfrm>
          <a:prstGeom prst="rect">
            <a:avLst/>
          </a:prstGeom>
          <a:noFill/>
          <a:ln>
            <a:noFill/>
          </a:ln>
        </p:spPr>
        <p:style>
          <a:lnRef idx="0"/>
          <a:fillRef idx="0"/>
          <a:effectRef idx="0"/>
          <a:fontRef idx="minor"/>
        </p:style>
        <p:txBody>
          <a:bodyPr lIns="90000" rIns="90000" tIns="91440" bIns="91440">
            <a:noAutofit/>
          </a:bodyPr>
          <a:p>
            <a:pPr marL="146160" algn="just">
              <a:lnSpc>
                <a:spcPct val="150000"/>
              </a:lnSpc>
              <a:tabLst>
                <a:tab algn="l" pos="0"/>
              </a:tabLst>
            </a:pPr>
            <a:r>
              <a:rPr b="0" lang="en-GB" sz="1400" spc="-1" strike="noStrike">
                <a:solidFill>
                  <a:srgbClr val="ffffff"/>
                </a:solidFill>
                <a:latin typeface="Lato"/>
                <a:ea typeface="Lato"/>
              </a:rPr>
              <a:t>Our main focus is to analyse and display the covid 19 data in animated and graphical form so that user can easily grab the pattern. We will also relate the covid 19 data with effects on economy with the help of data visualization tools. We aim to cover following objectives through our project:-</a:t>
            </a:r>
            <a:endParaRPr b="0" lang="en-IN" sz="1400" spc="-1" strike="noStrike">
              <a:latin typeface="Arial"/>
            </a:endParaRPr>
          </a:p>
          <a:p>
            <a:pPr marL="457200" indent="-310320" algn="just">
              <a:lnSpc>
                <a:spcPct val="150000"/>
              </a:lnSpc>
              <a:buClr>
                <a:srgbClr val="ffffff"/>
              </a:buClr>
              <a:buFont typeface="Wingdings" charset="2"/>
              <a:buChar char=""/>
              <a:tabLst>
                <a:tab algn="l" pos="0"/>
              </a:tabLst>
            </a:pPr>
            <a:r>
              <a:rPr b="1" lang="en-US" sz="1400" spc="-1" strike="noStrike">
                <a:solidFill>
                  <a:srgbClr val="ffffff"/>
                </a:solidFill>
                <a:latin typeface="Lato"/>
                <a:ea typeface="Lato"/>
              </a:rPr>
              <a:t>Geographical Visualization:</a:t>
            </a:r>
            <a:endParaRPr b="0" lang="en-IN" sz="1400" spc="-1" strike="noStrike">
              <a:latin typeface="Arial"/>
            </a:endParaRPr>
          </a:p>
          <a:p>
            <a:pPr marL="146160" algn="just">
              <a:lnSpc>
                <a:spcPct val="150000"/>
              </a:lnSpc>
              <a:tabLst>
                <a:tab algn="l" pos="0"/>
              </a:tabLst>
            </a:pPr>
            <a:endParaRPr b="0" lang="en-IN" sz="1400" spc="-1" strike="noStrike">
              <a:latin typeface="Arial"/>
            </a:endParaRPr>
          </a:p>
          <a:p>
            <a:pPr marL="457200" indent="-310320">
              <a:lnSpc>
                <a:spcPct val="115000"/>
              </a:lnSpc>
              <a:buClr>
                <a:srgbClr val="ffffff"/>
              </a:buClr>
              <a:buFont typeface="Lato"/>
              <a:buChar char="●"/>
              <a:tabLst>
                <a:tab algn="l" pos="0"/>
              </a:tabLst>
            </a:pPr>
            <a:r>
              <a:rPr b="0" lang="en-US" sz="1400" spc="-1" strike="noStrike">
                <a:solidFill>
                  <a:srgbClr val="ffffff"/>
                </a:solidFill>
                <a:latin typeface="Lato"/>
                <a:ea typeface="Lato"/>
              </a:rPr>
              <a:t>The main and the most compelling reason for this visualization is so that we can visualize the spread of the virus for China to the rest of the world</a:t>
            </a:r>
            <a:endParaRPr b="0" lang="en-IN" sz="1400" spc="-1" strike="noStrike">
              <a:latin typeface="Arial"/>
            </a:endParaRPr>
          </a:p>
          <a:p>
            <a:pPr marL="457200" indent="-310320">
              <a:lnSpc>
                <a:spcPct val="115000"/>
              </a:lnSpc>
              <a:buClr>
                <a:srgbClr val="ffffff"/>
              </a:buClr>
              <a:buFont typeface="Lato"/>
              <a:buChar char="●"/>
              <a:tabLst>
                <a:tab algn="l" pos="0"/>
              </a:tabLst>
            </a:pPr>
            <a:r>
              <a:rPr b="0" lang="en-US" sz="1400" spc="-1" strike="noStrike">
                <a:solidFill>
                  <a:srgbClr val="ffffff"/>
                </a:solidFill>
                <a:latin typeface="Lato"/>
                <a:ea typeface="Lato"/>
              </a:rPr>
              <a:t>This graph shows the sudden rise in the number of cases in countries like the US, Italy, Iran.</a:t>
            </a:r>
            <a:endParaRPr b="0" lang="en-IN" sz="1400" spc="-1" strike="noStrike">
              <a:latin typeface="Arial"/>
            </a:endParaRPr>
          </a:p>
          <a:p>
            <a:pPr marL="146160" algn="just">
              <a:lnSpc>
                <a:spcPct val="150000"/>
              </a:lnSpc>
              <a:tabLst>
                <a:tab algn="l" pos="0"/>
              </a:tabLst>
            </a:pPr>
            <a:endParaRPr b="0" lang="en-IN" sz="1400" spc="-1" strike="noStrike">
              <a:latin typeface="Arial"/>
            </a:endParaRPr>
          </a:p>
          <a:p>
            <a:pPr marL="146160" algn="just">
              <a:lnSpc>
                <a:spcPct val="150000"/>
              </a:lnSpc>
              <a:tabLst>
                <a:tab algn="l" pos="0"/>
              </a:tabLst>
            </a:pPr>
            <a:endParaRPr b="0" lang="en-IN" sz="1400" spc="-1" strike="noStrike">
              <a:latin typeface="Arial"/>
            </a:endParaRPr>
          </a:p>
        </p:txBody>
      </p:sp>
      <p:sp>
        <p:nvSpPr>
          <p:cNvPr id="160" name="CustomShape 3"/>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5AC145CF-BE81-40E0-A00F-5AEF93424B23}"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1326240" y="617400"/>
            <a:ext cx="7038360" cy="3846600"/>
          </a:xfrm>
          <a:prstGeom prst="rect">
            <a:avLst/>
          </a:prstGeom>
          <a:noFill/>
          <a:ln>
            <a:noFill/>
          </a:ln>
        </p:spPr>
        <p:style>
          <a:lnRef idx="0"/>
          <a:fillRef idx="0"/>
          <a:effectRef idx="0"/>
          <a:fontRef idx="minor"/>
        </p:style>
        <p:txBody>
          <a:bodyPr lIns="90000" rIns="90000" tIns="91440" bIns="91440">
            <a:noAutofit/>
          </a:bodyPr>
          <a:p>
            <a:pPr marL="457200" indent="-310320" algn="just">
              <a:lnSpc>
                <a:spcPct val="150000"/>
              </a:lnSpc>
              <a:buClr>
                <a:srgbClr val="ffffff"/>
              </a:buClr>
              <a:buFont typeface="Wingdings" charset="2"/>
              <a:buChar char=""/>
            </a:pPr>
            <a:r>
              <a:rPr b="1" lang="en-US" sz="1400" spc="-1" strike="noStrike">
                <a:solidFill>
                  <a:srgbClr val="ffffff"/>
                </a:solidFill>
                <a:latin typeface="Lato"/>
                <a:ea typeface="Lato"/>
              </a:rPr>
              <a:t>Epidemiology curve</a:t>
            </a:r>
            <a:endParaRPr b="0" lang="en-IN" sz="1400" spc="-1" strike="noStrike">
              <a:latin typeface="Arial"/>
            </a:endParaRPr>
          </a:p>
          <a:p>
            <a:pPr marL="457200" indent="-310320">
              <a:lnSpc>
                <a:spcPct val="115000"/>
              </a:lnSpc>
              <a:buClr>
                <a:srgbClr val="ffffff"/>
              </a:buClr>
              <a:buFont typeface="Lato"/>
              <a:buChar char="●"/>
            </a:pPr>
            <a:r>
              <a:rPr b="0" lang="en-US" sz="1400" spc="-1" strike="noStrike">
                <a:solidFill>
                  <a:srgbClr val="ffffff"/>
                </a:solidFill>
                <a:latin typeface="Lato"/>
                <a:ea typeface="Lato"/>
              </a:rPr>
              <a:t>An "epidemic curve" shows the frequency of new cases over time based on the date of onset of disease. </a:t>
            </a:r>
            <a:endParaRPr b="0" lang="en-IN" sz="1400" spc="-1" strike="noStrike">
              <a:latin typeface="Arial"/>
            </a:endParaRPr>
          </a:p>
          <a:p>
            <a:pPr marL="457200" indent="-310320">
              <a:lnSpc>
                <a:spcPct val="115000"/>
              </a:lnSpc>
              <a:buClr>
                <a:srgbClr val="ffffff"/>
              </a:buClr>
              <a:buFont typeface="Lato"/>
              <a:buChar char="●"/>
            </a:pPr>
            <a:r>
              <a:rPr b="0" lang="en-US" sz="1400" spc="-1" strike="noStrike">
                <a:solidFill>
                  <a:srgbClr val="ffffff"/>
                </a:solidFill>
                <a:latin typeface="Lato"/>
                <a:ea typeface="Lato"/>
              </a:rPr>
              <a:t>The shape of the curve in relation to the incubation period for a particular disease can give clues about the source.</a:t>
            </a:r>
            <a:endParaRPr b="0" lang="en-IN" sz="1400" spc="-1" strike="noStrike">
              <a:latin typeface="Arial"/>
            </a:endParaRPr>
          </a:p>
          <a:p>
            <a:pPr marL="146160" algn="just">
              <a:lnSpc>
                <a:spcPct val="150000"/>
              </a:lnSpc>
              <a:tabLst>
                <a:tab algn="l" pos="0"/>
              </a:tabLst>
            </a:pPr>
            <a:endParaRPr b="0" lang="en-IN" sz="1400" spc="-1" strike="noStrike">
              <a:latin typeface="Arial"/>
            </a:endParaRPr>
          </a:p>
          <a:p>
            <a:pPr marL="457200" indent="-310320" algn="just">
              <a:lnSpc>
                <a:spcPct val="150000"/>
              </a:lnSpc>
              <a:buClr>
                <a:srgbClr val="ffffff"/>
              </a:buClr>
              <a:buFont typeface="Wingdings" charset="2"/>
              <a:buChar char=""/>
              <a:tabLst>
                <a:tab algn="l" pos="0"/>
              </a:tabLst>
            </a:pPr>
            <a:r>
              <a:rPr b="1" lang="en-US" sz="1400" spc="-1" strike="noStrike">
                <a:solidFill>
                  <a:srgbClr val="ffffff"/>
                </a:solidFill>
                <a:latin typeface="Lato"/>
                <a:ea typeface="Lato"/>
              </a:rPr>
              <a:t>Logistic Graph</a:t>
            </a:r>
            <a:endParaRPr b="0" lang="en-IN" sz="1400" spc="-1" strike="noStrike">
              <a:latin typeface="Arial"/>
            </a:endParaRPr>
          </a:p>
          <a:p>
            <a:pPr marL="457200" indent="-310320">
              <a:lnSpc>
                <a:spcPct val="115000"/>
              </a:lnSpc>
              <a:buClr>
                <a:srgbClr val="ffffff"/>
              </a:buClr>
              <a:buFont typeface="Lato"/>
              <a:buChar char="●"/>
              <a:tabLst>
                <a:tab algn="l" pos="0"/>
              </a:tabLst>
            </a:pPr>
            <a:r>
              <a:rPr b="0" lang="en-US" sz="1400" spc="-1" strike="noStrike">
                <a:solidFill>
                  <a:srgbClr val="ffffff"/>
                </a:solidFill>
                <a:latin typeface="Lato"/>
                <a:ea typeface="Lato"/>
              </a:rPr>
              <a:t>We will be plotting a line graph of confirmed cases Vs. confirmed cases per day of CoViD19 across the world to visualize whether we are actually winning or losing from this disease. </a:t>
            </a:r>
            <a:endParaRPr b="0" lang="en-IN" sz="1400" spc="-1" strike="noStrike">
              <a:latin typeface="Arial"/>
            </a:endParaRPr>
          </a:p>
          <a:p>
            <a:pPr marL="457200" indent="-310320">
              <a:lnSpc>
                <a:spcPct val="115000"/>
              </a:lnSpc>
              <a:buClr>
                <a:srgbClr val="ffffff"/>
              </a:buClr>
              <a:buFont typeface="Lato"/>
              <a:buChar char="●"/>
              <a:tabLst>
                <a:tab algn="l" pos="0"/>
              </a:tabLst>
            </a:pPr>
            <a:r>
              <a:rPr b="0" lang="en-US" sz="1400" spc="-1" strike="noStrike">
                <a:solidFill>
                  <a:srgbClr val="ffffff"/>
                </a:solidFill>
                <a:latin typeface="Lato"/>
                <a:ea typeface="Lato"/>
              </a:rPr>
              <a:t>This graph shows all countries travelling along the trajectory of exponential growth and it makes it easy to depict which countries have managed to stop the exponential spread of the disease.</a:t>
            </a:r>
            <a:endParaRPr b="0" lang="en-IN" sz="1400" spc="-1" strike="noStrike">
              <a:latin typeface="Arial"/>
            </a:endParaRPr>
          </a:p>
          <a:p>
            <a:pPr marL="146160" algn="just">
              <a:lnSpc>
                <a:spcPct val="150000"/>
              </a:lnSpc>
              <a:tabLst>
                <a:tab algn="l" pos="0"/>
              </a:tabLst>
            </a:pPr>
            <a:endParaRPr b="0" lang="en-IN" sz="1400" spc="-1" strike="noStrike">
              <a:latin typeface="Arial"/>
            </a:endParaRPr>
          </a:p>
          <a:p>
            <a:pPr marL="146160" algn="just">
              <a:lnSpc>
                <a:spcPct val="150000"/>
              </a:lnSpc>
              <a:tabLst>
                <a:tab algn="l" pos="0"/>
              </a:tabLst>
            </a:pPr>
            <a:endParaRPr b="0" lang="en-IN" sz="1400" spc="-1" strike="noStrike">
              <a:latin typeface="Arial"/>
            </a:endParaRPr>
          </a:p>
        </p:txBody>
      </p:sp>
      <p:sp>
        <p:nvSpPr>
          <p:cNvPr id="162" name="CustomShape 2"/>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3CD333E7-C180-48E0-8A6D-C5548CD9A36F}"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1326240" y="617400"/>
            <a:ext cx="7038360" cy="3846600"/>
          </a:xfrm>
          <a:prstGeom prst="rect">
            <a:avLst/>
          </a:prstGeom>
          <a:noFill/>
          <a:ln>
            <a:noFill/>
          </a:ln>
        </p:spPr>
        <p:style>
          <a:lnRef idx="0"/>
          <a:fillRef idx="0"/>
          <a:effectRef idx="0"/>
          <a:fontRef idx="minor"/>
        </p:style>
        <p:txBody>
          <a:bodyPr lIns="90000" rIns="90000" tIns="91440" bIns="91440">
            <a:noAutofit/>
          </a:bodyPr>
          <a:p>
            <a:pPr marL="457200" indent="-310320" algn="just">
              <a:lnSpc>
                <a:spcPct val="150000"/>
              </a:lnSpc>
              <a:buClr>
                <a:srgbClr val="ffffff"/>
              </a:buClr>
              <a:buFont typeface="Wingdings" charset="2"/>
              <a:buChar char=""/>
            </a:pPr>
            <a:r>
              <a:rPr b="1" lang="en-US" sz="1400" spc="-1" strike="noStrike">
                <a:solidFill>
                  <a:srgbClr val="ffffff"/>
                </a:solidFill>
                <a:latin typeface="Lato"/>
                <a:ea typeface="Lato"/>
              </a:rPr>
              <a:t>Spread Plots of Covid </a:t>
            </a:r>
            <a:endParaRPr b="0" lang="en-IN" sz="1400" spc="-1" strike="noStrike">
              <a:latin typeface="Arial"/>
            </a:endParaRPr>
          </a:p>
          <a:p>
            <a:pPr marL="457200" indent="-310320">
              <a:lnSpc>
                <a:spcPct val="115000"/>
              </a:lnSpc>
              <a:buClr>
                <a:srgbClr val="ffffff"/>
              </a:buClr>
              <a:buFont typeface="Lato"/>
              <a:buChar char="●"/>
            </a:pPr>
            <a:r>
              <a:rPr b="0" lang="en-US" sz="1400" spc="-1" strike="noStrike">
                <a:solidFill>
                  <a:srgbClr val="ffffff"/>
                </a:solidFill>
                <a:latin typeface="Lato"/>
                <a:ea typeface="Lato"/>
              </a:rPr>
              <a:t>The Covid19 data needs to be efficiently conveyed to people, since in the event of a pandemic like this, intuition cannot substitute for facts to understand how the spread is advancing.</a:t>
            </a:r>
            <a:endParaRPr b="0" lang="en-IN" sz="1400" spc="-1" strike="noStrike">
              <a:latin typeface="Arial"/>
            </a:endParaRPr>
          </a:p>
          <a:p>
            <a:pPr marL="457200" indent="-310320">
              <a:lnSpc>
                <a:spcPct val="115000"/>
              </a:lnSpc>
              <a:buClr>
                <a:srgbClr val="ffffff"/>
              </a:buClr>
              <a:buFont typeface="Lato"/>
              <a:buChar char="●"/>
            </a:pPr>
            <a:r>
              <a:rPr b="0" lang="en-US" sz="1400" spc="-1" strike="noStrike">
                <a:solidFill>
                  <a:srgbClr val="ffffff"/>
                </a:solidFill>
                <a:latin typeface="Lato"/>
                <a:ea typeface="Lato"/>
              </a:rPr>
              <a:t>Visualizing collected data can make its interpretation easy, and can help others understand quickly what has taken others so long to collect and analyze. After all, a picture is worth a thousand words.</a:t>
            </a:r>
            <a:endParaRPr b="0" lang="en-IN" sz="1400" spc="-1" strike="noStrike">
              <a:latin typeface="Arial"/>
            </a:endParaRPr>
          </a:p>
          <a:p>
            <a:pPr marL="146160">
              <a:lnSpc>
                <a:spcPct val="115000"/>
              </a:lnSpc>
              <a:tabLst>
                <a:tab algn="l" pos="0"/>
              </a:tabLst>
            </a:pPr>
            <a:endParaRPr b="0" lang="en-IN" sz="1400" spc="-1" strike="noStrike">
              <a:latin typeface="Arial"/>
            </a:endParaRPr>
          </a:p>
          <a:p>
            <a:pPr marL="457200" indent="-310320" algn="just">
              <a:lnSpc>
                <a:spcPct val="150000"/>
              </a:lnSpc>
              <a:buClr>
                <a:srgbClr val="ffffff"/>
              </a:buClr>
              <a:buFont typeface="Wingdings" charset="2"/>
              <a:buChar char=""/>
              <a:tabLst>
                <a:tab algn="l" pos="0"/>
              </a:tabLst>
            </a:pPr>
            <a:r>
              <a:rPr b="1" lang="en-US" sz="1400" spc="-1" strike="noStrike">
                <a:solidFill>
                  <a:srgbClr val="ffffff"/>
                </a:solidFill>
                <a:latin typeface="Lato"/>
                <a:ea typeface="Lato"/>
              </a:rPr>
              <a:t>Line, Spread, Ratio and Color bar plot of Stock Market </a:t>
            </a:r>
            <a:endParaRPr b="0" lang="en-IN" sz="1400" spc="-1" strike="noStrike">
              <a:latin typeface="Arial"/>
            </a:endParaRPr>
          </a:p>
          <a:p>
            <a:pPr marL="457200" indent="-310320">
              <a:lnSpc>
                <a:spcPct val="115000"/>
              </a:lnSpc>
              <a:buClr>
                <a:srgbClr val="ffffff"/>
              </a:buClr>
              <a:buFont typeface="Lato"/>
              <a:buChar char="●"/>
              <a:tabLst>
                <a:tab algn="l" pos="0"/>
              </a:tabLst>
            </a:pPr>
            <a:r>
              <a:rPr b="0" lang="en-US" sz="1400" spc="-1" strike="noStrike">
                <a:solidFill>
                  <a:srgbClr val="ffffff"/>
                </a:solidFill>
                <a:latin typeface="Lato"/>
                <a:ea typeface="Lato"/>
              </a:rPr>
              <a:t>The damage caused by COVID-19 is not confined to only select pockets of businesses but it is a widespread malady that is expected to keep the economy sick for a longer time</a:t>
            </a:r>
            <a:endParaRPr b="0" lang="en-IN" sz="1400" spc="-1" strike="noStrike">
              <a:latin typeface="Arial"/>
            </a:endParaRPr>
          </a:p>
          <a:p>
            <a:pPr marL="457200" indent="-310320">
              <a:lnSpc>
                <a:spcPct val="115000"/>
              </a:lnSpc>
              <a:buClr>
                <a:srgbClr val="ffffff"/>
              </a:buClr>
              <a:buFont typeface="Lato"/>
              <a:buChar char="●"/>
              <a:tabLst>
                <a:tab algn="l" pos="0"/>
              </a:tabLst>
            </a:pPr>
            <a:r>
              <a:rPr b="0" lang="en-US" sz="1400" spc="-1" strike="noStrike">
                <a:solidFill>
                  <a:srgbClr val="ffffff"/>
                </a:solidFill>
                <a:latin typeface="Lato"/>
                <a:ea typeface="Lato"/>
              </a:rPr>
              <a:t>With these visualizations we can have the magnitude of impact on each sector and which sector have suffered the most and continue to suffer.</a:t>
            </a:r>
            <a:endParaRPr b="0" lang="en-IN" sz="1400" spc="-1" strike="noStrike">
              <a:latin typeface="Arial"/>
            </a:endParaRPr>
          </a:p>
          <a:p>
            <a:pPr marL="146160" algn="just">
              <a:lnSpc>
                <a:spcPct val="150000"/>
              </a:lnSpc>
              <a:tabLst>
                <a:tab algn="l" pos="0"/>
              </a:tabLst>
            </a:pPr>
            <a:endParaRPr b="0" lang="en-IN" sz="1400" spc="-1" strike="noStrike">
              <a:latin typeface="Arial"/>
            </a:endParaRPr>
          </a:p>
          <a:p>
            <a:pPr marL="146160" algn="just">
              <a:lnSpc>
                <a:spcPct val="150000"/>
              </a:lnSpc>
              <a:tabLst>
                <a:tab algn="l" pos="0"/>
              </a:tabLst>
            </a:pPr>
            <a:endParaRPr b="0" lang="en-IN" sz="1400" spc="-1" strike="noStrike">
              <a:latin typeface="Arial"/>
            </a:endParaRPr>
          </a:p>
          <a:p>
            <a:pPr marL="146160" algn="just">
              <a:lnSpc>
                <a:spcPct val="150000"/>
              </a:lnSpc>
              <a:tabLst>
                <a:tab algn="l" pos="0"/>
              </a:tabLst>
            </a:pPr>
            <a:endParaRPr b="0" lang="en-IN" sz="1400" spc="-1" strike="noStrike">
              <a:latin typeface="Arial"/>
            </a:endParaRPr>
          </a:p>
          <a:p>
            <a:pPr marL="146160" algn="just">
              <a:lnSpc>
                <a:spcPct val="150000"/>
              </a:lnSpc>
              <a:tabLst>
                <a:tab algn="l" pos="0"/>
              </a:tabLst>
            </a:pPr>
            <a:endParaRPr b="0" lang="en-IN" sz="1400" spc="-1" strike="noStrike">
              <a:latin typeface="Arial"/>
            </a:endParaRPr>
          </a:p>
          <a:p>
            <a:pPr marL="146160" algn="just">
              <a:lnSpc>
                <a:spcPct val="150000"/>
              </a:lnSpc>
              <a:tabLst>
                <a:tab algn="l" pos="0"/>
              </a:tabLst>
            </a:pPr>
            <a:endParaRPr b="0" lang="en-IN" sz="1400" spc="-1" strike="noStrike">
              <a:latin typeface="Arial"/>
            </a:endParaRPr>
          </a:p>
        </p:txBody>
      </p:sp>
      <p:sp>
        <p:nvSpPr>
          <p:cNvPr id="164" name="CustomShape 2"/>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D9E62B5F-BDDD-4554-A80A-3BF81A7357EE}" type="slidenum">
              <a:rPr b="0" lang="en" sz="1000" spc="-1" strike="noStrike">
                <a:solidFill>
                  <a:srgbClr val="ffffff"/>
                </a:solidFill>
                <a:latin typeface="Lato"/>
                <a:ea typeface="Lato"/>
              </a:rPr>
              <a:t>&lt;number&gt;</a:t>
            </a:fld>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8472600" y="4663080"/>
            <a:ext cx="547920" cy="392760"/>
          </a:xfrm>
          <a:prstGeom prst="rect">
            <a:avLst/>
          </a:prstGeom>
          <a:noFill/>
          <a:ln>
            <a:noFill/>
          </a:ln>
        </p:spPr>
        <p:style>
          <a:lnRef idx="0"/>
          <a:fillRef idx="0"/>
          <a:effectRef idx="0"/>
          <a:fontRef idx="minor"/>
        </p:style>
        <p:txBody>
          <a:bodyPr lIns="90000" rIns="90000" tIns="91440" bIns="91440" anchor="ctr">
            <a:noAutofit/>
          </a:bodyPr>
          <a:p>
            <a:pPr algn="r">
              <a:lnSpc>
                <a:spcPct val="100000"/>
              </a:lnSpc>
              <a:tabLst>
                <a:tab algn="l" pos="0"/>
              </a:tabLst>
            </a:pPr>
            <a:fld id="{1199E7C8-8687-4C22-8FD8-C35586EE2802}" type="slidenum">
              <a:rPr b="0" lang="en" sz="1000" spc="-1" strike="noStrike">
                <a:solidFill>
                  <a:srgbClr val="ffffff"/>
                </a:solidFill>
                <a:latin typeface="Lato"/>
                <a:ea typeface="Lato"/>
              </a:rPr>
              <a:t>&lt;number&gt;</a:t>
            </a:fld>
            <a:endParaRPr b="0" lang="en-IN" sz="1000" spc="-1" strike="noStrike">
              <a:latin typeface="Arial"/>
            </a:endParaRPr>
          </a:p>
        </p:txBody>
      </p:sp>
      <p:pic>
        <p:nvPicPr>
          <p:cNvPr id="166" name="Picture 2" descr="1,994 Stock Market Graphs Computer Screen Photos - Free &amp; Royalty-Free Stock  Photos from Dreamstime"/>
          <p:cNvPicPr/>
          <p:nvPr/>
        </p:nvPicPr>
        <p:blipFill>
          <a:blip r:embed="rId1"/>
          <a:stretch/>
        </p:blipFill>
        <p:spPr>
          <a:xfrm>
            <a:off x="0" y="0"/>
            <a:ext cx="9143280" cy="51429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A0F7AE3F95D594EBBCBFDDF8C3AE3EC" ma:contentTypeVersion="2" ma:contentTypeDescription="Create a new document." ma:contentTypeScope="" ma:versionID="6c9ac33c9a6f2d3f06840e023ddfcbe3">
  <xsd:schema xmlns:xsd="http://www.w3.org/2001/XMLSchema" xmlns:xs="http://www.w3.org/2001/XMLSchema" xmlns:p="http://schemas.microsoft.com/office/2006/metadata/properties" xmlns:ns2="ea698f68-e4a3-4119-8942-1798ec9a9ae4" targetNamespace="http://schemas.microsoft.com/office/2006/metadata/properties" ma:root="true" ma:fieldsID="3ed5573f357102af4ad00723061e2bcd" ns2:_="">
    <xsd:import namespace="ea698f68-e4a3-4119-8942-1798ec9a9ae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698f68-e4a3-4119-8942-1798ec9a9a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7EF556-C6BA-4622-93C1-B32A95AD88D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4EBBF70-4084-431C-BE19-6A1EDF9AC1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a698f68-e4a3-4119-8942-1798ec9a9a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C185BD-0780-4381-A46E-BED55B146B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1404</TotalTime>
  <Application>LibreOffice/6.4.7.2$Linux_X86_64 LibreOffice_project/40$Build-2</Application>
  <Words>2209</Words>
  <Paragraphs>155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LUKEFIRE</dc:creator>
  <dc:description/>
  <dc:language>en-IN</dc:language>
  <cp:lastModifiedBy/>
  <dcterms:modified xsi:type="dcterms:W3CDTF">2021-05-21T19:39:41Z</dcterms:modified>
  <cp:revision>80</cp:revision>
  <dc:subject/>
  <dc:title>E-GARDENER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0x010100BA0F7AE3F95D594EBBCBFDDF8C3AE3EC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13</vt:i4>
  </property>
  <property fmtid="{D5CDD505-2E9C-101B-9397-08002B2CF9AE}" pid="9" name="PresentationFormat">
    <vt:lpwstr>On-screen Show (16:9)</vt:lpwstr>
  </property>
  <property fmtid="{D5CDD505-2E9C-101B-9397-08002B2CF9AE}" pid="10" name="ScaleCrop">
    <vt:bool>0</vt:bool>
  </property>
  <property fmtid="{D5CDD505-2E9C-101B-9397-08002B2CF9AE}" pid="11" name="ShareDoc">
    <vt:bool>0</vt:bool>
  </property>
  <property fmtid="{D5CDD505-2E9C-101B-9397-08002B2CF9AE}" pid="12" name="Slides">
    <vt:i4>28</vt:i4>
  </property>
</Properties>
</file>