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0" r:id="rId3"/>
    <p:sldId id="281" r:id="rId4"/>
    <p:sldId id="258" r:id="rId5"/>
    <p:sldId id="259" r:id="rId6"/>
    <p:sldId id="260" r:id="rId7"/>
    <p:sldId id="261" r:id="rId8"/>
    <p:sldId id="262" r:id="rId9"/>
    <p:sldId id="263" r:id="rId10"/>
    <p:sldId id="264" r:id="rId11"/>
    <p:sldId id="265" r:id="rId12"/>
    <p:sldId id="266" r:id="rId13"/>
    <p:sldId id="267" r:id="rId14"/>
    <p:sldId id="268" r:id="rId15"/>
    <p:sldId id="269" r:id="rId16"/>
    <p:sldId id="282" r:id="rId17"/>
    <p:sldId id="283" r:id="rId18"/>
    <p:sldId id="284" r:id="rId19"/>
    <p:sldId id="285" r:id="rId20"/>
    <p:sldId id="286" r:id="rId21"/>
    <p:sldId id="287" r:id="rId22"/>
    <p:sldId id="288" r:id="rId23"/>
    <p:sldId id="289" r:id="rId24"/>
    <p:sldId id="318" r:id="rId25"/>
    <p:sldId id="298" r:id="rId26"/>
    <p:sldId id="296" r:id="rId27"/>
    <p:sldId id="297"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97AEC4-9645-4B1C-85E1-235EA778DFEC}"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55B2D-7CB2-4943-BD44-41E878B4E096}" type="slidenum">
              <a:rPr lang="en-US" smtClean="0"/>
              <a:t>‹#›</a:t>
            </a:fld>
            <a:endParaRPr lang="en-US"/>
          </a:p>
        </p:txBody>
      </p:sp>
    </p:spTree>
    <p:extLst>
      <p:ext uri="{BB962C8B-B14F-4D97-AF65-F5344CB8AC3E}">
        <p14:creationId xmlns:p14="http://schemas.microsoft.com/office/powerpoint/2010/main" val="3422176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97AEC4-9645-4B1C-85E1-235EA778DFEC}"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55B2D-7CB2-4943-BD44-41E878B4E096}" type="slidenum">
              <a:rPr lang="en-US" smtClean="0"/>
              <a:t>‹#›</a:t>
            </a:fld>
            <a:endParaRPr lang="en-US"/>
          </a:p>
        </p:txBody>
      </p:sp>
    </p:spTree>
    <p:extLst>
      <p:ext uri="{BB962C8B-B14F-4D97-AF65-F5344CB8AC3E}">
        <p14:creationId xmlns:p14="http://schemas.microsoft.com/office/powerpoint/2010/main" val="213347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97AEC4-9645-4B1C-85E1-235EA778DFEC}"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55B2D-7CB2-4943-BD44-41E878B4E09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95404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97AEC4-9645-4B1C-85E1-235EA778DFEC}"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55B2D-7CB2-4943-BD44-41E878B4E096}" type="slidenum">
              <a:rPr lang="en-US" smtClean="0"/>
              <a:t>‹#›</a:t>
            </a:fld>
            <a:endParaRPr lang="en-US"/>
          </a:p>
        </p:txBody>
      </p:sp>
    </p:spTree>
    <p:extLst>
      <p:ext uri="{BB962C8B-B14F-4D97-AF65-F5344CB8AC3E}">
        <p14:creationId xmlns:p14="http://schemas.microsoft.com/office/powerpoint/2010/main" val="865025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97AEC4-9645-4B1C-85E1-235EA778DFEC}"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55B2D-7CB2-4943-BD44-41E878B4E09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3764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97AEC4-9645-4B1C-85E1-235EA778DFEC}"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55B2D-7CB2-4943-BD44-41E878B4E096}" type="slidenum">
              <a:rPr lang="en-US" smtClean="0"/>
              <a:t>‹#›</a:t>
            </a:fld>
            <a:endParaRPr lang="en-US"/>
          </a:p>
        </p:txBody>
      </p:sp>
    </p:spTree>
    <p:extLst>
      <p:ext uri="{BB962C8B-B14F-4D97-AF65-F5344CB8AC3E}">
        <p14:creationId xmlns:p14="http://schemas.microsoft.com/office/powerpoint/2010/main" val="2019074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97AEC4-9645-4B1C-85E1-235EA778DFEC}"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55B2D-7CB2-4943-BD44-41E878B4E096}" type="slidenum">
              <a:rPr lang="en-US" smtClean="0"/>
              <a:t>‹#›</a:t>
            </a:fld>
            <a:endParaRPr lang="en-US"/>
          </a:p>
        </p:txBody>
      </p:sp>
    </p:spTree>
    <p:extLst>
      <p:ext uri="{BB962C8B-B14F-4D97-AF65-F5344CB8AC3E}">
        <p14:creationId xmlns:p14="http://schemas.microsoft.com/office/powerpoint/2010/main" val="3570841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97AEC4-9645-4B1C-85E1-235EA778DFEC}"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55B2D-7CB2-4943-BD44-41E878B4E096}" type="slidenum">
              <a:rPr lang="en-US" smtClean="0"/>
              <a:t>‹#›</a:t>
            </a:fld>
            <a:endParaRPr lang="en-US"/>
          </a:p>
        </p:txBody>
      </p:sp>
    </p:spTree>
    <p:extLst>
      <p:ext uri="{BB962C8B-B14F-4D97-AF65-F5344CB8AC3E}">
        <p14:creationId xmlns:p14="http://schemas.microsoft.com/office/powerpoint/2010/main" val="3739757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97AEC4-9645-4B1C-85E1-235EA778DFEC}"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55B2D-7CB2-4943-BD44-41E878B4E096}" type="slidenum">
              <a:rPr lang="en-US" smtClean="0"/>
              <a:t>‹#›</a:t>
            </a:fld>
            <a:endParaRPr lang="en-US"/>
          </a:p>
        </p:txBody>
      </p:sp>
    </p:spTree>
    <p:extLst>
      <p:ext uri="{BB962C8B-B14F-4D97-AF65-F5344CB8AC3E}">
        <p14:creationId xmlns:p14="http://schemas.microsoft.com/office/powerpoint/2010/main" val="426997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97AEC4-9645-4B1C-85E1-235EA778DFEC}"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55B2D-7CB2-4943-BD44-41E878B4E096}" type="slidenum">
              <a:rPr lang="en-US" smtClean="0"/>
              <a:t>‹#›</a:t>
            </a:fld>
            <a:endParaRPr lang="en-US"/>
          </a:p>
        </p:txBody>
      </p:sp>
    </p:spTree>
    <p:extLst>
      <p:ext uri="{BB962C8B-B14F-4D97-AF65-F5344CB8AC3E}">
        <p14:creationId xmlns:p14="http://schemas.microsoft.com/office/powerpoint/2010/main" val="347754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97AEC4-9645-4B1C-85E1-235EA778DFEC}"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55B2D-7CB2-4943-BD44-41E878B4E096}" type="slidenum">
              <a:rPr lang="en-US" smtClean="0"/>
              <a:t>‹#›</a:t>
            </a:fld>
            <a:endParaRPr lang="en-US"/>
          </a:p>
        </p:txBody>
      </p:sp>
    </p:spTree>
    <p:extLst>
      <p:ext uri="{BB962C8B-B14F-4D97-AF65-F5344CB8AC3E}">
        <p14:creationId xmlns:p14="http://schemas.microsoft.com/office/powerpoint/2010/main" val="3046917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97AEC4-9645-4B1C-85E1-235EA778DFEC}" type="datetimeFigureOut">
              <a:rPr lang="en-US" smtClean="0"/>
              <a:t>11/26/2018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E55B2D-7CB2-4943-BD44-41E878B4E096}" type="slidenum">
              <a:rPr lang="en-US" smtClean="0"/>
              <a:t>‹#›</a:t>
            </a:fld>
            <a:endParaRPr lang="en-US"/>
          </a:p>
        </p:txBody>
      </p:sp>
    </p:spTree>
    <p:extLst>
      <p:ext uri="{BB962C8B-B14F-4D97-AF65-F5344CB8AC3E}">
        <p14:creationId xmlns:p14="http://schemas.microsoft.com/office/powerpoint/2010/main" val="575663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97AEC4-9645-4B1C-85E1-235EA778DFEC}" type="datetimeFigureOut">
              <a:rPr lang="en-US" smtClean="0"/>
              <a:t>11/26/2018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E55B2D-7CB2-4943-BD44-41E878B4E096}" type="slidenum">
              <a:rPr lang="en-US" smtClean="0"/>
              <a:t>‹#›</a:t>
            </a:fld>
            <a:endParaRPr lang="en-US"/>
          </a:p>
        </p:txBody>
      </p:sp>
    </p:spTree>
    <p:extLst>
      <p:ext uri="{BB962C8B-B14F-4D97-AF65-F5344CB8AC3E}">
        <p14:creationId xmlns:p14="http://schemas.microsoft.com/office/powerpoint/2010/main" val="71712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7AEC4-9645-4B1C-85E1-235EA778DFEC}" type="datetimeFigureOut">
              <a:rPr lang="en-US" smtClean="0"/>
              <a:t>11/26/2018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E55B2D-7CB2-4943-BD44-41E878B4E096}" type="slidenum">
              <a:rPr lang="en-US" smtClean="0"/>
              <a:t>‹#›</a:t>
            </a:fld>
            <a:endParaRPr lang="en-US"/>
          </a:p>
        </p:txBody>
      </p:sp>
    </p:spTree>
    <p:extLst>
      <p:ext uri="{BB962C8B-B14F-4D97-AF65-F5344CB8AC3E}">
        <p14:creationId xmlns:p14="http://schemas.microsoft.com/office/powerpoint/2010/main" val="3500989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97AEC4-9645-4B1C-85E1-235EA778DFEC}"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55B2D-7CB2-4943-BD44-41E878B4E096}" type="slidenum">
              <a:rPr lang="en-US" smtClean="0"/>
              <a:t>‹#›</a:t>
            </a:fld>
            <a:endParaRPr lang="en-US"/>
          </a:p>
        </p:txBody>
      </p:sp>
    </p:spTree>
    <p:extLst>
      <p:ext uri="{BB962C8B-B14F-4D97-AF65-F5344CB8AC3E}">
        <p14:creationId xmlns:p14="http://schemas.microsoft.com/office/powerpoint/2010/main" val="104330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97AEC4-9645-4B1C-85E1-235EA778DFEC}"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55B2D-7CB2-4943-BD44-41E878B4E096}" type="slidenum">
              <a:rPr lang="en-US" smtClean="0"/>
              <a:t>‹#›</a:t>
            </a:fld>
            <a:endParaRPr lang="en-US"/>
          </a:p>
        </p:txBody>
      </p:sp>
    </p:spTree>
    <p:extLst>
      <p:ext uri="{BB962C8B-B14F-4D97-AF65-F5344CB8AC3E}">
        <p14:creationId xmlns:p14="http://schemas.microsoft.com/office/powerpoint/2010/main" val="255277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97AEC4-9645-4B1C-85E1-235EA778DFEC}" type="datetimeFigureOut">
              <a:rPr lang="en-US" smtClean="0"/>
              <a:t>11/26/2018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E55B2D-7CB2-4943-BD44-41E878B4E096}" type="slidenum">
              <a:rPr lang="en-US" smtClean="0"/>
              <a:t>‹#›</a:t>
            </a:fld>
            <a:endParaRPr lang="en-US"/>
          </a:p>
        </p:txBody>
      </p:sp>
    </p:spTree>
    <p:extLst>
      <p:ext uri="{BB962C8B-B14F-4D97-AF65-F5344CB8AC3E}">
        <p14:creationId xmlns:p14="http://schemas.microsoft.com/office/powerpoint/2010/main" val="228757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Computer_file" TargetMode="External"/><Relationship Id="rId2" Type="http://schemas.openxmlformats.org/officeDocument/2006/relationships/hyperlink" Target="https://en.wikipedia.org/wiki/Graph_(discrete_mathematics)" TargetMode="External"/><Relationship Id="rId1" Type="http://schemas.openxmlformats.org/officeDocument/2006/relationships/slideLayout" Target="../slideLayouts/slideLayout2.xml"/><Relationship Id="rId4" Type="http://schemas.openxmlformats.org/officeDocument/2006/relationships/hyperlink" Target="https://en.wikipedia.org/wiki/File_extension"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Compiler Design using PLY language</a:t>
            </a:r>
            <a:endParaRPr lang="en-US" dirty="0"/>
          </a:p>
        </p:txBody>
      </p:sp>
      <p:sp>
        <p:nvSpPr>
          <p:cNvPr id="3" name="Subtitle 2"/>
          <p:cNvSpPr>
            <a:spLocks noGrp="1"/>
          </p:cNvSpPr>
          <p:nvPr>
            <p:ph type="subTitle" idx="1"/>
          </p:nvPr>
        </p:nvSpPr>
        <p:spPr/>
        <p:txBody>
          <a:bodyPr>
            <a:normAutofit lnSpcReduction="10000"/>
          </a:bodyPr>
          <a:lstStyle/>
          <a:p>
            <a:r>
              <a:rPr lang="en-US" dirty="0" smtClean="0"/>
              <a:t>Presented by:</a:t>
            </a:r>
          </a:p>
          <a:p>
            <a:r>
              <a:rPr lang="en-US" dirty="0" smtClean="0"/>
              <a:t>Kuldeep K Srivastava</a:t>
            </a:r>
          </a:p>
          <a:p>
            <a:r>
              <a:rPr lang="en-US" dirty="0" smtClean="0"/>
              <a:t>15/175</a:t>
            </a:r>
          </a:p>
          <a:p>
            <a:endParaRPr lang="en-US" dirty="0" smtClean="0"/>
          </a:p>
          <a:p>
            <a:endParaRPr lang="en-US" dirty="0"/>
          </a:p>
        </p:txBody>
      </p:sp>
    </p:spTree>
    <p:extLst>
      <p:ext uri="{BB962C8B-B14F-4D97-AF65-F5344CB8AC3E}">
        <p14:creationId xmlns:p14="http://schemas.microsoft.com/office/powerpoint/2010/main" val="2661711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rotWithShape="1">
          <a:blip r:embed="rId2"/>
          <a:srcRect t="4394" r="9167" b="4494"/>
          <a:stretch/>
        </p:blipFill>
        <p:spPr>
          <a:xfrm>
            <a:off x="1905000" y="575481"/>
            <a:ext cx="8305800" cy="6248400"/>
          </a:xfrm>
          <a:prstGeom prst="rect">
            <a:avLst/>
          </a:prstGeom>
        </p:spPr>
      </p:pic>
    </p:spTree>
    <p:extLst>
      <p:ext uri="{BB962C8B-B14F-4D97-AF65-F5344CB8AC3E}">
        <p14:creationId xmlns:p14="http://schemas.microsoft.com/office/powerpoint/2010/main" val="2032722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Implementation mechanism for problems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3457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rotWithShape="1">
          <a:blip r:embed="rId2"/>
          <a:srcRect t="4306" r="8333" b="5694"/>
          <a:stretch/>
        </p:blipFill>
        <p:spPr>
          <a:xfrm>
            <a:off x="1905000" y="381001"/>
            <a:ext cx="8382000" cy="6172201"/>
          </a:xfrm>
          <a:prstGeom prst="rect">
            <a:avLst/>
          </a:prstGeom>
        </p:spPr>
      </p:pic>
    </p:spTree>
    <p:extLst>
      <p:ext uri="{BB962C8B-B14F-4D97-AF65-F5344CB8AC3E}">
        <p14:creationId xmlns:p14="http://schemas.microsoft.com/office/powerpoint/2010/main" val="2936954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rotWithShape="1">
          <a:blip r:embed="rId2"/>
          <a:srcRect t="4306" r="8333" b="6806"/>
          <a:stretch/>
        </p:blipFill>
        <p:spPr>
          <a:xfrm>
            <a:off x="1981200" y="381001"/>
            <a:ext cx="8382000" cy="6096001"/>
          </a:xfrm>
          <a:prstGeom prst="rect">
            <a:avLst/>
          </a:prstGeom>
        </p:spPr>
      </p:pic>
    </p:spTree>
    <p:extLst>
      <p:ext uri="{BB962C8B-B14F-4D97-AF65-F5344CB8AC3E}">
        <p14:creationId xmlns:p14="http://schemas.microsoft.com/office/powerpoint/2010/main" val="2866659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rotWithShape="1">
          <a:blip r:embed="rId2"/>
          <a:srcRect t="4627" r="6666" b="7890"/>
          <a:stretch/>
        </p:blipFill>
        <p:spPr>
          <a:xfrm>
            <a:off x="1828800" y="533401"/>
            <a:ext cx="8534400" cy="6019801"/>
          </a:xfrm>
          <a:prstGeom prst="rect">
            <a:avLst/>
          </a:prstGeom>
        </p:spPr>
      </p:pic>
    </p:spTree>
    <p:extLst>
      <p:ext uri="{BB962C8B-B14F-4D97-AF65-F5344CB8AC3E}">
        <p14:creationId xmlns:p14="http://schemas.microsoft.com/office/powerpoint/2010/main" val="1132938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
          <p:cNvPicPr>
            <a:picLocks noChangeAspect="1"/>
          </p:cNvPicPr>
          <p:nvPr/>
        </p:nvPicPr>
        <p:blipFill rotWithShape="1">
          <a:blip r:embed="rId2"/>
          <a:srcRect t="4306" r="7500" b="5694"/>
          <a:stretch/>
        </p:blipFill>
        <p:spPr>
          <a:xfrm>
            <a:off x="1752600" y="381001"/>
            <a:ext cx="8458200" cy="5072419"/>
          </a:xfrm>
          <a:prstGeom prst="rect">
            <a:avLst/>
          </a:prstGeom>
        </p:spPr>
      </p:pic>
      <p:sp>
        <p:nvSpPr>
          <p:cNvPr id="3" name="TextBox 2"/>
          <p:cNvSpPr txBox="1"/>
          <p:nvPr/>
        </p:nvSpPr>
        <p:spPr>
          <a:xfrm>
            <a:off x="3505200" y="5638800"/>
            <a:ext cx="5257800" cy="523220"/>
          </a:xfrm>
          <a:prstGeom prst="rect">
            <a:avLst/>
          </a:prstGeom>
          <a:noFill/>
        </p:spPr>
        <p:txBody>
          <a:bodyPr wrap="square" rtlCol="0">
            <a:spAutoFit/>
          </a:bodyPr>
          <a:lstStyle/>
          <a:p>
            <a:pPr algn="ctr"/>
            <a:r>
              <a:rPr lang="en-US" sz="2800" dirty="0"/>
              <a:t>Compiler as solution </a:t>
            </a:r>
            <a:endParaRPr lang="en-US" sz="2800" dirty="0"/>
          </a:p>
        </p:txBody>
      </p:sp>
    </p:spTree>
    <p:extLst>
      <p:ext uri="{BB962C8B-B14F-4D97-AF65-F5344CB8AC3E}">
        <p14:creationId xmlns:p14="http://schemas.microsoft.com/office/powerpoint/2010/main" val="2765006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Definition</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A </a:t>
            </a:r>
            <a:r>
              <a:rPr lang="en-US" sz="3200" dirty="0"/>
              <a:t>compiler is computer software that transforms computer code written in one programming language (the source language) into another programming language (the target language). </a:t>
            </a:r>
            <a:endParaRPr lang="en-US" sz="3200" dirty="0"/>
          </a:p>
        </p:txBody>
      </p:sp>
    </p:spTree>
    <p:extLst>
      <p:ext uri="{BB962C8B-B14F-4D97-AF65-F5344CB8AC3E}">
        <p14:creationId xmlns:p14="http://schemas.microsoft.com/office/powerpoint/2010/main" val="562843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the problem</a:t>
            </a:r>
            <a:endParaRPr lang="en-US" dirty="0"/>
          </a:p>
        </p:txBody>
      </p:sp>
      <p:sp>
        <p:nvSpPr>
          <p:cNvPr id="3" name="Content Placeholder 2"/>
          <p:cNvSpPr>
            <a:spLocks noGrp="1"/>
          </p:cNvSpPr>
          <p:nvPr>
            <p:ph idx="1"/>
          </p:nvPr>
        </p:nvSpPr>
        <p:spPr/>
        <p:txBody>
          <a:bodyPr/>
          <a:lstStyle/>
          <a:p>
            <a:pPr marL="0" indent="0">
              <a:buNone/>
            </a:pPr>
            <a:r>
              <a:rPr lang="en-US" dirty="0" smtClean="0"/>
              <a:t>As </a:t>
            </a:r>
            <a:r>
              <a:rPr lang="en-US" dirty="0"/>
              <a:t>per the user point of view, there is need of at least two things in any of these </a:t>
            </a:r>
            <a:r>
              <a:rPr lang="en-US" dirty="0" smtClean="0"/>
              <a:t>tool:</a:t>
            </a:r>
          </a:p>
          <a:p>
            <a:r>
              <a:rPr lang="en-US" dirty="0" smtClean="0"/>
              <a:t> </a:t>
            </a:r>
            <a:r>
              <a:rPr lang="en-US" dirty="0"/>
              <a:t>Firstly, </a:t>
            </a:r>
            <a:r>
              <a:rPr lang="en-US" b="1" dirty="0"/>
              <a:t>the tools should be easy to understand and implement</a:t>
            </a:r>
            <a:r>
              <a:rPr lang="en-US" dirty="0" smtClean="0"/>
              <a:t>.</a:t>
            </a:r>
          </a:p>
          <a:p>
            <a:r>
              <a:rPr lang="en-US" dirty="0" smtClean="0"/>
              <a:t> </a:t>
            </a:r>
            <a:r>
              <a:rPr lang="en-US" dirty="0"/>
              <a:t>Secondly, </a:t>
            </a:r>
            <a:r>
              <a:rPr lang="en-US" b="1" dirty="0"/>
              <a:t>it should provide a different interface for lexical phase and syntax as well as sematic analysis </a:t>
            </a:r>
            <a:r>
              <a:rPr lang="en-US" b="1" dirty="0" smtClean="0"/>
              <a:t>phase.</a:t>
            </a:r>
          </a:p>
          <a:p>
            <a:r>
              <a:rPr lang="en-US" dirty="0" smtClean="0"/>
              <a:t>So </a:t>
            </a:r>
            <a:r>
              <a:rPr lang="en-US" dirty="0"/>
              <a:t>the problem is to provide to user with such a compiler designing tool which could provide both of these least requirements. </a:t>
            </a:r>
          </a:p>
          <a:p>
            <a:pPr marL="0" indent="0">
              <a:buNone/>
            </a:pPr>
            <a:endParaRPr lang="en-US" dirty="0"/>
          </a:p>
        </p:txBody>
      </p:sp>
    </p:spTree>
    <p:extLst>
      <p:ext uri="{BB962C8B-B14F-4D97-AF65-F5344CB8AC3E}">
        <p14:creationId xmlns:p14="http://schemas.microsoft.com/office/powerpoint/2010/main" val="696459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US" dirty="0"/>
          </a:p>
        </p:txBody>
      </p:sp>
      <p:sp>
        <p:nvSpPr>
          <p:cNvPr id="3" name="Content Placeholder 2"/>
          <p:cNvSpPr>
            <a:spLocks noGrp="1"/>
          </p:cNvSpPr>
          <p:nvPr>
            <p:ph idx="1"/>
          </p:nvPr>
        </p:nvSpPr>
        <p:spPr/>
        <p:txBody>
          <a:bodyPr/>
          <a:lstStyle/>
          <a:p>
            <a:pPr marL="0" indent="0">
              <a:buNone/>
            </a:pPr>
            <a:r>
              <a:rPr lang="en-US" dirty="0"/>
              <a:t>The main objective of the project is to </a:t>
            </a:r>
            <a:r>
              <a:rPr lang="en-US" dirty="0" smtClean="0"/>
              <a:t>:</a:t>
            </a:r>
          </a:p>
          <a:p>
            <a:r>
              <a:rPr lang="en-US" dirty="0" smtClean="0"/>
              <a:t>design </a:t>
            </a:r>
            <a:r>
              <a:rPr lang="en-US" dirty="0"/>
              <a:t>a source-to-source compiler which can be used to translate the program written in PLY++ framework into PLY framework program which is further interpreted using Python Lex and </a:t>
            </a:r>
            <a:r>
              <a:rPr lang="en-US" dirty="0" err="1"/>
              <a:t>Yacc</a:t>
            </a:r>
            <a:r>
              <a:rPr lang="en-US" dirty="0"/>
              <a:t> to give the required compiler described in PLY++ program</a:t>
            </a:r>
            <a:r>
              <a:rPr lang="en-US" dirty="0" smtClean="0"/>
              <a:t>.</a:t>
            </a:r>
          </a:p>
          <a:p>
            <a:r>
              <a:rPr lang="en-US" dirty="0"/>
              <a:t>The main purpose of the project is to provide a compiler designing tool which can be easily understood by its user and along with that it should provide interface for different phases of compiler especially lexical analysis phase and syntax analysis phase.</a:t>
            </a:r>
          </a:p>
          <a:p>
            <a:endParaRPr lang="en-US" dirty="0"/>
          </a:p>
          <a:p>
            <a:pPr marL="0" indent="0">
              <a:buNone/>
            </a:pPr>
            <a:endParaRPr lang="en-US" dirty="0"/>
          </a:p>
        </p:txBody>
      </p:sp>
    </p:spTree>
    <p:extLst>
      <p:ext uri="{BB962C8B-B14F-4D97-AF65-F5344CB8AC3E}">
        <p14:creationId xmlns:p14="http://schemas.microsoft.com/office/powerpoint/2010/main" val="352677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Primitive Compiler </a:t>
            </a:r>
            <a:r>
              <a:rPr lang="en-US" dirty="0" smtClean="0"/>
              <a:t>designing Tools</a:t>
            </a:r>
            <a:endParaRPr lang="en-US" dirty="0"/>
          </a:p>
        </p:txBody>
      </p:sp>
    </p:spTree>
    <p:extLst>
      <p:ext uri="{BB962C8B-B14F-4D97-AF65-F5344CB8AC3E}">
        <p14:creationId xmlns:p14="http://schemas.microsoft.com/office/powerpoint/2010/main" val="695081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Compiler?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72910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 and </a:t>
            </a:r>
            <a:r>
              <a:rPr lang="en-US" dirty="0" err="1" smtClean="0"/>
              <a:t>Yacc</a:t>
            </a:r>
            <a:r>
              <a:rPr lang="en-US" dirty="0" smtClean="0"/>
              <a:t> Introduction</a:t>
            </a:r>
            <a:endParaRPr lang="en-US" dirty="0"/>
          </a:p>
        </p:txBody>
      </p:sp>
      <p:sp>
        <p:nvSpPr>
          <p:cNvPr id="3" name="Content Placeholder 2"/>
          <p:cNvSpPr>
            <a:spLocks noGrp="1"/>
          </p:cNvSpPr>
          <p:nvPr>
            <p:ph idx="1"/>
          </p:nvPr>
        </p:nvSpPr>
        <p:spPr/>
        <p:txBody>
          <a:bodyPr/>
          <a:lstStyle/>
          <a:p>
            <a:r>
              <a:rPr lang="en-US" dirty="0" smtClean="0"/>
              <a:t>Typical programming tool for generating compilers</a:t>
            </a:r>
          </a:p>
          <a:p>
            <a:r>
              <a:rPr lang="en-US" dirty="0" smtClean="0"/>
              <a:t>Lex </a:t>
            </a:r>
            <a:r>
              <a:rPr lang="en-US" dirty="0"/>
              <a:t>generates C code for a lexical </a:t>
            </a:r>
            <a:r>
              <a:rPr lang="en-US" dirty="0" err="1"/>
              <a:t>analyser</a:t>
            </a:r>
            <a:r>
              <a:rPr lang="en-US" dirty="0"/>
              <a:t>, or scanner. It uses patterns that match strings in the input and convert the strings to tokens. </a:t>
            </a:r>
          </a:p>
          <a:p>
            <a:r>
              <a:rPr lang="en-US" dirty="0" err="1"/>
              <a:t>Yacc</a:t>
            </a:r>
            <a:r>
              <a:rPr lang="en-US" dirty="0"/>
              <a:t> generates a C code for a syntax </a:t>
            </a:r>
            <a:r>
              <a:rPr lang="en-US" dirty="0" err="1"/>
              <a:t>analyser</a:t>
            </a:r>
            <a:r>
              <a:rPr lang="en-US" dirty="0"/>
              <a:t>, or parser. </a:t>
            </a:r>
            <a:r>
              <a:rPr lang="en-US" dirty="0" err="1"/>
              <a:t>Yacc</a:t>
            </a:r>
            <a:r>
              <a:rPr lang="en-US" dirty="0"/>
              <a:t> uses grammar rules that allow it to </a:t>
            </a:r>
            <a:r>
              <a:rPr lang="en-US" dirty="0" err="1"/>
              <a:t>analyse</a:t>
            </a:r>
            <a:r>
              <a:rPr lang="en-US" dirty="0"/>
              <a:t> tokens from </a:t>
            </a:r>
            <a:r>
              <a:rPr lang="en-US" dirty="0" err="1"/>
              <a:t>lex</a:t>
            </a:r>
            <a:r>
              <a:rPr lang="en-US" dirty="0"/>
              <a:t> and create a syntax tree.</a:t>
            </a:r>
          </a:p>
          <a:p>
            <a:endParaRPr lang="en-US" dirty="0"/>
          </a:p>
        </p:txBody>
      </p:sp>
    </p:spTree>
    <p:extLst>
      <p:ext uri="{BB962C8B-B14F-4D97-AF65-F5344CB8AC3E}">
        <p14:creationId xmlns:p14="http://schemas.microsoft.com/office/powerpoint/2010/main" val="3563360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 and </a:t>
            </a:r>
            <a:r>
              <a:rPr lang="en-US" dirty="0" err="1" smtClean="0"/>
              <a:t>Yacc</a:t>
            </a:r>
            <a:r>
              <a:rPr lang="en-US" dirty="0" smtClean="0"/>
              <a:t> workflow</a:t>
            </a:r>
            <a:endParaRPr lang="en-US" dirty="0"/>
          </a:p>
        </p:txBody>
      </p:sp>
      <p:pic>
        <p:nvPicPr>
          <p:cNvPr id="5" name="Picture 4"/>
          <p:cNvPicPr/>
          <p:nvPr/>
        </p:nvPicPr>
        <p:blipFill>
          <a:blip r:embed="rId2"/>
          <a:stretch>
            <a:fillRect/>
          </a:stretch>
        </p:blipFill>
        <p:spPr>
          <a:xfrm>
            <a:off x="1709134" y="1930401"/>
            <a:ext cx="7962900" cy="4135548"/>
          </a:xfrm>
          <a:prstGeom prst="rect">
            <a:avLst/>
          </a:prstGeom>
        </p:spPr>
      </p:pic>
    </p:spTree>
    <p:extLst>
      <p:ext uri="{BB962C8B-B14F-4D97-AF65-F5344CB8AC3E}">
        <p14:creationId xmlns:p14="http://schemas.microsoft.com/office/powerpoint/2010/main" val="3081484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need alternative for </a:t>
            </a:r>
            <a:r>
              <a:rPr lang="en-US" dirty="0" err="1" smtClean="0"/>
              <a:t>lex</a:t>
            </a:r>
            <a:r>
              <a:rPr lang="en-US" dirty="0" smtClean="0"/>
              <a:t> and </a:t>
            </a:r>
            <a:r>
              <a:rPr lang="en-US" dirty="0" err="1" smtClean="0"/>
              <a:t>yacc</a:t>
            </a:r>
            <a:r>
              <a:rPr lang="en-US" dirty="0" smtClean="0"/>
              <a:t> ?</a:t>
            </a:r>
            <a:endParaRPr lang="en-US" dirty="0"/>
          </a:p>
        </p:txBody>
      </p:sp>
      <p:sp>
        <p:nvSpPr>
          <p:cNvPr id="3" name="Content Placeholder 2"/>
          <p:cNvSpPr>
            <a:spLocks noGrp="1"/>
          </p:cNvSpPr>
          <p:nvPr>
            <p:ph idx="1"/>
          </p:nvPr>
        </p:nvSpPr>
        <p:spPr/>
        <p:txBody>
          <a:bodyPr/>
          <a:lstStyle/>
          <a:p>
            <a:r>
              <a:rPr lang="en-US" dirty="0" smtClean="0"/>
              <a:t>Difficult to use ?</a:t>
            </a:r>
          </a:p>
          <a:p>
            <a:r>
              <a:rPr lang="en-US" dirty="0" smtClean="0"/>
              <a:t>Slow in working ?</a:t>
            </a:r>
          </a:p>
          <a:p>
            <a:r>
              <a:rPr lang="en-US" dirty="0" smtClean="0"/>
              <a:t>Not Simple ?</a:t>
            </a:r>
            <a:endParaRPr lang="en-US" dirty="0"/>
          </a:p>
        </p:txBody>
      </p:sp>
    </p:spTree>
    <p:extLst>
      <p:ext uri="{BB962C8B-B14F-4D97-AF65-F5344CB8AC3E}">
        <p14:creationId xmlns:p14="http://schemas.microsoft.com/office/powerpoint/2010/main" val="1671718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PLY</a:t>
            </a:r>
            <a:endParaRPr lang="en-US" dirty="0"/>
          </a:p>
        </p:txBody>
      </p:sp>
      <p:pic>
        <p:nvPicPr>
          <p:cNvPr id="4" name="Content Placeholder 3" descr="ply.png"/>
          <p:cNvPicPr>
            <a:picLocks noGrp="1" noChangeAspect="1"/>
          </p:cNvPicPr>
          <p:nvPr>
            <p:ph idx="1"/>
          </p:nvPr>
        </p:nvPicPr>
        <p:blipFill>
          <a:blip r:embed="rId2"/>
          <a:stretch>
            <a:fillRect/>
          </a:stretch>
        </p:blipFill>
        <p:spPr>
          <a:xfrm>
            <a:off x="1260288" y="1705378"/>
            <a:ext cx="8125960" cy="4191000"/>
          </a:xfrm>
        </p:spPr>
      </p:pic>
    </p:spTree>
    <p:extLst>
      <p:ext uri="{BB962C8B-B14F-4D97-AF65-F5344CB8AC3E}">
        <p14:creationId xmlns:p14="http://schemas.microsoft.com/office/powerpoint/2010/main" val="19105090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PLY</a:t>
            </a:r>
            <a:endParaRPr lang="en-US" dirty="0"/>
          </a:p>
        </p:txBody>
      </p:sp>
      <p:sp>
        <p:nvSpPr>
          <p:cNvPr id="3" name="Content Placeholder 2"/>
          <p:cNvSpPr>
            <a:spLocks noGrp="1"/>
          </p:cNvSpPr>
          <p:nvPr>
            <p:ph idx="1"/>
          </p:nvPr>
        </p:nvSpPr>
        <p:spPr/>
        <p:txBody>
          <a:bodyPr/>
          <a:lstStyle/>
          <a:p>
            <a:r>
              <a:rPr lang="en-US" dirty="0" smtClean="0"/>
              <a:t>Compiler Writing is hard and the tool should not make it even harder.</a:t>
            </a:r>
          </a:p>
          <a:p>
            <a:r>
              <a:rPr lang="en-US" dirty="0" smtClean="0"/>
              <a:t> PLY is simple : just two modules</a:t>
            </a:r>
          </a:p>
          <a:p>
            <a:r>
              <a:rPr lang="en-US" dirty="0" smtClean="0"/>
              <a:t>Don’t rely on third-party tools</a:t>
            </a:r>
          </a:p>
          <a:p>
            <a:r>
              <a:rPr lang="en-US" dirty="0" smtClean="0"/>
              <a:t>PLY is fast as parsing table is generated and changed only if there is change in grammar rule</a:t>
            </a:r>
          </a:p>
          <a:p>
            <a:endParaRPr lang="en-US" dirty="0" smtClean="0"/>
          </a:p>
          <a:p>
            <a:endParaRPr lang="en-US" dirty="0" smtClean="0"/>
          </a:p>
          <a:p>
            <a:endParaRPr lang="en-US" dirty="0"/>
          </a:p>
        </p:txBody>
      </p:sp>
    </p:spTree>
    <p:extLst>
      <p:ext uri="{BB962C8B-B14F-4D97-AF65-F5344CB8AC3E}">
        <p14:creationId xmlns:p14="http://schemas.microsoft.com/office/powerpoint/2010/main" val="64486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PLY do not provide ?</a:t>
            </a:r>
            <a:endParaRPr lang="en-US" dirty="0"/>
          </a:p>
        </p:txBody>
      </p:sp>
      <p:sp>
        <p:nvSpPr>
          <p:cNvPr id="3" name="Content Placeholder 2"/>
          <p:cNvSpPr>
            <a:spLocks noGrp="1"/>
          </p:cNvSpPr>
          <p:nvPr>
            <p:ph idx="1"/>
          </p:nvPr>
        </p:nvSpPr>
        <p:spPr/>
        <p:txBody>
          <a:bodyPr/>
          <a:lstStyle/>
          <a:p>
            <a:r>
              <a:rPr lang="en-US" dirty="0" smtClean="0"/>
              <a:t>A different interface for the token file and the grammar file</a:t>
            </a:r>
          </a:p>
          <a:p>
            <a:endParaRPr lang="en-US" dirty="0"/>
          </a:p>
          <a:p>
            <a:r>
              <a:rPr lang="en-US" dirty="0" smtClean="0"/>
              <a:t>We have to write both in the same file and compile it using the python interpreter</a:t>
            </a:r>
          </a:p>
          <a:p>
            <a:pPr marL="0" indent="0">
              <a:buNone/>
            </a:pPr>
            <a:endParaRPr lang="en-US" dirty="0" smtClean="0"/>
          </a:p>
          <a:p>
            <a:r>
              <a:rPr lang="en-US" dirty="0" smtClean="0"/>
              <a:t>So Do we need an alternative for this ?</a:t>
            </a:r>
            <a:endParaRPr lang="en-US" dirty="0"/>
          </a:p>
        </p:txBody>
      </p:sp>
    </p:spTree>
    <p:extLst>
      <p:ext uri="{BB962C8B-B14F-4D97-AF65-F5344CB8AC3E}">
        <p14:creationId xmlns:p14="http://schemas.microsoft.com/office/powerpoint/2010/main" val="431838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Dot language</a:t>
            </a:r>
            <a:endParaRPr lang="en-US" dirty="0"/>
          </a:p>
        </p:txBody>
      </p:sp>
      <p:sp>
        <p:nvSpPr>
          <p:cNvPr id="3" name="Content Placeholder 2"/>
          <p:cNvSpPr>
            <a:spLocks noGrp="1"/>
          </p:cNvSpPr>
          <p:nvPr>
            <p:ph idx="1"/>
          </p:nvPr>
        </p:nvSpPr>
        <p:spPr/>
        <p:txBody>
          <a:bodyPr/>
          <a:lstStyle/>
          <a:p>
            <a:r>
              <a:rPr lang="en-US" b="1" i="1" dirty="0"/>
              <a:t>DOT</a:t>
            </a:r>
            <a:r>
              <a:rPr lang="en-US" i="1" dirty="0"/>
              <a:t> is a</a:t>
            </a:r>
            <a:r>
              <a:rPr lang="en-US" i="1" dirty="0">
                <a:hlinkClick r:id="rId2"/>
              </a:rPr>
              <a:t> </a:t>
            </a:r>
            <a:r>
              <a:rPr lang="en-US" i="1" u="sng" dirty="0">
                <a:hlinkClick r:id="rId2"/>
              </a:rPr>
              <a:t>graph</a:t>
            </a:r>
            <a:r>
              <a:rPr lang="en-US" i="1" dirty="0"/>
              <a:t> description language. </a:t>
            </a:r>
            <a:endParaRPr lang="en-US" i="1" dirty="0" smtClean="0"/>
          </a:p>
          <a:p>
            <a:r>
              <a:rPr lang="en-US" i="1" dirty="0" smtClean="0"/>
              <a:t>DOT </a:t>
            </a:r>
            <a:r>
              <a:rPr lang="en-US" i="1" dirty="0"/>
              <a:t>graphs are typically</a:t>
            </a:r>
            <a:r>
              <a:rPr lang="en-US" i="1" dirty="0">
                <a:hlinkClick r:id="rId3"/>
              </a:rPr>
              <a:t> </a:t>
            </a:r>
            <a:r>
              <a:rPr lang="en-US" i="1" u="sng" dirty="0">
                <a:hlinkClick r:id="rId3"/>
              </a:rPr>
              <a:t>files</a:t>
            </a:r>
            <a:r>
              <a:rPr lang="en-US" i="1" dirty="0"/>
              <a:t> with the</a:t>
            </a:r>
            <a:r>
              <a:rPr lang="en-US" i="1" dirty="0">
                <a:hlinkClick r:id="rId4"/>
              </a:rPr>
              <a:t> </a:t>
            </a:r>
            <a:r>
              <a:rPr lang="en-US" i="1" u="sng" dirty="0">
                <a:hlinkClick r:id="rId4"/>
              </a:rPr>
              <a:t>file extension</a:t>
            </a:r>
            <a:r>
              <a:rPr lang="en-US" i="1" dirty="0"/>
              <a:t> </a:t>
            </a:r>
            <a:r>
              <a:rPr lang="en-US" i="1" dirty="0" err="1"/>
              <a:t>gv</a:t>
            </a:r>
            <a:r>
              <a:rPr lang="en-US" i="1" dirty="0"/>
              <a:t> or dot. </a:t>
            </a:r>
            <a:endParaRPr lang="en-US" i="1" dirty="0" smtClean="0"/>
          </a:p>
          <a:p>
            <a:r>
              <a:rPr lang="en-US" dirty="0" smtClean="0"/>
              <a:t>Others</a:t>
            </a:r>
            <a:r>
              <a:rPr lang="en-US" dirty="0"/>
              <a:t>, such as </a:t>
            </a:r>
            <a:r>
              <a:rPr lang="en-US" i="1" dirty="0"/>
              <a:t>lefty</a:t>
            </a:r>
            <a:r>
              <a:rPr lang="en-US" dirty="0"/>
              <a:t>, </a:t>
            </a:r>
            <a:r>
              <a:rPr lang="en-US" i="1" dirty="0"/>
              <a:t>dotty</a:t>
            </a:r>
            <a:r>
              <a:rPr lang="en-US" dirty="0"/>
              <a:t>, and </a:t>
            </a:r>
            <a:r>
              <a:rPr lang="en-US" i="1" dirty="0"/>
              <a:t>grappa</a:t>
            </a:r>
            <a:r>
              <a:rPr lang="en-US" dirty="0"/>
              <a:t>, provide an interactive interface.</a:t>
            </a:r>
          </a:p>
          <a:p>
            <a:endParaRPr lang="en-US" dirty="0">
              <a:effectLst/>
            </a:endParaRPr>
          </a:p>
        </p:txBody>
      </p:sp>
    </p:spTree>
    <p:extLst>
      <p:ext uri="{BB962C8B-B14F-4D97-AF65-F5344CB8AC3E}">
        <p14:creationId xmlns:p14="http://schemas.microsoft.com/office/powerpoint/2010/main" val="42529005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Dot example:</a:t>
            </a:r>
            <a:endParaRPr lang="en-US" dirty="0"/>
          </a:p>
        </p:txBody>
      </p:sp>
      <p:sp>
        <p:nvSpPr>
          <p:cNvPr id="3" name="Content Placeholder 2"/>
          <p:cNvSpPr>
            <a:spLocks noGrp="1"/>
          </p:cNvSpPr>
          <p:nvPr>
            <p:ph idx="1"/>
          </p:nvPr>
        </p:nvSpPr>
        <p:spPr>
          <a:xfrm>
            <a:off x="2133598" y="1524001"/>
            <a:ext cx="6347714" cy="3880773"/>
          </a:xfrm>
        </p:spPr>
        <p:txBody>
          <a:bodyPr>
            <a:normAutofit lnSpcReduction="10000"/>
          </a:bodyPr>
          <a:lstStyle/>
          <a:p>
            <a:pPr marL="0" indent="0">
              <a:buNone/>
            </a:pPr>
            <a:r>
              <a:rPr lang="en-US" dirty="0"/>
              <a:t>digraph G </a:t>
            </a:r>
            <a:r>
              <a:rPr lang="en-US" dirty="0" smtClean="0"/>
              <a:t>{</a:t>
            </a:r>
          </a:p>
          <a:p>
            <a:pPr marL="0" indent="0">
              <a:buNone/>
            </a:pPr>
            <a:r>
              <a:rPr lang="en-US" dirty="0" smtClean="0"/>
              <a:t>Main </a:t>
            </a:r>
            <a:r>
              <a:rPr lang="en-US" dirty="0"/>
              <a:t>-&gt; parse -&gt; execute</a:t>
            </a:r>
          </a:p>
          <a:p>
            <a:pPr marL="0" indent="0">
              <a:buNone/>
            </a:pPr>
            <a:r>
              <a:rPr lang="en-US" dirty="0"/>
              <a:t>Main -&gt; </a:t>
            </a:r>
            <a:r>
              <a:rPr lang="en-US" dirty="0" err="1"/>
              <a:t>init</a:t>
            </a:r>
            <a:endParaRPr lang="en-US" dirty="0"/>
          </a:p>
          <a:p>
            <a:pPr marL="0" indent="0">
              <a:buNone/>
            </a:pPr>
            <a:r>
              <a:rPr lang="en-US" dirty="0"/>
              <a:t>Main -&gt; </a:t>
            </a:r>
            <a:r>
              <a:rPr lang="en-US" dirty="0" err="1"/>
              <a:t>clean_up</a:t>
            </a:r>
            <a:endParaRPr lang="en-US" dirty="0"/>
          </a:p>
          <a:p>
            <a:pPr marL="0" indent="0">
              <a:buNone/>
            </a:pPr>
            <a:r>
              <a:rPr lang="en-US" dirty="0" smtClean="0"/>
              <a:t>Execute -&gt; </a:t>
            </a:r>
            <a:r>
              <a:rPr lang="en-US" dirty="0" err="1" smtClean="0"/>
              <a:t>make_string</a:t>
            </a:r>
            <a:endParaRPr lang="en-US" dirty="0" smtClean="0"/>
          </a:p>
          <a:p>
            <a:pPr marL="0" indent="0">
              <a:buNone/>
            </a:pPr>
            <a:r>
              <a:rPr lang="en-US" dirty="0" smtClean="0"/>
              <a:t>Execute </a:t>
            </a:r>
            <a:r>
              <a:rPr lang="en-US" dirty="0"/>
              <a:t>-&gt; </a:t>
            </a:r>
            <a:r>
              <a:rPr lang="en-US" dirty="0" err="1"/>
              <a:t>printf</a:t>
            </a:r>
            <a:endParaRPr lang="en-US" dirty="0"/>
          </a:p>
          <a:p>
            <a:pPr marL="0" indent="0">
              <a:buNone/>
            </a:pPr>
            <a:r>
              <a:rPr lang="en-US" dirty="0" err="1"/>
              <a:t>Init</a:t>
            </a:r>
            <a:r>
              <a:rPr lang="en-US" dirty="0"/>
              <a:t> -&gt; </a:t>
            </a:r>
            <a:r>
              <a:rPr lang="en-US" dirty="0" err="1"/>
              <a:t>make_string</a:t>
            </a:r>
            <a:endParaRPr lang="en-US" dirty="0"/>
          </a:p>
          <a:p>
            <a:pPr marL="0" indent="0">
              <a:buNone/>
            </a:pPr>
            <a:r>
              <a:rPr lang="en-US" dirty="0"/>
              <a:t>Main -&gt; </a:t>
            </a:r>
            <a:r>
              <a:rPr lang="en-US" dirty="0" err="1"/>
              <a:t>printf</a:t>
            </a:r>
            <a:endParaRPr lang="en-US" dirty="0"/>
          </a:p>
          <a:p>
            <a:pPr marL="0" indent="0">
              <a:buNone/>
            </a:pPr>
            <a:r>
              <a:rPr lang="en-US" dirty="0"/>
              <a:t>Execute -&gt; </a:t>
            </a:r>
            <a:r>
              <a:rPr lang="en-US" dirty="0" smtClean="0"/>
              <a:t>compare</a:t>
            </a:r>
          </a:p>
          <a:p>
            <a:pPr marL="0" indent="0">
              <a:buNone/>
            </a:pPr>
            <a:r>
              <a:rPr lang="en-US" dirty="0" smtClean="0"/>
              <a:t> </a:t>
            </a: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1" y="1572393"/>
            <a:ext cx="3791479" cy="3832381"/>
          </a:xfrm>
          <a:prstGeom prst="rect">
            <a:avLst/>
          </a:prstGeom>
        </p:spPr>
      </p:pic>
    </p:spTree>
    <p:extLst>
      <p:ext uri="{BB962C8B-B14F-4D97-AF65-F5344CB8AC3E}">
        <p14:creationId xmlns:p14="http://schemas.microsoft.com/office/powerpoint/2010/main" val="25299008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PLY++ Tool for Compiler Design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9288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Description (work flow)</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1930400"/>
            <a:ext cx="9663872" cy="3762062"/>
          </a:xfrm>
          <a:prstGeom prst="rect">
            <a:avLst/>
          </a:prstGeom>
          <a:noFill/>
          <a:ln>
            <a:noFill/>
          </a:ln>
        </p:spPr>
      </p:pic>
    </p:spTree>
    <p:extLst>
      <p:ext uri="{BB962C8B-B14F-4D97-AF65-F5344CB8AC3E}">
        <p14:creationId xmlns:p14="http://schemas.microsoft.com/office/powerpoint/2010/main" val="401361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problem is solved?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0777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idx="1"/>
          </p:nvPr>
        </p:nvSpPr>
        <p:spPr/>
        <p:txBody>
          <a:bodyPr>
            <a:normAutofit fontScale="92500"/>
          </a:bodyPr>
          <a:lstStyle/>
          <a:p>
            <a:pPr lvl="0"/>
            <a:r>
              <a:rPr lang="en-US" sz="3600" dirty="0"/>
              <a:t>Operating system   </a:t>
            </a:r>
            <a:r>
              <a:rPr lang="en-US" sz="3600" dirty="0">
                <a:sym typeface="Wingdings" panose="05000000000000000000" pitchFamily="2" charset="2"/>
              </a:rPr>
              <a:t></a:t>
            </a:r>
            <a:r>
              <a:rPr lang="en-US" sz="3600" dirty="0"/>
              <a:t> Unix/Linux based OS</a:t>
            </a:r>
          </a:p>
          <a:p>
            <a:pPr lvl="0"/>
            <a:r>
              <a:rPr lang="en-US" sz="3600" dirty="0"/>
              <a:t>Front End </a:t>
            </a:r>
            <a:r>
              <a:rPr lang="en-US" sz="3600" dirty="0">
                <a:sym typeface="Wingdings" panose="05000000000000000000" pitchFamily="2" charset="2"/>
              </a:rPr>
              <a:t></a:t>
            </a:r>
            <a:r>
              <a:rPr lang="en-US" sz="3600" dirty="0"/>
              <a:t> Java Swing</a:t>
            </a:r>
          </a:p>
          <a:p>
            <a:pPr lvl="0"/>
            <a:r>
              <a:rPr lang="en-US" sz="3600" dirty="0"/>
              <a:t>Scripts </a:t>
            </a:r>
            <a:r>
              <a:rPr lang="en-US" sz="3600" dirty="0">
                <a:sym typeface="Wingdings" panose="05000000000000000000" pitchFamily="2" charset="2"/>
              </a:rPr>
              <a:t></a:t>
            </a:r>
            <a:r>
              <a:rPr lang="en-US" sz="3600" dirty="0"/>
              <a:t> Shell scripts and python scripts</a:t>
            </a:r>
          </a:p>
          <a:p>
            <a:pPr lvl="0"/>
            <a:r>
              <a:rPr lang="en-US" sz="3600" dirty="0"/>
              <a:t>Back End </a:t>
            </a:r>
            <a:r>
              <a:rPr lang="en-US" sz="3600" dirty="0">
                <a:sym typeface="Wingdings" panose="05000000000000000000" pitchFamily="2" charset="2"/>
              </a:rPr>
              <a:t></a:t>
            </a:r>
            <a:r>
              <a:rPr lang="en-US" sz="3600" dirty="0"/>
              <a:t> Python with PLY</a:t>
            </a:r>
          </a:p>
          <a:p>
            <a:pPr lvl="0"/>
            <a:r>
              <a:rPr lang="en-US" sz="3600" dirty="0"/>
              <a:t>Tools </a:t>
            </a:r>
            <a:r>
              <a:rPr lang="en-US" sz="3600" dirty="0">
                <a:sym typeface="Wingdings" panose="05000000000000000000" pitchFamily="2" charset="2"/>
              </a:rPr>
              <a:t></a:t>
            </a:r>
            <a:r>
              <a:rPr lang="en-US" sz="3600" dirty="0"/>
              <a:t> Dot graph tool , image viewer , pdf reader etc.</a:t>
            </a:r>
          </a:p>
        </p:txBody>
      </p:sp>
    </p:spTree>
    <p:extLst>
      <p:ext uri="{BB962C8B-B14F-4D97-AF65-F5344CB8AC3E}">
        <p14:creationId xmlns:p14="http://schemas.microsoft.com/office/powerpoint/2010/main" val="2607681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Functions</a:t>
            </a:r>
            <a:endParaRPr lang="en-US" dirty="0"/>
          </a:p>
        </p:txBody>
      </p:sp>
      <p:sp>
        <p:nvSpPr>
          <p:cNvPr id="3" name="Content Placeholder 2"/>
          <p:cNvSpPr>
            <a:spLocks noGrp="1"/>
          </p:cNvSpPr>
          <p:nvPr>
            <p:ph idx="1"/>
          </p:nvPr>
        </p:nvSpPr>
        <p:spPr/>
        <p:txBody>
          <a:bodyPr>
            <a:normAutofit/>
          </a:bodyPr>
          <a:lstStyle/>
          <a:p>
            <a:pPr lvl="0"/>
            <a:r>
              <a:rPr lang="en-US" sz="2800" dirty="0"/>
              <a:t>Create , edit a </a:t>
            </a:r>
            <a:r>
              <a:rPr lang="en-US" sz="2800" dirty="0" err="1"/>
              <a:t>lexer</a:t>
            </a:r>
            <a:r>
              <a:rPr lang="en-US" sz="2800" dirty="0"/>
              <a:t> file</a:t>
            </a:r>
          </a:p>
          <a:p>
            <a:pPr lvl="0"/>
            <a:r>
              <a:rPr lang="en-US" sz="2800" dirty="0"/>
              <a:t>Create ,edit a grammar file</a:t>
            </a:r>
          </a:p>
          <a:p>
            <a:pPr lvl="0"/>
            <a:r>
              <a:rPr lang="en-US" sz="2800" dirty="0"/>
              <a:t>Compile </a:t>
            </a:r>
            <a:r>
              <a:rPr lang="en-US" sz="2800" dirty="0" err="1"/>
              <a:t>lexer</a:t>
            </a:r>
            <a:r>
              <a:rPr lang="en-US" sz="2800" dirty="0"/>
              <a:t> file</a:t>
            </a:r>
          </a:p>
          <a:p>
            <a:pPr lvl="0"/>
            <a:r>
              <a:rPr lang="en-US" sz="2800" dirty="0"/>
              <a:t>Compiler grammar file</a:t>
            </a:r>
          </a:p>
          <a:p>
            <a:pPr lvl="0"/>
            <a:r>
              <a:rPr lang="en-US" sz="2800" dirty="0"/>
              <a:t>Generating compiler using compiled </a:t>
            </a:r>
            <a:r>
              <a:rPr lang="en-US" sz="2800" dirty="0" err="1"/>
              <a:t>lexer</a:t>
            </a:r>
            <a:r>
              <a:rPr lang="en-US" sz="2800" dirty="0"/>
              <a:t> and grammar file</a:t>
            </a:r>
          </a:p>
        </p:txBody>
      </p:sp>
    </p:spTree>
    <p:extLst>
      <p:ext uri="{BB962C8B-B14F-4D97-AF65-F5344CB8AC3E}">
        <p14:creationId xmlns:p14="http://schemas.microsoft.com/office/powerpoint/2010/main" val="3581820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Implementation of the Project Tool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4077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of Implementation</a:t>
            </a:r>
            <a:endParaRPr lang="en-US" dirty="0"/>
          </a:p>
        </p:txBody>
      </p:sp>
      <p:sp>
        <p:nvSpPr>
          <p:cNvPr id="3" name="Content Placeholder 2"/>
          <p:cNvSpPr>
            <a:spLocks noGrp="1"/>
          </p:cNvSpPr>
          <p:nvPr>
            <p:ph idx="1"/>
          </p:nvPr>
        </p:nvSpPr>
        <p:spPr/>
        <p:txBody>
          <a:bodyPr>
            <a:normAutofit/>
          </a:bodyPr>
          <a:lstStyle/>
          <a:p>
            <a:r>
              <a:rPr lang="en-IN" sz="2800" dirty="0"/>
              <a:t>The </a:t>
            </a:r>
            <a:r>
              <a:rPr lang="en-IN" sz="2800" dirty="0" smtClean="0"/>
              <a:t>implementation </a:t>
            </a:r>
            <a:r>
              <a:rPr lang="en-IN" sz="2800" dirty="0"/>
              <a:t>of this project is mainly done in two parts </a:t>
            </a:r>
            <a:r>
              <a:rPr lang="en-IN" sz="2800" dirty="0" smtClean="0"/>
              <a:t>: </a:t>
            </a:r>
            <a:r>
              <a:rPr lang="en-IN" sz="2800" b="1" dirty="0" smtClean="0"/>
              <a:t>front-end </a:t>
            </a:r>
            <a:r>
              <a:rPr lang="en-IN" sz="2800" b="1" dirty="0"/>
              <a:t>and back-end</a:t>
            </a:r>
            <a:r>
              <a:rPr lang="en-IN" sz="2800" dirty="0" smtClean="0"/>
              <a:t>.</a:t>
            </a:r>
          </a:p>
          <a:p>
            <a:r>
              <a:rPr lang="en-IN" sz="2800" dirty="0" smtClean="0"/>
              <a:t> </a:t>
            </a:r>
            <a:r>
              <a:rPr lang="en-IN" sz="2800" dirty="0"/>
              <a:t>In front end , we will discuss about providing user the GUI mode </a:t>
            </a:r>
            <a:r>
              <a:rPr lang="en-IN" sz="2800" dirty="0" smtClean="0"/>
              <a:t>.</a:t>
            </a:r>
          </a:p>
          <a:p>
            <a:r>
              <a:rPr lang="en-IN" sz="2800" dirty="0" smtClean="0"/>
              <a:t>In Back-end </a:t>
            </a:r>
            <a:r>
              <a:rPr lang="en-IN" sz="2800" dirty="0"/>
              <a:t>mode we will talk about how the inputs given by user is processed. </a:t>
            </a:r>
            <a:endParaRPr lang="en-IN" sz="2800" dirty="0">
              <a:effectLst/>
            </a:endParaRPr>
          </a:p>
        </p:txBody>
      </p:sp>
    </p:spTree>
    <p:extLst>
      <p:ext uri="{BB962C8B-B14F-4D97-AF65-F5344CB8AC3E}">
        <p14:creationId xmlns:p14="http://schemas.microsoft.com/office/powerpoint/2010/main" val="4047223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a:t>
            </a:r>
            <a:endParaRPr lang="en-US" dirty="0"/>
          </a:p>
        </p:txBody>
      </p:sp>
      <p:sp>
        <p:nvSpPr>
          <p:cNvPr id="3" name="Content Placeholder 2"/>
          <p:cNvSpPr>
            <a:spLocks noGrp="1"/>
          </p:cNvSpPr>
          <p:nvPr>
            <p:ph idx="1"/>
          </p:nvPr>
        </p:nvSpPr>
        <p:spPr/>
        <p:txBody>
          <a:bodyPr/>
          <a:lstStyle/>
          <a:p>
            <a:r>
              <a:rPr lang="en-IN" dirty="0"/>
              <a:t>For providing users with GUI mode , we have designed an editor for user using JAVA Swing which </a:t>
            </a:r>
            <a:r>
              <a:rPr lang="en-IN" dirty="0" smtClean="0"/>
              <a:t>provides </a:t>
            </a:r>
            <a:r>
              <a:rPr lang="en-IN" dirty="0"/>
              <a:t>few basic functionalities to the user such as writing the code, compiling it etc. JAVA Swing is a known platform for creating desktop application so it was much easier to use this for our comfort.</a:t>
            </a:r>
            <a:endParaRPr lang="en-IN" dirty="0"/>
          </a:p>
          <a:p>
            <a:r>
              <a:rPr lang="en-IN" dirty="0"/>
              <a:t>The java program mainly focus on the services that has to provided by the GUI mode of the tool </a:t>
            </a:r>
            <a:r>
              <a:rPr lang="en-IN" dirty="0" smtClean="0"/>
              <a:t>that’s </a:t>
            </a:r>
            <a:r>
              <a:rPr lang="en-IN" dirty="0"/>
              <a:t>why it has been made with following components:</a:t>
            </a:r>
            <a:endParaRPr lang="en-IN" dirty="0"/>
          </a:p>
          <a:p>
            <a:r>
              <a:rPr lang="en-IN" dirty="0"/>
              <a:t>1. A Menu bar with 5 options</a:t>
            </a:r>
            <a:endParaRPr lang="en-IN" dirty="0"/>
          </a:p>
          <a:p>
            <a:r>
              <a:rPr lang="en-IN" dirty="0"/>
              <a:t>2. A </a:t>
            </a:r>
            <a:r>
              <a:rPr lang="en-IN" dirty="0" err="1"/>
              <a:t>TextArea</a:t>
            </a:r>
            <a:r>
              <a:rPr lang="en-IN" dirty="0"/>
              <a:t> for input</a:t>
            </a:r>
            <a:endParaRPr lang="en-IN" dirty="0"/>
          </a:p>
          <a:p>
            <a:r>
              <a:rPr lang="en-IN" dirty="0"/>
              <a:t>3. A status bar for showing status</a:t>
            </a:r>
            <a:endParaRPr lang="en-IN" dirty="0">
              <a:effectLst/>
            </a:endParaRPr>
          </a:p>
        </p:txBody>
      </p:sp>
    </p:spTree>
    <p:extLst>
      <p:ext uri="{BB962C8B-B14F-4D97-AF65-F5344CB8AC3E}">
        <p14:creationId xmlns:p14="http://schemas.microsoft.com/office/powerpoint/2010/main" val="2228872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 end</a:t>
            </a:r>
            <a:endParaRPr lang="en-US" dirty="0"/>
          </a:p>
        </p:txBody>
      </p:sp>
      <p:pic>
        <p:nvPicPr>
          <p:cNvPr id="4" name="Content Placeholder 3"/>
          <p:cNvPicPr>
            <a:picLocks noGrp="1" noChangeAspect="1"/>
          </p:cNvPicPr>
          <p:nvPr>
            <p:ph idx="1"/>
          </p:nvPr>
        </p:nvPicPr>
        <p:blipFill>
          <a:blip r:embed="rId2"/>
          <a:stretch>
            <a:fillRect/>
          </a:stretch>
        </p:blipFill>
        <p:spPr>
          <a:xfrm>
            <a:off x="1700011" y="1519708"/>
            <a:ext cx="7573991" cy="4522318"/>
          </a:xfrm>
          <a:prstGeom prst="rect">
            <a:avLst/>
          </a:prstGeom>
        </p:spPr>
      </p:pic>
    </p:spTree>
    <p:extLst>
      <p:ext uri="{BB962C8B-B14F-4D97-AF65-F5344CB8AC3E}">
        <p14:creationId xmlns:p14="http://schemas.microsoft.com/office/powerpoint/2010/main" val="2368350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end</a:t>
            </a:r>
            <a:endParaRPr lang="en-US" dirty="0"/>
          </a:p>
        </p:txBody>
      </p:sp>
      <p:sp>
        <p:nvSpPr>
          <p:cNvPr id="3" name="Content Placeholder 2"/>
          <p:cNvSpPr>
            <a:spLocks noGrp="1"/>
          </p:cNvSpPr>
          <p:nvPr>
            <p:ph idx="1"/>
          </p:nvPr>
        </p:nvSpPr>
        <p:spPr>
          <a:xfrm>
            <a:off x="677334" y="1930400"/>
            <a:ext cx="8596668" cy="3880773"/>
          </a:xfrm>
        </p:spPr>
        <p:txBody>
          <a:bodyPr>
            <a:normAutofit lnSpcReduction="10000"/>
          </a:bodyPr>
          <a:lstStyle/>
          <a:p>
            <a:r>
              <a:rPr lang="en-IN" b="1" dirty="0"/>
              <a:t>Development of Menu Bar </a:t>
            </a:r>
            <a:r>
              <a:rPr lang="en-IN" dirty="0"/>
              <a:t>: The menu bar has been completely developed using the JAVAX JMENU component . Using this , we created a new object which has 5 menu options in it . They are files , edit , format , view and </a:t>
            </a:r>
            <a:r>
              <a:rPr lang="en-IN" dirty="0" smtClean="0"/>
              <a:t>execute</a:t>
            </a:r>
            <a:r>
              <a:rPr lang="en-IN" dirty="0"/>
              <a:t/>
            </a:r>
            <a:br>
              <a:rPr lang="en-IN" dirty="0"/>
            </a:br>
            <a:endParaRPr lang="en-IN" dirty="0"/>
          </a:p>
          <a:p>
            <a:r>
              <a:rPr lang="en-IN" dirty="0" smtClean="0"/>
              <a:t> </a:t>
            </a:r>
            <a:r>
              <a:rPr lang="en-IN" b="1" dirty="0"/>
              <a:t>Development of </a:t>
            </a:r>
            <a:r>
              <a:rPr lang="en-IN" b="1" dirty="0" err="1"/>
              <a:t>TextArea</a:t>
            </a:r>
            <a:r>
              <a:rPr lang="en-IN" b="1" dirty="0"/>
              <a:t> </a:t>
            </a:r>
            <a:r>
              <a:rPr lang="en-IN" dirty="0"/>
              <a:t>: It has been created as the main component of the entire tool as this is where the user will give its input in to file form. JTEXTAREA has been used for its working.</a:t>
            </a:r>
            <a:endParaRPr lang="en-IN" dirty="0"/>
          </a:p>
          <a:p>
            <a:pPr marL="0" indent="0">
              <a:buNone/>
            </a:pPr>
            <a:r>
              <a:rPr lang="en-IN" dirty="0"/>
              <a:t/>
            </a:r>
            <a:br>
              <a:rPr lang="en-IN" dirty="0"/>
            </a:br>
            <a:endParaRPr lang="en-IN" dirty="0"/>
          </a:p>
          <a:p>
            <a:r>
              <a:rPr lang="en-IN" b="1" dirty="0" smtClean="0"/>
              <a:t> Development of Status Bar</a:t>
            </a:r>
            <a:r>
              <a:rPr lang="en-IN" dirty="0" smtClean="0"/>
              <a:t> : </a:t>
            </a:r>
            <a:r>
              <a:rPr lang="en-IN" dirty="0"/>
              <a:t>It has been made using PANEL option in JAVA. The panel has been made with the details and it is later added to the main frame of the </a:t>
            </a:r>
            <a:r>
              <a:rPr lang="en-IN" dirty="0" err="1"/>
              <a:t>progam</a:t>
            </a:r>
            <a:r>
              <a:rPr lang="en-IN" dirty="0"/>
              <a:t>.</a:t>
            </a:r>
            <a:endParaRPr lang="en-IN" dirty="0">
              <a:effectLst/>
            </a:endParaRPr>
          </a:p>
        </p:txBody>
      </p:sp>
    </p:spTree>
    <p:extLst>
      <p:ext uri="{BB962C8B-B14F-4D97-AF65-F5344CB8AC3E}">
        <p14:creationId xmlns:p14="http://schemas.microsoft.com/office/powerpoint/2010/main" val="2573833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end</a:t>
            </a:r>
            <a:endParaRPr lang="en-US" dirty="0"/>
          </a:p>
        </p:txBody>
      </p:sp>
      <p:sp>
        <p:nvSpPr>
          <p:cNvPr id="3" name="Content Placeholder 2"/>
          <p:cNvSpPr>
            <a:spLocks noGrp="1"/>
          </p:cNvSpPr>
          <p:nvPr>
            <p:ph idx="1"/>
          </p:nvPr>
        </p:nvSpPr>
        <p:spPr/>
        <p:txBody>
          <a:bodyPr/>
          <a:lstStyle/>
          <a:p>
            <a:r>
              <a:rPr lang="en-IN" dirty="0"/>
              <a:t>The input from the user comes usually in two forms , filename.t and </a:t>
            </a:r>
            <a:r>
              <a:rPr lang="en-IN" dirty="0" err="1"/>
              <a:t>filename.g</a:t>
            </a:r>
            <a:r>
              <a:rPr lang="en-IN" dirty="0"/>
              <a:t> files. The whole work of the back-end part was to process these files and give output as per the requirement of the user . Its working has been explained below</a:t>
            </a:r>
            <a:r>
              <a:rPr lang="en-IN" dirty="0" smtClean="0"/>
              <a:t>.</a:t>
            </a:r>
            <a:r>
              <a:rPr lang="en-IN" dirty="0"/>
              <a:t/>
            </a:r>
            <a:br>
              <a:rPr lang="en-IN" dirty="0"/>
            </a:br>
            <a:endParaRPr lang="en-IN" dirty="0"/>
          </a:p>
          <a:p>
            <a:r>
              <a:rPr lang="en-IN" dirty="0"/>
              <a:t>1. Token processor for filename.t file</a:t>
            </a:r>
            <a:endParaRPr lang="en-IN" dirty="0"/>
          </a:p>
          <a:p>
            <a:r>
              <a:rPr lang="en-IN" dirty="0"/>
              <a:t>2. Grammar processor for </a:t>
            </a:r>
            <a:r>
              <a:rPr lang="en-IN" dirty="0" err="1"/>
              <a:t>filename.g</a:t>
            </a:r>
            <a:r>
              <a:rPr lang="en-IN" dirty="0"/>
              <a:t> file</a:t>
            </a:r>
            <a:endParaRPr lang="en-IN" dirty="0"/>
          </a:p>
          <a:p>
            <a:r>
              <a:rPr lang="en-IN" dirty="0"/>
              <a:t>3. Final processor for combining the output of 1 and 2 step</a:t>
            </a:r>
            <a:endParaRPr lang="en-IN" dirty="0">
              <a:effectLst/>
            </a:endParaRPr>
          </a:p>
        </p:txBody>
      </p:sp>
    </p:spTree>
    <p:extLst>
      <p:ext uri="{BB962C8B-B14F-4D97-AF65-F5344CB8AC3E}">
        <p14:creationId xmlns:p14="http://schemas.microsoft.com/office/powerpoint/2010/main" val="3282703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a:t>
            </a:r>
            <a:endParaRPr lang="en-US" dirty="0"/>
          </a:p>
        </p:txBody>
      </p:sp>
      <p:sp>
        <p:nvSpPr>
          <p:cNvPr id="3" name="Content Placeholder 2"/>
          <p:cNvSpPr>
            <a:spLocks noGrp="1"/>
          </p:cNvSpPr>
          <p:nvPr>
            <p:ph idx="1"/>
          </p:nvPr>
        </p:nvSpPr>
        <p:spPr/>
        <p:txBody>
          <a:bodyPr/>
          <a:lstStyle/>
          <a:p>
            <a:r>
              <a:rPr lang="en-IN" dirty="0"/>
              <a:t>Making Token Processor: For this we have made a file named tokens.py </a:t>
            </a:r>
            <a:r>
              <a:rPr lang="en-IN" dirty="0" err="1"/>
              <a:t>whih</a:t>
            </a:r>
            <a:r>
              <a:rPr lang="en-IN" dirty="0"/>
              <a:t> is written in Python using PLY Package . It takes the input filename.t and gives output as filenamet.py which contains the PLY code for the same compiler</a:t>
            </a:r>
            <a:r>
              <a:rPr lang="en-IN" dirty="0" smtClean="0"/>
              <a:t>.</a:t>
            </a:r>
          </a:p>
          <a:p>
            <a:r>
              <a:rPr lang="en-IN" dirty="0" smtClean="0"/>
              <a:t>Making </a:t>
            </a:r>
            <a:r>
              <a:rPr lang="en-IN" dirty="0"/>
              <a:t>Grammar Processor : For this we made a file named as grammar.py which is written in </a:t>
            </a:r>
            <a:r>
              <a:rPr lang="en-IN" dirty="0" smtClean="0"/>
              <a:t>Python using </a:t>
            </a:r>
            <a:r>
              <a:rPr lang="en-IN" dirty="0"/>
              <a:t>PLY package. It takes the input </a:t>
            </a:r>
            <a:r>
              <a:rPr lang="en-IN" dirty="0" err="1"/>
              <a:t>filename.g</a:t>
            </a:r>
            <a:r>
              <a:rPr lang="en-IN" dirty="0"/>
              <a:t> and gives output as filenameg.py which contains the PLY code for the same compiler</a:t>
            </a:r>
            <a:r>
              <a:rPr lang="en-IN" dirty="0" smtClean="0"/>
              <a:t>.</a:t>
            </a:r>
          </a:p>
          <a:p>
            <a:r>
              <a:rPr lang="en-IN" dirty="0"/>
              <a:t>Making Final processor: It is a file named finals.py which is just a python program and uses two shell scripts named final and result for its working. Its input is filenamet.py and filenameg.py and its output is filenametfinal.py.</a:t>
            </a:r>
            <a:endParaRPr lang="en-IN" dirty="0"/>
          </a:p>
          <a:p>
            <a:endParaRPr lang="en-IN" dirty="0"/>
          </a:p>
          <a:p>
            <a:endParaRPr lang="en-IN" dirty="0">
              <a:effectLst/>
            </a:endParaRPr>
          </a:p>
        </p:txBody>
      </p:sp>
    </p:spTree>
    <p:extLst>
      <p:ext uri="{BB962C8B-B14F-4D97-AF65-F5344CB8AC3E}">
        <p14:creationId xmlns:p14="http://schemas.microsoft.com/office/powerpoint/2010/main" val="1066537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Execution of the Tool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67805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rotWithShape="1">
          <a:blip r:embed="rId2"/>
          <a:srcRect t="4007" r="7759" b="3840"/>
          <a:stretch/>
        </p:blipFill>
        <p:spPr>
          <a:xfrm>
            <a:off x="1828800" y="579324"/>
            <a:ext cx="8153400" cy="6109230"/>
          </a:xfrm>
          <a:prstGeom prst="rect">
            <a:avLst/>
          </a:prstGeom>
        </p:spPr>
      </p:pic>
    </p:spTree>
    <p:extLst>
      <p:ext uri="{BB962C8B-B14F-4D97-AF65-F5344CB8AC3E}">
        <p14:creationId xmlns:p14="http://schemas.microsoft.com/office/powerpoint/2010/main" val="41155118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files : filename.t</a:t>
            </a:r>
            <a:endParaRPr lang="en-US" dirty="0"/>
          </a:p>
        </p:txBody>
      </p:sp>
      <p:pic>
        <p:nvPicPr>
          <p:cNvPr id="4" name="Content Placeholder 3"/>
          <p:cNvPicPr>
            <a:picLocks noGrp="1" noChangeAspect="1"/>
          </p:cNvPicPr>
          <p:nvPr>
            <p:ph idx="1"/>
          </p:nvPr>
        </p:nvPicPr>
        <p:blipFill>
          <a:blip r:embed="rId2"/>
          <a:stretch>
            <a:fillRect/>
          </a:stretch>
        </p:blipFill>
        <p:spPr>
          <a:xfrm>
            <a:off x="2189408" y="1689473"/>
            <a:ext cx="6310647" cy="4422846"/>
          </a:xfrm>
          <a:prstGeom prst="rect">
            <a:avLst/>
          </a:prstGeom>
        </p:spPr>
      </p:pic>
    </p:spTree>
    <p:extLst>
      <p:ext uri="{BB962C8B-B14F-4D97-AF65-F5344CB8AC3E}">
        <p14:creationId xmlns:p14="http://schemas.microsoft.com/office/powerpoint/2010/main" val="2294661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files : </a:t>
            </a:r>
            <a:r>
              <a:rPr lang="en-US" dirty="0" err="1" smtClean="0"/>
              <a:t>filename.g</a:t>
            </a:r>
            <a:endParaRPr lang="en-US" dirty="0"/>
          </a:p>
        </p:txBody>
      </p:sp>
      <p:pic>
        <p:nvPicPr>
          <p:cNvPr id="4" name="Content Placeholder 3"/>
          <p:cNvPicPr>
            <a:picLocks noGrp="1" noChangeAspect="1"/>
          </p:cNvPicPr>
          <p:nvPr>
            <p:ph idx="1"/>
          </p:nvPr>
        </p:nvPicPr>
        <p:blipFill>
          <a:blip r:embed="rId2"/>
          <a:stretch>
            <a:fillRect/>
          </a:stretch>
        </p:blipFill>
        <p:spPr>
          <a:xfrm>
            <a:off x="1753791" y="1930400"/>
            <a:ext cx="6050805" cy="4064804"/>
          </a:xfrm>
          <a:prstGeom prst="rect">
            <a:avLst/>
          </a:prstGeom>
        </p:spPr>
      </p:pic>
    </p:spTree>
    <p:extLst>
      <p:ext uri="{BB962C8B-B14F-4D97-AF65-F5344CB8AC3E}">
        <p14:creationId xmlns:p14="http://schemas.microsoft.com/office/powerpoint/2010/main" val="3517939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for filename.t</a:t>
            </a:r>
            <a:endParaRPr lang="en-US" dirty="0"/>
          </a:p>
        </p:txBody>
      </p:sp>
      <p:pic>
        <p:nvPicPr>
          <p:cNvPr id="4" name="Content Placeholder 3"/>
          <p:cNvPicPr>
            <a:picLocks noGrp="1" noChangeAspect="1"/>
          </p:cNvPicPr>
          <p:nvPr>
            <p:ph idx="1"/>
          </p:nvPr>
        </p:nvPicPr>
        <p:blipFill>
          <a:blip r:embed="rId2"/>
          <a:stretch>
            <a:fillRect/>
          </a:stretch>
        </p:blipFill>
        <p:spPr>
          <a:xfrm>
            <a:off x="1533623" y="1930400"/>
            <a:ext cx="6953554" cy="4290096"/>
          </a:xfrm>
          <a:prstGeom prst="rect">
            <a:avLst/>
          </a:prstGeom>
        </p:spPr>
      </p:pic>
    </p:spTree>
    <p:extLst>
      <p:ext uri="{BB962C8B-B14F-4D97-AF65-F5344CB8AC3E}">
        <p14:creationId xmlns:p14="http://schemas.microsoft.com/office/powerpoint/2010/main" val="304556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for </a:t>
            </a:r>
            <a:r>
              <a:rPr lang="en-US" dirty="0" err="1" smtClean="0"/>
              <a:t>filename.g</a:t>
            </a:r>
            <a:endParaRPr lang="en-US" dirty="0"/>
          </a:p>
        </p:txBody>
      </p:sp>
      <p:pic>
        <p:nvPicPr>
          <p:cNvPr id="4" name="Content Placeholder 3"/>
          <p:cNvPicPr>
            <a:picLocks noGrp="1" noChangeAspect="1"/>
          </p:cNvPicPr>
          <p:nvPr>
            <p:ph idx="1"/>
          </p:nvPr>
        </p:nvPicPr>
        <p:blipFill>
          <a:blip r:embed="rId2"/>
          <a:stretch>
            <a:fillRect/>
          </a:stretch>
        </p:blipFill>
        <p:spPr>
          <a:xfrm>
            <a:off x="2086377" y="1613614"/>
            <a:ext cx="5885646" cy="4887070"/>
          </a:xfrm>
          <a:prstGeom prst="rect">
            <a:avLst/>
          </a:prstGeom>
        </p:spPr>
      </p:pic>
    </p:spTree>
    <p:extLst>
      <p:ext uri="{BB962C8B-B14F-4D97-AF65-F5344CB8AC3E}">
        <p14:creationId xmlns:p14="http://schemas.microsoft.com/office/powerpoint/2010/main" val="2852940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required output</a:t>
            </a:r>
            <a:endParaRPr lang="en-US" dirty="0"/>
          </a:p>
        </p:txBody>
      </p:sp>
      <p:pic>
        <p:nvPicPr>
          <p:cNvPr id="4" name="Content Placeholder 3"/>
          <p:cNvPicPr>
            <a:picLocks noGrp="1" noChangeAspect="1"/>
          </p:cNvPicPr>
          <p:nvPr>
            <p:ph idx="1"/>
          </p:nvPr>
        </p:nvPicPr>
        <p:blipFill>
          <a:blip r:embed="rId2"/>
          <a:stretch>
            <a:fillRect/>
          </a:stretch>
        </p:blipFill>
        <p:spPr>
          <a:xfrm>
            <a:off x="2550017" y="1562089"/>
            <a:ext cx="5138670" cy="4737513"/>
          </a:xfrm>
          <a:prstGeom prst="rect">
            <a:avLst/>
          </a:prstGeom>
        </p:spPr>
      </p:pic>
    </p:spTree>
    <p:extLst>
      <p:ext uri="{BB962C8B-B14F-4D97-AF65-F5344CB8AC3E}">
        <p14:creationId xmlns:p14="http://schemas.microsoft.com/office/powerpoint/2010/main" val="2192143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a:t>In this project work, a tool for compiler designing has been made. </a:t>
            </a:r>
            <a:endParaRPr lang="en-US" dirty="0" smtClean="0"/>
          </a:p>
          <a:p>
            <a:r>
              <a:rPr lang="en-US" dirty="0" smtClean="0"/>
              <a:t>This </a:t>
            </a:r>
            <a:r>
              <a:rPr lang="en-US" dirty="0"/>
              <a:t>tool has both front-end and back-end. </a:t>
            </a:r>
            <a:endParaRPr lang="en-US" dirty="0" smtClean="0"/>
          </a:p>
          <a:p>
            <a:r>
              <a:rPr lang="en-US" dirty="0" smtClean="0"/>
              <a:t>Front-end </a:t>
            </a:r>
            <a:r>
              <a:rPr lang="en-US" dirty="0"/>
              <a:t>of this tool is designed using java swing i.e. in GUI mode. Till now, no compiler tool has GUI interface in it. </a:t>
            </a:r>
            <a:endParaRPr lang="en-US" dirty="0" smtClean="0"/>
          </a:p>
          <a:p>
            <a:r>
              <a:rPr lang="en-US" dirty="0" smtClean="0"/>
              <a:t>For </a:t>
            </a:r>
            <a:r>
              <a:rPr lang="en-US" dirty="0"/>
              <a:t>back-end, Python with PLY package has been used . </a:t>
            </a:r>
            <a:endParaRPr lang="en-US" dirty="0" smtClean="0"/>
          </a:p>
          <a:p>
            <a:r>
              <a:rPr lang="en-US" dirty="0" smtClean="0"/>
              <a:t>The </a:t>
            </a:r>
            <a:r>
              <a:rPr lang="en-US" dirty="0"/>
              <a:t>final output is provided to user in GUI mode as well as in a python file too which user can further give to python interpreter to get the required compiler</a:t>
            </a:r>
            <a:r>
              <a:rPr lang="en-US" dirty="0" smtClean="0"/>
              <a:t>.</a:t>
            </a:r>
            <a:endParaRPr lang="en-US" dirty="0"/>
          </a:p>
          <a:p>
            <a:r>
              <a:rPr lang="en-US" dirty="0"/>
              <a:t>This compiler is able to provide two basic requirements to the user i.e. it is easy to understand and easy to implement as well as it provide different interface for lexical analysis and syntax analysis. </a:t>
            </a:r>
          </a:p>
        </p:txBody>
      </p:sp>
    </p:spTree>
    <p:extLst>
      <p:ext uri="{BB962C8B-B14F-4D97-AF65-F5344CB8AC3E}">
        <p14:creationId xmlns:p14="http://schemas.microsoft.com/office/powerpoint/2010/main" val="2199861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lvl="0"/>
            <a:r>
              <a:rPr lang="en-US" b="1" dirty="0" smtClean="0"/>
              <a:t>Future </a:t>
            </a:r>
            <a:r>
              <a:rPr lang="en-US" b="1" dirty="0"/>
              <a:t>work in GUI Interface</a:t>
            </a:r>
            <a:r>
              <a:rPr lang="en-US" dirty="0"/>
              <a:t>: We can provide users with various other options such as project making button, build button, linking button , help guide , etc.</a:t>
            </a:r>
          </a:p>
          <a:p>
            <a:pPr lvl="0"/>
            <a:r>
              <a:rPr lang="en-US" b="1" dirty="0"/>
              <a:t>Future work in Compiler</a:t>
            </a:r>
            <a:r>
              <a:rPr lang="en-US" dirty="0"/>
              <a:t>: We can further extend our compiler to be completely independent and work on its own if we can somehow create intermediate code from the generated parse tree and then further use that 3AC for generating assembly code followed by its assembling using any known assembler to generate machine code. In this way, we will not need any software for generating the compiler and our language for compiler generation will be completely independent.  </a:t>
            </a:r>
          </a:p>
        </p:txBody>
      </p:sp>
    </p:spTree>
    <p:extLst>
      <p:ext uri="{BB962C8B-B14F-4D97-AF65-F5344CB8AC3E}">
        <p14:creationId xmlns:p14="http://schemas.microsoft.com/office/powerpoint/2010/main" val="159849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rotWithShape="1">
          <a:blip r:embed="rId2"/>
          <a:srcRect t="3445" r="7500" b="4734"/>
          <a:stretch/>
        </p:blipFill>
        <p:spPr>
          <a:xfrm>
            <a:off x="1981200" y="457200"/>
            <a:ext cx="8458200" cy="6096000"/>
          </a:xfrm>
          <a:prstGeom prst="rect">
            <a:avLst/>
          </a:prstGeom>
        </p:spPr>
      </p:pic>
    </p:spTree>
    <p:extLst>
      <p:ext uri="{BB962C8B-B14F-4D97-AF65-F5344CB8AC3E}">
        <p14:creationId xmlns:p14="http://schemas.microsoft.com/office/powerpoint/2010/main" val="937637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rotWithShape="1">
          <a:blip r:embed="rId2"/>
          <a:srcRect t="4306" r="8333" b="4583"/>
          <a:stretch/>
        </p:blipFill>
        <p:spPr>
          <a:xfrm>
            <a:off x="1981200" y="457201"/>
            <a:ext cx="8382000" cy="6248401"/>
          </a:xfrm>
          <a:prstGeom prst="rect">
            <a:avLst/>
          </a:prstGeom>
        </p:spPr>
      </p:pic>
    </p:spTree>
    <p:extLst>
      <p:ext uri="{BB962C8B-B14F-4D97-AF65-F5344CB8AC3E}">
        <p14:creationId xmlns:p14="http://schemas.microsoft.com/office/powerpoint/2010/main" val="53724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rotWithShape="1">
          <a:blip r:embed="rId2"/>
          <a:srcRect t="4305" r="7500" b="4584"/>
          <a:stretch/>
        </p:blipFill>
        <p:spPr>
          <a:xfrm>
            <a:off x="2057400" y="381000"/>
            <a:ext cx="8458200" cy="6248400"/>
          </a:xfrm>
          <a:prstGeom prst="rect">
            <a:avLst/>
          </a:prstGeom>
        </p:spPr>
      </p:pic>
    </p:spTree>
    <p:extLst>
      <p:ext uri="{BB962C8B-B14F-4D97-AF65-F5344CB8AC3E}">
        <p14:creationId xmlns:p14="http://schemas.microsoft.com/office/powerpoint/2010/main" val="109342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rotWithShape="1">
          <a:blip r:embed="rId2"/>
          <a:srcRect t="3444" r="7500" b="4735"/>
          <a:stretch/>
        </p:blipFill>
        <p:spPr>
          <a:xfrm>
            <a:off x="1981200" y="533401"/>
            <a:ext cx="8458200" cy="6096001"/>
          </a:xfrm>
          <a:prstGeom prst="rect">
            <a:avLst/>
          </a:prstGeom>
        </p:spPr>
      </p:pic>
    </p:spTree>
    <p:extLst>
      <p:ext uri="{BB962C8B-B14F-4D97-AF65-F5344CB8AC3E}">
        <p14:creationId xmlns:p14="http://schemas.microsoft.com/office/powerpoint/2010/main" val="2059495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rotWithShape="1">
          <a:blip r:embed="rId2"/>
          <a:srcRect t="4306" r="8333" b="4583"/>
          <a:stretch/>
        </p:blipFill>
        <p:spPr>
          <a:xfrm>
            <a:off x="1828800" y="304801"/>
            <a:ext cx="8382000" cy="6248401"/>
          </a:xfrm>
          <a:prstGeom prst="rect">
            <a:avLst/>
          </a:prstGeom>
        </p:spPr>
      </p:pic>
    </p:spTree>
    <p:extLst>
      <p:ext uri="{BB962C8B-B14F-4D97-AF65-F5344CB8AC3E}">
        <p14:creationId xmlns:p14="http://schemas.microsoft.com/office/powerpoint/2010/main" val="3648664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TotalTime>
  <Words>1229</Words>
  <Application>Microsoft Office PowerPoint</Application>
  <PresentationFormat>Widescreen</PresentationFormat>
  <Paragraphs>113</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Trebuchet MS</vt:lpstr>
      <vt:lpstr>Wingdings</vt:lpstr>
      <vt:lpstr>Wingdings 3</vt:lpstr>
      <vt:lpstr>Facet</vt:lpstr>
      <vt:lpstr>Compiler Design using PLY language</vt:lpstr>
      <vt:lpstr>What is Compiler?</vt:lpstr>
      <vt:lpstr>How problem is solved?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mechanism for problems</vt:lpstr>
      <vt:lpstr>PowerPoint Presentation</vt:lpstr>
      <vt:lpstr>PowerPoint Presentation</vt:lpstr>
      <vt:lpstr>PowerPoint Presentation</vt:lpstr>
      <vt:lpstr>PowerPoint Presentation</vt:lpstr>
      <vt:lpstr>Compiler Definition</vt:lpstr>
      <vt:lpstr>Statement of the problem</vt:lpstr>
      <vt:lpstr>Objective </vt:lpstr>
      <vt:lpstr>Primitive Compiler designing Tools</vt:lpstr>
      <vt:lpstr>Lex and Yacc Introduction</vt:lpstr>
      <vt:lpstr>Lex and Yacc workflow</vt:lpstr>
      <vt:lpstr>Why need alternative for lex and yacc ?</vt:lpstr>
      <vt:lpstr>What is PLY</vt:lpstr>
      <vt:lpstr>Benefits of PLY</vt:lpstr>
      <vt:lpstr>But what PLY do not provide ?</vt:lpstr>
      <vt:lpstr>Dot language</vt:lpstr>
      <vt:lpstr>Dot example:</vt:lpstr>
      <vt:lpstr>PLY++ Tool for Compiler Design</vt:lpstr>
      <vt:lpstr>Tool Description (work flow)</vt:lpstr>
      <vt:lpstr>Software requirements</vt:lpstr>
      <vt:lpstr>Tool Functions</vt:lpstr>
      <vt:lpstr>Implementation of the Project Tool </vt:lpstr>
      <vt:lpstr>Basic of Implementation</vt:lpstr>
      <vt:lpstr>Front-end </vt:lpstr>
      <vt:lpstr>Front - end</vt:lpstr>
      <vt:lpstr>Front end</vt:lpstr>
      <vt:lpstr>Back end</vt:lpstr>
      <vt:lpstr>Back-end</vt:lpstr>
      <vt:lpstr>An Execution of the Tool</vt:lpstr>
      <vt:lpstr>Input files : filename.t</vt:lpstr>
      <vt:lpstr>Input files : filename.g</vt:lpstr>
      <vt:lpstr>Output for filename.t</vt:lpstr>
      <vt:lpstr>Output for filename.g</vt:lpstr>
      <vt:lpstr>Final required output</vt:lpstr>
      <vt:lpstr>Conclusion</vt:lpstr>
      <vt:lpstr>Future Work</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Design using PLY language</dc:title>
  <dc:creator>kuldeep srivastava</dc:creator>
  <cp:lastModifiedBy>kuldeep srivastava</cp:lastModifiedBy>
  <cp:revision>17</cp:revision>
  <dcterms:created xsi:type="dcterms:W3CDTF">2018-11-25T22:51:35Z</dcterms:created>
  <dcterms:modified xsi:type="dcterms:W3CDTF">2018-11-26T00:31:15Z</dcterms:modified>
</cp:coreProperties>
</file>