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CEE-9BA8-A15F-D4ED-100316A7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2E086-D08D-9612-CF99-555264D6D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E513-0ECA-3C2E-65C6-42C6959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D0CC-35E3-A2F8-825B-9F365A8C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D3E0-60FF-6D1B-F048-51EFAE80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6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98A8-BBBB-82D3-1917-BC8FACEB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732F3-A89D-C860-A5DC-23A867EF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1AACD-4C94-8F91-7F37-252D76AB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A71E-E3B1-E197-1AF1-66AC827D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45CB-9CFD-E09D-78AE-C9C3094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0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71137-D598-1B7E-7F95-2ABB94483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06D93-8F4C-7F4F-7D89-9FBC781E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7071-953E-5FDB-E19D-61A03DCC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DD9B-E5E4-4B4F-39E3-2C00D5BC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14CE-E77E-0DA6-F026-EE9DA55F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2D96-36EE-EF94-B82D-EBDE1CF1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0CB8-0BA2-3FFC-8266-8349E783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0979-1F89-34C6-AFFE-17D313E4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C4D4-D70A-ECBE-5A8B-D588BA3A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E557-88C1-FBF5-42C7-2AD3EDE8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9B03-05EC-1395-12BE-64D5AD3D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B789-CD68-86E5-4355-2B7FD13F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5CD1-CC26-08D5-6EC9-5FF86878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B2D0-8577-6702-69B9-77A36AF7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6CC7-1035-E116-4208-7E5CBCD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7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6A8-B535-208A-0029-40419CD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56CC-06DC-70CB-2C95-A2FC26409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2009-9522-22D9-74CC-E8CC3E284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7721C-969B-FAE4-49D4-DD02D7C3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C5D72-15D1-3EAC-0DB2-431AD023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5F81-3A34-CECD-4E0D-8E7ED6E1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73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ABAA-E409-5CEB-22E8-0899A048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E963-CAA6-1F36-058D-80565E48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ABDA5-2C41-AD9A-55EC-F65C96F2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CE9B2-2998-A6E6-F150-1907D5AEA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B1E0B-78A3-B7BD-2FFD-80B7D6663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8B461-3BD1-10A4-D055-D3EB2ACA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92555-C7C3-7A7D-EDB6-CA5FC15B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571C3-7A85-4221-EB33-C9F0D2EC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642F-E562-7C1C-FE89-C059FB97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50FF2-0E2D-C171-81BA-A10B6B21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2E297-F519-078C-62AA-5DC392B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7B555-B8AE-5485-FB33-D9E3CB31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5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848E5-7F17-CCC9-6265-A417CE46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1D644-8EF4-65B9-540A-32D43D96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8E260-FE16-1129-6984-F7CEFFB2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0E5B-DC56-A5E3-0E4D-F1911856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48F4-992F-6D3E-29B8-D803489E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1CF84-2693-E864-5145-76851A542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34EC-48C6-6611-34F7-8264ECCF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C602F-EB59-62EC-2E69-CBB311B8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2D915-130D-C6C3-995B-1A606307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DBEC-E44B-D0A1-0324-0CCD090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C678F-6C85-47E7-7AC2-BB96CDCFC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1AB3E-71F0-EB21-B433-251F6C4A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D2007-2C4C-3F66-303D-FCB69888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9BD40-28D4-E9BF-F773-467B0A60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DA15C-65F5-B4A9-2CA5-816FDA81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3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8FB69-2A33-78EA-040D-72DD83B8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8024-4496-7352-87B0-A52A3A56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4B26-79DB-C6DC-B128-BFE2F74BF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F3C34-40D3-48B4-B768-64ACB88FDB9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6002-0A3F-3742-AEB6-B2FBEFC4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1766-0838-88EE-0250-38CE08184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E8916-139C-4981-84C6-5C64C7D77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A23AEF-525E-1EEF-6286-99BF17C74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914400"/>
            <a:ext cx="9144000" cy="794657"/>
          </a:xfrm>
        </p:spPr>
        <p:txBody>
          <a:bodyPr>
            <a:normAutofit/>
          </a:bodyPr>
          <a:lstStyle/>
          <a:p>
            <a:r>
              <a:rPr lang="en-US" sz="3600" dirty="0"/>
              <a:t>Current Challenges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65C369-6B7E-F8D6-5F55-81CDC535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2844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copies of the same code maintained separately for dev,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prod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deployments lead to inconsistencies, errors, and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standardization in model promotion and testing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Difficult to track changes and audit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43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A523C-3E92-F8CF-D6F6-209E3703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4853EE-421A-7663-D568-4220BA626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686"/>
            <a:ext cx="9144000" cy="653143"/>
          </a:xfrm>
        </p:spPr>
        <p:txBody>
          <a:bodyPr>
            <a:normAutofit/>
          </a:bodyPr>
          <a:lstStyle/>
          <a:p>
            <a:r>
              <a:rPr lang="en-US" b="1" dirty="0"/>
              <a:t>CI/CD Automation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2C38D6-3460-ED78-3828-6525F7BA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9" y="1043731"/>
            <a:ext cx="989511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 our CI/CD pipeline using GitHub Actions and SageMaker, we will achieve: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Single Source of Truth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No duplicate codebases across environments — Git branching handles environment-specific changes.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Automated Testing &amp; Validation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Linting, test cases, and config validation on every pull request reduce bugs early.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Environment-specific Deployments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Seamless promotion from dev →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prod using controlled GitHub branches.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Consistent Deployment across environments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SageMaker pipelines ensure reproducible, traceable, and reliable deployments.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Auditability &amp; Compliance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Each change, test, and deployment is logged and traceable.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Scalability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Easily onboard new environment with minimal efforts.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02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BBFA5-15E8-5F1A-0BBF-7F041593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178A7-1512-A9D1-33E7-8BD73539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686"/>
            <a:ext cx="9144000" cy="653143"/>
          </a:xfrm>
        </p:spPr>
        <p:txBody>
          <a:bodyPr>
            <a:normAutofit/>
          </a:bodyPr>
          <a:lstStyle/>
          <a:p>
            <a:r>
              <a:rPr lang="en-US" sz="3600" dirty="0"/>
              <a:t>Branching Strategy for ML CI/CD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B89A2A-EC42-385B-2321-5A8BF6D7F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63461"/>
              </p:ext>
            </p:extLst>
          </p:nvPr>
        </p:nvGraphicFramePr>
        <p:xfrm>
          <a:off x="838200" y="1898174"/>
          <a:ext cx="10515600" cy="42062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24959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8985142"/>
                    </a:ext>
                  </a:extLst>
                </a:gridCol>
              </a:tblGrid>
              <a:tr h="345288">
                <a:tc>
                  <a:txBody>
                    <a:bodyPr/>
                    <a:lstStyle/>
                    <a:p>
                      <a:r>
                        <a:rPr lang="en-IN" b="1" dirty="0"/>
                        <a:t>Branch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94666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r>
                        <a:rPr lang="en-IN" dirty="0"/>
                        <a:t>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Production branch — stable &amp; release-ready SageMaker pipelines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478725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r>
                        <a:rPr lang="en-IN"/>
                        <a:t>uat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UAT branch — staging environment for final pre-prod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397766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r>
                        <a:rPr lang="en-IN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branch — all tested features are merged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84471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r>
                        <a:rPr lang="en-IN"/>
                        <a:t>feature/&lt;name&gt;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New ML model feature or data science experiments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238039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r>
                        <a:rPr lang="en-IN"/>
                        <a:t>fix/&lt;name&gt;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🛠️ Bug fixes tracked and merged to dev → uat → 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40573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r>
                        <a:rPr lang="en-IN"/>
                        <a:t>hotfix/&lt;name&gt;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🚨 High-severity fix directly to main with optional backport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129479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4B4C8E11-8EB9-289A-DB4A-000F5C23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10336"/>
            <a:ext cx="32367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Structure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5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F1C9-6417-9827-7CD6-78D985C5E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F9F040-83AF-6BB8-463D-A8ADB27F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686"/>
            <a:ext cx="9144000" cy="653143"/>
          </a:xfrm>
        </p:spPr>
        <p:txBody>
          <a:bodyPr>
            <a:normAutofit/>
          </a:bodyPr>
          <a:lstStyle/>
          <a:p>
            <a:r>
              <a:rPr lang="en-US" b="1" dirty="0"/>
              <a:t>CI Checks in Our Workflow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3707F9-4446-0341-6B30-3D1D684E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86" y="990600"/>
            <a:ext cx="98951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1F741B-452D-5614-2D19-02D8258A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9" y="1426282"/>
            <a:ext cx="98951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151459-D88C-C873-8DD4-BD307775A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8279"/>
            <a:ext cx="989511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To ensure quality and traceability, our GitHub CI/CD pipeline enforces </a:t>
            </a:r>
            <a:r>
              <a:rPr lang="en-US" sz="1600" b="1" dirty="0"/>
              <a:t>strict automated checks</a:t>
            </a:r>
            <a:r>
              <a:rPr lang="en-US" sz="1600" dirty="0"/>
              <a:t> on every Pull Request: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1. PR Title Check (Custom Logic)</a:t>
            </a:r>
          </a:p>
          <a:p>
            <a:r>
              <a:rPr lang="en-US" sz="1600" dirty="0"/>
              <a:t>We use </a:t>
            </a:r>
            <a:r>
              <a:rPr lang="en-US" sz="1600" b="1" dirty="0"/>
              <a:t>structured PR titles</a:t>
            </a:r>
            <a:r>
              <a:rPr lang="en-US" sz="1600" dirty="0"/>
              <a:t> to clearly identify the scope of change and enforce single-responsibility PRs:</a:t>
            </a:r>
          </a:p>
          <a:p>
            <a:endParaRPr lang="en-US" sz="1600" dirty="0"/>
          </a:p>
          <a:p>
            <a:endParaRPr 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0AA5C3D-513D-8C8F-D5BD-758D590F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658"/>
            <a:ext cx="27734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Allowed PR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F7052C-0AD1-8F60-39ED-D909A4229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84241"/>
              </p:ext>
            </p:extLst>
          </p:nvPr>
        </p:nvGraphicFramePr>
        <p:xfrm>
          <a:off x="914400" y="2927510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22568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7435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63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Type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Format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Applies To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4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Pipeline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pipeline-folder-name: meaningful-message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E.g., </a:t>
                      </a:r>
                      <a:r>
                        <a:rPr lang="en-US" dirty="0" err="1"/>
                        <a:t>sagemaker</a:t>
                      </a:r>
                      <a:r>
                        <a:rPr lang="en-US" dirty="0"/>
                        <a:t>-pipeline/*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7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GitHub Workflow/root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github</a:t>
                      </a:r>
                      <a:r>
                        <a:rPr lang="en-IN" dirty="0"/>
                        <a:t>-workflow: updated CI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 </a:t>
                      </a:r>
                      <a:r>
                        <a:rPr lang="en-IN" dirty="0" err="1"/>
                        <a:t>github</a:t>
                      </a:r>
                      <a:r>
                        <a:rPr lang="en-IN" dirty="0"/>
                        <a:t>/, README.md,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851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551D90-8049-F3FE-2AF1-63412E4B4598}"/>
              </a:ext>
            </a:extLst>
          </p:cNvPr>
          <p:cNvSpPr txBox="1"/>
          <p:nvPr/>
        </p:nvSpPr>
        <p:spPr>
          <a:xfrm>
            <a:off x="794657" y="508217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Rules: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Only one pipeline folder</a:t>
            </a:r>
            <a:r>
              <a:rPr lang="en-US" dirty="0"/>
              <a:t> can be modified per PR.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 title </a:t>
            </a:r>
            <a:r>
              <a:rPr lang="en-US" b="1" dirty="0"/>
              <a:t>must start with pipeline-folder-name/</a:t>
            </a:r>
            <a:r>
              <a:rPr lang="en-US" b="1" dirty="0" err="1"/>
              <a:t>github</a:t>
            </a:r>
            <a:r>
              <a:rPr lang="en-US" b="1" dirty="0"/>
              <a:t>-workflow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Cross-pipeline changes require </a:t>
            </a:r>
            <a:r>
              <a:rPr lang="en-US" b="1" dirty="0"/>
              <a:t>separate PRs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26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9F8E9A-BC93-BB02-BA78-132874D2C3B3}"/>
              </a:ext>
            </a:extLst>
          </p:cNvPr>
          <p:cNvSpPr txBox="1"/>
          <p:nvPr/>
        </p:nvSpPr>
        <p:spPr>
          <a:xfrm>
            <a:off x="446315" y="20839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Easier PR review and ownership.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Prevents accidental cross-pipeline breaks.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Enables per-pipeline test execution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Improves </a:t>
            </a:r>
            <a:r>
              <a:rPr lang="en-US" b="1" dirty="0"/>
              <a:t>traceability</a:t>
            </a:r>
            <a:r>
              <a:rPr lang="en-US" dirty="0"/>
              <a:t> in change logs and release notes.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DC2796-920A-1885-1A9D-140D50FD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3" y="1685722"/>
            <a:ext cx="53482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Workflow File Check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Validates syntax and changes in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github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/workflows/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52A8E-A925-05E0-2CB1-69324E6652CA}"/>
              </a:ext>
            </a:extLst>
          </p:cNvPr>
          <p:cNvSpPr txBox="1"/>
          <p:nvPr/>
        </p:nvSpPr>
        <p:spPr>
          <a:xfrm>
            <a:off x="348343" y="2354834"/>
            <a:ext cx="8621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3. Pipeline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Linting (Python)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Prevents syntax errors and bad formatting.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Reduces code review effort.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Makes code easier to read and maintain.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Trailing whitespace removal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Prevents merge conflicts on empty lines.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Enforces a consistent coding style.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Avoids formatting issues in collaborative editing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Notebook output stripping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Keeps notebooks lightweight and readable.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Prevents huge diffs caused by cell outputs.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Reduces merge conflicts in shared notebooks.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Verifies functionality before merging.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Detects bugs early in the CI process.</a:t>
            </a:r>
          </a:p>
        </p:txBody>
      </p:sp>
    </p:spTree>
    <p:extLst>
      <p:ext uri="{BB962C8B-B14F-4D97-AF65-F5344CB8AC3E}">
        <p14:creationId xmlns:p14="http://schemas.microsoft.com/office/powerpoint/2010/main" val="33678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9AEAE-A15D-8E57-7259-6BF08D583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8261F3-08E9-F44D-6025-C24F57866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2" y="2405743"/>
            <a:ext cx="9144000" cy="794657"/>
          </a:xfrm>
        </p:spPr>
        <p:txBody>
          <a:bodyPr>
            <a:normAutofit/>
          </a:bodyPr>
          <a:lstStyle/>
          <a:p>
            <a:r>
              <a:rPr lang="en-US" sz="3600" dirty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484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536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Kuldeep Singh1</dc:creator>
  <cp:lastModifiedBy>Kuldeep Singh1</cp:lastModifiedBy>
  <cp:revision>4</cp:revision>
  <dcterms:created xsi:type="dcterms:W3CDTF">2025-07-24T14:17:45Z</dcterms:created>
  <dcterms:modified xsi:type="dcterms:W3CDTF">2025-07-24T17:48:50Z</dcterms:modified>
</cp:coreProperties>
</file>