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7" r:id="rId21"/>
    <p:sldId id="288" r:id="rId22"/>
    <p:sldId id="289" r:id="rId23"/>
    <p:sldId id="276" r:id="rId24"/>
    <p:sldId id="277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BD2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BD2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BD2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2457" y="1888058"/>
            <a:ext cx="3583940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BD2C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830" y="1806067"/>
            <a:ext cx="8000339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2350" y="6219763"/>
            <a:ext cx="2021839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AAKASH</a:t>
            </a:r>
            <a:r>
              <a:rPr spc="-35" dirty="0"/>
              <a:t> </a:t>
            </a:r>
            <a:r>
              <a:rPr dirty="0"/>
              <a:t>KAUSHIK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9891983083,9289817971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12" Type="http://schemas.openxmlformats.org/officeDocument/2006/relationships/image" Target="../media/image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27.png"/><Relationship Id="rId10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12" Type="http://schemas.openxmlformats.org/officeDocument/2006/relationships/image" Target="../media/image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59.png"/><Relationship Id="rId5" Type="http://schemas.openxmlformats.org/officeDocument/2006/relationships/image" Target="../media/image38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12.png"/><Relationship Id="rId3" Type="http://schemas.openxmlformats.org/officeDocument/2006/relationships/image" Target="../media/image68.png"/><Relationship Id="rId21" Type="http://schemas.openxmlformats.org/officeDocument/2006/relationships/image" Target="../media/image9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" Type="http://schemas.openxmlformats.org/officeDocument/2006/relationships/image" Target="../media/image67.png"/><Relationship Id="rId16" Type="http://schemas.openxmlformats.org/officeDocument/2006/relationships/image" Target="../media/image7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73.png"/><Relationship Id="rId5" Type="http://schemas.openxmlformats.org/officeDocument/2006/relationships/image" Target="../media/image1.png"/><Relationship Id="rId15" Type="http://schemas.openxmlformats.org/officeDocument/2006/relationships/image" Target="../media/image77.png"/><Relationship Id="rId10" Type="http://schemas.openxmlformats.org/officeDocument/2006/relationships/image" Target="../media/image3.png"/><Relationship Id="rId19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9.png"/><Relationship Id="rId10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152400"/>
          </a:xfrm>
          <a:custGeom>
            <a:avLst/>
            <a:gdLst/>
            <a:ahLst/>
            <a:cxnLst/>
            <a:rect l="l" t="t" r="r" b="b"/>
            <a:pathLst>
              <a:path w="5791200" h="152400">
                <a:moveTo>
                  <a:pt x="0" y="152400"/>
                </a:moveTo>
                <a:lnTo>
                  <a:pt x="5791200" y="152400"/>
                </a:lnTo>
                <a:lnTo>
                  <a:pt x="5791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148" y="88696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488947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0007" y="546354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3400" y="2819400"/>
            <a:ext cx="0" cy="2877820"/>
          </a:xfrm>
          <a:custGeom>
            <a:avLst/>
            <a:gdLst/>
            <a:ahLst/>
            <a:cxnLst/>
            <a:rect l="l" t="t" r="r" b="b"/>
            <a:pathLst>
              <a:path h="2877820">
                <a:moveTo>
                  <a:pt x="0" y="0"/>
                </a:moveTo>
                <a:lnTo>
                  <a:pt x="0" y="2877312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806297" y="1596975"/>
            <a:ext cx="7311390" cy="4322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8800" b="1" dirty="0" smtClean="0"/>
              <a:t> </a:t>
            </a:r>
            <a:r>
              <a:rPr lang="en-US" sz="4800" b="1" dirty="0" smtClean="0"/>
              <a:t>OBJECT ORIENTED PROGRAMMING IN C++</a:t>
            </a:r>
            <a:br>
              <a:rPr lang="en-US" sz="4800" b="1" dirty="0" smtClean="0"/>
            </a:br>
            <a:r>
              <a:rPr lang="en-US" sz="4800" b="1" dirty="0" smtClean="0"/>
              <a:t>BCA-311 </a:t>
            </a:r>
            <a:br>
              <a:rPr lang="en-US" sz="4800" b="1" dirty="0" smtClean="0"/>
            </a:br>
            <a:r>
              <a:rPr lang="en-US" sz="4800" b="1" dirty="0" smtClean="0">
                <a:solidFill>
                  <a:srgbClr val="FF0000"/>
                </a:solidFill>
              </a:rPr>
              <a:t>IFTM University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> </a:t>
            </a:r>
            <a:endParaRPr sz="480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36" name="object 7"/>
          <p:cNvSpPr txBox="1">
            <a:spLocks/>
          </p:cNvSpPr>
          <p:nvPr/>
        </p:nvSpPr>
        <p:spPr>
          <a:xfrm>
            <a:off x="6324600" y="5698708"/>
            <a:ext cx="2819400" cy="115929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Lalit</a:t>
            </a: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Johari</a:t>
            </a:r>
            <a:endParaRPr kumimoji="0" lang="en-US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ea typeface="+mj-ea"/>
                <a:cs typeface="Times New Roman"/>
              </a:rPr>
              <a:t>Assistant </a:t>
            </a:r>
            <a:r>
              <a:rPr lang="en-US" dirty="0" err="1" smtClean="0">
                <a:latin typeface="Times New Roman"/>
                <a:ea typeface="+mj-ea"/>
                <a:cs typeface="Times New Roman"/>
              </a:rPr>
              <a:t>Professor,SCS&amp;A</a:t>
            </a:r>
            <a:endParaRPr kumimoji="0" lang="en-US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/>
                <a:ea typeface="+mj-ea"/>
                <a:cs typeface="Times New Roman"/>
              </a:rPr>
              <a:t>IFTM University</a:t>
            </a: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Moradabad</a:t>
            </a:r>
            <a:endParaRPr kumimoji="0" lang="en-US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17244" y="197865"/>
            <a:ext cx="5770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ahoma"/>
                <a:cs typeface="Tahoma"/>
              </a:rPr>
              <a:t>C++ Allows 5 Types</a:t>
            </a:r>
            <a:r>
              <a:rPr sz="4400" spc="-114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244" y="868426"/>
            <a:ext cx="1790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BD2C00"/>
                </a:solidFill>
                <a:latin typeface="Tahoma"/>
                <a:cs typeface="Tahoma"/>
              </a:rPr>
              <a:t>Tokens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244" y="1739964"/>
            <a:ext cx="4930140" cy="25527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95"/>
              </a:spcBef>
              <a:buClr>
                <a:srgbClr val="6E88F7"/>
              </a:buClr>
              <a:buSzPct val="108928"/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KEYWORDS</a:t>
            </a:r>
            <a:endParaRPr sz="280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375"/>
              </a:spcBef>
              <a:buClr>
                <a:srgbClr val="6E88F7"/>
              </a:buClr>
              <a:buSzPct val="108928"/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IDENTIFIERS</a:t>
            </a:r>
            <a:endParaRPr sz="280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370"/>
              </a:spcBef>
              <a:buClr>
                <a:srgbClr val="6E88F7"/>
              </a:buClr>
              <a:buSzPct val="108928"/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LITERALS/CONSTANTS</a:t>
            </a:r>
            <a:endParaRPr sz="280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375"/>
              </a:spcBef>
              <a:buClr>
                <a:srgbClr val="6E88F7"/>
              </a:buClr>
              <a:buSzPct val="108928"/>
              <a:buAutoNum type="arabicPeriod"/>
              <a:tabLst>
                <a:tab pos="469900" algn="l"/>
              </a:tabLst>
            </a:pP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PUNTUATORS/SEPARATORS</a:t>
            </a:r>
            <a:endParaRPr sz="280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370"/>
              </a:spcBef>
              <a:buClr>
                <a:srgbClr val="6E88F7"/>
              </a:buClr>
              <a:buSzPct val="108928"/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OPERATORS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98042" y="792226"/>
            <a:ext cx="2929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KEYWORDS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040" y="1880616"/>
            <a:ext cx="266700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" y="3246120"/>
            <a:ext cx="266700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040" y="4184903"/>
            <a:ext cx="266700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1805" marR="5080" indent="1111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KEYWORDS ( also </a:t>
            </a:r>
            <a:r>
              <a:rPr spc="-10" dirty="0"/>
              <a:t>known </a:t>
            </a:r>
            <a:r>
              <a:rPr spc="-5" dirty="0"/>
              <a:t>as specially reserved  words) CONVEYS A </a:t>
            </a:r>
            <a:r>
              <a:rPr spc="-10" dirty="0"/>
              <a:t>SPECIAL </a:t>
            </a:r>
            <a:r>
              <a:rPr spc="-5" dirty="0"/>
              <a:t>MEANING TO  COMPILER.</a:t>
            </a:r>
          </a:p>
          <a:p>
            <a:pPr marL="471805" marR="276860" indent="111125">
              <a:lnSpc>
                <a:spcPct val="100000"/>
              </a:lnSpc>
              <a:spcBef>
                <a:spcPts val="670"/>
              </a:spcBef>
            </a:pPr>
            <a:r>
              <a:rPr spc="-5" dirty="0"/>
              <a:t>KEYWORDS are </a:t>
            </a:r>
            <a:r>
              <a:rPr spc="-10" dirty="0"/>
              <a:t>always </a:t>
            </a:r>
            <a:r>
              <a:rPr spc="-5" dirty="0"/>
              <a:t>typed in short(lower)  case.</a:t>
            </a:r>
          </a:p>
          <a:p>
            <a:pPr marL="471805" marR="217804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They are reserved by </a:t>
            </a:r>
            <a:r>
              <a:rPr spc="-10" dirty="0"/>
              <a:t>the </a:t>
            </a:r>
            <a:r>
              <a:rPr spc="-5" dirty="0"/>
              <a:t>language for special  purpose and can’t be redefined as an  IDENTIFIER.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84326" y="792226"/>
            <a:ext cx="5093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LIST OF</a:t>
            </a:r>
            <a:r>
              <a:rPr sz="4400" spc="-70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KEYWORDS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0327" y="1744979"/>
            <a:ext cx="7179564" cy="4591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1940051"/>
            <a:ext cx="6591300" cy="40035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36142" y="792226"/>
            <a:ext cx="3308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IDENTIFIERS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9639" y="1920239"/>
            <a:ext cx="266700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60094" y="1824354"/>
            <a:ext cx="71297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3995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IDENTIFIERS ARE THE NAMES GIVEN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BY 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THE PROGRAMMER TO DIFFERENT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BLOCKS,  PARTS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OF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	PROGRAM TO IDENTIFY</a:t>
            </a:r>
            <a:r>
              <a:rPr sz="2800" spc="-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THEM.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789838" y="197865"/>
            <a:ext cx="67983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ahoma"/>
                <a:cs typeface="Tahoma"/>
              </a:rPr>
              <a:t>RULES/CONVENTIONS</a:t>
            </a:r>
            <a:r>
              <a:rPr sz="4400" spc="-135" dirty="0">
                <a:latin typeface="Tahoma"/>
                <a:cs typeface="Tahoma"/>
              </a:rPr>
              <a:t> </a:t>
            </a:r>
            <a:r>
              <a:rPr sz="4400" spc="-5" dirty="0">
                <a:latin typeface="Tahoma"/>
                <a:cs typeface="Tahoma"/>
              </a:rPr>
              <a:t>FOR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9126" y="868426"/>
            <a:ext cx="6003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BD2C00"/>
                </a:solidFill>
                <a:latin typeface="Tahoma"/>
                <a:cs typeface="Tahoma"/>
              </a:rPr>
              <a:t>DEFINING</a:t>
            </a:r>
            <a:r>
              <a:rPr sz="4400" spc="-50" dirty="0">
                <a:solidFill>
                  <a:srgbClr val="BD2C00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BD2C00"/>
                </a:solidFill>
                <a:latin typeface="Tahoma"/>
                <a:cs typeface="Tahoma"/>
              </a:rPr>
              <a:t>IDENTIFIERS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9639" y="1956816"/>
            <a:ext cx="266700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9639" y="3322320"/>
            <a:ext cx="266700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9639" y="4261103"/>
            <a:ext cx="266700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9639" y="4773167"/>
            <a:ext cx="266700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60094" y="1860930"/>
            <a:ext cx="696722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It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can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contain characters(A-Z, a-z),Digits(0-  9), &amp; only one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special symbol called 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underscore(_).</a:t>
            </a:r>
            <a:endParaRPr sz="2800">
              <a:latin typeface="Tahoma"/>
              <a:cs typeface="Tahoma"/>
            </a:endParaRPr>
          </a:p>
          <a:p>
            <a:pPr marL="12700" marR="3492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First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letter must be a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character 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(A-Z,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a-z) or  underscore(_).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No commas 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or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blank spaces</a:t>
            </a:r>
            <a:r>
              <a:rPr sz="2800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allowed.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361430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C++ IS A CASE</a:t>
            </a:r>
            <a:r>
              <a:rPr sz="2800" spc="6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SENSITIVE</a:t>
            </a:r>
            <a:r>
              <a:rPr sz="2800" spc="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	i.e.,</a:t>
            </a:r>
            <a:endParaRPr sz="2800">
              <a:latin typeface="Tahoma"/>
              <a:cs typeface="Tahoma"/>
            </a:endParaRPr>
          </a:p>
          <a:p>
            <a:pPr marL="12700" marR="287655">
              <a:lnSpc>
                <a:spcPct val="100000"/>
              </a:lnSpc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Upper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case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and Lower case characters are  different.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70610" y="716026"/>
            <a:ext cx="572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LITERALS/CONSTANTS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1040" y="1956816"/>
            <a:ext cx="266700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31544" y="1860930"/>
            <a:ext cx="6571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LITERALS AND CONSTANTS ARE THOSE  TOKENS WHOSE VALUES DON’T CHANGE  DURING THE PROGRAM</a:t>
            </a:r>
            <a:r>
              <a:rPr sz="28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EXECUTION.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70610" y="792226"/>
            <a:ext cx="5729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LITERALS/CONSTANTS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040" y="1872995"/>
            <a:ext cx="190500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" y="2909316"/>
            <a:ext cx="190500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040" y="4070603"/>
            <a:ext cx="190500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1040" y="5128259"/>
            <a:ext cx="190500" cy="1950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5636" y="1738541"/>
            <a:ext cx="7669530" cy="4319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INTEGER</a:t>
            </a:r>
            <a:r>
              <a:rPr sz="20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CONSTANT</a:t>
            </a:r>
            <a:endParaRPr sz="2000">
              <a:latin typeface="Tahoma"/>
              <a:cs typeface="Tahoma"/>
            </a:endParaRPr>
          </a:p>
          <a:p>
            <a:pPr marL="38100" marR="50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complete rounded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off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numbers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are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called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integer constants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for ex </a:t>
            </a:r>
            <a:r>
              <a:rPr sz="2000" spc="15" dirty="0">
                <a:solidFill>
                  <a:srgbClr val="40458B"/>
                </a:solidFill>
                <a:latin typeface="Tahoma"/>
                <a:cs typeface="Tahoma"/>
              </a:rPr>
              <a:t>:- 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540,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2, 98</a:t>
            </a:r>
            <a:r>
              <a:rPr sz="2000" spc="-5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REAL/FLOAT</a:t>
            </a:r>
            <a:r>
              <a:rPr sz="2000" spc="-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CONSTANTS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Numbers with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decimal point are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called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Real/Float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literals for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ex</a:t>
            </a:r>
            <a:r>
              <a:rPr sz="2000" spc="-3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:-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2.5, 0.54, 45.98</a:t>
            </a:r>
            <a:r>
              <a:rPr sz="2000" spc="-10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CHARACTER</a:t>
            </a:r>
            <a:r>
              <a:rPr sz="2000" spc="-5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CONSTANTS</a:t>
            </a:r>
            <a:endParaRPr sz="2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Single character enclosed within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single quotes(‘ ’) are</a:t>
            </a:r>
            <a:r>
              <a:rPr sz="2000" spc="-8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called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character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constants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for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ex </a:t>
            </a:r>
            <a:r>
              <a:rPr sz="2000" spc="5" dirty="0">
                <a:solidFill>
                  <a:srgbClr val="40458B"/>
                </a:solidFill>
                <a:latin typeface="Tahoma"/>
                <a:cs typeface="Tahoma"/>
              </a:rPr>
              <a:t>:-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‘A’, </a:t>
            </a:r>
            <a:r>
              <a:rPr sz="2000" spc="-10" dirty="0">
                <a:solidFill>
                  <a:srgbClr val="40458B"/>
                </a:solidFill>
                <a:latin typeface="Tahoma"/>
                <a:cs typeface="Tahoma"/>
              </a:rPr>
              <a:t>‘B’,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‘d’</a:t>
            </a:r>
            <a:r>
              <a:rPr sz="2000" spc="-5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STRING</a:t>
            </a:r>
            <a:r>
              <a:rPr sz="2000" spc="-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CONSTANTS</a:t>
            </a:r>
            <a:endParaRPr sz="2000">
              <a:latin typeface="Tahoma"/>
              <a:cs typeface="Tahoma"/>
            </a:endParaRPr>
          </a:p>
          <a:p>
            <a:pPr marL="38100" marR="329565" indent="-2603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Group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characters enclosed within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double quotes(“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“)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are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called  string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literals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for ex </a:t>
            </a:r>
            <a:r>
              <a:rPr sz="2000" dirty="0">
                <a:solidFill>
                  <a:srgbClr val="40458B"/>
                </a:solidFill>
                <a:latin typeface="Tahoma"/>
                <a:cs typeface="Tahoma"/>
              </a:rPr>
              <a:t>:-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“programming” “language”</a:t>
            </a:r>
            <a:r>
              <a:rPr sz="2000" spc="-6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05662" y="792226"/>
            <a:ext cx="70269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PUNTUATORS/SEPARATORS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344" y="1815211"/>
            <a:ext cx="769302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PUNTUATORS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ARE USED TO SEPARATE TOKENS  WITHIN A PROGRAM.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VARIOUS  PUNUATORS ARE: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R="30353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{} [] () : ; ,</a:t>
            </a:r>
            <a:r>
              <a:rPr sz="2800" spc="3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84326" y="792226"/>
            <a:ext cx="3109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OPERATORS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9639" y="1956816"/>
            <a:ext cx="266700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60094" y="1860930"/>
            <a:ext cx="7051040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36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OPERATORS OPERATES ON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SOME DATA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TO 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GIVE</a:t>
            </a:r>
            <a:r>
              <a:rPr sz="28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RESULTS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R="116205" algn="ctr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solidFill>
                  <a:srgbClr val="40458B"/>
                </a:solidFill>
                <a:latin typeface="Tahoma"/>
                <a:cs typeface="Tahoma"/>
              </a:rPr>
              <a:t>For </a:t>
            </a:r>
            <a:r>
              <a:rPr sz="2800" b="1" spc="-5" dirty="0">
                <a:solidFill>
                  <a:srgbClr val="40458B"/>
                </a:solidFill>
                <a:latin typeface="Tahoma"/>
                <a:cs typeface="Tahoma"/>
              </a:rPr>
              <a:t>ex </a:t>
            </a:r>
            <a:r>
              <a:rPr sz="2800" b="1" dirty="0">
                <a:solidFill>
                  <a:srgbClr val="40458B"/>
                </a:solidFill>
                <a:latin typeface="Tahoma"/>
                <a:cs typeface="Tahoma"/>
              </a:rPr>
              <a:t>:-</a:t>
            </a:r>
            <a:r>
              <a:rPr sz="2800" b="1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40458B"/>
                </a:solidFill>
                <a:latin typeface="Tahoma"/>
                <a:cs typeface="Tahoma"/>
              </a:rPr>
              <a:t>A+B=C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Here A, B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are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operand and + is the operator 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which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produces C as a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result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of addition of A  and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B.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84326" y="792226"/>
            <a:ext cx="3109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OPERATORS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>
              <a:lnSpc>
                <a:spcPts val="3235"/>
              </a:lnSpc>
              <a:spcBef>
                <a:spcPts val="95"/>
              </a:spcBef>
            </a:pPr>
            <a:r>
              <a:rPr spc="-5" dirty="0"/>
              <a:t>Various operators in C++</a:t>
            </a:r>
            <a:r>
              <a:rPr spc="65" dirty="0"/>
              <a:t> </a:t>
            </a:r>
            <a:r>
              <a:rPr spc="-5" dirty="0"/>
              <a:t>are</a:t>
            </a:r>
          </a:p>
          <a:p>
            <a:pPr marL="699770" indent="-342900">
              <a:lnSpc>
                <a:spcPts val="3510"/>
              </a:lnSpc>
              <a:buClr>
                <a:srgbClr val="6E88F7"/>
              </a:buClr>
              <a:buSzPct val="108928"/>
              <a:buFont typeface="Wingdings"/>
              <a:buChar char=""/>
              <a:tabLst>
                <a:tab pos="701040" algn="l"/>
              </a:tabLst>
            </a:pPr>
            <a:r>
              <a:rPr spc="-5" dirty="0"/>
              <a:t>Arithmetic</a:t>
            </a:r>
            <a:r>
              <a:rPr spc="-10" dirty="0"/>
              <a:t> </a:t>
            </a:r>
            <a:r>
              <a:rPr spc="-5" dirty="0"/>
              <a:t>operators</a:t>
            </a:r>
          </a:p>
          <a:p>
            <a:pPr marL="699770">
              <a:lnSpc>
                <a:spcPts val="3210"/>
              </a:lnSpc>
            </a:pPr>
            <a:r>
              <a:rPr spc="-5" dirty="0"/>
              <a:t>+,-,*,/,%</a:t>
            </a:r>
          </a:p>
          <a:p>
            <a:pPr marL="699770" indent="-342900">
              <a:lnSpc>
                <a:spcPts val="3385"/>
              </a:lnSpc>
              <a:buClr>
                <a:srgbClr val="6E88F7"/>
              </a:buClr>
              <a:buSzPct val="108928"/>
              <a:buFont typeface="Wingdings"/>
              <a:buChar char=""/>
              <a:tabLst>
                <a:tab pos="701040" algn="l"/>
              </a:tabLst>
            </a:pPr>
            <a:r>
              <a:rPr spc="-5" dirty="0"/>
              <a:t>Relational</a:t>
            </a:r>
            <a:r>
              <a:rPr spc="15" dirty="0"/>
              <a:t> </a:t>
            </a:r>
            <a:r>
              <a:rPr spc="-5" dirty="0"/>
              <a:t>operators</a:t>
            </a:r>
          </a:p>
          <a:p>
            <a:pPr marL="699770" indent="-342900">
              <a:lnSpc>
                <a:spcPts val="3360"/>
              </a:lnSpc>
              <a:buClr>
                <a:srgbClr val="6E88F7"/>
              </a:buClr>
              <a:buSzPct val="108928"/>
              <a:buFont typeface="Wingdings"/>
              <a:buChar char=""/>
              <a:tabLst>
                <a:tab pos="701040" algn="l"/>
              </a:tabLst>
            </a:pPr>
            <a:r>
              <a:rPr spc="-5" dirty="0"/>
              <a:t>Logical operators</a:t>
            </a:r>
          </a:p>
          <a:p>
            <a:pPr marL="699770" indent="-342900">
              <a:lnSpc>
                <a:spcPts val="3360"/>
              </a:lnSpc>
              <a:buClr>
                <a:srgbClr val="6E88F7"/>
              </a:buClr>
              <a:buSzPct val="108928"/>
              <a:buFont typeface="Wingdings"/>
              <a:buChar char=""/>
              <a:tabLst>
                <a:tab pos="701040" algn="l"/>
              </a:tabLst>
            </a:pPr>
            <a:r>
              <a:rPr spc="-5" dirty="0"/>
              <a:t>Increment/Decrement</a:t>
            </a:r>
            <a:r>
              <a:rPr spc="5" dirty="0"/>
              <a:t> </a:t>
            </a:r>
            <a:r>
              <a:rPr spc="-5" dirty="0"/>
              <a:t>Operators</a:t>
            </a:r>
          </a:p>
          <a:p>
            <a:pPr marL="699770" indent="-342900">
              <a:lnSpc>
                <a:spcPts val="3510"/>
              </a:lnSpc>
              <a:buClr>
                <a:srgbClr val="6E88F7"/>
              </a:buClr>
              <a:buSzPct val="108928"/>
              <a:buFont typeface="Wingdings"/>
              <a:buChar char=""/>
              <a:tabLst>
                <a:tab pos="701040" algn="l"/>
              </a:tabLst>
            </a:pPr>
            <a:r>
              <a:rPr spc="-5" dirty="0"/>
              <a:t>Conditional</a:t>
            </a:r>
            <a:r>
              <a:rPr spc="25" dirty="0"/>
              <a:t> </a:t>
            </a:r>
            <a:r>
              <a:rPr spc="-5" dirty="0"/>
              <a:t>Operators</a:t>
            </a:r>
          </a:p>
          <a:p>
            <a:pPr marL="344805"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699770" marR="5080" indent="-342900">
              <a:lnSpc>
                <a:spcPts val="2690"/>
              </a:lnSpc>
            </a:pPr>
            <a:r>
              <a:rPr spc="-5" dirty="0"/>
              <a:t>We </a:t>
            </a:r>
            <a:r>
              <a:rPr spc="-10" dirty="0"/>
              <a:t>will discuss </a:t>
            </a:r>
            <a:r>
              <a:rPr spc="-5" dirty="0"/>
              <a:t>operators in depth later in Unit-4  Operators &amp;</a:t>
            </a:r>
            <a:r>
              <a:rPr spc="25" dirty="0"/>
              <a:t> </a:t>
            </a:r>
            <a:r>
              <a:rPr spc="-10" dirty="0"/>
              <a:t>expressions.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0"/>
            <a:ext cx="5791200" cy="152400"/>
          </a:xfrm>
          <a:custGeom>
            <a:avLst/>
            <a:gdLst/>
            <a:ahLst/>
            <a:cxnLst/>
            <a:rect l="l" t="t" r="r" b="b"/>
            <a:pathLst>
              <a:path w="5791200" h="152400">
                <a:moveTo>
                  <a:pt x="0" y="152400"/>
                </a:moveTo>
                <a:lnTo>
                  <a:pt x="5791200" y="152400"/>
                </a:lnTo>
                <a:lnTo>
                  <a:pt x="5791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148" y="886967"/>
            <a:ext cx="0" cy="2851785"/>
          </a:xfrm>
          <a:custGeom>
            <a:avLst/>
            <a:gdLst/>
            <a:ahLst/>
            <a:cxnLst/>
            <a:rect l="l" t="t" r="r" b="b"/>
            <a:pathLst>
              <a:path h="2851785">
                <a:moveTo>
                  <a:pt x="0" y="0"/>
                </a:moveTo>
                <a:lnTo>
                  <a:pt x="0" y="2851404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1" y="3054095"/>
            <a:ext cx="5097780" cy="1905"/>
          </a:xfrm>
          <a:custGeom>
            <a:avLst/>
            <a:gdLst/>
            <a:ahLst/>
            <a:cxnLst/>
            <a:rect l="l" t="t" r="r" b="b"/>
            <a:pathLst>
              <a:path w="5097780" h="1905">
                <a:moveTo>
                  <a:pt x="50977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9600" y="1488947"/>
            <a:ext cx="6050280" cy="1905"/>
          </a:xfrm>
          <a:custGeom>
            <a:avLst/>
            <a:gdLst/>
            <a:ahLst/>
            <a:cxnLst/>
            <a:rect l="l" t="t" r="r" b="b"/>
            <a:pathLst>
              <a:path w="6050280" h="1905">
                <a:moveTo>
                  <a:pt x="6050280" y="1524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5131" y="1365503"/>
            <a:ext cx="250190" cy="248920"/>
          </a:xfrm>
          <a:custGeom>
            <a:avLst/>
            <a:gdLst/>
            <a:ahLst/>
            <a:cxnLst/>
            <a:rect l="l" t="t" r="r" b="b"/>
            <a:pathLst>
              <a:path w="250190" h="248919">
                <a:moveTo>
                  <a:pt x="25" y="121412"/>
                </a:moveTo>
                <a:lnTo>
                  <a:pt x="0" y="122300"/>
                </a:lnTo>
                <a:lnTo>
                  <a:pt x="0" y="123317"/>
                </a:lnTo>
                <a:lnTo>
                  <a:pt x="0" y="124206"/>
                </a:lnTo>
                <a:lnTo>
                  <a:pt x="9819" y="172545"/>
                </a:lnTo>
                <a:lnTo>
                  <a:pt x="36599" y="212026"/>
                </a:lnTo>
                <a:lnTo>
                  <a:pt x="76322" y="238648"/>
                </a:lnTo>
                <a:lnTo>
                  <a:pt x="124968" y="248412"/>
                </a:lnTo>
                <a:lnTo>
                  <a:pt x="173608" y="238648"/>
                </a:lnTo>
                <a:lnTo>
                  <a:pt x="213331" y="212026"/>
                </a:lnTo>
                <a:lnTo>
                  <a:pt x="240114" y="172545"/>
                </a:lnTo>
                <a:lnTo>
                  <a:pt x="249936" y="124206"/>
                </a:lnTo>
                <a:lnTo>
                  <a:pt x="240380" y="76491"/>
                </a:lnTo>
                <a:lnTo>
                  <a:pt x="214261" y="37290"/>
                </a:lnTo>
                <a:lnTo>
                  <a:pt x="175398" y="10495"/>
                </a:lnTo>
                <a:lnTo>
                  <a:pt x="127609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0007" y="546354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11311" y="3098292"/>
            <a:ext cx="0" cy="2877820"/>
          </a:xfrm>
          <a:custGeom>
            <a:avLst/>
            <a:gdLst/>
            <a:ahLst/>
            <a:cxnLst/>
            <a:rect l="l" t="t" r="r" b="b"/>
            <a:pathLst>
              <a:path h="2877820">
                <a:moveTo>
                  <a:pt x="0" y="0"/>
                </a:moveTo>
                <a:lnTo>
                  <a:pt x="0" y="2877312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0916" y="5314188"/>
            <a:ext cx="248920" cy="247015"/>
          </a:xfrm>
          <a:custGeom>
            <a:avLst/>
            <a:gdLst/>
            <a:ahLst/>
            <a:cxnLst/>
            <a:rect l="l" t="t" r="r" b="b"/>
            <a:pathLst>
              <a:path w="248920" h="247014">
                <a:moveTo>
                  <a:pt x="248411" y="120650"/>
                </a:moveTo>
                <a:lnTo>
                  <a:pt x="248411" y="121539"/>
                </a:lnTo>
                <a:lnTo>
                  <a:pt x="248411" y="122555"/>
                </a:lnTo>
                <a:lnTo>
                  <a:pt x="248411" y="123443"/>
                </a:lnTo>
                <a:lnTo>
                  <a:pt x="238648" y="171503"/>
                </a:lnTo>
                <a:lnTo>
                  <a:pt x="212026" y="210740"/>
                </a:lnTo>
                <a:lnTo>
                  <a:pt x="172545" y="237190"/>
                </a:lnTo>
                <a:lnTo>
                  <a:pt x="124205" y="246887"/>
                </a:lnTo>
                <a:lnTo>
                  <a:pt x="75866" y="237190"/>
                </a:lnTo>
                <a:lnTo>
                  <a:pt x="36385" y="210740"/>
                </a:lnTo>
                <a:lnTo>
                  <a:pt x="9763" y="171503"/>
                </a:lnTo>
                <a:lnTo>
                  <a:pt x="0" y="123443"/>
                </a:lnTo>
                <a:lnTo>
                  <a:pt x="9489" y="76009"/>
                </a:lnTo>
                <a:lnTo>
                  <a:pt x="35432" y="37052"/>
                </a:lnTo>
                <a:lnTo>
                  <a:pt x="74044" y="10429"/>
                </a:lnTo>
                <a:lnTo>
                  <a:pt x="121538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693289" y="1583563"/>
            <a:ext cx="3227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Tahoma"/>
                <a:cs typeface="Tahoma"/>
              </a:rPr>
              <a:t>UNIT</a:t>
            </a:r>
            <a:r>
              <a:rPr sz="7200" spc="-114" dirty="0">
                <a:latin typeface="Tahoma"/>
                <a:cs typeface="Tahoma"/>
              </a:rPr>
              <a:t> </a:t>
            </a:r>
            <a:r>
              <a:rPr sz="7200" dirty="0">
                <a:latin typeface="Tahoma"/>
                <a:cs typeface="Tahoma"/>
              </a:rPr>
              <a:t>-1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01775" y="4031615"/>
            <a:ext cx="5377180" cy="0"/>
          </a:xfrm>
          <a:custGeom>
            <a:avLst/>
            <a:gdLst/>
            <a:ahLst/>
            <a:cxnLst/>
            <a:rect l="l" t="t" r="r" b="b"/>
            <a:pathLst>
              <a:path w="5377180">
                <a:moveTo>
                  <a:pt x="0" y="0"/>
                </a:moveTo>
                <a:lnTo>
                  <a:pt x="5376672" y="0"/>
                </a:lnTo>
              </a:path>
            </a:pathLst>
          </a:custGeom>
          <a:ln w="38100">
            <a:solidFill>
              <a:srgbClr val="404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89328" y="3340430"/>
            <a:ext cx="54044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4545" marR="5080" indent="-206248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58B"/>
                </a:solidFill>
                <a:latin typeface="Tahoma"/>
                <a:cs typeface="Tahoma"/>
              </a:rPr>
              <a:t>INTRODUCTION</a:t>
            </a:r>
            <a:r>
              <a:rPr sz="4800" spc="-9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4800" dirty="0">
                <a:solidFill>
                  <a:srgbClr val="40458B"/>
                </a:solidFill>
                <a:latin typeface="Tahoma"/>
                <a:cs typeface="Tahoma"/>
              </a:rPr>
              <a:t>TO  C++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3746" y="4763134"/>
            <a:ext cx="1252855" cy="0"/>
          </a:xfrm>
          <a:custGeom>
            <a:avLst/>
            <a:gdLst/>
            <a:ahLst/>
            <a:cxnLst/>
            <a:rect l="l" t="t" r="r" b="b"/>
            <a:pathLst>
              <a:path w="1252854">
                <a:moveTo>
                  <a:pt x="0" y="0"/>
                </a:moveTo>
                <a:lnTo>
                  <a:pt x="1252727" y="0"/>
                </a:lnTo>
              </a:path>
            </a:pathLst>
          </a:custGeom>
          <a:ln w="38100">
            <a:solidFill>
              <a:srgbClr val="4045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569" y="505459"/>
            <a:ext cx="60312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mtClean="0">
                <a:latin typeface="Tahoma"/>
                <a:cs typeface="Tahoma"/>
              </a:rPr>
              <a:t>Introduction</a:t>
            </a:r>
            <a:r>
              <a:rPr lang="en-US" sz="4400" dirty="0" smtClean="0">
                <a:latin typeface="Tahoma"/>
                <a:cs typeface="Tahoma"/>
              </a:rPr>
              <a:t> - OOP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20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848600" cy="492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Object oriented programming </a:t>
            </a:r>
            <a:r>
              <a:rPr sz="2800" dirty="0">
                <a:latin typeface="Times New Roman"/>
                <a:cs typeface="Times New Roman"/>
              </a:rPr>
              <a:t>is the principle of  </a:t>
            </a:r>
            <a:r>
              <a:rPr sz="2800" spc="-5" dirty="0">
                <a:latin typeface="Times New Roman"/>
                <a:cs typeface="Times New Roman"/>
              </a:rPr>
              <a:t>design and development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programs </a:t>
            </a:r>
            <a:r>
              <a:rPr sz="2800" dirty="0">
                <a:latin typeface="Times New Roman"/>
                <a:cs typeface="Times New Roman"/>
              </a:rPr>
              <a:t>using  </a:t>
            </a:r>
            <a:r>
              <a:rPr sz="2800" spc="-5" dirty="0">
                <a:latin typeface="Times New Roman"/>
                <a:cs typeface="Times New Roman"/>
              </a:rPr>
              <a:t>modular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approach.</a:t>
            </a:r>
            <a:endParaRPr sz="2800">
              <a:latin typeface="Times New Roman"/>
              <a:cs typeface="Times New Roman"/>
            </a:endParaRPr>
          </a:p>
          <a:p>
            <a:pPr marL="287655" marR="321945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28829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oriented </a:t>
            </a:r>
            <a:r>
              <a:rPr sz="2400" spc="-5" dirty="0">
                <a:latin typeface="Times New Roman"/>
                <a:cs typeface="Times New Roman"/>
              </a:rPr>
              <a:t>programming </a:t>
            </a:r>
            <a:r>
              <a:rPr sz="2400" dirty="0">
                <a:latin typeface="Times New Roman"/>
                <a:cs typeface="Times New Roman"/>
              </a:rPr>
              <a:t>approach provides  </a:t>
            </a:r>
            <a:r>
              <a:rPr sz="2400" spc="-5" dirty="0">
                <a:latin typeface="Times New Roman"/>
                <a:cs typeface="Times New Roman"/>
              </a:rPr>
              <a:t>advantages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creation and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software for  real life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287655" marR="19431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288290" algn="l"/>
              </a:tabLst>
            </a:pPr>
            <a:r>
              <a:rPr sz="2400" dirty="0">
                <a:latin typeface="Times New Roman"/>
                <a:cs typeface="Times New Roman"/>
              </a:rPr>
              <a:t>The basic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of object oriented </a:t>
            </a:r>
            <a:r>
              <a:rPr sz="2400" spc="-5" dirty="0">
                <a:latin typeface="Times New Roman"/>
                <a:cs typeface="Times New Roman"/>
              </a:rPr>
              <a:t>programming </a:t>
            </a:r>
            <a:r>
              <a:rPr sz="2400" dirty="0">
                <a:latin typeface="Times New Roman"/>
                <a:cs typeface="Times New Roman"/>
              </a:rPr>
              <a:t>is the 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87655" marR="240029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2882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programs </a:t>
            </a:r>
            <a:r>
              <a:rPr sz="2400" dirty="0">
                <a:latin typeface="Times New Roman"/>
                <a:cs typeface="Times New Roman"/>
              </a:rPr>
              <a:t>are built by </a:t>
            </a:r>
            <a:r>
              <a:rPr sz="2400" spc="-5" dirty="0">
                <a:latin typeface="Times New Roman"/>
                <a:cs typeface="Times New Roman"/>
              </a:rPr>
              <a:t>combining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functions 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operate on 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87655" marR="1003935" indent="-237490">
              <a:lnSpc>
                <a:spcPct val="100000"/>
              </a:lnSpc>
              <a:spcBef>
                <a:spcPts val="540"/>
              </a:spcBef>
              <a:buClr>
                <a:srgbClr val="3790A6"/>
              </a:buClr>
              <a:buFont typeface="Verdana"/>
              <a:buChar char="◦"/>
              <a:tabLst>
                <a:tab pos="28829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OOP’s </a:t>
            </a:r>
            <a:r>
              <a:rPr sz="2400" dirty="0">
                <a:latin typeface="Times New Roman"/>
                <a:cs typeface="Times New Roman"/>
              </a:rPr>
              <a:t>languages are </a:t>
            </a:r>
            <a:r>
              <a:rPr sz="2400" spc="-5" dirty="0">
                <a:latin typeface="Times New Roman"/>
                <a:cs typeface="Times New Roman"/>
              </a:rPr>
              <a:t>C++, </a:t>
            </a:r>
            <a:r>
              <a:rPr sz="2400" dirty="0">
                <a:latin typeface="Times New Roman"/>
                <a:cs typeface="Times New Roman"/>
              </a:rPr>
              <a:t>Java, C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#,  </a:t>
            </a:r>
            <a:r>
              <a:rPr sz="2400" spc="-5" dirty="0">
                <a:latin typeface="Times New Roman"/>
                <a:cs typeface="Times New Roman"/>
              </a:rPr>
              <a:t>Smalltalk, </a:t>
            </a:r>
            <a:r>
              <a:rPr sz="2400" dirty="0">
                <a:latin typeface="Times New Roman"/>
                <a:cs typeface="Times New Roman"/>
              </a:rPr>
              <a:t>Perl,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569" y="505458"/>
            <a:ext cx="69754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8825" algn="l"/>
              </a:tabLst>
            </a:pPr>
            <a:r>
              <a:rPr lang="en-US" sz="4400" dirty="0" smtClean="0">
                <a:latin typeface="Tahoma"/>
                <a:cs typeface="Tahoma"/>
              </a:rPr>
              <a:t>Procedural Programming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21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557770" cy="459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461009" indent="-281940">
              <a:lnSpc>
                <a:spcPct val="100000"/>
              </a:lnSpc>
              <a:spcBef>
                <a:spcPts val="10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procedural programming focuses </a:t>
            </a:r>
            <a:r>
              <a:rPr sz="2800" dirty="0">
                <a:latin typeface="Times New Roman"/>
                <a:cs typeface="Times New Roman"/>
              </a:rPr>
              <a:t>on  </a:t>
            </a:r>
            <a:r>
              <a:rPr sz="2800" b="1" spc="-5" dirty="0">
                <a:latin typeface="Times New Roman"/>
                <a:cs typeface="Times New Roman"/>
              </a:rPr>
              <a:t>processing </a:t>
            </a:r>
            <a:r>
              <a:rPr sz="2800" dirty="0">
                <a:latin typeface="Times New Roman"/>
                <a:cs typeface="Times New Roman"/>
              </a:rPr>
              <a:t>of instructions in </a:t>
            </a:r>
            <a:r>
              <a:rPr sz="2800" spc="-5" dirty="0">
                <a:latin typeface="Times New Roman"/>
                <a:cs typeface="Times New Roman"/>
              </a:rPr>
              <a:t>order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perform </a:t>
            </a:r>
            <a:r>
              <a:rPr sz="2800" dirty="0">
                <a:latin typeface="Times New Roman"/>
                <a:cs typeface="Times New Roman"/>
              </a:rPr>
              <a:t>a  </a:t>
            </a:r>
            <a:r>
              <a:rPr sz="2800" spc="-5" dirty="0">
                <a:latin typeface="Times New Roman"/>
                <a:cs typeface="Times New Roman"/>
              </a:rPr>
              <a:t>desired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top-down </a:t>
            </a:r>
            <a:r>
              <a:rPr sz="2800" spc="-5" dirty="0">
                <a:latin typeface="Times New Roman"/>
                <a:cs typeface="Times New Roman"/>
              </a:rPr>
              <a:t>concepts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decompose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main</a:t>
            </a:r>
            <a:endParaRPr sz="2800">
              <a:latin typeface="Times New Roman"/>
              <a:cs typeface="Times New Roman"/>
            </a:endParaRPr>
          </a:p>
          <a:p>
            <a:pPr marL="307340" marR="17780" indent="-281940">
              <a:lnSpc>
                <a:spcPct val="100000"/>
              </a:lnSpc>
              <a:spcBef>
                <a:spcPts val="600"/>
              </a:spcBef>
            </a:pPr>
            <a:r>
              <a:rPr sz="3375" spc="21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145" dirty="0">
                <a:latin typeface="Times New Roman"/>
                <a:cs typeface="Times New Roman"/>
              </a:rPr>
              <a:t>functions </a:t>
            </a:r>
            <a:r>
              <a:rPr sz="280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lower level components for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modular  </a:t>
            </a:r>
            <a:r>
              <a:rPr sz="2800" spc="-5" dirty="0">
                <a:latin typeface="Times New Roman"/>
                <a:cs typeface="Times New Roman"/>
              </a:rPr>
              <a:t>coding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purpose.</a:t>
            </a:r>
            <a:endParaRPr sz="2800">
              <a:latin typeface="Times New Roman"/>
              <a:cs typeface="Times New Roman"/>
            </a:endParaRPr>
          </a:p>
          <a:p>
            <a:pPr marL="307340" marR="88900" indent="-281940">
              <a:lnSpc>
                <a:spcPct val="100000"/>
              </a:lnSpc>
              <a:spcBef>
                <a:spcPts val="600"/>
              </a:spcBef>
            </a:pPr>
            <a:r>
              <a:rPr sz="3375" spc="209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140" dirty="0">
                <a:latin typeface="Times New Roman"/>
                <a:cs typeface="Times New Roman"/>
              </a:rPr>
              <a:t>Therefore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emphasizes more </a:t>
            </a:r>
            <a:r>
              <a:rPr sz="2800" dirty="0">
                <a:latin typeface="Times New Roman"/>
                <a:cs typeface="Times New Roman"/>
              </a:rPr>
              <a:t>on doing things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370" dirty="0">
                <a:latin typeface="Times New Roman"/>
                <a:cs typeface="Times New Roman"/>
              </a:rPr>
              <a:t>like  </a:t>
            </a:r>
            <a:r>
              <a:rPr sz="2800" spc="-5" dirty="0">
                <a:latin typeface="Times New Roman"/>
                <a:cs typeface="Times New Roman"/>
              </a:rPr>
              <a:t>algorithms.</a:t>
            </a:r>
            <a:endParaRPr sz="2800">
              <a:latin typeface="Times New Roman"/>
              <a:cs typeface="Times New Roman"/>
            </a:endParaRPr>
          </a:p>
          <a:p>
            <a:pPr marL="307340" marR="806450" indent="-281940">
              <a:lnSpc>
                <a:spcPct val="100000"/>
              </a:lnSpc>
              <a:spcBef>
                <a:spcPts val="590"/>
              </a:spcBef>
            </a:pPr>
            <a:r>
              <a:rPr sz="3375" spc="434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9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technique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</a:t>
            </a:r>
            <a:r>
              <a:rPr sz="2800" dirty="0">
                <a:latin typeface="Times New Roman"/>
                <a:cs typeface="Times New Roman"/>
              </a:rPr>
              <a:t>in a </a:t>
            </a:r>
            <a:r>
              <a:rPr sz="2800" spc="-5" dirty="0">
                <a:latin typeface="Times New Roman"/>
                <a:cs typeface="Times New Roman"/>
              </a:rPr>
              <a:t>conventional  programming language such as </a:t>
            </a:r>
            <a:r>
              <a:rPr sz="2800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Pascal.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238759"/>
            <a:ext cx="739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lang="en-US" sz="4400" spc="204" dirty="0" smtClean="0"/>
              <a:t>Object </a:t>
            </a:r>
            <a:r>
              <a:rPr lang="en-US" sz="4400" spc="-5" dirty="0" smtClean="0"/>
              <a:t>oriented programming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22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10" dirty="0"/>
              <a:t>Prof. </a:t>
            </a:r>
            <a:r>
              <a:rPr spc="-140" dirty="0"/>
              <a:t>K.</a:t>
            </a:r>
            <a:r>
              <a:rPr spc="-80" dirty="0"/>
              <a:t> </a:t>
            </a:r>
            <a:r>
              <a:rPr spc="-135" dirty="0"/>
              <a:t>Adisesha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066800"/>
            <a:ext cx="7847965" cy="537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455295" indent="-281940">
              <a:lnSpc>
                <a:spcPct val="100000"/>
              </a:lnSpc>
              <a:spcBef>
                <a:spcPts val="100"/>
              </a:spcBef>
            </a:pPr>
            <a:r>
              <a:rPr sz="3375" spc="30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04" dirty="0">
                <a:latin typeface="Times New Roman"/>
                <a:cs typeface="Times New Roman"/>
              </a:rPr>
              <a:t>Object </a:t>
            </a:r>
            <a:r>
              <a:rPr sz="2800" spc="-5" dirty="0">
                <a:latin typeface="Times New Roman"/>
                <a:cs typeface="Times New Roman"/>
              </a:rPr>
              <a:t>oriented programming </a:t>
            </a:r>
            <a:r>
              <a:rPr sz="2800" spc="-10" dirty="0">
                <a:latin typeface="Times New Roman"/>
                <a:cs typeface="Times New Roman"/>
              </a:rPr>
              <a:t>(OOP) </a:t>
            </a:r>
            <a:r>
              <a:rPr sz="2800" dirty="0">
                <a:latin typeface="Times New Roman"/>
                <a:cs typeface="Times New Roman"/>
              </a:rPr>
              <a:t>is a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concept 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combines </a:t>
            </a:r>
            <a:r>
              <a:rPr sz="2800" dirty="0">
                <a:latin typeface="Times New Roman"/>
                <a:cs typeface="Times New Roman"/>
              </a:rPr>
              <a:t>both the </a:t>
            </a:r>
            <a:r>
              <a:rPr sz="2800" spc="-5" dirty="0">
                <a:latin typeface="Times New Roman"/>
                <a:cs typeface="Times New Roman"/>
              </a:rPr>
              <a:t>data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functions that  operate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data into a single unit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  <a:p>
            <a:pPr marL="320040" marR="126364" indent="-281940">
              <a:lnSpc>
                <a:spcPct val="100000"/>
              </a:lnSpc>
              <a:spcBef>
                <a:spcPts val="590"/>
              </a:spcBef>
            </a:pPr>
            <a:r>
              <a:rPr sz="3375" spc="72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484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object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collection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of data known </a:t>
            </a:r>
            <a:r>
              <a:rPr sz="2800" spc="-10" dirty="0">
                <a:latin typeface="Times New Roman"/>
                <a:cs typeface="Times New Roman"/>
              </a:rPr>
              <a:t>as  member </a:t>
            </a:r>
            <a:r>
              <a:rPr sz="280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functions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operate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these  data known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member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function.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OOP </a:t>
            </a:r>
            <a:r>
              <a:rPr sz="2800" spc="-5" dirty="0">
                <a:latin typeface="Times New Roman"/>
                <a:cs typeface="Times New Roman"/>
              </a:rPr>
              <a:t>follows bottom-up design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technique.</a:t>
            </a:r>
            <a:endParaRPr sz="2800">
              <a:latin typeface="Times New Roman"/>
              <a:cs typeface="Times New Roman"/>
            </a:endParaRPr>
          </a:p>
          <a:p>
            <a:pPr marL="320040" marR="30480" indent="-281940">
              <a:lnSpc>
                <a:spcPct val="100000"/>
              </a:lnSpc>
              <a:spcBef>
                <a:spcPts val="600"/>
              </a:spcBef>
            </a:pPr>
            <a:r>
              <a:rPr sz="3375" spc="359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40" dirty="0">
                <a:latin typeface="Times New Roman"/>
                <a:cs typeface="Times New Roman"/>
              </a:rPr>
              <a:t>Class </a:t>
            </a:r>
            <a:r>
              <a:rPr sz="2800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major </a:t>
            </a:r>
            <a:r>
              <a:rPr sz="2800" spc="-5" dirty="0">
                <a:latin typeface="Times New Roman"/>
                <a:cs typeface="Times New Roman"/>
              </a:rPr>
              <a:t>concept </a:t>
            </a:r>
            <a:r>
              <a:rPr sz="2800" dirty="0">
                <a:latin typeface="Times New Roman"/>
                <a:cs typeface="Times New Roman"/>
              </a:rPr>
              <a:t>that plays </a:t>
            </a:r>
            <a:r>
              <a:rPr sz="2800" spc="-5" dirty="0">
                <a:latin typeface="Times New Roman"/>
                <a:cs typeface="Times New Roman"/>
              </a:rPr>
              <a:t>important</a:t>
            </a:r>
            <a:r>
              <a:rPr sz="2800" spc="-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role  in this </a:t>
            </a:r>
            <a:r>
              <a:rPr sz="2800" spc="-5" dirty="0">
                <a:latin typeface="Times New Roman"/>
                <a:cs typeface="Times New Roman"/>
              </a:rPr>
              <a:t>approach. Class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template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represents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 group of </a:t>
            </a:r>
            <a:r>
              <a:rPr sz="2800" spc="-5" dirty="0">
                <a:latin typeface="Times New Roman"/>
                <a:cs typeface="Times New Roman"/>
              </a:rPr>
              <a:t>objects which share </a:t>
            </a:r>
            <a:r>
              <a:rPr sz="2800" spc="-1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properties  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relationships.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25" y="118658"/>
            <a:ext cx="6284926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-99" dirty="0">
                <a:solidFill>
                  <a:srgbClr val="FFFFFF"/>
                </a:solidFill>
              </a:rPr>
              <a:t>Features </a:t>
            </a:r>
            <a:r>
              <a:rPr sz="2800" spc="-79" dirty="0">
                <a:solidFill>
                  <a:srgbClr val="FFFFFF"/>
                </a:solidFill>
              </a:rPr>
              <a:t>of </a:t>
            </a:r>
            <a:r>
              <a:rPr sz="2800" spc="-50" dirty="0">
                <a:solidFill>
                  <a:srgbClr val="FFFFFF"/>
                </a:solidFill>
              </a:rPr>
              <a:t>Object </a:t>
            </a:r>
            <a:r>
              <a:rPr sz="2800" spc="-69" dirty="0">
                <a:solidFill>
                  <a:srgbClr val="FFFFFF"/>
                </a:solidFill>
              </a:rPr>
              <a:t>Oriented</a:t>
            </a:r>
            <a:r>
              <a:rPr sz="2800" spc="337" dirty="0">
                <a:solidFill>
                  <a:srgbClr val="FFFFFF"/>
                </a:solidFill>
              </a:rPr>
              <a:t> </a:t>
            </a:r>
            <a:r>
              <a:rPr sz="2800" spc="-69" dirty="0">
                <a:solidFill>
                  <a:srgbClr val="FFFFFF"/>
                </a:solidFill>
              </a:rPr>
              <a:t>Programming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7084" y="1265520"/>
            <a:ext cx="317546" cy="31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342" y="1209848"/>
            <a:ext cx="1244390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400" spc="-268" baseline="6944" dirty="0">
                <a:solidFill>
                  <a:srgbClr val="EAEAF7"/>
                </a:solidFill>
                <a:latin typeface="Verdana"/>
                <a:cs typeface="Verdana"/>
              </a:rPr>
              <a:t>1</a:t>
            </a:r>
            <a:r>
              <a:rPr sz="2400" spc="-176" baseline="6944" dirty="0">
                <a:solidFill>
                  <a:srgbClr val="EAEAF7"/>
                </a:solidFill>
                <a:latin typeface="Verdana"/>
                <a:cs typeface="Verdana"/>
              </a:rPr>
              <a:t> </a:t>
            </a:r>
            <a:r>
              <a:rPr sz="2200" spc="-59" dirty="0">
                <a:solidFill>
                  <a:srgbClr val="3333B2"/>
                </a:solidFill>
                <a:latin typeface="Tahoma"/>
                <a:cs typeface="Tahoma"/>
              </a:rPr>
              <a:t>Objects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84" y="1878211"/>
            <a:ext cx="317546" cy="31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342" y="1876899"/>
            <a:ext cx="15743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178" dirty="0">
                <a:solidFill>
                  <a:srgbClr val="EAEAF7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467" y="1822539"/>
            <a:ext cx="86150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109" dirty="0">
                <a:solidFill>
                  <a:srgbClr val="3333B2"/>
                </a:solidFill>
                <a:latin typeface="Tahoma"/>
                <a:cs typeface="Tahoma"/>
              </a:rPr>
              <a:t>Classes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7084" y="2490900"/>
            <a:ext cx="317546" cy="31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7342" y="2489588"/>
            <a:ext cx="15743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178" dirty="0">
                <a:solidFill>
                  <a:srgbClr val="EAEAF7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468" y="2435228"/>
            <a:ext cx="1374119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40" dirty="0">
                <a:solidFill>
                  <a:srgbClr val="3333B2"/>
                </a:solidFill>
                <a:latin typeface="Tahoma"/>
                <a:cs typeface="Tahoma"/>
              </a:rPr>
              <a:t>Abstraction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7084" y="3103591"/>
            <a:ext cx="317546" cy="31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342" y="3047919"/>
            <a:ext cx="196986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400" spc="-268" baseline="6944" dirty="0">
                <a:solidFill>
                  <a:srgbClr val="EAEAF7"/>
                </a:solidFill>
                <a:latin typeface="Verdana"/>
                <a:cs typeface="Verdana"/>
              </a:rPr>
              <a:t>4</a:t>
            </a:r>
            <a:r>
              <a:rPr sz="2400" spc="-149" baseline="6944" dirty="0">
                <a:solidFill>
                  <a:srgbClr val="EAEAF7"/>
                </a:solidFill>
                <a:latin typeface="Verdana"/>
                <a:cs typeface="Verdana"/>
              </a:rPr>
              <a:t> </a:t>
            </a:r>
            <a:r>
              <a:rPr sz="2200" spc="-59" dirty="0">
                <a:solidFill>
                  <a:srgbClr val="3333B2"/>
                </a:solidFill>
                <a:latin typeface="Tahoma"/>
                <a:cs typeface="Tahoma"/>
              </a:rPr>
              <a:t>Encapsulation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084" y="3716280"/>
            <a:ext cx="317546" cy="31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7342" y="3714970"/>
            <a:ext cx="15743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178" dirty="0">
                <a:solidFill>
                  <a:srgbClr val="EAEAF7"/>
                </a:solidFill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468" y="3660608"/>
            <a:ext cx="1311144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99" dirty="0">
                <a:solidFill>
                  <a:srgbClr val="3333B2"/>
                </a:solidFill>
                <a:latin typeface="Tahoma"/>
                <a:cs typeface="Tahoma"/>
              </a:rPr>
              <a:t>Inheritance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084" y="4328971"/>
            <a:ext cx="317546" cy="31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7342" y="4327659"/>
            <a:ext cx="15743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178" dirty="0">
                <a:solidFill>
                  <a:srgbClr val="EAEAF7"/>
                </a:solidFill>
                <a:latin typeface="Verdana"/>
                <a:cs typeface="Verdana"/>
              </a:rPr>
              <a:t>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468" y="4273299"/>
            <a:ext cx="1663805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109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2200" spc="-79" dirty="0">
                <a:solidFill>
                  <a:srgbClr val="3333B2"/>
                </a:solidFill>
                <a:latin typeface="Tahoma"/>
                <a:cs typeface="Tahoma"/>
              </a:rPr>
              <a:t>olym</a:t>
            </a:r>
            <a:r>
              <a:rPr sz="2200" spc="-159" dirty="0">
                <a:solidFill>
                  <a:srgbClr val="3333B2"/>
                </a:solidFill>
                <a:latin typeface="Tahoma"/>
                <a:cs typeface="Tahoma"/>
              </a:rPr>
              <a:t>o</a:t>
            </a:r>
            <a:r>
              <a:rPr sz="2200" spc="-89" dirty="0">
                <a:solidFill>
                  <a:srgbClr val="3333B2"/>
                </a:solidFill>
                <a:latin typeface="Tahoma"/>
                <a:cs typeface="Tahoma"/>
              </a:rPr>
              <a:t>rphism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7084" y="4941660"/>
            <a:ext cx="317546" cy="31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7341" y="4885964"/>
            <a:ext cx="1745673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400" spc="-268" baseline="6944" dirty="0">
                <a:solidFill>
                  <a:srgbClr val="EAEAF7"/>
                </a:solidFill>
                <a:latin typeface="Verdana"/>
                <a:cs typeface="Verdana"/>
              </a:rPr>
              <a:t>7</a:t>
            </a:r>
            <a:r>
              <a:rPr sz="2400" spc="-44" baseline="6944" dirty="0">
                <a:solidFill>
                  <a:srgbClr val="EAEAF7"/>
                </a:solidFill>
                <a:latin typeface="Verdana"/>
                <a:cs typeface="Verdana"/>
              </a:rPr>
              <a:t> </a:t>
            </a:r>
            <a:r>
              <a:rPr sz="2200" spc="-79" dirty="0">
                <a:solidFill>
                  <a:srgbClr val="3333B2"/>
                </a:solidFill>
                <a:latin typeface="Tahoma"/>
                <a:cs typeface="Tahoma"/>
              </a:rPr>
              <a:t>Overloading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7084" y="5554325"/>
            <a:ext cx="317546" cy="317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7342" y="5553039"/>
            <a:ext cx="157438" cy="27037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600" spc="-178" dirty="0">
                <a:solidFill>
                  <a:srgbClr val="EAEAF7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68" y="5498653"/>
            <a:ext cx="2283481" cy="361437"/>
          </a:xfrm>
          <a:prstGeom prst="rect">
            <a:avLst/>
          </a:prstGeom>
        </p:spPr>
        <p:txBody>
          <a:bodyPr vert="horz" wrap="square" lIns="0" tIns="22661" rIns="0" bIns="0" rtlCol="0">
            <a:spAutoFit/>
          </a:bodyPr>
          <a:lstStyle/>
          <a:p>
            <a:pPr marL="25179">
              <a:spcBef>
                <a:spcPts val="178"/>
              </a:spcBef>
            </a:pPr>
            <a:r>
              <a:rPr sz="2200" spc="-59" dirty="0">
                <a:solidFill>
                  <a:srgbClr val="3333B2"/>
                </a:solidFill>
                <a:latin typeface="Tahoma"/>
                <a:cs typeface="Tahoma"/>
              </a:rPr>
              <a:t>Exception</a:t>
            </a:r>
            <a:r>
              <a:rPr sz="2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2200" spc="-59" dirty="0">
                <a:solidFill>
                  <a:srgbClr val="3333B2"/>
                </a:solidFill>
                <a:latin typeface="Tahoma"/>
                <a:cs typeface="Tahoma"/>
              </a:rPr>
              <a:t>Handling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6565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3129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/>
          <p:cNvSpPr txBox="1">
            <a:spLocks/>
          </p:cNvSpPr>
          <p:nvPr/>
        </p:nvSpPr>
        <p:spPr>
          <a:xfrm>
            <a:off x="304800" y="304800"/>
            <a:ext cx="655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BD2C00"/>
                </a:solidFill>
                <a:latin typeface="Tahoma"/>
                <a:ea typeface="+mj-ea"/>
                <a:cs typeface="Tahoma"/>
              </a:rPr>
              <a:t>OOPs Concepts</a:t>
            </a:r>
            <a:endParaRPr lang="en-US" sz="4400" dirty="0">
              <a:solidFill>
                <a:srgbClr val="BD2C00"/>
              </a:solidFill>
              <a:latin typeface="Tahoma"/>
              <a:ea typeface="+mj-ea"/>
              <a:cs typeface="Tahoma"/>
            </a:endParaRPr>
          </a:p>
        </p:txBody>
      </p:sp>
      <p:sp>
        <p:nvSpPr>
          <p:cNvPr id="32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4"/>
          <p:cNvSpPr/>
          <p:nvPr/>
        </p:nvSpPr>
        <p:spPr>
          <a:xfrm>
            <a:off x="0" y="304800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5"/>
          <p:cNvSpPr/>
          <p:nvPr/>
        </p:nvSpPr>
        <p:spPr>
          <a:xfrm>
            <a:off x="193549" y="208789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6"/>
          <p:cNvSpPr/>
          <p:nvPr/>
        </p:nvSpPr>
        <p:spPr>
          <a:xfrm>
            <a:off x="94489" y="201169"/>
            <a:ext cx="201168" cy="2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025" y="118658"/>
            <a:ext cx="4524139" cy="465211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2800" spc="-50" dirty="0">
                <a:solidFill>
                  <a:srgbClr val="FFFFFF"/>
                </a:solidFill>
                <a:latin typeface="Tahoma"/>
                <a:cs typeface="Tahoma"/>
              </a:rPr>
              <a:t>Object </a:t>
            </a:r>
            <a:r>
              <a:rPr sz="2800" spc="-69" dirty="0">
                <a:solidFill>
                  <a:srgbClr val="FFFFFF"/>
                </a:solidFill>
                <a:latin typeface="Tahoma"/>
                <a:cs typeface="Tahoma"/>
              </a:rPr>
              <a:t>Oriented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69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47800"/>
            <a:ext cx="6872412" cy="4138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6565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3129" y="6631296"/>
            <a:ext cx="3046740" cy="21769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30564" y="6642068"/>
            <a:ext cx="107813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OOPS</a:t>
            </a:r>
            <a:r>
              <a:rPr sz="1200" spc="-89" dirty="0">
                <a:solidFill>
                  <a:srgbClr val="FFFFFF"/>
                </a:solidFill>
                <a:latin typeface="Verdana"/>
                <a:cs typeface="Verdana"/>
              </a:rPr>
              <a:t> Concept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27"/>
          <p:cNvSpPr txBox="1">
            <a:spLocks/>
          </p:cNvSpPr>
          <p:nvPr/>
        </p:nvSpPr>
        <p:spPr>
          <a:xfrm>
            <a:off x="381000" y="533400"/>
            <a:ext cx="6629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BD2C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Object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BD2C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Oriented Programming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BD2C00"/>
              </a:solidFill>
              <a:effectLst/>
              <a:uLnTx/>
              <a:uFillTx/>
              <a:latin typeface="Tahoma"/>
              <a:ea typeface="+mj-ea"/>
              <a:cs typeface="Tahoma"/>
            </a:endParaRPr>
          </a:p>
        </p:txBody>
      </p:sp>
      <p:sp>
        <p:nvSpPr>
          <p:cNvPr id="1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4"/>
          <p:cNvSpPr/>
          <p:nvPr/>
        </p:nvSpPr>
        <p:spPr>
          <a:xfrm>
            <a:off x="0" y="304800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5"/>
          <p:cNvSpPr/>
          <p:nvPr/>
        </p:nvSpPr>
        <p:spPr>
          <a:xfrm>
            <a:off x="193549" y="208789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6"/>
          <p:cNvSpPr/>
          <p:nvPr/>
        </p:nvSpPr>
        <p:spPr>
          <a:xfrm>
            <a:off x="94489" y="201169"/>
            <a:ext cx="201168" cy="202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40500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5"/>
              </a:spcBef>
            </a:pPr>
            <a:r>
              <a:rPr lang="en-US" sz="4400" kern="1200" dirty="0" smtClean="0">
                <a:latin typeface="Tahoma"/>
                <a:cs typeface="Tahoma"/>
              </a:rPr>
              <a:t>Objects</a:t>
            </a: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25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990600"/>
            <a:ext cx="743140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420370" indent="-281940">
              <a:lnSpc>
                <a:spcPct val="100000"/>
              </a:lnSpc>
              <a:spcBef>
                <a:spcPts val="100"/>
              </a:spcBef>
            </a:pPr>
            <a:r>
              <a:rPr sz="3375" spc="270" baseline="11111" smtClean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180" dirty="0">
                <a:latin typeface="Times New Roman"/>
                <a:cs typeface="Times New Roman"/>
              </a:rPr>
              <a:t>Objects </a:t>
            </a:r>
            <a:r>
              <a:rPr sz="2800" spc="-5" smtClean="0">
                <a:latin typeface="Times New Roman"/>
                <a:cs typeface="Times New Roman"/>
              </a:rPr>
              <a:t>are basic </a:t>
            </a:r>
            <a:r>
              <a:rPr sz="2800" smtClean="0">
                <a:latin typeface="Times New Roman"/>
                <a:cs typeface="Times New Roman"/>
              </a:rPr>
              <a:t>building </a:t>
            </a:r>
            <a:r>
              <a:rPr sz="2800" dirty="0">
                <a:latin typeface="Times New Roman"/>
                <a:cs typeface="Times New Roman"/>
              </a:rPr>
              <a:t>blocks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designing  </a:t>
            </a:r>
            <a:r>
              <a:rPr sz="2800" spc="-5" dirty="0">
                <a:latin typeface="Times New Roman"/>
                <a:cs typeface="Times New Roman"/>
              </a:rPr>
              <a:t>programs.</a:t>
            </a:r>
            <a:endParaRPr sz="2800">
              <a:latin typeface="Times New Roman"/>
              <a:cs typeface="Times New Roman"/>
            </a:endParaRPr>
          </a:p>
          <a:p>
            <a:pPr marL="307340" marR="461645" indent="-281940">
              <a:lnSpc>
                <a:spcPct val="100000"/>
              </a:lnSpc>
              <a:spcBef>
                <a:spcPts val="590"/>
              </a:spcBef>
            </a:pPr>
            <a:r>
              <a:rPr sz="3375" spc="735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i="1" spc="490" dirty="0">
                <a:latin typeface="Times New Roman"/>
                <a:cs typeface="Times New Roman"/>
              </a:rPr>
              <a:t>An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object </a:t>
            </a:r>
            <a:r>
              <a:rPr sz="2800" b="1" i="1" dirty="0">
                <a:latin typeface="Times New Roman"/>
                <a:cs typeface="Times New Roman"/>
              </a:rPr>
              <a:t>is a </a:t>
            </a:r>
            <a:r>
              <a:rPr sz="2800" b="1" i="1" spc="-5" dirty="0">
                <a:latin typeface="Times New Roman"/>
                <a:cs typeface="Times New Roman"/>
              </a:rPr>
              <a:t>collection </a:t>
            </a:r>
            <a:r>
              <a:rPr sz="2800" b="1" i="1" dirty="0">
                <a:latin typeface="Times New Roman"/>
                <a:cs typeface="Times New Roman"/>
              </a:rPr>
              <a:t>of data </a:t>
            </a:r>
            <a:r>
              <a:rPr sz="2800" b="1" i="1" spc="-5" dirty="0">
                <a:latin typeface="Times New Roman"/>
                <a:cs typeface="Times New Roman"/>
              </a:rPr>
              <a:t>members </a:t>
            </a:r>
            <a:r>
              <a:rPr sz="2800" b="1" i="1" spc="-495" dirty="0">
                <a:latin typeface="Times New Roman"/>
                <a:cs typeface="Times New Roman"/>
              </a:rPr>
              <a:t>and  </a:t>
            </a:r>
            <a:r>
              <a:rPr sz="2800" b="1" i="1" spc="-5" dirty="0">
                <a:latin typeface="Times New Roman"/>
                <a:cs typeface="Times New Roman"/>
              </a:rPr>
              <a:t>associated member functions.</a:t>
            </a:r>
            <a:endParaRPr sz="2800">
              <a:latin typeface="Times New Roman"/>
              <a:cs typeface="Times New Roman"/>
            </a:endParaRPr>
          </a:p>
          <a:p>
            <a:pPr marL="307340" marR="17780" indent="-281940">
              <a:lnSpc>
                <a:spcPct val="100000"/>
              </a:lnSpc>
              <a:spcBef>
                <a:spcPts val="600"/>
              </a:spcBef>
            </a:pPr>
            <a:r>
              <a:rPr sz="3375" spc="735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490" dirty="0">
                <a:latin typeface="Times New Roman"/>
                <a:cs typeface="Times New Roman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represent </a:t>
            </a:r>
            <a:r>
              <a:rPr sz="2800" dirty="0">
                <a:latin typeface="Times New Roman"/>
                <a:cs typeface="Times New Roman"/>
              </a:rPr>
              <a:t>a person, </a:t>
            </a:r>
            <a:r>
              <a:rPr sz="2800" spc="-5" dirty="0">
                <a:latin typeface="Times New Roman"/>
                <a:cs typeface="Times New Roman"/>
              </a:rPr>
              <a:t>place </a:t>
            </a:r>
            <a:r>
              <a:rPr sz="2800" dirty="0">
                <a:latin typeface="Times New Roman"/>
                <a:cs typeface="Times New Roman"/>
              </a:rPr>
              <a:t>or a </a:t>
            </a:r>
            <a:r>
              <a:rPr sz="2800" spc="-300" dirty="0">
                <a:latin typeface="Times New Roman"/>
                <a:cs typeface="Times New Roman"/>
              </a:rPr>
              <a:t>table 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375" spc="434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9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object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identified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307340" marR="2341245">
              <a:lnSpc>
                <a:spcPts val="3960"/>
              </a:lnSpc>
              <a:spcBef>
                <a:spcPts val="220"/>
              </a:spcBef>
            </a:pPr>
            <a:r>
              <a:rPr sz="2800" dirty="0">
                <a:latin typeface="Times New Roman"/>
                <a:cs typeface="Times New Roman"/>
              </a:rPr>
              <a:t>a unique </a:t>
            </a:r>
            <a:r>
              <a:rPr sz="2800" spc="-10" dirty="0">
                <a:latin typeface="Times New Roman"/>
                <a:cs typeface="Times New Roman"/>
              </a:rPr>
              <a:t>name. Each </a:t>
            </a:r>
            <a:r>
              <a:rPr sz="2800" spc="-5" dirty="0">
                <a:latin typeface="Times New Roman"/>
                <a:cs typeface="Times New Roman"/>
              </a:rPr>
              <a:t>object must  </a:t>
            </a:r>
            <a:r>
              <a:rPr sz="2800" dirty="0">
                <a:latin typeface="Times New Roman"/>
                <a:cs typeface="Times New Roman"/>
              </a:rPr>
              <a:t>be a </a:t>
            </a:r>
            <a:r>
              <a:rPr sz="2800" spc="-10" dirty="0">
                <a:latin typeface="Times New Roman"/>
                <a:cs typeface="Times New Roman"/>
              </a:rPr>
              <a:t>member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particular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307340" marR="2512695" indent="-281940">
              <a:lnSpc>
                <a:spcPts val="3960"/>
              </a:lnSpc>
            </a:pPr>
            <a:r>
              <a:rPr sz="3375" spc="232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155" dirty="0">
                <a:latin typeface="Times New Roman"/>
                <a:cs typeface="Times New Roman"/>
              </a:rPr>
              <a:t>Example: </a:t>
            </a:r>
            <a:r>
              <a:rPr sz="2800" spc="-5" dirty="0">
                <a:latin typeface="Times New Roman"/>
                <a:cs typeface="Times New Roman"/>
              </a:rPr>
              <a:t>Apple, orange,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310" dirty="0">
                <a:latin typeface="Times New Roman"/>
                <a:cs typeface="Times New Roman"/>
              </a:rPr>
              <a:t>mango 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objects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class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fruit.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35928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kern="1200" dirty="0" smtClean="0">
                <a:latin typeface="Tahoma"/>
                <a:cs typeface="Tahoma"/>
              </a:rPr>
              <a:t>Classes</a:t>
            </a: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26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066800"/>
            <a:ext cx="7447280" cy="517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marR="144780" indent="-281940">
              <a:lnSpc>
                <a:spcPct val="100000"/>
              </a:lnSpc>
              <a:spcBef>
                <a:spcPts val="10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objects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made </a:t>
            </a:r>
            <a:r>
              <a:rPr sz="2800" spc="-5" dirty="0">
                <a:latin typeface="Times New Roman"/>
                <a:cs typeface="Times New Roman"/>
              </a:rPr>
              <a:t>user defined data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-295" dirty="0">
                <a:latin typeface="Times New Roman"/>
                <a:cs typeface="Times New Roman"/>
              </a:rPr>
              <a:t>types 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help </a:t>
            </a:r>
            <a:r>
              <a:rPr sz="2800" dirty="0">
                <a:latin typeface="Times New Roman"/>
                <a:cs typeface="Times New Roman"/>
              </a:rPr>
              <a:t>of 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434340" marR="732155" indent="-281940">
              <a:lnSpc>
                <a:spcPct val="100000"/>
              </a:lnSpc>
              <a:spcBef>
                <a:spcPts val="590"/>
              </a:spcBef>
            </a:pPr>
            <a:r>
              <a:rPr sz="3375" spc="1110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i="1" spc="740" dirty="0">
                <a:latin typeface="Times New Roman"/>
                <a:cs typeface="Times New Roman"/>
              </a:rPr>
              <a:t>A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class </a:t>
            </a:r>
            <a:r>
              <a:rPr sz="2800" b="1" i="1" dirty="0">
                <a:latin typeface="Times New Roman"/>
                <a:cs typeface="Times New Roman"/>
              </a:rPr>
              <a:t>is a </a:t>
            </a:r>
            <a:r>
              <a:rPr sz="2800" b="1" i="1" spc="-5" dirty="0">
                <a:latin typeface="Times New Roman"/>
                <a:cs typeface="Times New Roman"/>
              </a:rPr>
              <a:t>collection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objects that have  identical properties, common </a:t>
            </a:r>
            <a:r>
              <a:rPr sz="2800" b="1" i="1" dirty="0">
                <a:latin typeface="Times New Roman"/>
                <a:cs typeface="Times New Roman"/>
              </a:rPr>
              <a:t>behavior and  </a:t>
            </a:r>
            <a:r>
              <a:rPr sz="2800" b="1" i="1" spc="-5" dirty="0">
                <a:latin typeface="Times New Roman"/>
                <a:cs typeface="Times New Roman"/>
              </a:rPr>
              <a:t>shared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relationship.</a:t>
            </a:r>
            <a:endParaRPr sz="2800">
              <a:latin typeface="Times New Roman"/>
              <a:cs typeface="Times New Roman"/>
            </a:endParaRPr>
          </a:p>
          <a:p>
            <a:pPr marL="434340" marR="270510" indent="-281940">
              <a:lnSpc>
                <a:spcPct val="100000"/>
              </a:lnSpc>
              <a:spcBef>
                <a:spcPts val="600"/>
              </a:spcBef>
            </a:pPr>
            <a:r>
              <a:rPr sz="3375" spc="434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90" dirty="0">
                <a:latin typeface="Times New Roman"/>
                <a:cs typeface="Times New Roman"/>
              </a:rPr>
              <a:t>Once </a:t>
            </a:r>
            <a:r>
              <a:rPr sz="2800" spc="-5" dirty="0">
                <a:latin typeface="Times New Roman"/>
                <a:cs typeface="Times New Roman"/>
              </a:rPr>
              <a:t>class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defined, </a:t>
            </a:r>
            <a:r>
              <a:rPr sz="2800" dirty="0">
                <a:latin typeface="Times New Roman"/>
                <a:cs typeface="Times New Roman"/>
              </a:rPr>
              <a:t>any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objects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35" dirty="0">
                <a:latin typeface="Times New Roman"/>
                <a:cs typeface="Times New Roman"/>
              </a:rPr>
              <a:t>of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class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created.</a:t>
            </a:r>
            <a:endParaRPr sz="28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590"/>
              </a:spcBef>
            </a:pPr>
            <a:r>
              <a:rPr sz="3375" spc="270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180" dirty="0"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are user defined data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types.</a:t>
            </a:r>
            <a:endParaRPr sz="2800">
              <a:latin typeface="Times New Roman"/>
              <a:cs typeface="Times New Roman"/>
            </a:endParaRPr>
          </a:p>
          <a:p>
            <a:pPr marL="43434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class can </a:t>
            </a:r>
            <a:r>
              <a:rPr sz="2800" dirty="0">
                <a:latin typeface="Times New Roman"/>
                <a:cs typeface="Times New Roman"/>
              </a:rPr>
              <a:t>hold both </a:t>
            </a:r>
            <a:r>
              <a:rPr sz="2800" spc="-5" dirty="0">
                <a:latin typeface="Times New Roman"/>
                <a:cs typeface="Times New Roman"/>
              </a:rPr>
              <a:t>data and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functions.</a:t>
            </a:r>
            <a:endParaRPr sz="2800">
              <a:latin typeface="Times New Roman"/>
              <a:cs typeface="Times New Roman"/>
            </a:endParaRPr>
          </a:p>
          <a:p>
            <a:pPr marL="434340" marR="2219960" indent="-281940">
              <a:lnSpc>
                <a:spcPts val="3960"/>
              </a:lnSpc>
              <a:spcBef>
                <a:spcPts val="229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example: Planets, </a:t>
            </a:r>
            <a:r>
              <a:rPr sz="2800" dirty="0">
                <a:latin typeface="Times New Roman"/>
                <a:cs typeface="Times New Roman"/>
              </a:rPr>
              <a:t>sun,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moon 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member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class solar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7772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00810" algn="l"/>
              </a:tabLst>
            </a:pPr>
            <a:r>
              <a:rPr lang="en-US" sz="4000" kern="1200" dirty="0" smtClean="0">
                <a:latin typeface="Tahoma"/>
                <a:cs typeface="Tahoma"/>
              </a:rPr>
              <a:t>Data	Abstraction &amp; Encapsulation</a:t>
            </a:r>
            <a:endParaRPr lang="en-US" sz="4000" kern="12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4430" y="6507147"/>
            <a:ext cx="135890" cy="229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z="1200" spc="-135" dirty="0">
                <a:solidFill>
                  <a:srgbClr val="B4A687"/>
                </a:solidFill>
                <a:latin typeface="Arial Black"/>
                <a:cs typeface="Arial Black"/>
              </a:rPr>
              <a:pPr marL="25400">
                <a:lnSpc>
                  <a:spcPct val="100000"/>
                </a:lnSpc>
                <a:spcBef>
                  <a:spcPts val="180"/>
                </a:spcBef>
              </a:pPr>
              <a:t>27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676400"/>
            <a:ext cx="7801609" cy="464729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20419" marR="17780" indent="-237490">
              <a:lnSpc>
                <a:spcPct val="100000"/>
              </a:lnSpc>
              <a:spcBef>
                <a:spcPts val="330"/>
              </a:spcBef>
              <a:buClr>
                <a:srgbClr val="3790A6"/>
              </a:buClr>
              <a:buFont typeface="Verdana"/>
              <a:buChar char="◦"/>
              <a:tabLst>
                <a:tab pos="820419" algn="l"/>
                <a:tab pos="6037580" algn="l"/>
              </a:tabLst>
            </a:pPr>
            <a:r>
              <a:rPr sz="2400" b="1" i="1" spc="-5" smtClean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Abstraction refers </a:t>
            </a:r>
            <a:r>
              <a:rPr sz="2400" b="1" i="1" dirty="0">
                <a:latin typeface="Times New Roman"/>
                <a:cs typeface="Times New Roman"/>
              </a:rPr>
              <a:t>to </a:t>
            </a:r>
            <a:r>
              <a:rPr sz="2400" b="1" i="1" spc="-5" dirty="0">
                <a:latin typeface="Times New Roman"/>
                <a:cs typeface="Times New Roman"/>
              </a:rPr>
              <a:t>the</a:t>
            </a:r>
            <a:r>
              <a:rPr sz="2400" b="1" i="1" spc="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process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	</a:t>
            </a:r>
            <a:r>
              <a:rPr sz="2400" b="1" i="1" spc="-5" dirty="0">
                <a:latin typeface="Times New Roman"/>
                <a:cs typeface="Times New Roman"/>
              </a:rPr>
              <a:t>representing  essential features without including background </a:t>
            </a:r>
            <a:r>
              <a:rPr sz="2400" b="1" i="1" dirty="0">
                <a:latin typeface="Times New Roman"/>
                <a:cs typeface="Times New Roman"/>
              </a:rPr>
              <a:t>details  </a:t>
            </a:r>
            <a:r>
              <a:rPr sz="2400" b="1" i="1" spc="-5" dirty="0">
                <a:latin typeface="Times New Roman"/>
                <a:cs typeface="Times New Roman"/>
              </a:rPr>
              <a:t>or </a:t>
            </a:r>
            <a:r>
              <a:rPr sz="2400" b="1" i="1" dirty="0">
                <a:latin typeface="Times New Roman"/>
                <a:cs typeface="Times New Roman"/>
              </a:rPr>
              <a:t>explanations.</a:t>
            </a:r>
            <a:endParaRPr sz="240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  <a:spcBef>
                <a:spcPts val="590"/>
              </a:spcBef>
            </a:pPr>
            <a:r>
              <a:rPr sz="3375" spc="442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spc="295" dirty="0">
                <a:latin typeface="Times New Roman"/>
                <a:cs typeface="Times New Roman"/>
              </a:rPr>
              <a:t>Data</a:t>
            </a:r>
            <a:r>
              <a:rPr sz="2800" b="1" spc="-5" dirty="0">
                <a:latin typeface="Times New Roman"/>
                <a:cs typeface="Times New Roman"/>
              </a:rPr>
              <a:t> Encapsulation:</a:t>
            </a:r>
            <a:endParaRPr sz="2800">
              <a:latin typeface="Times New Roman"/>
              <a:cs typeface="Times New Roman"/>
            </a:endParaRPr>
          </a:p>
          <a:p>
            <a:pPr marL="820419" marR="26035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820419" algn="l"/>
              </a:tabLst>
            </a:pPr>
            <a:r>
              <a:rPr sz="2400" b="1" i="1" spc="-10" dirty="0">
                <a:latin typeface="Times New Roman"/>
                <a:cs typeface="Times New Roman"/>
              </a:rPr>
              <a:t>The </a:t>
            </a:r>
            <a:r>
              <a:rPr sz="2400" b="1" i="1" spc="-5" dirty="0">
                <a:latin typeface="Times New Roman"/>
                <a:cs typeface="Times New Roman"/>
              </a:rPr>
              <a:t>wrapping of </a:t>
            </a:r>
            <a:r>
              <a:rPr sz="2400" b="1" i="1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and functions </a:t>
            </a:r>
            <a:r>
              <a:rPr sz="2400" b="1" i="1" dirty="0">
                <a:latin typeface="Times New Roman"/>
                <a:cs typeface="Times New Roman"/>
              </a:rPr>
              <a:t>into a </a:t>
            </a:r>
            <a:r>
              <a:rPr sz="2400" b="1" i="1" spc="-5" dirty="0">
                <a:latin typeface="Times New Roman"/>
                <a:cs typeface="Times New Roman"/>
              </a:rPr>
              <a:t>single unit  (class) </a:t>
            </a:r>
            <a:r>
              <a:rPr sz="2400" b="1" i="1" dirty="0">
                <a:latin typeface="Times New Roman"/>
                <a:cs typeface="Times New Roman"/>
              </a:rPr>
              <a:t>is called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encapsulation.</a:t>
            </a:r>
            <a:endParaRPr sz="2800">
              <a:latin typeface="Times New Roman"/>
              <a:cs typeface="Times New Roman"/>
            </a:endParaRPr>
          </a:p>
          <a:p>
            <a:pPr marL="820419" marR="18288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encapsulation </a:t>
            </a:r>
            <a:r>
              <a:rPr sz="2400" spc="-5" dirty="0">
                <a:latin typeface="Times New Roman"/>
                <a:cs typeface="Times New Roman"/>
              </a:rPr>
              <a:t>enables </a:t>
            </a:r>
            <a:r>
              <a:rPr sz="2400" dirty="0">
                <a:latin typeface="Times New Roman"/>
                <a:cs typeface="Times New Roman"/>
              </a:rPr>
              <a:t>data hiding and </a:t>
            </a:r>
            <a:r>
              <a:rPr sz="2400" spc="-5" dirty="0">
                <a:latin typeface="Times New Roman"/>
                <a:cs typeface="Times New Roman"/>
              </a:rPr>
              <a:t>information  </a:t>
            </a:r>
            <a:r>
              <a:rPr sz="2400" dirty="0">
                <a:latin typeface="Times New Roman"/>
                <a:cs typeface="Times New Roman"/>
              </a:rPr>
              <a:t>hiding.</a:t>
            </a:r>
            <a:endParaRPr sz="2400">
              <a:latin typeface="Times New Roman"/>
              <a:cs typeface="Times New Roman"/>
            </a:endParaRPr>
          </a:p>
          <a:p>
            <a:pPr marL="820419" marR="1162685" indent="-237490">
              <a:lnSpc>
                <a:spcPct val="109500"/>
              </a:lnSpc>
              <a:spcBef>
                <a:spcPts val="275"/>
              </a:spcBef>
              <a:buClr>
                <a:srgbClr val="3790A6"/>
              </a:buClr>
              <a:buFont typeface="Verdana"/>
              <a:buChar char="◦"/>
              <a:tabLst>
                <a:tab pos="82041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Data </a:t>
            </a:r>
            <a:r>
              <a:rPr sz="2400" i="1" dirty="0">
                <a:latin typeface="Times New Roman"/>
                <a:cs typeface="Times New Roman"/>
              </a:rPr>
              <a:t>hiding is a </a:t>
            </a:r>
            <a:r>
              <a:rPr sz="2400" i="1" spc="-5" dirty="0">
                <a:latin typeface="Times New Roman"/>
                <a:cs typeface="Times New Roman"/>
              </a:rPr>
              <a:t>method used </a:t>
            </a:r>
            <a:r>
              <a:rPr sz="2400" i="1" dirty="0">
                <a:latin typeface="Times New Roman"/>
                <a:cs typeface="Times New Roman"/>
              </a:rPr>
              <a:t>in object oriented  </a:t>
            </a:r>
            <a:r>
              <a:rPr sz="2400" i="1" spc="-5" dirty="0">
                <a:latin typeface="Times New Roman"/>
                <a:cs typeface="Times New Roman"/>
              </a:rPr>
              <a:t>programming </a:t>
            </a:r>
            <a:r>
              <a:rPr sz="2400" i="1" spc="5" dirty="0">
                <a:latin typeface="Times New Roman"/>
                <a:cs typeface="Times New Roman"/>
              </a:rPr>
              <a:t>to </a:t>
            </a:r>
            <a:r>
              <a:rPr sz="2400" i="1" dirty="0">
                <a:latin typeface="Times New Roman"/>
                <a:cs typeface="Times New Roman"/>
              </a:rPr>
              <a:t>hide </a:t>
            </a:r>
            <a:r>
              <a:rPr sz="2400" i="1" spc="-5" dirty="0">
                <a:latin typeface="Times New Roman"/>
                <a:cs typeface="Times New Roman"/>
              </a:rPr>
              <a:t>information within  computer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58026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kern="1200" dirty="0" smtClean="0">
                <a:latin typeface="Tahoma"/>
                <a:cs typeface="Tahoma"/>
              </a:rPr>
              <a:t>Inheritance</a:t>
            </a: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000339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446405" indent="-283210" algn="just">
              <a:lnSpc>
                <a:spcPct val="100000"/>
              </a:lnSpc>
              <a:spcBef>
                <a:spcPts val="100"/>
              </a:spcBef>
            </a:pPr>
            <a:r>
              <a:rPr sz="3375" b="0" i="0" spc="179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i="1" spc="120" dirty="0"/>
              <a:t>Inheritance </a:t>
            </a:r>
            <a:r>
              <a:rPr sz="2800" i="1" spc="-5" dirty="0"/>
              <a:t>is the process </a:t>
            </a:r>
            <a:r>
              <a:rPr sz="2800" i="1" dirty="0"/>
              <a:t>by </a:t>
            </a:r>
            <a:r>
              <a:rPr sz="2800" i="1" spc="-5" dirty="0"/>
              <a:t>which </a:t>
            </a:r>
            <a:r>
              <a:rPr sz="2800" i="1" dirty="0"/>
              <a:t>one</a:t>
            </a:r>
            <a:r>
              <a:rPr sz="2800" i="1" spc="-220" dirty="0"/>
              <a:t> </a:t>
            </a:r>
            <a:r>
              <a:rPr sz="2800" i="1" spc="-245" dirty="0"/>
              <a:t>object  </a:t>
            </a:r>
            <a:r>
              <a:rPr sz="2800" spc="-5" dirty="0"/>
              <a:t>can acquire </a:t>
            </a:r>
            <a:r>
              <a:rPr sz="2800" dirty="0"/>
              <a:t>and </a:t>
            </a:r>
            <a:r>
              <a:rPr sz="2800" spc="-5" dirty="0"/>
              <a:t>use the </a:t>
            </a:r>
            <a:r>
              <a:rPr sz="2800" dirty="0"/>
              <a:t>properties of </a:t>
            </a:r>
            <a:r>
              <a:rPr sz="2800" spc="-5" dirty="0"/>
              <a:t>another  object.</a:t>
            </a:r>
            <a:endParaRPr sz="2800">
              <a:latin typeface="Symbol"/>
              <a:cs typeface="Symbol"/>
            </a:endParaRPr>
          </a:p>
          <a:p>
            <a:pPr marL="308610" indent="-283210" algn="just">
              <a:lnSpc>
                <a:spcPct val="100000"/>
              </a:lnSpc>
              <a:spcBef>
                <a:spcPts val="59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08610" algn="l"/>
              </a:tabLst>
            </a:pPr>
            <a:r>
              <a:rPr sz="2400" b="0" i="0" dirty="0">
                <a:latin typeface="Times New Roman"/>
                <a:cs typeface="Times New Roman"/>
              </a:rPr>
              <a:t>The existing </a:t>
            </a:r>
            <a:r>
              <a:rPr sz="2400" b="0" i="0" spc="-5" dirty="0">
                <a:latin typeface="Times New Roman"/>
                <a:cs typeface="Times New Roman"/>
              </a:rPr>
              <a:t>class </a:t>
            </a:r>
            <a:r>
              <a:rPr sz="2400" b="0" i="0" dirty="0">
                <a:latin typeface="Times New Roman"/>
                <a:cs typeface="Times New Roman"/>
              </a:rPr>
              <a:t>is </a:t>
            </a:r>
            <a:r>
              <a:rPr sz="2400" b="0" i="0" spc="-5" dirty="0">
                <a:latin typeface="Times New Roman"/>
                <a:cs typeface="Times New Roman"/>
              </a:rPr>
              <a:t>known as </a:t>
            </a:r>
            <a:r>
              <a:rPr sz="2400" i="1" dirty="0"/>
              <a:t>base class or </a:t>
            </a:r>
            <a:r>
              <a:rPr sz="2400" i="1" spc="-5" dirty="0"/>
              <a:t>super</a:t>
            </a:r>
            <a:r>
              <a:rPr sz="2400" i="1" spc="20" dirty="0"/>
              <a:t> </a:t>
            </a:r>
            <a:r>
              <a:rPr sz="2400" b="0" i="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08610" indent="-283210" algn="just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08610" algn="l"/>
              </a:tabLst>
            </a:pPr>
            <a:r>
              <a:rPr sz="2400" b="0" i="0" dirty="0">
                <a:latin typeface="Times New Roman"/>
                <a:cs typeface="Times New Roman"/>
              </a:rPr>
              <a:t>The new class is </a:t>
            </a:r>
            <a:r>
              <a:rPr sz="2400" b="0" i="0" spc="-5" dirty="0">
                <a:latin typeface="Times New Roman"/>
                <a:cs typeface="Times New Roman"/>
              </a:rPr>
              <a:t>known </a:t>
            </a:r>
            <a:r>
              <a:rPr sz="2400" b="0" i="0" dirty="0">
                <a:latin typeface="Times New Roman"/>
                <a:cs typeface="Times New Roman"/>
              </a:rPr>
              <a:t>as </a:t>
            </a:r>
            <a:r>
              <a:rPr sz="2400" i="1" spc="-5" dirty="0"/>
              <a:t>derived class </a:t>
            </a:r>
            <a:r>
              <a:rPr sz="2400" i="1" dirty="0"/>
              <a:t>or </a:t>
            </a:r>
            <a:r>
              <a:rPr sz="2400" i="1" spc="-10" dirty="0"/>
              <a:t>sub</a:t>
            </a:r>
            <a:r>
              <a:rPr sz="2400" i="1" spc="10" dirty="0"/>
              <a:t> </a:t>
            </a:r>
            <a:r>
              <a:rPr sz="2400" i="1" spc="-5" dirty="0"/>
              <a:t>class.</a:t>
            </a:r>
            <a:endParaRPr sz="2400">
              <a:latin typeface="Times New Roman"/>
              <a:cs typeface="Times New Roman"/>
            </a:endParaRPr>
          </a:p>
          <a:p>
            <a:pPr marL="307975" marR="17780" indent="-283210" algn="just">
              <a:lnSpc>
                <a:spcPct val="100000"/>
              </a:lnSpc>
              <a:spcBef>
                <a:spcPts val="600"/>
              </a:spcBef>
              <a:buClr>
                <a:srgbClr val="3790A6"/>
              </a:buClr>
              <a:buSzPct val="79166"/>
              <a:buFont typeface="Symbol"/>
              <a:buChar char=""/>
              <a:tabLst>
                <a:tab pos="308610" algn="l"/>
              </a:tabLst>
            </a:pPr>
            <a:r>
              <a:rPr sz="2400" b="0" i="0" dirty="0">
                <a:latin typeface="Times New Roman"/>
                <a:cs typeface="Times New Roman"/>
              </a:rPr>
              <a:t>The derived </a:t>
            </a:r>
            <a:r>
              <a:rPr sz="2400" b="0" i="0" spc="-5" dirty="0">
                <a:latin typeface="Times New Roman"/>
                <a:cs typeface="Times New Roman"/>
              </a:rPr>
              <a:t>class </a:t>
            </a:r>
            <a:r>
              <a:rPr sz="2400" b="0" i="0" dirty="0">
                <a:latin typeface="Times New Roman"/>
                <a:cs typeface="Times New Roman"/>
              </a:rPr>
              <a:t>shares </a:t>
            </a:r>
            <a:r>
              <a:rPr sz="2400" b="0" i="0" spc="-5" dirty="0">
                <a:latin typeface="Times New Roman"/>
                <a:cs typeface="Times New Roman"/>
              </a:rPr>
              <a:t>some </a:t>
            </a:r>
            <a:r>
              <a:rPr sz="2400" b="0" i="0" dirty="0">
                <a:latin typeface="Times New Roman"/>
                <a:cs typeface="Times New Roman"/>
              </a:rPr>
              <a:t>of the properties of the </a:t>
            </a:r>
            <a:r>
              <a:rPr sz="2400" b="0" i="0" spc="-305" dirty="0">
                <a:latin typeface="Times New Roman"/>
                <a:cs typeface="Times New Roman"/>
              </a:rPr>
              <a:t>base  </a:t>
            </a:r>
            <a:r>
              <a:rPr sz="2400" b="0" i="0" dirty="0">
                <a:latin typeface="Times New Roman"/>
                <a:cs typeface="Times New Roman"/>
              </a:rPr>
              <a:t>class. Therefore a code </a:t>
            </a:r>
            <a:r>
              <a:rPr sz="2400" b="0" i="0" spc="-5" dirty="0">
                <a:latin typeface="Times New Roman"/>
                <a:cs typeface="Times New Roman"/>
              </a:rPr>
              <a:t>from </a:t>
            </a:r>
            <a:r>
              <a:rPr sz="2400" b="0" i="0" dirty="0">
                <a:latin typeface="Times New Roman"/>
                <a:cs typeface="Times New Roman"/>
              </a:rPr>
              <a:t>a </a:t>
            </a:r>
            <a:r>
              <a:rPr sz="2400" b="0" i="0" spc="-5" dirty="0">
                <a:latin typeface="Times New Roman"/>
                <a:cs typeface="Times New Roman"/>
              </a:rPr>
              <a:t>base </a:t>
            </a:r>
            <a:r>
              <a:rPr sz="2400" b="0" i="0" dirty="0">
                <a:latin typeface="Times New Roman"/>
                <a:cs typeface="Times New Roman"/>
              </a:rPr>
              <a:t>class can</a:t>
            </a:r>
            <a:r>
              <a:rPr sz="2400" b="0" i="0" spc="-7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307975" algn="just">
              <a:lnSpc>
                <a:spcPct val="100000"/>
              </a:lnSpc>
              <a:spcBef>
                <a:spcPts val="600"/>
              </a:spcBef>
            </a:pPr>
            <a:r>
              <a:rPr sz="2400" b="0" i="0" spc="-5" dirty="0">
                <a:latin typeface="Times New Roman"/>
                <a:cs typeface="Times New Roman"/>
              </a:rPr>
              <a:t>reused </a:t>
            </a:r>
            <a:r>
              <a:rPr sz="2400" b="0" i="0" dirty="0">
                <a:latin typeface="Times New Roman"/>
                <a:cs typeface="Times New Roman"/>
              </a:rPr>
              <a:t>by a derived</a:t>
            </a:r>
            <a:r>
              <a:rPr sz="2400" b="0" i="0" spc="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3059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kern="1200" dirty="0" smtClean="0">
                <a:latin typeface="Tahoma"/>
                <a:cs typeface="Tahoma"/>
              </a:rPr>
              <a:t>Overloading</a:t>
            </a: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35" dirty="0"/>
              <a:pPr marL="25400">
                <a:lnSpc>
                  <a:spcPct val="100000"/>
                </a:lnSpc>
                <a:spcBef>
                  <a:spcPts val="180"/>
                </a:spcBef>
              </a:pPr>
              <a:t>29</a:t>
            </a:fld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7247890" cy="467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506095" indent="-281940">
              <a:lnSpc>
                <a:spcPct val="100000"/>
              </a:lnSpc>
              <a:spcBef>
                <a:spcPts val="100"/>
              </a:spcBef>
            </a:pPr>
            <a:r>
              <a:rPr sz="3375" spc="179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i="1" spc="120" dirty="0">
                <a:latin typeface="Times New Roman"/>
                <a:cs typeface="Times New Roman"/>
              </a:rPr>
              <a:t>Overloading </a:t>
            </a:r>
            <a:r>
              <a:rPr sz="2800" b="1" i="1" spc="-5" dirty="0">
                <a:latin typeface="Times New Roman"/>
                <a:cs typeface="Times New Roman"/>
              </a:rPr>
              <a:t>allows objects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spc="-135" dirty="0">
                <a:latin typeface="Times New Roman"/>
                <a:cs typeface="Times New Roman"/>
              </a:rPr>
              <a:t> </a:t>
            </a:r>
            <a:r>
              <a:rPr sz="2800" b="1" i="1" spc="-170" dirty="0">
                <a:latin typeface="Times New Roman"/>
                <a:cs typeface="Times New Roman"/>
              </a:rPr>
              <a:t>different  </a:t>
            </a:r>
            <a:r>
              <a:rPr sz="2800" b="1" i="1" dirty="0">
                <a:latin typeface="Times New Roman"/>
                <a:cs typeface="Times New Roman"/>
              </a:rPr>
              <a:t>meaning </a:t>
            </a:r>
            <a:r>
              <a:rPr sz="2800" b="1" i="1" spc="-5" dirty="0">
                <a:latin typeface="Times New Roman"/>
                <a:cs typeface="Times New Roman"/>
              </a:rPr>
              <a:t>depending upon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context.</a:t>
            </a:r>
            <a:endParaRPr sz="2800">
              <a:latin typeface="Times New Roman"/>
              <a:cs typeface="Times New Roman"/>
            </a:endParaRPr>
          </a:p>
          <a:p>
            <a:pPr marL="855344" marR="1336040" indent="-830580">
              <a:lnSpc>
                <a:spcPts val="3960"/>
              </a:lnSpc>
              <a:spcBef>
                <a:spcPts val="220"/>
              </a:spcBef>
            </a:pPr>
            <a:r>
              <a:rPr sz="3375" spc="36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45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are two </a:t>
            </a:r>
            <a:r>
              <a:rPr sz="2800" dirty="0">
                <a:latin typeface="Times New Roman"/>
                <a:cs typeface="Times New Roman"/>
              </a:rPr>
              <a:t>types of overloading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380" dirty="0">
                <a:latin typeface="Times New Roman"/>
                <a:cs typeface="Times New Roman"/>
              </a:rPr>
              <a:t>viz.  </a:t>
            </a:r>
            <a:r>
              <a:rPr sz="2800" dirty="0">
                <a:latin typeface="Times New Roman"/>
                <a:cs typeface="Times New Roman"/>
              </a:rPr>
              <a:t>o </a:t>
            </a:r>
            <a:r>
              <a:rPr sz="2800" spc="-5" dirty="0">
                <a:latin typeface="Times New Roman"/>
                <a:cs typeface="Times New Roman"/>
              </a:rPr>
              <a:t>Operator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Overloading</a:t>
            </a:r>
            <a:endParaRPr sz="2800">
              <a:latin typeface="Times New Roman"/>
              <a:cs typeface="Times New Roman"/>
            </a:endParaRPr>
          </a:p>
          <a:p>
            <a:pPr marL="855344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imes New Roman"/>
                <a:cs typeface="Times New Roman"/>
              </a:rPr>
              <a:t>o Function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Overloading</a:t>
            </a:r>
            <a:endParaRPr sz="2800">
              <a:latin typeface="Times New Roman"/>
              <a:cs typeface="Times New Roman"/>
            </a:endParaRPr>
          </a:p>
          <a:p>
            <a:pPr marL="307340" marR="90170" indent="-281940">
              <a:lnSpc>
                <a:spcPct val="100000"/>
              </a:lnSpc>
              <a:spcBef>
                <a:spcPts val="600"/>
              </a:spcBef>
            </a:pPr>
            <a:r>
              <a:rPr sz="3375" spc="442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295" dirty="0">
                <a:latin typeface="Times New Roman"/>
                <a:cs typeface="Times New Roman"/>
              </a:rPr>
              <a:t>When </a:t>
            </a:r>
            <a:r>
              <a:rPr sz="2800" spc="-5" dirty="0">
                <a:latin typeface="Times New Roman"/>
                <a:cs typeface="Times New Roman"/>
              </a:rPr>
              <a:t>an existing operator operates </a:t>
            </a:r>
            <a:r>
              <a:rPr sz="2800" dirty="0">
                <a:latin typeface="Times New Roman"/>
                <a:cs typeface="Times New Roman"/>
              </a:rPr>
              <a:t>on new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375" dirty="0">
                <a:latin typeface="Times New Roman"/>
                <a:cs typeface="Times New Roman"/>
              </a:rPr>
              <a:t>data  </a:t>
            </a:r>
            <a:r>
              <a:rPr sz="2800" dirty="0">
                <a:latin typeface="Times New Roman"/>
                <a:cs typeface="Times New Roman"/>
              </a:rPr>
              <a:t>type is </a:t>
            </a:r>
            <a:r>
              <a:rPr sz="2800" spc="-5" dirty="0">
                <a:latin typeface="Times New Roman"/>
                <a:cs typeface="Times New Roman"/>
              </a:rPr>
              <a:t>called </a:t>
            </a:r>
            <a:r>
              <a:rPr sz="2800" b="1" i="1" spc="-5" dirty="0">
                <a:latin typeface="Times New Roman"/>
                <a:cs typeface="Times New Roman"/>
              </a:rPr>
              <a:t>operator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overloading.</a:t>
            </a:r>
            <a:endParaRPr sz="2800">
              <a:latin typeface="Times New Roman"/>
              <a:cs typeface="Times New Roman"/>
            </a:endParaRPr>
          </a:p>
          <a:p>
            <a:pPr marL="307340" marR="17780" indent="-281940">
              <a:lnSpc>
                <a:spcPct val="100000"/>
              </a:lnSpc>
              <a:spcBef>
                <a:spcPts val="590"/>
              </a:spcBef>
              <a:tabLst>
                <a:tab pos="1936114" algn="l"/>
              </a:tabLst>
            </a:pPr>
            <a:r>
              <a:rPr sz="3375" spc="240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i="1" spc="160" dirty="0">
                <a:latin typeface="Times New Roman"/>
                <a:cs typeface="Times New Roman"/>
              </a:rPr>
              <a:t>Function </a:t>
            </a:r>
            <a:r>
              <a:rPr sz="2800" b="1" i="1" spc="-5" dirty="0">
                <a:latin typeface="Times New Roman"/>
                <a:cs typeface="Times New Roman"/>
              </a:rPr>
              <a:t>overloading </a:t>
            </a:r>
            <a:r>
              <a:rPr sz="2800" i="1" spc="-5" dirty="0">
                <a:latin typeface="Times New Roman"/>
                <a:cs typeface="Times New Roman"/>
              </a:rPr>
              <a:t>means two </a:t>
            </a:r>
            <a:r>
              <a:rPr sz="2800" i="1" dirty="0">
                <a:latin typeface="Times New Roman"/>
                <a:cs typeface="Times New Roman"/>
              </a:rPr>
              <a:t>or more  </a:t>
            </a:r>
            <a:r>
              <a:rPr sz="2800" i="1" spc="-5" dirty="0">
                <a:latin typeface="Times New Roman"/>
                <a:cs typeface="Times New Roman"/>
              </a:rPr>
              <a:t>function have </a:t>
            </a:r>
            <a:r>
              <a:rPr sz="2800" i="1" dirty="0">
                <a:latin typeface="Times New Roman"/>
                <a:cs typeface="Times New Roman"/>
              </a:rPr>
              <a:t>same </a:t>
            </a:r>
            <a:r>
              <a:rPr sz="2800" i="1" spc="-5" dirty="0">
                <a:latin typeface="Times New Roman"/>
                <a:cs typeface="Times New Roman"/>
              </a:rPr>
              <a:t>name, </a:t>
            </a:r>
            <a:r>
              <a:rPr sz="2800" i="1" dirty="0">
                <a:latin typeface="Times New Roman"/>
                <a:cs typeface="Times New Roman"/>
              </a:rPr>
              <a:t>but differ in the  </a:t>
            </a:r>
            <a:r>
              <a:rPr sz="2800" i="1" spc="-5" dirty="0">
                <a:latin typeface="Times New Roman"/>
                <a:cs typeface="Times New Roman"/>
              </a:rPr>
              <a:t>number</a:t>
            </a:r>
            <a:r>
              <a:rPr sz="2800" i="1" dirty="0">
                <a:latin typeface="Times New Roman"/>
                <a:cs typeface="Times New Roman"/>
              </a:rPr>
              <a:t> of	</a:t>
            </a:r>
            <a:r>
              <a:rPr sz="2800" spc="-5" dirty="0">
                <a:latin typeface="Times New Roman"/>
                <a:cs typeface="Times New Roman"/>
              </a:rPr>
              <a:t>arguments </a:t>
            </a:r>
            <a:r>
              <a:rPr sz="2800" dirty="0">
                <a:latin typeface="Times New Roman"/>
                <a:cs typeface="Times New Roman"/>
              </a:rPr>
              <a:t>or data type of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arguments.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04366" y="815086"/>
            <a:ext cx="3686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ahoma"/>
                <a:cs typeface="Tahoma"/>
              </a:rPr>
              <a:t>INTRODUCTION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244" y="1743012"/>
            <a:ext cx="6390640" cy="20402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95"/>
              </a:spcBef>
              <a:buClr>
                <a:srgbClr val="6E88F7"/>
              </a:buClr>
              <a:buSzPct val="105357"/>
              <a:buFont typeface="Wingdings"/>
              <a:buChar char=""/>
              <a:tabLst>
                <a:tab pos="324485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C++ IS A PROGRAMMING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</a:t>
            </a:r>
            <a:endParaRPr sz="2800">
              <a:latin typeface="Tahoma"/>
              <a:cs typeface="Tahoma"/>
            </a:endParaRPr>
          </a:p>
          <a:p>
            <a:pPr marL="324485" indent="-311785">
              <a:lnSpc>
                <a:spcPct val="100000"/>
              </a:lnSpc>
              <a:spcBef>
                <a:spcPts val="375"/>
              </a:spcBef>
              <a:buClr>
                <a:srgbClr val="6E88F7"/>
              </a:buClr>
              <a:buSzPct val="105357"/>
              <a:buFont typeface="Wingdings"/>
              <a:buChar char=""/>
              <a:tabLst>
                <a:tab pos="324485" algn="l"/>
              </a:tabLst>
            </a:pP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DEVELOPED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BY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BJARNE</a:t>
            </a:r>
            <a:r>
              <a:rPr sz="28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STROUSTRUP</a:t>
            </a:r>
            <a:endParaRPr sz="2800">
              <a:latin typeface="Tahoma"/>
              <a:cs typeface="Tahoma"/>
            </a:endParaRPr>
          </a:p>
          <a:p>
            <a:pPr marL="324485" indent="-311785">
              <a:lnSpc>
                <a:spcPct val="100000"/>
              </a:lnSpc>
              <a:spcBef>
                <a:spcPts val="370"/>
              </a:spcBef>
              <a:buClr>
                <a:srgbClr val="6E88F7"/>
              </a:buClr>
              <a:buSzPct val="105357"/>
              <a:buFont typeface="Wingdings"/>
              <a:buChar char=""/>
              <a:tabLst>
                <a:tab pos="324485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IN EARLY 1980’S</a:t>
            </a:r>
            <a:endParaRPr sz="2800">
              <a:latin typeface="Tahoma"/>
              <a:cs typeface="Tahoma"/>
            </a:endParaRPr>
          </a:p>
          <a:p>
            <a:pPr marL="324485" indent="-311785">
              <a:lnSpc>
                <a:spcPct val="100000"/>
              </a:lnSpc>
              <a:spcBef>
                <a:spcPts val="375"/>
              </a:spcBef>
              <a:buClr>
                <a:srgbClr val="6E88F7"/>
              </a:buClr>
              <a:buSzPct val="105357"/>
              <a:buFont typeface="Wingdings"/>
              <a:buChar char=""/>
              <a:tabLst>
                <a:tab pos="324485" algn="l"/>
              </a:tabLst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AT AT&amp;T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BELL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LABORATORIES,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USA.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63360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kern="1200" dirty="0" smtClean="0">
                <a:latin typeface="Tahoma"/>
                <a:cs typeface="Tahoma"/>
              </a:rPr>
              <a:t>Polymorphism</a:t>
            </a: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378700" cy="2035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i="1" spc="365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ability </a:t>
            </a:r>
            <a:r>
              <a:rPr sz="2800" b="1" i="1" dirty="0">
                <a:latin typeface="Times New Roman"/>
                <a:cs typeface="Times New Roman"/>
              </a:rPr>
              <a:t>of an operator and </a:t>
            </a:r>
            <a:r>
              <a:rPr sz="2800" b="1" i="1" spc="-5" dirty="0">
                <a:latin typeface="Times New Roman"/>
                <a:cs typeface="Times New Roman"/>
              </a:rPr>
              <a:t>function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43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take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800" b="1" i="1" spc="160" smtClean="0">
                <a:latin typeface="Times New Roman"/>
                <a:cs typeface="Times New Roman"/>
              </a:rPr>
              <a:t>multiple </a:t>
            </a:r>
            <a:r>
              <a:rPr sz="2800" b="1" i="1" dirty="0">
                <a:latin typeface="Times New Roman"/>
                <a:cs typeface="Times New Roman"/>
              </a:rPr>
              <a:t>forms is </a:t>
            </a:r>
            <a:r>
              <a:rPr sz="2800" b="1" i="1" spc="-5" dirty="0">
                <a:latin typeface="Times New Roman"/>
                <a:cs typeface="Times New Roman"/>
              </a:rPr>
              <a:t>known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Polymorphism.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sz="3375" spc="547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spc="36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types of </a:t>
            </a:r>
            <a:r>
              <a:rPr sz="2800" spc="-5" dirty="0">
                <a:latin typeface="Times New Roman"/>
                <a:cs typeface="Times New Roman"/>
              </a:rPr>
              <a:t>polymorphism are</a:t>
            </a:r>
            <a:r>
              <a:rPr sz="2800" spc="-39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800" spc="120" smtClean="0">
                <a:latin typeface="Times New Roman"/>
                <a:cs typeface="Times New Roman"/>
              </a:rPr>
              <a:t>overloading </a:t>
            </a:r>
            <a:r>
              <a:rPr sz="2800" spc="-5" dirty="0">
                <a:latin typeface="Times New Roman"/>
                <a:cs typeface="Times New Roman"/>
              </a:rPr>
              <a:t>and function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overloading.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124189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03475" algn="l"/>
                <a:tab pos="4464685" algn="l"/>
                <a:tab pos="5013325" algn="l"/>
              </a:tabLst>
            </a:pPr>
            <a:r>
              <a:rPr lang="en-US" sz="4400" kern="1200" dirty="0" smtClean="0">
                <a:latin typeface="Tahoma"/>
                <a:cs typeface="Tahoma"/>
              </a:rPr>
              <a:t>Dynamic binding &amp; Message Passing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lang="en-US" sz="4400" kern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8148320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3270"/>
              </a:lnSpc>
            </a:pPr>
            <a:r>
              <a:rPr sz="3375" spc="270" baseline="11111" smtClean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spc="180" dirty="0">
                <a:latin typeface="Times New Roman"/>
                <a:cs typeface="Times New Roman"/>
              </a:rPr>
              <a:t>Dynamic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binding:</a:t>
            </a:r>
            <a:endParaRPr sz="2800">
              <a:latin typeface="Times New Roman"/>
              <a:cs typeface="Times New Roman"/>
            </a:endParaRPr>
          </a:p>
          <a:p>
            <a:pPr marL="64643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646430" algn="l"/>
              </a:tabLst>
            </a:pPr>
            <a:r>
              <a:rPr sz="2400" spc="-5" dirty="0">
                <a:latin typeface="Times New Roman"/>
                <a:cs typeface="Times New Roman"/>
              </a:rPr>
              <a:t>Binding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process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connecting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program 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another.</a:t>
            </a:r>
            <a:endParaRPr sz="2400">
              <a:latin typeface="Times New Roman"/>
              <a:cs typeface="Times New Roman"/>
            </a:endParaRPr>
          </a:p>
          <a:p>
            <a:pPr marL="645795" marR="11430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646430" algn="l"/>
              </a:tabLst>
            </a:pPr>
            <a:r>
              <a:rPr sz="2400" spc="-5" dirty="0">
                <a:latin typeface="Times New Roman"/>
                <a:cs typeface="Times New Roman"/>
              </a:rPr>
              <a:t>Dynamic </a:t>
            </a:r>
            <a:r>
              <a:rPr sz="2400" dirty="0">
                <a:latin typeface="Times New Roman"/>
                <a:cs typeface="Times New Roman"/>
              </a:rPr>
              <a:t>binding is the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of linking the procedure call  to a </a:t>
            </a:r>
            <a:r>
              <a:rPr sz="2400" spc="-5" dirty="0">
                <a:latin typeface="Times New Roman"/>
                <a:cs typeface="Times New Roman"/>
              </a:rPr>
              <a:t>specific sequence </a:t>
            </a:r>
            <a:r>
              <a:rPr sz="2400" dirty="0">
                <a:latin typeface="Times New Roman"/>
                <a:cs typeface="Times New Roman"/>
              </a:rPr>
              <a:t>of code or </a:t>
            </a:r>
            <a:r>
              <a:rPr sz="2400" spc="-5" dirty="0">
                <a:latin typeface="Times New Roman"/>
                <a:cs typeface="Times New Roman"/>
              </a:rPr>
              <a:t>function at </a:t>
            </a:r>
            <a:r>
              <a:rPr sz="2400" dirty="0">
                <a:latin typeface="Times New Roman"/>
                <a:cs typeface="Times New Roman"/>
              </a:rPr>
              <a:t>run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during </a:t>
            </a:r>
            <a:r>
              <a:rPr sz="2400" dirty="0">
                <a:latin typeface="Times New Roman"/>
                <a:cs typeface="Times New Roman"/>
              </a:rPr>
              <a:t>the execution 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90"/>
              </a:spcBef>
            </a:pPr>
            <a:r>
              <a:rPr sz="3375" spc="270" baseline="11111" dirty="0">
                <a:solidFill>
                  <a:srgbClr val="3790A6"/>
                </a:solidFill>
                <a:latin typeface="Symbol"/>
                <a:cs typeface="Symbol"/>
              </a:rPr>
              <a:t></a:t>
            </a:r>
            <a:r>
              <a:rPr sz="2800" b="1" spc="180" dirty="0">
                <a:latin typeface="Times New Roman"/>
                <a:cs typeface="Times New Roman"/>
              </a:rPr>
              <a:t>Message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Passing:</a:t>
            </a:r>
            <a:endParaRPr sz="2800">
              <a:latin typeface="Times New Roman"/>
              <a:cs typeface="Times New Roman"/>
            </a:endParaRPr>
          </a:p>
          <a:p>
            <a:pPr marL="64643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64643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OOP’s, processing </a:t>
            </a:r>
            <a:r>
              <a:rPr sz="2400" dirty="0">
                <a:latin typeface="Times New Roman"/>
                <a:cs typeface="Times New Roman"/>
              </a:rPr>
              <a:t>is done by sending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645795" marR="1289050" indent="-237490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64643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message for </a:t>
            </a:r>
            <a:r>
              <a:rPr sz="2400" dirty="0">
                <a:latin typeface="Times New Roman"/>
                <a:cs typeface="Times New Roman"/>
              </a:rPr>
              <a:t>an object is request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  <a:p>
            <a:pPr marL="645795" marR="48260" indent="-237490" algn="just">
              <a:lnSpc>
                <a:spcPct val="100000"/>
              </a:lnSpc>
              <a:spcBef>
                <a:spcPts val="550"/>
              </a:spcBef>
              <a:buClr>
                <a:srgbClr val="3790A6"/>
              </a:buClr>
              <a:buFont typeface="Verdana"/>
              <a:buChar char="◦"/>
              <a:tabLst>
                <a:tab pos="646430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 passing </a:t>
            </a:r>
            <a:r>
              <a:rPr sz="2400" dirty="0">
                <a:latin typeface="Times New Roman"/>
                <a:cs typeface="Times New Roman"/>
              </a:rPr>
              <a:t>involves specifying the </a:t>
            </a:r>
            <a:r>
              <a:rPr sz="2400" spc="-5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the object,  the </a:t>
            </a:r>
            <a:r>
              <a:rPr sz="24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of the function </a:t>
            </a:r>
            <a:r>
              <a:rPr sz="2400" spc="-5" dirty="0">
                <a:latin typeface="Times New Roman"/>
                <a:cs typeface="Times New Roman"/>
              </a:rPr>
              <a:t>(message)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sent.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9494" y="3107512"/>
            <a:ext cx="22294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BD2C00"/>
                </a:solidFill>
                <a:latin typeface="Times New Roman"/>
                <a:cs typeface="Times New Roman"/>
              </a:rPr>
              <a:t>YOU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4" name="object 30"/>
          <p:cNvSpPr/>
          <p:nvPr/>
        </p:nvSpPr>
        <p:spPr>
          <a:xfrm>
            <a:off x="2350007" y="5463540"/>
            <a:ext cx="6044565" cy="0"/>
          </a:xfrm>
          <a:custGeom>
            <a:avLst/>
            <a:gdLst/>
            <a:ahLst/>
            <a:cxnLst/>
            <a:rect l="l" t="t" r="r" b="b"/>
            <a:pathLst>
              <a:path w="6044565">
                <a:moveTo>
                  <a:pt x="0" y="0"/>
                </a:moveTo>
                <a:lnTo>
                  <a:pt x="6044184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1"/>
          <p:cNvSpPr/>
          <p:nvPr/>
        </p:nvSpPr>
        <p:spPr>
          <a:xfrm>
            <a:off x="8153400" y="2819400"/>
            <a:ext cx="0" cy="2877820"/>
          </a:xfrm>
          <a:custGeom>
            <a:avLst/>
            <a:gdLst/>
            <a:ahLst/>
            <a:cxnLst/>
            <a:rect l="l" t="t" r="r" b="b"/>
            <a:pathLst>
              <a:path h="2877820">
                <a:moveTo>
                  <a:pt x="0" y="0"/>
                </a:moveTo>
                <a:lnTo>
                  <a:pt x="0" y="2877312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11758" y="869949"/>
            <a:ext cx="2522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ahoma"/>
                <a:cs typeface="Tahoma"/>
              </a:rPr>
              <a:t>LANGUAGE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244" y="1860930"/>
            <a:ext cx="68884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 is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way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to communicate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with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each  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other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88898" y="801370"/>
            <a:ext cx="2562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Tahoma"/>
                <a:cs typeface="Tahoma"/>
              </a:rPr>
              <a:t>PROGRAM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244" y="1772538"/>
            <a:ext cx="5865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 PROGRAM 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IS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 SET/SEQUENCE OF  COMMANDS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0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53085" y="269493"/>
            <a:ext cx="8722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ahoma"/>
                <a:cs typeface="Tahoma"/>
              </a:rPr>
              <a:t>COMPUTER LANGUAGE AND</a:t>
            </a:r>
            <a:r>
              <a:rPr sz="4000" spc="60" dirty="0">
                <a:latin typeface="Tahoma"/>
                <a:cs typeface="Tahoma"/>
              </a:rPr>
              <a:t> </a:t>
            </a:r>
            <a:r>
              <a:rPr sz="4000" spc="-5" dirty="0">
                <a:latin typeface="Tahoma"/>
                <a:cs typeface="Tahoma"/>
              </a:rPr>
              <a:t>MACHINE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244" y="643627"/>
            <a:ext cx="7624445" cy="513207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R="227965" algn="ctr">
              <a:lnSpc>
                <a:spcPct val="100000"/>
              </a:lnSpc>
              <a:spcBef>
                <a:spcPts val="1950"/>
              </a:spcBef>
            </a:pPr>
            <a:r>
              <a:rPr sz="4000" spc="-5" dirty="0">
                <a:solidFill>
                  <a:srgbClr val="BD2C00"/>
                </a:solidFill>
                <a:latin typeface="Tahoma"/>
                <a:cs typeface="Tahoma"/>
              </a:rPr>
              <a:t>LANGUAGE</a:t>
            </a:r>
            <a:endParaRPr sz="4000">
              <a:latin typeface="Tahoma"/>
              <a:cs typeface="Tahoma"/>
            </a:endParaRPr>
          </a:p>
          <a:p>
            <a:pPr marL="12700" marR="133350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solidFill>
                  <a:srgbClr val="BD2C00"/>
                </a:solidFill>
                <a:latin typeface="Tahoma"/>
                <a:cs typeface="Tahoma"/>
              </a:rPr>
              <a:t>BINARY </a:t>
            </a: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LANGUAGE/MACHINE LANGUAGE/LOW  LEVEL LANGUAGE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Computer is an electronic device at its core level  it works on Binary Language i.e., 0,1 or high &amp;  low.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Everything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in computer is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stored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in</a:t>
            </a:r>
            <a:r>
              <a:rPr sz="2800" spc="1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LLL.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BD2C00"/>
                </a:solidFill>
                <a:latin typeface="Tahoma"/>
                <a:cs typeface="Tahoma"/>
              </a:rPr>
              <a:t>HIGH </a:t>
            </a: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LEVEL</a:t>
            </a:r>
            <a:r>
              <a:rPr sz="2800" spc="25" dirty="0">
                <a:solidFill>
                  <a:srgbClr val="BD2C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LANGUAGE</a:t>
            </a:r>
            <a:endParaRPr sz="2800">
              <a:latin typeface="Tahoma"/>
              <a:cs typeface="Tahoma"/>
            </a:endParaRPr>
          </a:p>
          <a:p>
            <a:pPr marL="12700" marR="48514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Programming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languages like JAVA,C,C++ are 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called HLL.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Code </a:t>
            </a:r>
            <a:r>
              <a:rPr sz="2800" dirty="0">
                <a:solidFill>
                  <a:srgbClr val="40458B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all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these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 are 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written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in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English</a:t>
            </a:r>
            <a:r>
              <a:rPr sz="2800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language.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17854" y="801370"/>
            <a:ext cx="6322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LANGUAGE</a:t>
            </a:r>
            <a:r>
              <a:rPr sz="4400" spc="-55" dirty="0">
                <a:latin typeface="Tahoma"/>
                <a:cs typeface="Tahoma"/>
              </a:rPr>
              <a:t> </a:t>
            </a:r>
            <a:r>
              <a:rPr sz="4400" spc="-10" dirty="0">
                <a:latin typeface="Tahoma"/>
                <a:cs typeface="Tahoma"/>
              </a:rPr>
              <a:t>PROCESSORS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29639" y="2146554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30">
                <a:moveTo>
                  <a:pt x="0" y="0"/>
                </a:moveTo>
                <a:lnTo>
                  <a:pt x="1941576" y="0"/>
                </a:lnTo>
              </a:path>
            </a:pathLst>
          </a:custGeom>
          <a:ln w="22860">
            <a:solidFill>
              <a:srgbClr val="BD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9639" y="3085338"/>
            <a:ext cx="2242185" cy="0"/>
          </a:xfrm>
          <a:custGeom>
            <a:avLst/>
            <a:gdLst/>
            <a:ahLst/>
            <a:cxnLst/>
            <a:rect l="l" t="t" r="r" b="b"/>
            <a:pathLst>
              <a:path w="2242185">
                <a:moveTo>
                  <a:pt x="0" y="0"/>
                </a:moveTo>
                <a:lnTo>
                  <a:pt x="2241804" y="0"/>
                </a:lnTo>
              </a:path>
            </a:pathLst>
          </a:custGeom>
          <a:ln w="22859">
            <a:solidFill>
              <a:srgbClr val="BD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9639" y="4877561"/>
            <a:ext cx="1664335" cy="0"/>
          </a:xfrm>
          <a:custGeom>
            <a:avLst/>
            <a:gdLst/>
            <a:ahLst/>
            <a:cxnLst/>
            <a:rect l="l" t="t" r="r" b="b"/>
            <a:pathLst>
              <a:path w="1664335">
                <a:moveTo>
                  <a:pt x="0" y="0"/>
                </a:moveTo>
                <a:lnTo>
                  <a:pt x="1664208" y="0"/>
                </a:lnTo>
              </a:path>
            </a:pathLst>
          </a:custGeom>
          <a:ln w="22860">
            <a:solidFill>
              <a:srgbClr val="BD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7244" y="1738325"/>
            <a:ext cx="7436484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ASSEMBLOR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- Converts Assembly language into  machine language</a:t>
            </a:r>
            <a:endParaRPr sz="2800">
              <a:latin typeface="Tahoma"/>
              <a:cs typeface="Tahoma"/>
            </a:endParaRPr>
          </a:p>
          <a:p>
            <a:pPr marL="12700" marR="13208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INTERPRETER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-Converts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HLL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to LLL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and vice 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versa. It performs conversion in line by line  manner and notifies if any error is detected &amp;  stops it’s conversion until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that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error is</a:t>
            </a:r>
            <a:r>
              <a:rPr sz="2800" spc="1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rectified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BD2C00"/>
                </a:solidFill>
                <a:latin typeface="Tahoma"/>
                <a:cs typeface="Tahoma"/>
              </a:rPr>
              <a:t>COMPILER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-Converts HLL to LLL and vice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versa. 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It converts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the whole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program in one go and  notifies all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errors at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same</a:t>
            </a:r>
            <a:r>
              <a:rPr sz="2800" spc="6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B"/>
                </a:solidFill>
                <a:latin typeface="Tahoma"/>
                <a:cs typeface="Tahoma"/>
              </a:rPr>
              <a:t>time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96518" y="792226"/>
            <a:ext cx="5524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C++ CHARACTER</a:t>
            </a:r>
            <a:r>
              <a:rPr sz="4400" spc="-135" dirty="0">
                <a:latin typeface="Tahoma"/>
                <a:cs typeface="Tahoma"/>
              </a:rPr>
              <a:t> </a:t>
            </a:r>
            <a:r>
              <a:rPr sz="4400" spc="-5" dirty="0">
                <a:latin typeface="Tahoma"/>
                <a:cs typeface="Tahoma"/>
              </a:rPr>
              <a:t>SET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7244" y="6030725"/>
            <a:ext cx="1652270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Interchange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244" y="1787093"/>
            <a:ext cx="7310755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Character sets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are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the characters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used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to write</a:t>
            </a:r>
            <a:r>
              <a:rPr sz="2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language.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buClr>
                <a:srgbClr val="6E88F7"/>
              </a:buClr>
              <a:buSzPct val="106250"/>
              <a:buFont typeface="Wingdings"/>
              <a:buChar char=""/>
              <a:tabLst>
                <a:tab pos="280035" algn="l"/>
              </a:tabLst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Characters A-Z,</a:t>
            </a:r>
            <a:r>
              <a:rPr sz="2400" spc="-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a-z.</a:t>
            </a:r>
            <a:endParaRPr sz="2400">
              <a:latin typeface="Tahoma"/>
              <a:cs typeface="Tahoma"/>
            </a:endParaRPr>
          </a:p>
          <a:p>
            <a:pPr marL="279400" indent="-267335">
              <a:lnSpc>
                <a:spcPct val="100000"/>
              </a:lnSpc>
              <a:spcBef>
                <a:spcPts val="275"/>
              </a:spcBef>
              <a:buClr>
                <a:srgbClr val="6E88F7"/>
              </a:buClr>
              <a:buSzPct val="106250"/>
              <a:buFont typeface="Wingdings"/>
              <a:buChar char=""/>
              <a:tabLst>
                <a:tab pos="280035" algn="l"/>
              </a:tabLst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Digits</a:t>
            </a:r>
            <a:r>
              <a:rPr sz="2400" spc="-3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0-9.</a:t>
            </a:r>
            <a:endParaRPr sz="2400">
              <a:latin typeface="Tahoma"/>
              <a:cs typeface="Tahoma"/>
            </a:endParaRPr>
          </a:p>
          <a:p>
            <a:pPr marL="279400" indent="-267335">
              <a:lnSpc>
                <a:spcPct val="100000"/>
              </a:lnSpc>
              <a:spcBef>
                <a:spcPts val="280"/>
              </a:spcBef>
              <a:buClr>
                <a:srgbClr val="6E88F7"/>
              </a:buClr>
              <a:buSzPct val="106250"/>
              <a:buFont typeface="Wingdings"/>
              <a:buChar char=""/>
              <a:tabLst>
                <a:tab pos="280035" algn="l"/>
              </a:tabLst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Special Symbols {}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[] () ; : “ ‘ &lt; &gt; ? &amp; # ~ | \ /</a:t>
            </a:r>
            <a:r>
              <a:rPr sz="2400" spc="-7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  <a:p>
            <a:pPr marL="279400" indent="-267335">
              <a:lnSpc>
                <a:spcPct val="100000"/>
              </a:lnSpc>
              <a:spcBef>
                <a:spcPts val="275"/>
              </a:spcBef>
              <a:buClr>
                <a:srgbClr val="6E88F7"/>
              </a:buClr>
              <a:buSzPct val="106250"/>
              <a:buFont typeface="Wingdings"/>
              <a:buChar char=""/>
              <a:tabLst>
                <a:tab pos="280035" algn="l"/>
              </a:tabLst>
            </a:pP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White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spaces,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new line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characters</a:t>
            </a:r>
            <a:r>
              <a:rPr sz="24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79400" indent="-267335">
              <a:lnSpc>
                <a:spcPct val="100000"/>
              </a:lnSpc>
              <a:spcBef>
                <a:spcPts val="280"/>
              </a:spcBef>
              <a:buClr>
                <a:srgbClr val="6E88F7"/>
              </a:buClr>
              <a:buSzPct val="106250"/>
              <a:buFont typeface="Wingdings"/>
              <a:buChar char=""/>
              <a:tabLst>
                <a:tab pos="280035" algn="l"/>
              </a:tabLst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Besides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all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these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C++ has 256 ASCII</a:t>
            </a:r>
            <a:r>
              <a:rPr sz="2400" spc="-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characters.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ASCII-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American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Standard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Code for</a:t>
            </a:r>
            <a:r>
              <a:rPr sz="2400" spc="-6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0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9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46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519427"/>
            <a:ext cx="9144000" cy="9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242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290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38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386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43427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348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653028"/>
            <a:ext cx="9144000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957828"/>
            <a:ext cx="9144000" cy="9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42626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5674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8722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177028"/>
            <a:ext cx="9144000" cy="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5481828"/>
            <a:ext cx="9144000" cy="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57866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14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396228"/>
            <a:ext cx="9144000" cy="9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39200" y="0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27" y="151485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5">
                <a:moveTo>
                  <a:pt x="1784603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076" y="1418844"/>
            <a:ext cx="0" cy="2321560"/>
          </a:xfrm>
          <a:custGeom>
            <a:avLst/>
            <a:gdLst/>
            <a:ahLst/>
            <a:cxnLst/>
            <a:rect l="l" t="t" r="r" b="b"/>
            <a:pathLst>
              <a:path h="2321560">
                <a:moveTo>
                  <a:pt x="0" y="0"/>
                </a:moveTo>
                <a:lnTo>
                  <a:pt x="0" y="2321051"/>
                </a:lnTo>
              </a:path>
            </a:pathLst>
          </a:custGeom>
          <a:ln w="9144">
            <a:solidFill>
              <a:srgbClr val="6E88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9016" y="1411224"/>
            <a:ext cx="201168" cy="2026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17244" y="792226"/>
            <a:ext cx="6119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ahoma"/>
                <a:cs typeface="Tahoma"/>
              </a:rPr>
              <a:t>TOKENS/LEXICAL</a:t>
            </a:r>
            <a:r>
              <a:rPr sz="4400" spc="-120" dirty="0">
                <a:latin typeface="Tahoma"/>
                <a:cs typeface="Tahoma"/>
              </a:rPr>
              <a:t> </a:t>
            </a:r>
            <a:r>
              <a:rPr sz="4400" dirty="0">
                <a:latin typeface="Tahoma"/>
                <a:cs typeface="Tahoma"/>
              </a:rPr>
              <a:t>UNITS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7244" y="1757536"/>
            <a:ext cx="6991984" cy="12814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250"/>
              </a:spcBef>
            </a:pP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When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the compiler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processing the source code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of  a </a:t>
            </a:r>
            <a:r>
              <a:rPr sz="2800" spc="-5" dirty="0">
                <a:solidFill>
                  <a:srgbClr val="40458B"/>
                </a:solidFill>
                <a:latin typeface="Tahoma"/>
                <a:cs typeface="Tahoma"/>
              </a:rPr>
              <a:t>program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, each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group of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characters separated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by 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white spaces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called </a:t>
            </a:r>
            <a:r>
              <a:rPr sz="240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58B"/>
                </a:solidFill>
                <a:latin typeface="Tahoma"/>
                <a:cs typeface="Tahoma"/>
              </a:rPr>
              <a:t>token.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5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1335</Words>
  <Application>Microsoft Office PowerPoint</Application>
  <PresentationFormat>On-screen Show (4:3)</PresentationFormat>
  <Paragraphs>184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OBJECT ORIENTED PROGRAMMING IN C++ BCA-311  IFTM University  </vt:lpstr>
      <vt:lpstr>UNIT -1</vt:lpstr>
      <vt:lpstr>INTRODUCTION</vt:lpstr>
      <vt:lpstr>LANGUAGE</vt:lpstr>
      <vt:lpstr>PROGRAM</vt:lpstr>
      <vt:lpstr>COMPUTER LANGUAGE AND MACHINE</vt:lpstr>
      <vt:lpstr>LANGUAGE PROCESSORS</vt:lpstr>
      <vt:lpstr>C++ CHARACTER SET</vt:lpstr>
      <vt:lpstr>TOKENS/LEXICAL UNITS</vt:lpstr>
      <vt:lpstr>C++ Allows 5 Types Of</vt:lpstr>
      <vt:lpstr>KEYWORDS</vt:lpstr>
      <vt:lpstr>LIST OF KEYWORDS</vt:lpstr>
      <vt:lpstr>IDENTIFIERS</vt:lpstr>
      <vt:lpstr>RULES/CONVENTIONS FOR</vt:lpstr>
      <vt:lpstr>LITERALS/CONSTANTS</vt:lpstr>
      <vt:lpstr>LITERALS/CONSTANTS</vt:lpstr>
      <vt:lpstr>PUNTUATORS/SEPARATORS</vt:lpstr>
      <vt:lpstr>OPERATORS</vt:lpstr>
      <vt:lpstr>OPERATORS</vt:lpstr>
      <vt:lpstr>Introduction - OOP</vt:lpstr>
      <vt:lpstr>Procedural Programming</vt:lpstr>
      <vt:lpstr>Object oriented programming</vt:lpstr>
      <vt:lpstr>Features of Object Oriented Programming</vt:lpstr>
      <vt:lpstr>Slide 24</vt:lpstr>
      <vt:lpstr>Objects</vt:lpstr>
      <vt:lpstr>Classes</vt:lpstr>
      <vt:lpstr>Data Abstraction &amp; Encapsulation</vt:lpstr>
      <vt:lpstr>Inheritance</vt:lpstr>
      <vt:lpstr>Overloading</vt:lpstr>
      <vt:lpstr>Polymorphism</vt:lpstr>
      <vt:lpstr>Dynamic binding &amp; Message Passing </vt:lpstr>
      <vt:lpstr>THANK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Language</dc:title>
  <cp:lastModifiedBy>LJ</cp:lastModifiedBy>
  <cp:revision>8</cp:revision>
  <dcterms:created xsi:type="dcterms:W3CDTF">2020-09-15T02:27:13Z</dcterms:created>
  <dcterms:modified xsi:type="dcterms:W3CDTF">2020-10-06T06:19:40Z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