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2" r:id="rId3"/>
    <p:sldId id="264" r:id="rId4"/>
    <p:sldId id="265" r:id="rId5"/>
    <p:sldId id="266" r:id="rId6"/>
    <p:sldId id="267" r:id="rId7"/>
    <p:sldId id="271" r:id="rId8"/>
    <p:sldId id="268" r:id="rId9"/>
    <p:sldId id="270"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4816" autoAdjust="0"/>
  </p:normalViewPr>
  <p:slideViewPr>
    <p:cSldViewPr snapToGrid="0">
      <p:cViewPr varScale="1">
        <p:scale>
          <a:sx n="55" d="100"/>
          <a:sy n="55" d="100"/>
        </p:scale>
        <p:origin x="13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73F8F-321D-44B2-A55E-829A6F0E7C12}" type="datetimeFigureOut">
              <a:rPr lang="en-US" smtClean="0"/>
              <a:t>12/21/2020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FDC2A1-468C-453E-A854-7A43C68224BE}" type="slidenum">
              <a:rPr lang="en-US" smtClean="0"/>
              <a:t>‹#›</a:t>
            </a:fld>
            <a:endParaRPr lang="en-US"/>
          </a:p>
        </p:txBody>
      </p:sp>
    </p:spTree>
    <p:extLst>
      <p:ext uri="{BB962C8B-B14F-4D97-AF65-F5344CB8AC3E}">
        <p14:creationId xmlns:p14="http://schemas.microsoft.com/office/powerpoint/2010/main" val="1695427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i="0" kern="1200" dirty="0" smtClean="0">
                <a:solidFill>
                  <a:schemeClr val="tx1"/>
                </a:solidFill>
                <a:effectLst/>
                <a:latin typeface="+mn-lt"/>
                <a:ea typeface="+mn-ea"/>
                <a:cs typeface="+mn-cs"/>
              </a:rPr>
              <a:t>The Data Scientist In Depth</a:t>
            </a:r>
          </a:p>
          <a:p>
            <a:pPr algn="just"/>
            <a:r>
              <a:rPr lang="en-US" sz="1200" b="0" i="0" kern="1200" dirty="0" smtClean="0">
                <a:solidFill>
                  <a:schemeClr val="tx1"/>
                </a:solidFill>
                <a:effectLst/>
                <a:latin typeface="+mn-lt"/>
                <a:ea typeface="+mn-ea"/>
                <a:cs typeface="+mn-cs"/>
              </a:rPr>
              <a:t>The data scientist is an individual who can provide immense value by tackling more open-ended questions and leveraging their knowledge of advanced statistics and algorithms. If the analyst focuses on understanding data from the past and present perspectives, then the scientist focuses on producing reliable predictions for the future.</a:t>
            </a:r>
          </a:p>
          <a:p>
            <a:pPr algn="just"/>
            <a:endParaRPr lang="en-US" sz="1200" b="0" i="0" kern="1200" dirty="0" smtClean="0">
              <a:solidFill>
                <a:schemeClr val="tx1"/>
              </a:solidFill>
              <a:effectLst/>
              <a:latin typeface="+mn-lt"/>
              <a:ea typeface="+mn-ea"/>
              <a:cs typeface="+mn-cs"/>
            </a:endParaRPr>
          </a:p>
          <a:p>
            <a:pPr algn="just"/>
            <a:r>
              <a:rPr lang="en-US" sz="1200" b="0" i="0" kern="1200" dirty="0" smtClean="0">
                <a:solidFill>
                  <a:schemeClr val="tx1"/>
                </a:solidFill>
                <a:effectLst/>
                <a:latin typeface="+mn-lt"/>
                <a:ea typeface="+mn-ea"/>
                <a:cs typeface="+mn-cs"/>
              </a:rPr>
              <a:t>The data scientist will uncover hidden insights by leveraging both supervised (e.g. classification, regression) and unsupervised learning (e.g. clustering, neural networks, anomaly detection) methods toward their machine learning models. They are essentially training mathematical models that will allow them to better identify patterns and derive accurate predictions.</a:t>
            </a:r>
          </a:p>
          <a:p>
            <a:pPr algn="just"/>
            <a:endParaRPr lang="en-US" dirty="0"/>
          </a:p>
        </p:txBody>
      </p:sp>
      <p:sp>
        <p:nvSpPr>
          <p:cNvPr id="4" name="Slide Number Placeholder 3"/>
          <p:cNvSpPr>
            <a:spLocks noGrp="1"/>
          </p:cNvSpPr>
          <p:nvPr>
            <p:ph type="sldNum" sz="quarter" idx="10"/>
          </p:nvPr>
        </p:nvSpPr>
        <p:spPr/>
        <p:txBody>
          <a:bodyPr/>
          <a:lstStyle/>
          <a:p>
            <a:fld id="{6FFDC2A1-468C-453E-A854-7A43C68224BE}" type="slidenum">
              <a:rPr lang="en-US" smtClean="0"/>
              <a:t>2</a:t>
            </a:fld>
            <a:endParaRPr lang="en-US"/>
          </a:p>
        </p:txBody>
      </p:sp>
    </p:spTree>
    <p:extLst>
      <p:ext uri="{BB962C8B-B14F-4D97-AF65-F5344CB8AC3E}">
        <p14:creationId xmlns:p14="http://schemas.microsoft.com/office/powerpoint/2010/main" val="2806496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FDC2A1-468C-453E-A854-7A43C68224BE}" type="slidenum">
              <a:rPr lang="en-US" smtClean="0"/>
              <a:t>3</a:t>
            </a:fld>
            <a:endParaRPr lang="en-US"/>
          </a:p>
        </p:txBody>
      </p:sp>
    </p:spTree>
    <p:extLst>
      <p:ext uri="{BB962C8B-B14F-4D97-AF65-F5344CB8AC3E}">
        <p14:creationId xmlns:p14="http://schemas.microsoft.com/office/powerpoint/2010/main" val="2600401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 Data Engineer In Depth</a:t>
            </a:r>
          </a:p>
          <a:p>
            <a:r>
              <a:rPr lang="en-US" sz="1200" b="0" i="0" kern="1200" dirty="0" smtClean="0">
                <a:solidFill>
                  <a:schemeClr val="tx1"/>
                </a:solidFill>
                <a:effectLst/>
                <a:latin typeface="+mn-lt"/>
                <a:ea typeface="+mn-ea"/>
                <a:cs typeface="+mn-cs"/>
              </a:rPr>
              <a:t>The data engineer establishes the foundation that the data analysts and scientists build upon. Data engineers are responsible for constructing data pipelines and often have to use complex tools and techniques to handle data at scale. Unlike the previous two career paths, data engineering leans a lot more toward a software development skill set.</a:t>
            </a:r>
          </a:p>
          <a:p>
            <a:r>
              <a:rPr lang="en-US" sz="1200" b="0" i="0" kern="1200" dirty="0" smtClean="0">
                <a:solidFill>
                  <a:schemeClr val="tx1"/>
                </a:solidFill>
                <a:effectLst/>
                <a:latin typeface="+mn-lt"/>
                <a:ea typeface="+mn-ea"/>
                <a:cs typeface="+mn-cs"/>
              </a:rPr>
              <a:t>At larger organizations, data engineers can have different focuses such as leveraging data tools, maintaining databases, and creating and managing data pipelines. Whatever the focus may be, a good data engineer allows a data scientist or analyst to focus on solving analytical problems, rather than having to move data from source to source.</a:t>
            </a:r>
          </a:p>
          <a:p>
            <a:endParaRPr lang="en-US" dirty="0"/>
          </a:p>
        </p:txBody>
      </p:sp>
      <p:sp>
        <p:nvSpPr>
          <p:cNvPr id="4" name="Slide Number Placeholder 3"/>
          <p:cNvSpPr>
            <a:spLocks noGrp="1"/>
          </p:cNvSpPr>
          <p:nvPr>
            <p:ph type="sldNum" sz="quarter" idx="10"/>
          </p:nvPr>
        </p:nvSpPr>
        <p:spPr/>
        <p:txBody>
          <a:bodyPr/>
          <a:lstStyle/>
          <a:p>
            <a:fld id="{6FFDC2A1-468C-453E-A854-7A43C68224BE}" type="slidenum">
              <a:rPr lang="en-US" smtClean="0"/>
              <a:t>4</a:t>
            </a:fld>
            <a:endParaRPr lang="en-US"/>
          </a:p>
        </p:txBody>
      </p:sp>
    </p:spTree>
    <p:extLst>
      <p:ext uri="{BB962C8B-B14F-4D97-AF65-F5344CB8AC3E}">
        <p14:creationId xmlns:p14="http://schemas.microsoft.com/office/powerpoint/2010/main" val="1859535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FDC2A1-468C-453E-A854-7A43C68224BE}" type="slidenum">
              <a:rPr lang="en-US" smtClean="0"/>
              <a:t>8</a:t>
            </a:fld>
            <a:endParaRPr lang="en-US"/>
          </a:p>
        </p:txBody>
      </p:sp>
    </p:spTree>
    <p:extLst>
      <p:ext uri="{BB962C8B-B14F-4D97-AF65-F5344CB8AC3E}">
        <p14:creationId xmlns:p14="http://schemas.microsoft.com/office/powerpoint/2010/main" val="617523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5EF5AF5-29E8-4134-86F2-55B38F8F10CA}" type="datetime1">
              <a:rPr lang="en-US" smtClean="0"/>
              <a:t>12/21/2020</a:t>
            </a:fld>
            <a:endParaRPr lang="en-US"/>
          </a:p>
        </p:txBody>
      </p:sp>
      <p:sp>
        <p:nvSpPr>
          <p:cNvPr id="5" name="Footer Placeholder 4"/>
          <p:cNvSpPr>
            <a:spLocks noGrp="1"/>
          </p:cNvSpPr>
          <p:nvPr>
            <p:ph type="ftr" sz="quarter" idx="11"/>
          </p:nvPr>
        </p:nvSpPr>
        <p:spPr/>
        <p:txBody>
          <a:bodyPr/>
          <a:lstStyle/>
          <a:p>
            <a:r>
              <a:rPr lang="en-US" smtClean="0"/>
              <a:t>Ram K Paliwal - Data Scientist Vs Data Engineer Vs Business Analyst -  Unit 1, Part 2</a:t>
            </a:r>
            <a:endParaRPr lang="en-US"/>
          </a:p>
        </p:txBody>
      </p:sp>
      <p:sp>
        <p:nvSpPr>
          <p:cNvPr id="6" name="Slide Number Placeholder 5"/>
          <p:cNvSpPr>
            <a:spLocks noGrp="1"/>
          </p:cNvSpPr>
          <p:nvPr>
            <p:ph type="sldNum" sz="quarter" idx="12"/>
          </p:nvPr>
        </p:nvSpPr>
        <p:spPr/>
        <p:txBody>
          <a:bodyPr/>
          <a:lstStyle/>
          <a:p>
            <a:fld id="{FE87A26E-4511-4BB4-93E6-9426570B19B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49307" y="347730"/>
            <a:ext cx="1174447" cy="1112701"/>
          </a:xfrm>
          <a:prstGeom prst="rect">
            <a:avLst/>
          </a:prstGeom>
        </p:spPr>
      </p:pic>
    </p:spTree>
    <p:extLst>
      <p:ext uri="{BB962C8B-B14F-4D97-AF65-F5344CB8AC3E}">
        <p14:creationId xmlns:p14="http://schemas.microsoft.com/office/powerpoint/2010/main" val="1735600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FF8102-55DD-493B-9F4E-A95AD416A1B2}" type="datetime1">
              <a:rPr lang="en-US" smtClean="0"/>
              <a:t>12/21/2020</a:t>
            </a:fld>
            <a:endParaRPr lang="en-US"/>
          </a:p>
        </p:txBody>
      </p:sp>
      <p:sp>
        <p:nvSpPr>
          <p:cNvPr id="5" name="Footer Placeholder 4"/>
          <p:cNvSpPr>
            <a:spLocks noGrp="1"/>
          </p:cNvSpPr>
          <p:nvPr>
            <p:ph type="ftr" sz="quarter" idx="11"/>
          </p:nvPr>
        </p:nvSpPr>
        <p:spPr/>
        <p:txBody>
          <a:bodyPr/>
          <a:lstStyle/>
          <a:p>
            <a:r>
              <a:rPr lang="en-US" smtClean="0"/>
              <a:t>Ram K Paliwal - Data Scientist Vs Data Engineer Vs Business Analyst -  Unit 1, Part 2</a:t>
            </a:r>
            <a:endParaRPr lang="en-US"/>
          </a:p>
        </p:txBody>
      </p:sp>
      <p:sp>
        <p:nvSpPr>
          <p:cNvPr id="6" name="Slide Number Placeholder 5"/>
          <p:cNvSpPr>
            <a:spLocks noGrp="1"/>
          </p:cNvSpPr>
          <p:nvPr>
            <p:ph type="sldNum" sz="quarter" idx="12"/>
          </p:nvPr>
        </p:nvSpPr>
        <p:spPr/>
        <p:txBody>
          <a:bodyPr/>
          <a:lstStyle/>
          <a:p>
            <a:fld id="{FE87A26E-4511-4BB4-93E6-9426570B19B3}" type="slidenum">
              <a:rPr lang="en-US" smtClean="0"/>
              <a:t>‹#›</a:t>
            </a:fld>
            <a:endParaRPr lang="en-US"/>
          </a:p>
        </p:txBody>
      </p:sp>
    </p:spTree>
    <p:extLst>
      <p:ext uri="{BB962C8B-B14F-4D97-AF65-F5344CB8AC3E}">
        <p14:creationId xmlns:p14="http://schemas.microsoft.com/office/powerpoint/2010/main" val="3502347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22A44F-0B5D-4B11-99A5-F864B1012EEE}" type="datetime1">
              <a:rPr lang="en-US" smtClean="0"/>
              <a:t>12/21/2020</a:t>
            </a:fld>
            <a:endParaRPr lang="en-US"/>
          </a:p>
        </p:txBody>
      </p:sp>
      <p:sp>
        <p:nvSpPr>
          <p:cNvPr id="5" name="Footer Placeholder 4"/>
          <p:cNvSpPr>
            <a:spLocks noGrp="1"/>
          </p:cNvSpPr>
          <p:nvPr>
            <p:ph type="ftr" sz="quarter" idx="11"/>
          </p:nvPr>
        </p:nvSpPr>
        <p:spPr/>
        <p:txBody>
          <a:bodyPr/>
          <a:lstStyle/>
          <a:p>
            <a:r>
              <a:rPr lang="en-US" smtClean="0"/>
              <a:t>Ram K Paliwal - Data Scientist Vs Data Engineer Vs Business Analyst -  Unit 1, Part 2</a:t>
            </a:r>
            <a:endParaRPr lang="en-US"/>
          </a:p>
        </p:txBody>
      </p:sp>
      <p:sp>
        <p:nvSpPr>
          <p:cNvPr id="6" name="Slide Number Placeholder 5"/>
          <p:cNvSpPr>
            <a:spLocks noGrp="1"/>
          </p:cNvSpPr>
          <p:nvPr>
            <p:ph type="sldNum" sz="quarter" idx="12"/>
          </p:nvPr>
        </p:nvSpPr>
        <p:spPr/>
        <p:txBody>
          <a:bodyPr/>
          <a:lstStyle/>
          <a:p>
            <a:fld id="{FE87A26E-4511-4BB4-93E6-9426570B19B3}" type="slidenum">
              <a:rPr lang="en-US" smtClean="0"/>
              <a:t>‹#›</a:t>
            </a:fld>
            <a:endParaRPr lang="en-US"/>
          </a:p>
        </p:txBody>
      </p:sp>
    </p:spTree>
    <p:extLst>
      <p:ext uri="{BB962C8B-B14F-4D97-AF65-F5344CB8AC3E}">
        <p14:creationId xmlns:p14="http://schemas.microsoft.com/office/powerpoint/2010/main" val="4148928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C12864-C5F0-4A71-960F-7F7DB43D8F21}" type="datetime1">
              <a:rPr lang="en-US" smtClean="0"/>
              <a:t>12/21/2020</a:t>
            </a:fld>
            <a:endParaRPr lang="en-US"/>
          </a:p>
        </p:txBody>
      </p:sp>
      <p:sp>
        <p:nvSpPr>
          <p:cNvPr id="5" name="Footer Placeholder 4"/>
          <p:cNvSpPr>
            <a:spLocks noGrp="1"/>
          </p:cNvSpPr>
          <p:nvPr>
            <p:ph type="ftr" sz="quarter" idx="11"/>
          </p:nvPr>
        </p:nvSpPr>
        <p:spPr/>
        <p:txBody>
          <a:bodyPr/>
          <a:lstStyle/>
          <a:p>
            <a:r>
              <a:rPr lang="en-US" smtClean="0"/>
              <a:t>Ram K Paliwal - Data Scientist Vs Data Engineer Vs Business Analyst -  Unit 1, Part 2</a:t>
            </a:r>
            <a:endParaRPr lang="en-US"/>
          </a:p>
        </p:txBody>
      </p:sp>
      <p:sp>
        <p:nvSpPr>
          <p:cNvPr id="6" name="Slide Number Placeholder 5"/>
          <p:cNvSpPr>
            <a:spLocks noGrp="1"/>
          </p:cNvSpPr>
          <p:nvPr>
            <p:ph type="sldNum" sz="quarter" idx="12"/>
          </p:nvPr>
        </p:nvSpPr>
        <p:spPr/>
        <p:txBody>
          <a:bodyPr/>
          <a:lstStyle/>
          <a:p>
            <a:fld id="{FE87A26E-4511-4BB4-93E6-9426570B19B3}"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62186" y="286603"/>
            <a:ext cx="1336481" cy="1271741"/>
          </a:xfrm>
          <a:prstGeom prst="rect">
            <a:avLst/>
          </a:prstGeom>
        </p:spPr>
      </p:pic>
    </p:spTree>
    <p:extLst>
      <p:ext uri="{BB962C8B-B14F-4D97-AF65-F5344CB8AC3E}">
        <p14:creationId xmlns:p14="http://schemas.microsoft.com/office/powerpoint/2010/main" val="15491527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131393-B188-4D9A-B659-E97DF92BFBD1}" type="datetime1">
              <a:rPr lang="en-US" smtClean="0"/>
              <a:t>12/21/2020</a:t>
            </a:fld>
            <a:endParaRPr lang="en-US"/>
          </a:p>
        </p:txBody>
      </p:sp>
      <p:sp>
        <p:nvSpPr>
          <p:cNvPr id="5" name="Footer Placeholder 4"/>
          <p:cNvSpPr>
            <a:spLocks noGrp="1"/>
          </p:cNvSpPr>
          <p:nvPr>
            <p:ph type="ftr" sz="quarter" idx="11"/>
          </p:nvPr>
        </p:nvSpPr>
        <p:spPr/>
        <p:txBody>
          <a:bodyPr/>
          <a:lstStyle/>
          <a:p>
            <a:r>
              <a:rPr lang="en-US" smtClean="0"/>
              <a:t>Ram K Paliwal - Data Scientist Vs Data Engineer Vs Business Analyst -  Unit 1, Part 2</a:t>
            </a:r>
            <a:endParaRPr lang="en-US"/>
          </a:p>
        </p:txBody>
      </p:sp>
      <p:sp>
        <p:nvSpPr>
          <p:cNvPr id="6" name="Slide Number Placeholder 5"/>
          <p:cNvSpPr>
            <a:spLocks noGrp="1"/>
          </p:cNvSpPr>
          <p:nvPr>
            <p:ph type="sldNum" sz="quarter" idx="12"/>
          </p:nvPr>
        </p:nvSpPr>
        <p:spPr/>
        <p:txBody>
          <a:bodyPr/>
          <a:lstStyle/>
          <a:p>
            <a:fld id="{FE87A26E-4511-4BB4-93E6-9426570B19B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677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A0D5DE-1BE2-4DDD-AED4-8D652C5A14A0}" type="datetime1">
              <a:rPr lang="en-US" smtClean="0"/>
              <a:t>12/21/2020</a:t>
            </a:fld>
            <a:endParaRPr lang="en-US"/>
          </a:p>
        </p:txBody>
      </p:sp>
      <p:sp>
        <p:nvSpPr>
          <p:cNvPr id="6" name="Footer Placeholder 5"/>
          <p:cNvSpPr>
            <a:spLocks noGrp="1"/>
          </p:cNvSpPr>
          <p:nvPr>
            <p:ph type="ftr" sz="quarter" idx="11"/>
          </p:nvPr>
        </p:nvSpPr>
        <p:spPr/>
        <p:txBody>
          <a:bodyPr/>
          <a:lstStyle/>
          <a:p>
            <a:r>
              <a:rPr lang="en-US" smtClean="0"/>
              <a:t>Ram K Paliwal - Data Scientist Vs Data Engineer Vs Business Analyst -  Unit 1, Part 2</a:t>
            </a:r>
            <a:endParaRPr lang="en-US"/>
          </a:p>
        </p:txBody>
      </p:sp>
      <p:sp>
        <p:nvSpPr>
          <p:cNvPr id="7" name="Slide Number Placeholder 6"/>
          <p:cNvSpPr>
            <a:spLocks noGrp="1"/>
          </p:cNvSpPr>
          <p:nvPr>
            <p:ph type="sldNum" sz="quarter" idx="12"/>
          </p:nvPr>
        </p:nvSpPr>
        <p:spPr/>
        <p:txBody>
          <a:bodyPr/>
          <a:lstStyle/>
          <a:p>
            <a:fld id="{FE87A26E-4511-4BB4-93E6-9426570B19B3}" type="slidenum">
              <a:rPr lang="en-US" smtClean="0"/>
              <a:t>‹#›</a:t>
            </a:fld>
            <a:endParaRPr lang="en-US"/>
          </a:p>
        </p:txBody>
      </p:sp>
    </p:spTree>
    <p:extLst>
      <p:ext uri="{BB962C8B-B14F-4D97-AF65-F5344CB8AC3E}">
        <p14:creationId xmlns:p14="http://schemas.microsoft.com/office/powerpoint/2010/main" val="303156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63F501-ADB1-41A4-A284-ACF34052927C}" type="datetime1">
              <a:rPr lang="en-US" smtClean="0"/>
              <a:t>12/21/2020</a:t>
            </a:fld>
            <a:endParaRPr lang="en-US"/>
          </a:p>
        </p:txBody>
      </p:sp>
      <p:sp>
        <p:nvSpPr>
          <p:cNvPr id="8" name="Footer Placeholder 7"/>
          <p:cNvSpPr>
            <a:spLocks noGrp="1"/>
          </p:cNvSpPr>
          <p:nvPr>
            <p:ph type="ftr" sz="quarter" idx="11"/>
          </p:nvPr>
        </p:nvSpPr>
        <p:spPr/>
        <p:txBody>
          <a:bodyPr/>
          <a:lstStyle/>
          <a:p>
            <a:r>
              <a:rPr lang="en-US" smtClean="0"/>
              <a:t>Ram K Paliwal - Data Scientist Vs Data Engineer Vs Business Analyst -  Unit 1, Part 2</a:t>
            </a:r>
            <a:endParaRPr lang="en-US"/>
          </a:p>
        </p:txBody>
      </p:sp>
      <p:sp>
        <p:nvSpPr>
          <p:cNvPr id="9" name="Slide Number Placeholder 8"/>
          <p:cNvSpPr>
            <a:spLocks noGrp="1"/>
          </p:cNvSpPr>
          <p:nvPr>
            <p:ph type="sldNum" sz="quarter" idx="12"/>
          </p:nvPr>
        </p:nvSpPr>
        <p:spPr/>
        <p:txBody>
          <a:bodyPr/>
          <a:lstStyle/>
          <a:p>
            <a:fld id="{FE87A26E-4511-4BB4-93E6-9426570B19B3}" type="slidenum">
              <a:rPr lang="en-US" smtClean="0"/>
              <a:t>‹#›</a:t>
            </a:fld>
            <a:endParaRPr lang="en-US"/>
          </a:p>
        </p:txBody>
      </p:sp>
    </p:spTree>
    <p:extLst>
      <p:ext uri="{BB962C8B-B14F-4D97-AF65-F5344CB8AC3E}">
        <p14:creationId xmlns:p14="http://schemas.microsoft.com/office/powerpoint/2010/main" val="326161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9BEBCE-7390-434F-9CE9-BDF31B486421}" type="datetime1">
              <a:rPr lang="en-US" smtClean="0"/>
              <a:t>12/21/2020</a:t>
            </a:fld>
            <a:endParaRPr lang="en-US"/>
          </a:p>
        </p:txBody>
      </p:sp>
      <p:sp>
        <p:nvSpPr>
          <p:cNvPr id="4" name="Footer Placeholder 3"/>
          <p:cNvSpPr>
            <a:spLocks noGrp="1"/>
          </p:cNvSpPr>
          <p:nvPr>
            <p:ph type="ftr" sz="quarter" idx="11"/>
          </p:nvPr>
        </p:nvSpPr>
        <p:spPr/>
        <p:txBody>
          <a:bodyPr/>
          <a:lstStyle/>
          <a:p>
            <a:r>
              <a:rPr lang="en-US" smtClean="0"/>
              <a:t>Ram K Paliwal - Data Scientist Vs Data Engineer Vs Business Analyst -  Unit 1, Part 2</a:t>
            </a:r>
            <a:endParaRPr lang="en-US"/>
          </a:p>
        </p:txBody>
      </p:sp>
      <p:sp>
        <p:nvSpPr>
          <p:cNvPr id="5" name="Slide Number Placeholder 4"/>
          <p:cNvSpPr>
            <a:spLocks noGrp="1"/>
          </p:cNvSpPr>
          <p:nvPr>
            <p:ph type="sldNum" sz="quarter" idx="12"/>
          </p:nvPr>
        </p:nvSpPr>
        <p:spPr/>
        <p:txBody>
          <a:bodyPr/>
          <a:lstStyle/>
          <a:p>
            <a:fld id="{FE87A26E-4511-4BB4-93E6-9426570B19B3}" type="slidenum">
              <a:rPr lang="en-US" smtClean="0"/>
              <a:t>‹#›</a:t>
            </a:fld>
            <a:endParaRPr lang="en-US"/>
          </a:p>
        </p:txBody>
      </p:sp>
    </p:spTree>
    <p:extLst>
      <p:ext uri="{BB962C8B-B14F-4D97-AF65-F5344CB8AC3E}">
        <p14:creationId xmlns:p14="http://schemas.microsoft.com/office/powerpoint/2010/main" val="170093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633959-E2EF-4C99-94B2-C84693375E4F}" type="datetime1">
              <a:rPr lang="en-US" smtClean="0"/>
              <a:t>12/21/2020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Ram K Paliwal - Data Scientist Vs Data Engineer Vs Business Analyst -  Unit 1, Part 2</a:t>
            </a:r>
            <a:endParaRPr lang="en-US"/>
          </a:p>
        </p:txBody>
      </p:sp>
      <p:sp>
        <p:nvSpPr>
          <p:cNvPr id="9" name="Slide Number Placeholder 8"/>
          <p:cNvSpPr>
            <a:spLocks noGrp="1"/>
          </p:cNvSpPr>
          <p:nvPr>
            <p:ph type="sldNum" sz="quarter" idx="12"/>
          </p:nvPr>
        </p:nvSpPr>
        <p:spPr/>
        <p:txBody>
          <a:bodyPr/>
          <a:lstStyle/>
          <a:p>
            <a:fld id="{FE87A26E-4511-4BB4-93E6-9426570B19B3}" type="slidenum">
              <a:rPr lang="en-US" smtClean="0"/>
              <a:t>‹#›</a:t>
            </a:fld>
            <a:endParaRPr lang="en-US"/>
          </a:p>
        </p:txBody>
      </p:sp>
    </p:spTree>
    <p:extLst>
      <p:ext uri="{BB962C8B-B14F-4D97-AF65-F5344CB8AC3E}">
        <p14:creationId xmlns:p14="http://schemas.microsoft.com/office/powerpoint/2010/main" val="2894529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FE49FA1-650C-4F84-BA0F-8989D8CBD99D}" type="datetime1">
              <a:rPr lang="en-US" smtClean="0"/>
              <a:t>12/21/2020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Ram K Paliwal - Data Scientist Vs Data Engineer Vs Business Analyst -  Unit 1, Part 2</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E87A26E-4511-4BB4-93E6-9426570B19B3}" type="slidenum">
              <a:rPr lang="en-US" smtClean="0"/>
              <a:t>‹#›</a:t>
            </a:fld>
            <a:endParaRPr lang="en-US"/>
          </a:p>
        </p:txBody>
      </p:sp>
    </p:spTree>
    <p:extLst>
      <p:ext uri="{BB962C8B-B14F-4D97-AF65-F5344CB8AC3E}">
        <p14:creationId xmlns:p14="http://schemas.microsoft.com/office/powerpoint/2010/main" val="4280517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DACD548-2E1C-48E3-B4A1-913BA7614199}" type="datetime1">
              <a:rPr lang="en-US" smtClean="0"/>
              <a:t>12/21/2020</a:t>
            </a:fld>
            <a:endParaRPr lang="en-US"/>
          </a:p>
        </p:txBody>
      </p:sp>
      <p:sp>
        <p:nvSpPr>
          <p:cNvPr id="6" name="Footer Placeholder 5"/>
          <p:cNvSpPr>
            <a:spLocks noGrp="1"/>
          </p:cNvSpPr>
          <p:nvPr>
            <p:ph type="ftr" sz="quarter" idx="11"/>
          </p:nvPr>
        </p:nvSpPr>
        <p:spPr/>
        <p:txBody>
          <a:bodyPr/>
          <a:lstStyle/>
          <a:p>
            <a:r>
              <a:rPr lang="en-US" smtClean="0"/>
              <a:t>Ram K Paliwal - Data Scientist Vs Data Engineer Vs Business Analyst -  Unit 1, Part 2</a:t>
            </a:r>
            <a:endParaRPr lang="en-US"/>
          </a:p>
        </p:txBody>
      </p:sp>
      <p:sp>
        <p:nvSpPr>
          <p:cNvPr id="7" name="Slide Number Placeholder 6"/>
          <p:cNvSpPr>
            <a:spLocks noGrp="1"/>
          </p:cNvSpPr>
          <p:nvPr>
            <p:ph type="sldNum" sz="quarter" idx="12"/>
          </p:nvPr>
        </p:nvSpPr>
        <p:spPr/>
        <p:txBody>
          <a:bodyPr/>
          <a:lstStyle/>
          <a:p>
            <a:fld id="{FE87A26E-4511-4BB4-93E6-9426570B19B3}" type="slidenum">
              <a:rPr lang="en-US" smtClean="0"/>
              <a:t>‹#›</a:t>
            </a:fld>
            <a:endParaRPr lang="en-US"/>
          </a:p>
        </p:txBody>
      </p:sp>
    </p:spTree>
    <p:extLst>
      <p:ext uri="{BB962C8B-B14F-4D97-AF65-F5344CB8AC3E}">
        <p14:creationId xmlns:p14="http://schemas.microsoft.com/office/powerpoint/2010/main" val="413960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570E8E6-41F0-4804-BEA0-24442A4D9946}" type="datetime1">
              <a:rPr lang="en-US" smtClean="0"/>
              <a:t>12/21/2020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Ram K Paliwal - Data Scientist Vs Data Engineer Vs Business Analyst -  Unit 1, Part 2</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E87A26E-4511-4BB4-93E6-9426570B19B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07983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Business Analytics</a:t>
            </a:r>
            <a:endParaRPr lang="en-US" dirty="0"/>
          </a:p>
        </p:txBody>
      </p:sp>
      <p:sp>
        <p:nvSpPr>
          <p:cNvPr id="3" name="Subtitle 2"/>
          <p:cNvSpPr>
            <a:spLocks noGrp="1"/>
          </p:cNvSpPr>
          <p:nvPr>
            <p:ph type="subTitle" idx="1"/>
          </p:nvPr>
        </p:nvSpPr>
        <p:spPr/>
        <p:txBody>
          <a:bodyPr/>
          <a:lstStyle/>
          <a:p>
            <a:r>
              <a:rPr lang="en-US" dirty="0"/>
              <a:t>Data Scientist Vs Data Engineer Vs Business Analyst </a:t>
            </a:r>
            <a:r>
              <a:rPr lang="en-US" dirty="0" smtClean="0"/>
              <a:t>UNIT 1 Part 2</a:t>
            </a:r>
            <a:endParaRPr lang="en-US" dirty="0"/>
          </a:p>
        </p:txBody>
      </p:sp>
      <p:sp>
        <p:nvSpPr>
          <p:cNvPr id="4" name="Date Placeholder 3"/>
          <p:cNvSpPr>
            <a:spLocks noGrp="1"/>
          </p:cNvSpPr>
          <p:nvPr>
            <p:ph type="dt" sz="half" idx="10"/>
          </p:nvPr>
        </p:nvSpPr>
        <p:spPr/>
        <p:txBody>
          <a:bodyPr/>
          <a:lstStyle/>
          <a:p>
            <a:fld id="{17DF0CB6-9E95-4A10-9A63-69304755D98F}" type="datetime1">
              <a:rPr lang="en-US" smtClean="0"/>
              <a:t>12/21/2020</a:t>
            </a:fld>
            <a:endParaRPr lang="en-US"/>
          </a:p>
        </p:txBody>
      </p:sp>
      <p:sp>
        <p:nvSpPr>
          <p:cNvPr id="5" name="Footer Placeholder 4"/>
          <p:cNvSpPr>
            <a:spLocks noGrp="1"/>
          </p:cNvSpPr>
          <p:nvPr>
            <p:ph type="ftr" sz="quarter" idx="11"/>
          </p:nvPr>
        </p:nvSpPr>
        <p:spPr/>
        <p:txBody>
          <a:bodyPr/>
          <a:lstStyle/>
          <a:p>
            <a:r>
              <a:rPr lang="en-US" dirty="0" smtClean="0"/>
              <a:t>Ram K Paliwal - Data Scientist Vs Data Engineer Vs Business Analyst -  Unit 1, Part 2</a:t>
            </a:r>
            <a:endParaRPr lang="en-US" dirty="0"/>
          </a:p>
        </p:txBody>
      </p:sp>
      <p:sp>
        <p:nvSpPr>
          <p:cNvPr id="6" name="Slide Number Placeholder 5"/>
          <p:cNvSpPr>
            <a:spLocks noGrp="1"/>
          </p:cNvSpPr>
          <p:nvPr>
            <p:ph type="sldNum" sz="quarter" idx="12"/>
          </p:nvPr>
        </p:nvSpPr>
        <p:spPr/>
        <p:txBody>
          <a:bodyPr/>
          <a:lstStyle/>
          <a:p>
            <a:fld id="{FE87A26E-4511-4BB4-93E6-9426570B19B3}" type="slidenum">
              <a:rPr lang="en-US" smtClean="0"/>
              <a:t>1</a:t>
            </a:fld>
            <a:endParaRPr lang="en-US"/>
          </a:p>
        </p:txBody>
      </p:sp>
    </p:spTree>
    <p:extLst>
      <p:ext uri="{BB962C8B-B14F-4D97-AF65-F5344CB8AC3E}">
        <p14:creationId xmlns:p14="http://schemas.microsoft.com/office/powerpoint/2010/main" val="761918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 Vs Data Engineer Vs Business Analyst</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8462" y="1846263"/>
            <a:ext cx="7156938" cy="4308352"/>
          </a:xfrm>
        </p:spPr>
      </p:pic>
      <p:sp>
        <p:nvSpPr>
          <p:cNvPr id="4" name="Date Placeholder 3"/>
          <p:cNvSpPr>
            <a:spLocks noGrp="1"/>
          </p:cNvSpPr>
          <p:nvPr>
            <p:ph type="dt" sz="half" idx="10"/>
          </p:nvPr>
        </p:nvSpPr>
        <p:spPr/>
        <p:txBody>
          <a:bodyPr/>
          <a:lstStyle/>
          <a:p>
            <a:fld id="{D1C12864-C5F0-4A71-960F-7F7DB43D8F21}" type="datetime1">
              <a:rPr lang="en-US" smtClean="0"/>
              <a:t>12/24/2020</a:t>
            </a:fld>
            <a:endParaRPr lang="en-US"/>
          </a:p>
        </p:txBody>
      </p:sp>
      <p:sp>
        <p:nvSpPr>
          <p:cNvPr id="5" name="Footer Placeholder 4"/>
          <p:cNvSpPr>
            <a:spLocks noGrp="1"/>
          </p:cNvSpPr>
          <p:nvPr>
            <p:ph type="ftr" sz="quarter" idx="11"/>
          </p:nvPr>
        </p:nvSpPr>
        <p:spPr/>
        <p:txBody>
          <a:bodyPr/>
          <a:lstStyle/>
          <a:p>
            <a:r>
              <a:rPr lang="en-US" smtClean="0"/>
              <a:t>Ram K Paliwal - Data Scientist Vs Data Engineer Vs Business Analyst -  Unit 1, Part 2</a:t>
            </a:r>
            <a:endParaRPr lang="en-US"/>
          </a:p>
        </p:txBody>
      </p:sp>
      <p:sp>
        <p:nvSpPr>
          <p:cNvPr id="6" name="Slide Number Placeholder 5"/>
          <p:cNvSpPr>
            <a:spLocks noGrp="1"/>
          </p:cNvSpPr>
          <p:nvPr>
            <p:ph type="sldNum" sz="quarter" idx="12"/>
          </p:nvPr>
        </p:nvSpPr>
        <p:spPr/>
        <p:txBody>
          <a:bodyPr/>
          <a:lstStyle/>
          <a:p>
            <a:fld id="{FE87A26E-4511-4BB4-93E6-9426570B19B3}" type="slidenum">
              <a:rPr lang="en-US" smtClean="0"/>
              <a:t>10</a:t>
            </a:fld>
            <a:endParaRPr lang="en-US"/>
          </a:p>
        </p:txBody>
      </p:sp>
    </p:spTree>
    <p:extLst>
      <p:ext uri="{BB962C8B-B14F-4D97-AF65-F5344CB8AC3E}">
        <p14:creationId xmlns:p14="http://schemas.microsoft.com/office/powerpoint/2010/main" val="2269224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 Vs Data Engineer Vs Business Analyst</a:t>
            </a:r>
            <a:endParaRPr lang="en-US" dirty="0"/>
          </a:p>
        </p:txBody>
      </p:sp>
      <p:sp>
        <p:nvSpPr>
          <p:cNvPr id="3" name="Content Placeholder 2"/>
          <p:cNvSpPr>
            <a:spLocks noGrp="1"/>
          </p:cNvSpPr>
          <p:nvPr>
            <p:ph idx="1"/>
          </p:nvPr>
        </p:nvSpPr>
        <p:spPr/>
        <p:txBody>
          <a:bodyPr>
            <a:noAutofit/>
          </a:bodyPr>
          <a:lstStyle/>
          <a:p>
            <a:pPr algn="just"/>
            <a:r>
              <a:rPr lang="en-US" sz="3200" dirty="0" smtClean="0"/>
              <a:t>Data Scientist</a:t>
            </a:r>
          </a:p>
          <a:p>
            <a:pPr algn="just"/>
            <a:r>
              <a:rPr lang="en-US" sz="2400" dirty="0"/>
              <a:t>A data scientist is a specialist who applies their expertise in statistics and building machine learning models to make predictions and answer key business questions</a:t>
            </a:r>
            <a:r>
              <a:rPr lang="en-US" sz="2400" dirty="0" smtClean="0"/>
              <a:t>.</a:t>
            </a:r>
          </a:p>
          <a:p>
            <a:pPr algn="just"/>
            <a:r>
              <a:rPr lang="en-US" sz="2400" dirty="0"/>
              <a:t>A data scientist still needs to be able to clean, analyze, and visualize data, just like a data analyst. However, a data scientist will have more depth and expertise in these skills, and will also be able to train and optimize machine learning models</a:t>
            </a:r>
            <a:r>
              <a:rPr lang="en-US" sz="2400" dirty="0" smtClean="0"/>
              <a:t>.</a:t>
            </a:r>
          </a:p>
          <a:p>
            <a:pPr algn="just"/>
            <a:endParaRPr lang="en-US" sz="4000" dirty="0"/>
          </a:p>
        </p:txBody>
      </p:sp>
      <p:sp>
        <p:nvSpPr>
          <p:cNvPr id="4" name="Date Placeholder 3"/>
          <p:cNvSpPr>
            <a:spLocks noGrp="1"/>
          </p:cNvSpPr>
          <p:nvPr>
            <p:ph type="dt" sz="half" idx="10"/>
          </p:nvPr>
        </p:nvSpPr>
        <p:spPr/>
        <p:txBody>
          <a:bodyPr/>
          <a:lstStyle/>
          <a:p>
            <a:fld id="{9788E707-CE37-4CE2-9B4F-F7021D37A822}" type="datetime1">
              <a:rPr lang="en-US" smtClean="0"/>
              <a:t>12/21/2020</a:t>
            </a:fld>
            <a:endParaRPr lang="en-US"/>
          </a:p>
        </p:txBody>
      </p:sp>
      <p:sp>
        <p:nvSpPr>
          <p:cNvPr id="5" name="Footer Placeholder 4"/>
          <p:cNvSpPr>
            <a:spLocks noGrp="1"/>
          </p:cNvSpPr>
          <p:nvPr>
            <p:ph type="ftr" sz="quarter" idx="11"/>
          </p:nvPr>
        </p:nvSpPr>
        <p:spPr/>
        <p:txBody>
          <a:bodyPr/>
          <a:lstStyle/>
          <a:p>
            <a:r>
              <a:rPr lang="en-US" smtClean="0"/>
              <a:t>Ram K Paliwal - Data Scientist Vs Data Engineer Vs Business Analyst -  Unit 1, Part 2</a:t>
            </a:r>
            <a:endParaRPr lang="en-US"/>
          </a:p>
        </p:txBody>
      </p:sp>
      <p:sp>
        <p:nvSpPr>
          <p:cNvPr id="6" name="Slide Number Placeholder 5"/>
          <p:cNvSpPr>
            <a:spLocks noGrp="1"/>
          </p:cNvSpPr>
          <p:nvPr>
            <p:ph type="sldNum" sz="quarter" idx="12"/>
          </p:nvPr>
        </p:nvSpPr>
        <p:spPr/>
        <p:txBody>
          <a:bodyPr/>
          <a:lstStyle/>
          <a:p>
            <a:fld id="{FE87A26E-4511-4BB4-93E6-9426570B19B3}" type="slidenum">
              <a:rPr lang="en-US" smtClean="0"/>
              <a:t>2</a:t>
            </a:fld>
            <a:endParaRPr lang="en-US"/>
          </a:p>
        </p:txBody>
      </p:sp>
    </p:spTree>
    <p:extLst>
      <p:ext uri="{BB962C8B-B14F-4D97-AF65-F5344CB8AC3E}">
        <p14:creationId xmlns:p14="http://schemas.microsoft.com/office/powerpoint/2010/main" val="803015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 Vs Data Engineer Vs Business Analyst</a:t>
            </a:r>
          </a:p>
        </p:txBody>
      </p:sp>
      <p:sp>
        <p:nvSpPr>
          <p:cNvPr id="3" name="Content Placeholder 2"/>
          <p:cNvSpPr>
            <a:spLocks noGrp="1"/>
          </p:cNvSpPr>
          <p:nvPr>
            <p:ph idx="1"/>
          </p:nvPr>
        </p:nvSpPr>
        <p:spPr/>
        <p:txBody>
          <a:bodyPr/>
          <a:lstStyle/>
          <a:p>
            <a:r>
              <a:rPr lang="en-US" sz="2400" dirty="0"/>
              <a:t>The following are examples of work performed by data scientists</a:t>
            </a:r>
            <a:r>
              <a:rPr lang="en-US" sz="2400" dirty="0" smtClean="0"/>
              <a:t>:</a:t>
            </a:r>
          </a:p>
          <a:p>
            <a:pPr>
              <a:buFont typeface="Wingdings" panose="05000000000000000000" pitchFamily="2" charset="2"/>
              <a:buChar char="Ø"/>
            </a:pPr>
            <a:r>
              <a:rPr lang="en-US" sz="2400" dirty="0"/>
              <a:t>Evaluating statistical models to determine the validity of analyses.</a:t>
            </a:r>
          </a:p>
          <a:p>
            <a:pPr>
              <a:buFont typeface="Wingdings" panose="05000000000000000000" pitchFamily="2" charset="2"/>
              <a:buChar char="Ø"/>
            </a:pPr>
            <a:r>
              <a:rPr lang="en-US" sz="2400" dirty="0"/>
              <a:t>Using machine learning to build better predictive algorithms.</a:t>
            </a:r>
          </a:p>
          <a:p>
            <a:pPr>
              <a:buFont typeface="Wingdings" panose="05000000000000000000" pitchFamily="2" charset="2"/>
              <a:buChar char="Ø"/>
            </a:pPr>
            <a:r>
              <a:rPr lang="en-US" sz="2400" dirty="0"/>
              <a:t>Testing and continuously improving the accuracy of machine learning models.</a:t>
            </a:r>
          </a:p>
          <a:p>
            <a:pPr>
              <a:buFont typeface="Wingdings" panose="05000000000000000000" pitchFamily="2" charset="2"/>
              <a:buChar char="Ø"/>
            </a:pPr>
            <a:r>
              <a:rPr lang="en-US" sz="2400" dirty="0"/>
              <a:t>Building data visualizations to summarize the conclusion of an advanced analysis.</a:t>
            </a:r>
          </a:p>
          <a:p>
            <a:endParaRPr lang="en-US" dirty="0"/>
          </a:p>
        </p:txBody>
      </p:sp>
      <p:sp>
        <p:nvSpPr>
          <p:cNvPr id="4" name="Date Placeholder 3"/>
          <p:cNvSpPr>
            <a:spLocks noGrp="1"/>
          </p:cNvSpPr>
          <p:nvPr>
            <p:ph type="dt" sz="half" idx="10"/>
          </p:nvPr>
        </p:nvSpPr>
        <p:spPr/>
        <p:txBody>
          <a:bodyPr/>
          <a:lstStyle/>
          <a:p>
            <a:fld id="{D1C12864-C5F0-4A71-960F-7F7DB43D8F21}" type="datetime1">
              <a:rPr lang="en-US" smtClean="0"/>
              <a:t>12/21/2020</a:t>
            </a:fld>
            <a:endParaRPr lang="en-US"/>
          </a:p>
        </p:txBody>
      </p:sp>
      <p:sp>
        <p:nvSpPr>
          <p:cNvPr id="5" name="Footer Placeholder 4"/>
          <p:cNvSpPr>
            <a:spLocks noGrp="1"/>
          </p:cNvSpPr>
          <p:nvPr>
            <p:ph type="ftr" sz="quarter" idx="11"/>
          </p:nvPr>
        </p:nvSpPr>
        <p:spPr/>
        <p:txBody>
          <a:bodyPr/>
          <a:lstStyle/>
          <a:p>
            <a:r>
              <a:rPr lang="en-US" smtClean="0"/>
              <a:t>Ram K Paliwal - Data Scientist Vs Data Engineer Vs Business Analyst -  Unit 1, Part 2</a:t>
            </a:r>
            <a:endParaRPr lang="en-US"/>
          </a:p>
        </p:txBody>
      </p:sp>
      <p:sp>
        <p:nvSpPr>
          <p:cNvPr id="6" name="Slide Number Placeholder 5"/>
          <p:cNvSpPr>
            <a:spLocks noGrp="1"/>
          </p:cNvSpPr>
          <p:nvPr>
            <p:ph type="sldNum" sz="quarter" idx="12"/>
          </p:nvPr>
        </p:nvSpPr>
        <p:spPr/>
        <p:txBody>
          <a:bodyPr/>
          <a:lstStyle/>
          <a:p>
            <a:fld id="{FE87A26E-4511-4BB4-93E6-9426570B19B3}" type="slidenum">
              <a:rPr lang="en-US" smtClean="0"/>
              <a:t>3</a:t>
            </a:fld>
            <a:endParaRPr lang="en-US"/>
          </a:p>
        </p:txBody>
      </p:sp>
    </p:spTree>
    <p:extLst>
      <p:ext uri="{BB962C8B-B14F-4D97-AF65-F5344CB8AC3E}">
        <p14:creationId xmlns:p14="http://schemas.microsoft.com/office/powerpoint/2010/main" val="3319268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 Vs Data Engineer Vs Business Analyst</a:t>
            </a:r>
          </a:p>
        </p:txBody>
      </p:sp>
      <p:sp>
        <p:nvSpPr>
          <p:cNvPr id="3" name="Content Placeholder 2"/>
          <p:cNvSpPr>
            <a:spLocks noGrp="1"/>
          </p:cNvSpPr>
          <p:nvPr>
            <p:ph idx="1"/>
          </p:nvPr>
        </p:nvSpPr>
        <p:spPr>
          <a:xfrm>
            <a:off x="1097280" y="1845734"/>
            <a:ext cx="10058400" cy="4273712"/>
          </a:xfrm>
        </p:spPr>
        <p:txBody>
          <a:bodyPr>
            <a:normAutofit/>
          </a:bodyPr>
          <a:lstStyle/>
          <a:p>
            <a:r>
              <a:rPr lang="en-US" sz="2800" dirty="0" smtClean="0"/>
              <a:t>Data Engineer</a:t>
            </a:r>
          </a:p>
          <a:p>
            <a:r>
              <a:rPr lang="en-US" sz="2400" dirty="0"/>
              <a:t>Data engineers build and optimize the systems that allow data scientists and analysts to perform their work. </a:t>
            </a:r>
          </a:p>
          <a:p>
            <a:r>
              <a:rPr lang="en-US" sz="2400" dirty="0"/>
              <a:t>Every company depends on its data to be accurate and accessible to individuals who need to work with it. </a:t>
            </a:r>
          </a:p>
          <a:p>
            <a:r>
              <a:rPr lang="en-US" sz="2400" dirty="0"/>
              <a:t>The data engineer ensures that any data is properly </a:t>
            </a:r>
          </a:p>
          <a:p>
            <a:pPr lvl="1"/>
            <a:r>
              <a:rPr lang="en-US" sz="2000" dirty="0"/>
              <a:t>received, </a:t>
            </a:r>
          </a:p>
          <a:p>
            <a:pPr lvl="1"/>
            <a:r>
              <a:rPr lang="en-US" sz="2000" dirty="0"/>
              <a:t>transformed, </a:t>
            </a:r>
          </a:p>
          <a:p>
            <a:pPr lvl="1"/>
            <a:r>
              <a:rPr lang="en-US" sz="2000" dirty="0"/>
              <a:t>stored, </a:t>
            </a:r>
          </a:p>
          <a:p>
            <a:pPr lvl="1"/>
            <a:r>
              <a:rPr lang="en-US" sz="2000" dirty="0"/>
              <a:t>and made accessible to other users.</a:t>
            </a:r>
          </a:p>
          <a:p>
            <a:endParaRPr lang="en-US" sz="2800" dirty="0"/>
          </a:p>
        </p:txBody>
      </p:sp>
      <p:sp>
        <p:nvSpPr>
          <p:cNvPr id="4" name="Date Placeholder 3"/>
          <p:cNvSpPr>
            <a:spLocks noGrp="1"/>
          </p:cNvSpPr>
          <p:nvPr>
            <p:ph type="dt" sz="half" idx="10"/>
          </p:nvPr>
        </p:nvSpPr>
        <p:spPr/>
        <p:txBody>
          <a:bodyPr/>
          <a:lstStyle/>
          <a:p>
            <a:fld id="{D1C12864-C5F0-4A71-960F-7F7DB43D8F21}" type="datetime1">
              <a:rPr lang="en-US" smtClean="0"/>
              <a:t>12/21/2020</a:t>
            </a:fld>
            <a:endParaRPr lang="en-US"/>
          </a:p>
        </p:txBody>
      </p:sp>
      <p:sp>
        <p:nvSpPr>
          <p:cNvPr id="5" name="Footer Placeholder 4"/>
          <p:cNvSpPr>
            <a:spLocks noGrp="1"/>
          </p:cNvSpPr>
          <p:nvPr>
            <p:ph type="ftr" sz="quarter" idx="11"/>
          </p:nvPr>
        </p:nvSpPr>
        <p:spPr/>
        <p:txBody>
          <a:bodyPr/>
          <a:lstStyle/>
          <a:p>
            <a:r>
              <a:rPr lang="en-US" smtClean="0"/>
              <a:t>Ram K Paliwal - Data Scientist Vs Data Engineer Vs Business Analyst -  Unit 1, Part 2</a:t>
            </a:r>
            <a:endParaRPr lang="en-US"/>
          </a:p>
        </p:txBody>
      </p:sp>
      <p:sp>
        <p:nvSpPr>
          <p:cNvPr id="6" name="Slide Number Placeholder 5"/>
          <p:cNvSpPr>
            <a:spLocks noGrp="1"/>
          </p:cNvSpPr>
          <p:nvPr>
            <p:ph type="sldNum" sz="quarter" idx="12"/>
          </p:nvPr>
        </p:nvSpPr>
        <p:spPr/>
        <p:txBody>
          <a:bodyPr/>
          <a:lstStyle/>
          <a:p>
            <a:fld id="{FE87A26E-4511-4BB4-93E6-9426570B19B3}" type="slidenum">
              <a:rPr lang="en-US" smtClean="0"/>
              <a:t>4</a:t>
            </a:fld>
            <a:endParaRPr lang="en-US"/>
          </a:p>
        </p:txBody>
      </p:sp>
    </p:spTree>
    <p:extLst>
      <p:ext uri="{BB962C8B-B14F-4D97-AF65-F5344CB8AC3E}">
        <p14:creationId xmlns:p14="http://schemas.microsoft.com/office/powerpoint/2010/main" val="2160865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 Vs Data Engineer Vs Business Analyst</a:t>
            </a:r>
          </a:p>
        </p:txBody>
      </p:sp>
      <p:sp>
        <p:nvSpPr>
          <p:cNvPr id="3" name="Content Placeholder 2"/>
          <p:cNvSpPr>
            <a:spLocks noGrp="1"/>
          </p:cNvSpPr>
          <p:nvPr>
            <p:ph idx="1"/>
          </p:nvPr>
        </p:nvSpPr>
        <p:spPr/>
        <p:txBody>
          <a:bodyPr/>
          <a:lstStyle/>
          <a:p>
            <a:r>
              <a:rPr lang="en-US" sz="2400" dirty="0">
                <a:solidFill>
                  <a:schemeClr val="tx1"/>
                </a:solidFill>
              </a:rPr>
              <a:t>The data engineer’s mindset is often more focused on building and optimization</a:t>
            </a:r>
            <a:r>
              <a:rPr lang="en-US" sz="2400" dirty="0" smtClean="0">
                <a:solidFill>
                  <a:schemeClr val="tx1"/>
                </a:solidFill>
              </a:rPr>
              <a:t>.</a:t>
            </a:r>
          </a:p>
          <a:p>
            <a:r>
              <a:rPr lang="en-US" sz="2400" dirty="0"/>
              <a:t>The following are examples of tasks that a data engineer might be working on:</a:t>
            </a:r>
          </a:p>
          <a:p>
            <a:pPr>
              <a:buFont typeface="Wingdings" panose="05000000000000000000" pitchFamily="2" charset="2"/>
              <a:buChar char="Ø"/>
            </a:pPr>
            <a:r>
              <a:rPr lang="en-US" sz="2400" dirty="0"/>
              <a:t>Building APIs for data consumption.</a:t>
            </a:r>
          </a:p>
          <a:p>
            <a:pPr>
              <a:buFont typeface="Wingdings" panose="05000000000000000000" pitchFamily="2" charset="2"/>
              <a:buChar char="Ø"/>
            </a:pPr>
            <a:r>
              <a:rPr lang="en-US" sz="2400" dirty="0"/>
              <a:t>Integrating external or new datasets into existing data pipelines.</a:t>
            </a:r>
          </a:p>
          <a:p>
            <a:pPr>
              <a:buFont typeface="Wingdings" panose="05000000000000000000" pitchFamily="2" charset="2"/>
              <a:buChar char="Ø"/>
            </a:pPr>
            <a:r>
              <a:rPr lang="en-US" sz="2400" dirty="0"/>
              <a:t>Applying feature transformations for machine learning models on new data.</a:t>
            </a:r>
          </a:p>
          <a:p>
            <a:pPr>
              <a:buFont typeface="Wingdings" panose="05000000000000000000" pitchFamily="2" charset="2"/>
              <a:buChar char="Ø"/>
            </a:pPr>
            <a:r>
              <a:rPr lang="en-US" sz="2400" dirty="0"/>
              <a:t>Continuously monitoring and testing the system to ensure optimized performance.</a:t>
            </a:r>
          </a:p>
          <a:p>
            <a:pPr>
              <a:buFont typeface="Wingdings" panose="05000000000000000000" pitchFamily="2" charset="2"/>
              <a:buChar char="Ø"/>
            </a:pPr>
            <a:endParaRPr lang="en-US" dirty="0">
              <a:solidFill>
                <a:schemeClr val="tx1"/>
              </a:solidFill>
            </a:endParaRPr>
          </a:p>
        </p:txBody>
      </p:sp>
      <p:sp>
        <p:nvSpPr>
          <p:cNvPr id="4" name="Date Placeholder 3"/>
          <p:cNvSpPr>
            <a:spLocks noGrp="1"/>
          </p:cNvSpPr>
          <p:nvPr>
            <p:ph type="dt" sz="half" idx="10"/>
          </p:nvPr>
        </p:nvSpPr>
        <p:spPr/>
        <p:txBody>
          <a:bodyPr/>
          <a:lstStyle/>
          <a:p>
            <a:fld id="{D1C12864-C5F0-4A71-960F-7F7DB43D8F21}" type="datetime1">
              <a:rPr lang="en-US" smtClean="0"/>
              <a:t>12/21/2020</a:t>
            </a:fld>
            <a:endParaRPr lang="en-US"/>
          </a:p>
        </p:txBody>
      </p:sp>
      <p:sp>
        <p:nvSpPr>
          <p:cNvPr id="5" name="Footer Placeholder 4"/>
          <p:cNvSpPr>
            <a:spLocks noGrp="1"/>
          </p:cNvSpPr>
          <p:nvPr>
            <p:ph type="ftr" sz="quarter" idx="11"/>
          </p:nvPr>
        </p:nvSpPr>
        <p:spPr/>
        <p:txBody>
          <a:bodyPr/>
          <a:lstStyle/>
          <a:p>
            <a:r>
              <a:rPr lang="en-US" smtClean="0"/>
              <a:t>Ram K Paliwal - Data Scientist Vs Data Engineer Vs Business Analyst -  Unit 1, Part 2</a:t>
            </a:r>
            <a:endParaRPr lang="en-US"/>
          </a:p>
        </p:txBody>
      </p:sp>
      <p:sp>
        <p:nvSpPr>
          <p:cNvPr id="6" name="Slide Number Placeholder 5"/>
          <p:cNvSpPr>
            <a:spLocks noGrp="1"/>
          </p:cNvSpPr>
          <p:nvPr>
            <p:ph type="sldNum" sz="quarter" idx="12"/>
          </p:nvPr>
        </p:nvSpPr>
        <p:spPr/>
        <p:txBody>
          <a:bodyPr/>
          <a:lstStyle/>
          <a:p>
            <a:fld id="{FE87A26E-4511-4BB4-93E6-9426570B19B3}" type="slidenum">
              <a:rPr lang="en-US" smtClean="0"/>
              <a:t>5</a:t>
            </a:fld>
            <a:endParaRPr lang="en-US"/>
          </a:p>
        </p:txBody>
      </p:sp>
    </p:spTree>
    <p:extLst>
      <p:ext uri="{BB962C8B-B14F-4D97-AF65-F5344CB8AC3E}">
        <p14:creationId xmlns:p14="http://schemas.microsoft.com/office/powerpoint/2010/main" val="1611491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 Vs Data Engineer Vs Business Analyst</a:t>
            </a:r>
          </a:p>
        </p:txBody>
      </p:sp>
      <p:sp>
        <p:nvSpPr>
          <p:cNvPr id="3" name="Content Placeholder 2"/>
          <p:cNvSpPr>
            <a:spLocks noGrp="1"/>
          </p:cNvSpPr>
          <p:nvPr>
            <p:ph idx="1"/>
          </p:nvPr>
        </p:nvSpPr>
        <p:spPr/>
        <p:txBody>
          <a:bodyPr/>
          <a:lstStyle/>
          <a:p>
            <a:r>
              <a:rPr lang="en-US" sz="2800" dirty="0"/>
              <a:t>A Business Analyst can expect to focus not on Machine Learning algorithms to solve business problems, but instead </a:t>
            </a:r>
            <a:r>
              <a:rPr lang="en-US" sz="2800" dirty="0" smtClean="0"/>
              <a:t>on</a:t>
            </a:r>
          </a:p>
          <a:p>
            <a:pPr lvl="1"/>
            <a:r>
              <a:rPr lang="en-US" sz="2400" dirty="0" smtClean="0"/>
              <a:t> </a:t>
            </a:r>
            <a:r>
              <a:rPr lang="en-US" sz="2400" dirty="0"/>
              <a:t>surfacing </a:t>
            </a:r>
            <a:r>
              <a:rPr lang="en-US" sz="2400" dirty="0" smtClean="0"/>
              <a:t>anomalies</a:t>
            </a:r>
          </a:p>
          <a:p>
            <a:pPr lvl="1"/>
            <a:r>
              <a:rPr lang="en-US" sz="2400" dirty="0" smtClean="0"/>
              <a:t>shifts </a:t>
            </a:r>
            <a:r>
              <a:rPr lang="en-US" sz="2400" dirty="0"/>
              <a:t>and </a:t>
            </a:r>
            <a:r>
              <a:rPr lang="en-US" sz="2400" dirty="0" smtClean="0"/>
              <a:t>trends</a:t>
            </a:r>
          </a:p>
          <a:p>
            <a:pPr lvl="1"/>
            <a:r>
              <a:rPr lang="en-US" sz="2400" dirty="0" smtClean="0"/>
              <a:t>key </a:t>
            </a:r>
            <a:r>
              <a:rPr lang="en-US" sz="2400" dirty="0"/>
              <a:t>points of interest for a business</a:t>
            </a:r>
            <a:r>
              <a:rPr lang="en-US" sz="2400" dirty="0" smtClean="0"/>
              <a:t>.</a:t>
            </a:r>
          </a:p>
          <a:p>
            <a:r>
              <a:rPr lang="en-US" sz="2800" dirty="0"/>
              <a:t>When a business requires to solve a current or future problem, it's a business analyst's job to help facilitate a solution. </a:t>
            </a:r>
            <a:endParaRPr lang="en-US" sz="2800" dirty="0" smtClean="0"/>
          </a:p>
          <a:p>
            <a:pPr lvl="1"/>
            <a:endParaRPr lang="en-US" dirty="0"/>
          </a:p>
        </p:txBody>
      </p:sp>
      <p:sp>
        <p:nvSpPr>
          <p:cNvPr id="4" name="Date Placeholder 3"/>
          <p:cNvSpPr>
            <a:spLocks noGrp="1"/>
          </p:cNvSpPr>
          <p:nvPr>
            <p:ph type="dt" sz="half" idx="10"/>
          </p:nvPr>
        </p:nvSpPr>
        <p:spPr/>
        <p:txBody>
          <a:bodyPr/>
          <a:lstStyle/>
          <a:p>
            <a:fld id="{D1C12864-C5F0-4A71-960F-7F7DB43D8F21}" type="datetime1">
              <a:rPr lang="en-US" smtClean="0"/>
              <a:t>12/21/2020</a:t>
            </a:fld>
            <a:endParaRPr lang="en-US"/>
          </a:p>
        </p:txBody>
      </p:sp>
      <p:sp>
        <p:nvSpPr>
          <p:cNvPr id="5" name="Footer Placeholder 4"/>
          <p:cNvSpPr>
            <a:spLocks noGrp="1"/>
          </p:cNvSpPr>
          <p:nvPr>
            <p:ph type="ftr" sz="quarter" idx="11"/>
          </p:nvPr>
        </p:nvSpPr>
        <p:spPr/>
        <p:txBody>
          <a:bodyPr/>
          <a:lstStyle/>
          <a:p>
            <a:r>
              <a:rPr lang="en-US" smtClean="0"/>
              <a:t>Ram K Paliwal - Data Scientist Vs Data Engineer Vs Business Analyst -  Unit 1, Part 2</a:t>
            </a:r>
            <a:endParaRPr lang="en-US"/>
          </a:p>
        </p:txBody>
      </p:sp>
      <p:sp>
        <p:nvSpPr>
          <p:cNvPr id="6" name="Slide Number Placeholder 5"/>
          <p:cNvSpPr>
            <a:spLocks noGrp="1"/>
          </p:cNvSpPr>
          <p:nvPr>
            <p:ph type="sldNum" sz="quarter" idx="12"/>
          </p:nvPr>
        </p:nvSpPr>
        <p:spPr/>
        <p:txBody>
          <a:bodyPr/>
          <a:lstStyle/>
          <a:p>
            <a:fld id="{FE87A26E-4511-4BB4-93E6-9426570B19B3}" type="slidenum">
              <a:rPr lang="en-US" smtClean="0"/>
              <a:t>6</a:t>
            </a:fld>
            <a:endParaRPr lang="en-US"/>
          </a:p>
        </p:txBody>
      </p:sp>
    </p:spTree>
    <p:extLst>
      <p:ext uri="{BB962C8B-B14F-4D97-AF65-F5344CB8AC3E}">
        <p14:creationId xmlns:p14="http://schemas.microsoft.com/office/powerpoint/2010/main" val="2015095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 Vs Data Engineer Vs Business Analyst</a:t>
            </a:r>
          </a:p>
        </p:txBody>
      </p:sp>
      <p:sp>
        <p:nvSpPr>
          <p:cNvPr id="3" name="Content Placeholder 2"/>
          <p:cNvSpPr>
            <a:spLocks noGrp="1"/>
          </p:cNvSpPr>
          <p:nvPr>
            <p:ph idx="1"/>
          </p:nvPr>
        </p:nvSpPr>
        <p:spPr>
          <a:xfrm>
            <a:off x="1097280" y="1845733"/>
            <a:ext cx="10058400" cy="4414389"/>
          </a:xfrm>
        </p:spPr>
        <p:txBody>
          <a:bodyPr>
            <a:normAutofit/>
          </a:bodyPr>
          <a:lstStyle/>
          <a:p>
            <a:pPr marL="201168" lvl="1" indent="0">
              <a:buNone/>
            </a:pPr>
            <a:r>
              <a:rPr lang="en-US" sz="3200" dirty="0"/>
              <a:t>Business analyst involves many tasks like</a:t>
            </a:r>
            <a:r>
              <a:rPr lang="en-US" sz="3200" dirty="0" smtClean="0"/>
              <a:t>:</a:t>
            </a:r>
          </a:p>
          <a:p>
            <a:pPr lvl="1"/>
            <a:r>
              <a:rPr lang="en-US" sz="2400" dirty="0"/>
              <a:t>Defining business case</a:t>
            </a:r>
          </a:p>
          <a:p>
            <a:pPr lvl="1"/>
            <a:r>
              <a:rPr lang="en-US" sz="2400" dirty="0"/>
              <a:t>Analyzing business requirements</a:t>
            </a:r>
          </a:p>
          <a:p>
            <a:pPr lvl="1"/>
            <a:r>
              <a:rPr lang="en-US" sz="2400" dirty="0"/>
              <a:t>Understanding business </a:t>
            </a:r>
            <a:r>
              <a:rPr lang="en-US" sz="2400" dirty="0" smtClean="0"/>
              <a:t>requirements</a:t>
            </a:r>
          </a:p>
          <a:p>
            <a:pPr lvl="1"/>
            <a:r>
              <a:rPr lang="en-US" sz="2400" dirty="0"/>
              <a:t>Project management and development</a:t>
            </a:r>
          </a:p>
          <a:p>
            <a:pPr lvl="1"/>
            <a:r>
              <a:rPr lang="en-US" sz="2400" dirty="0"/>
              <a:t>Validating solutions</a:t>
            </a:r>
          </a:p>
          <a:p>
            <a:pPr lvl="1"/>
            <a:r>
              <a:rPr lang="en-US" sz="2400" dirty="0"/>
              <a:t>Making informed decisions along with stakeholders</a:t>
            </a:r>
          </a:p>
          <a:p>
            <a:pPr lvl="1"/>
            <a:r>
              <a:rPr lang="en-US" sz="2400" dirty="0"/>
              <a:t>Performing quality testing</a:t>
            </a:r>
          </a:p>
          <a:p>
            <a:pPr lvl="1"/>
            <a:r>
              <a:rPr lang="en-US" sz="2400" dirty="0"/>
              <a:t>Reviewing work habits, interacting with colleagues, and keeping up with changing </a:t>
            </a:r>
            <a:r>
              <a:rPr lang="en-US" sz="2400" dirty="0" smtClean="0"/>
              <a:t>technologies</a:t>
            </a:r>
            <a:endParaRPr lang="en-US" sz="2400" dirty="0"/>
          </a:p>
          <a:p>
            <a:pPr marL="201168" lvl="1" indent="0">
              <a:buNone/>
            </a:pPr>
            <a:endParaRPr lang="en-US" sz="2600" dirty="0"/>
          </a:p>
        </p:txBody>
      </p:sp>
      <p:sp>
        <p:nvSpPr>
          <p:cNvPr id="4" name="Date Placeholder 3"/>
          <p:cNvSpPr>
            <a:spLocks noGrp="1"/>
          </p:cNvSpPr>
          <p:nvPr>
            <p:ph type="dt" sz="half" idx="10"/>
          </p:nvPr>
        </p:nvSpPr>
        <p:spPr/>
        <p:txBody>
          <a:bodyPr/>
          <a:lstStyle/>
          <a:p>
            <a:fld id="{D1C12864-C5F0-4A71-960F-7F7DB43D8F21}" type="datetime1">
              <a:rPr lang="en-US" smtClean="0"/>
              <a:t>12/21/2020</a:t>
            </a:fld>
            <a:endParaRPr lang="en-US"/>
          </a:p>
        </p:txBody>
      </p:sp>
      <p:sp>
        <p:nvSpPr>
          <p:cNvPr id="5" name="Footer Placeholder 4"/>
          <p:cNvSpPr>
            <a:spLocks noGrp="1"/>
          </p:cNvSpPr>
          <p:nvPr>
            <p:ph type="ftr" sz="quarter" idx="11"/>
          </p:nvPr>
        </p:nvSpPr>
        <p:spPr/>
        <p:txBody>
          <a:bodyPr/>
          <a:lstStyle/>
          <a:p>
            <a:r>
              <a:rPr lang="en-US" smtClean="0"/>
              <a:t>Ram K Paliwal - Data Scientist Vs Data Engineer Vs Business Analyst -  Unit 1, Part 2</a:t>
            </a:r>
            <a:endParaRPr lang="en-US"/>
          </a:p>
        </p:txBody>
      </p:sp>
      <p:sp>
        <p:nvSpPr>
          <p:cNvPr id="6" name="Slide Number Placeholder 5"/>
          <p:cNvSpPr>
            <a:spLocks noGrp="1"/>
          </p:cNvSpPr>
          <p:nvPr>
            <p:ph type="sldNum" sz="quarter" idx="12"/>
          </p:nvPr>
        </p:nvSpPr>
        <p:spPr/>
        <p:txBody>
          <a:bodyPr/>
          <a:lstStyle/>
          <a:p>
            <a:fld id="{FE87A26E-4511-4BB4-93E6-9426570B19B3}" type="slidenum">
              <a:rPr lang="en-US" smtClean="0"/>
              <a:t>7</a:t>
            </a:fld>
            <a:endParaRPr lang="en-US"/>
          </a:p>
        </p:txBody>
      </p:sp>
    </p:spTree>
    <p:extLst>
      <p:ext uri="{BB962C8B-B14F-4D97-AF65-F5344CB8AC3E}">
        <p14:creationId xmlns:p14="http://schemas.microsoft.com/office/powerpoint/2010/main" val="3088000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 Vs Data Engineer Vs Business Analyst</a:t>
            </a:r>
          </a:p>
        </p:txBody>
      </p:sp>
      <p:sp>
        <p:nvSpPr>
          <p:cNvPr id="3" name="Content Placeholder 2"/>
          <p:cNvSpPr>
            <a:spLocks noGrp="1"/>
          </p:cNvSpPr>
          <p:nvPr>
            <p:ph idx="1"/>
          </p:nvPr>
        </p:nvSpPr>
        <p:spPr>
          <a:xfrm>
            <a:off x="1097280" y="1845734"/>
            <a:ext cx="10058400" cy="4396804"/>
          </a:xfrm>
        </p:spPr>
        <p:txBody>
          <a:bodyPr/>
          <a:lstStyle/>
          <a:p>
            <a:r>
              <a:rPr lang="en-US" sz="2800" dirty="0"/>
              <a:t>The requirements of business analysts include</a:t>
            </a:r>
            <a:r>
              <a:rPr lang="en-US" sz="2800" dirty="0" smtClean="0"/>
              <a:t>:</a:t>
            </a:r>
          </a:p>
          <a:p>
            <a:pPr lvl="1"/>
            <a:r>
              <a:rPr lang="en-US" sz="2400" dirty="0"/>
              <a:t>Expertise with data research</a:t>
            </a:r>
          </a:p>
          <a:p>
            <a:pPr lvl="1"/>
            <a:r>
              <a:rPr lang="en-US" sz="2400" dirty="0"/>
              <a:t>Mathematical mindset and expert analytic capabilities</a:t>
            </a:r>
          </a:p>
          <a:p>
            <a:pPr lvl="1"/>
            <a:r>
              <a:rPr lang="en-US" sz="2400" dirty="0"/>
              <a:t>The ability to investigate and identify critical data</a:t>
            </a:r>
          </a:p>
          <a:p>
            <a:pPr lvl="1"/>
            <a:r>
              <a:rPr lang="en-US" sz="2400" dirty="0"/>
              <a:t>Proven SAP skills</a:t>
            </a:r>
          </a:p>
          <a:p>
            <a:pPr lvl="1"/>
            <a:r>
              <a:rPr lang="en-US" sz="2400" dirty="0"/>
              <a:t>Strong Microsoft Excel, Word, and PowerPoint skills</a:t>
            </a:r>
          </a:p>
          <a:p>
            <a:pPr lvl="1"/>
            <a:r>
              <a:rPr lang="en-US" sz="2400" dirty="0"/>
              <a:t>SQL proficiency</a:t>
            </a:r>
          </a:p>
          <a:p>
            <a:pPr lvl="1"/>
            <a:r>
              <a:rPr lang="en-US" sz="2400" dirty="0"/>
              <a:t>Project management experience</a:t>
            </a:r>
          </a:p>
          <a:p>
            <a:pPr lvl="1"/>
            <a:r>
              <a:rPr lang="en-US" sz="2400" dirty="0"/>
              <a:t>Strong communication skills</a:t>
            </a:r>
          </a:p>
          <a:p>
            <a:pPr lvl="1"/>
            <a:endParaRPr lang="en-US" dirty="0"/>
          </a:p>
        </p:txBody>
      </p:sp>
      <p:sp>
        <p:nvSpPr>
          <p:cNvPr id="4" name="Date Placeholder 3"/>
          <p:cNvSpPr>
            <a:spLocks noGrp="1"/>
          </p:cNvSpPr>
          <p:nvPr>
            <p:ph type="dt" sz="half" idx="10"/>
          </p:nvPr>
        </p:nvSpPr>
        <p:spPr/>
        <p:txBody>
          <a:bodyPr/>
          <a:lstStyle/>
          <a:p>
            <a:fld id="{D1C12864-C5F0-4A71-960F-7F7DB43D8F21}" type="datetime1">
              <a:rPr lang="en-US" smtClean="0"/>
              <a:t>12/21/2020</a:t>
            </a:fld>
            <a:endParaRPr lang="en-US"/>
          </a:p>
        </p:txBody>
      </p:sp>
      <p:sp>
        <p:nvSpPr>
          <p:cNvPr id="5" name="Footer Placeholder 4"/>
          <p:cNvSpPr>
            <a:spLocks noGrp="1"/>
          </p:cNvSpPr>
          <p:nvPr>
            <p:ph type="ftr" sz="quarter" idx="11"/>
          </p:nvPr>
        </p:nvSpPr>
        <p:spPr/>
        <p:txBody>
          <a:bodyPr/>
          <a:lstStyle/>
          <a:p>
            <a:r>
              <a:rPr lang="en-US" smtClean="0"/>
              <a:t>Ram K Paliwal - Data Scientist Vs Data Engineer Vs Business Analyst -  Unit 1, Part 2</a:t>
            </a:r>
            <a:endParaRPr lang="en-US"/>
          </a:p>
        </p:txBody>
      </p:sp>
      <p:sp>
        <p:nvSpPr>
          <p:cNvPr id="6" name="Slide Number Placeholder 5"/>
          <p:cNvSpPr>
            <a:spLocks noGrp="1"/>
          </p:cNvSpPr>
          <p:nvPr>
            <p:ph type="sldNum" sz="quarter" idx="12"/>
          </p:nvPr>
        </p:nvSpPr>
        <p:spPr/>
        <p:txBody>
          <a:bodyPr/>
          <a:lstStyle/>
          <a:p>
            <a:fld id="{FE87A26E-4511-4BB4-93E6-9426570B19B3}" type="slidenum">
              <a:rPr lang="en-US" smtClean="0"/>
              <a:t>8</a:t>
            </a:fld>
            <a:endParaRPr lang="en-US"/>
          </a:p>
        </p:txBody>
      </p:sp>
    </p:spTree>
    <p:extLst>
      <p:ext uri="{BB962C8B-B14F-4D97-AF65-F5344CB8AC3E}">
        <p14:creationId xmlns:p14="http://schemas.microsoft.com/office/powerpoint/2010/main" val="3160292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 Vs Data Engineer Vs Business Analyst</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7108" y="1866899"/>
            <a:ext cx="8792307" cy="4322885"/>
          </a:xfrm>
        </p:spPr>
      </p:pic>
      <p:sp>
        <p:nvSpPr>
          <p:cNvPr id="4" name="Date Placeholder 3"/>
          <p:cNvSpPr>
            <a:spLocks noGrp="1"/>
          </p:cNvSpPr>
          <p:nvPr>
            <p:ph type="dt" sz="half" idx="10"/>
          </p:nvPr>
        </p:nvSpPr>
        <p:spPr/>
        <p:txBody>
          <a:bodyPr/>
          <a:lstStyle/>
          <a:p>
            <a:fld id="{D1C12864-C5F0-4A71-960F-7F7DB43D8F21}" type="datetime1">
              <a:rPr lang="en-US" smtClean="0"/>
              <a:t>12/21/2020</a:t>
            </a:fld>
            <a:endParaRPr lang="en-US"/>
          </a:p>
        </p:txBody>
      </p:sp>
      <p:sp>
        <p:nvSpPr>
          <p:cNvPr id="5" name="Footer Placeholder 4"/>
          <p:cNvSpPr>
            <a:spLocks noGrp="1"/>
          </p:cNvSpPr>
          <p:nvPr>
            <p:ph type="ftr" sz="quarter" idx="11"/>
          </p:nvPr>
        </p:nvSpPr>
        <p:spPr/>
        <p:txBody>
          <a:bodyPr/>
          <a:lstStyle/>
          <a:p>
            <a:r>
              <a:rPr lang="en-US" smtClean="0"/>
              <a:t>Ram K Paliwal - Data Scientist Vs Data Engineer Vs Business Analyst -  Unit 1, Part 2</a:t>
            </a:r>
            <a:endParaRPr lang="en-US"/>
          </a:p>
        </p:txBody>
      </p:sp>
      <p:sp>
        <p:nvSpPr>
          <p:cNvPr id="6" name="Slide Number Placeholder 5"/>
          <p:cNvSpPr>
            <a:spLocks noGrp="1"/>
          </p:cNvSpPr>
          <p:nvPr>
            <p:ph type="sldNum" sz="quarter" idx="12"/>
          </p:nvPr>
        </p:nvSpPr>
        <p:spPr/>
        <p:txBody>
          <a:bodyPr/>
          <a:lstStyle/>
          <a:p>
            <a:fld id="{FE87A26E-4511-4BB4-93E6-9426570B19B3}" type="slidenum">
              <a:rPr lang="en-US" smtClean="0"/>
              <a:t>9</a:t>
            </a:fld>
            <a:endParaRPr lang="en-US"/>
          </a:p>
        </p:txBody>
      </p:sp>
    </p:spTree>
    <p:extLst>
      <p:ext uri="{BB962C8B-B14F-4D97-AF65-F5344CB8AC3E}">
        <p14:creationId xmlns:p14="http://schemas.microsoft.com/office/powerpoint/2010/main" val="1129132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15126</TotalTime>
  <Words>937</Words>
  <Application>Microsoft Office PowerPoint</Application>
  <PresentationFormat>Widescreen</PresentationFormat>
  <Paragraphs>97</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Wingdings</vt:lpstr>
      <vt:lpstr>Retrospect</vt:lpstr>
      <vt:lpstr>Introduction to Business Analytics</vt:lpstr>
      <vt:lpstr>Data Scientist Vs Data Engineer Vs Business Analyst</vt:lpstr>
      <vt:lpstr>Data Scientist Vs Data Engineer Vs Business Analyst</vt:lpstr>
      <vt:lpstr>Data Scientist Vs Data Engineer Vs Business Analyst</vt:lpstr>
      <vt:lpstr>Data Scientist Vs Data Engineer Vs Business Analyst</vt:lpstr>
      <vt:lpstr>Data Scientist Vs Data Engineer Vs Business Analyst</vt:lpstr>
      <vt:lpstr>Data Scientist Vs Data Engineer Vs Business Analyst</vt:lpstr>
      <vt:lpstr>Data Scientist Vs Data Engineer Vs Business Analyst</vt:lpstr>
      <vt:lpstr>Data Scientist Vs Data Engineer Vs Business Analyst</vt:lpstr>
      <vt:lpstr>Data Scientist Vs Data Engineer Vs Business Analyst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122</cp:revision>
  <dcterms:created xsi:type="dcterms:W3CDTF">2019-07-03T17:05:31Z</dcterms:created>
  <dcterms:modified xsi:type="dcterms:W3CDTF">2020-12-24T09:29:40Z</dcterms:modified>
</cp:coreProperties>
</file>