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C52066-8D6E-4984-B977-E1D00567A69B}">
  <a:tblStyle styleId="{51C52066-8D6E-4984-B977-E1D00567A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80f8ddd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80f8ddd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233a81c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233a81c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233a81c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233a81c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2700478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2700478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2700478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2700478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27004786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27004786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233a81cae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233a81ca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2581621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2581621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ME609 (Optimization Methods for Engineers)</a:t>
            </a:r>
            <a:endParaRPr b="1" sz="30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Programming Project Phase-1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Group-11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Abhijeet(234103001)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Kuldeep Singh(234103005)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Bounding Phase &amp; Interval Half Methods</a:t>
            </a:r>
            <a:endParaRPr b="1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86200" y="1177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Demonstration using an example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Max f(x) = 8 + x</a:t>
            </a:r>
            <a:r>
              <a:rPr baseline="30000" lang="en" sz="1400">
                <a:solidFill>
                  <a:schemeClr val="dk1"/>
                </a:solidFill>
              </a:rPr>
              <a:t>3</a:t>
            </a:r>
            <a:r>
              <a:rPr lang="en" sz="1400">
                <a:solidFill>
                  <a:schemeClr val="dk1"/>
                </a:solidFill>
              </a:rPr>
              <a:t> - 2x - e</a:t>
            </a:r>
            <a:r>
              <a:rPr baseline="30000" lang="en" sz="1400">
                <a:solidFill>
                  <a:schemeClr val="dk1"/>
                </a:solidFill>
              </a:rPr>
              <a:t>x   </a:t>
            </a:r>
            <a:r>
              <a:rPr lang="en" sz="1400">
                <a:solidFill>
                  <a:schemeClr val="dk1"/>
                </a:solidFill>
              </a:rPr>
              <a:t>in (-2,1)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Using </a:t>
            </a:r>
            <a:r>
              <a:rPr b="1" i="1" lang="en" sz="1400">
                <a:solidFill>
                  <a:schemeClr val="dk1"/>
                </a:solidFill>
              </a:rPr>
              <a:t>Duality Principle</a:t>
            </a:r>
            <a:r>
              <a:rPr lang="en" sz="1400">
                <a:solidFill>
                  <a:schemeClr val="dk1"/>
                </a:solidFill>
              </a:rPr>
              <a:t>, we changed this </a:t>
            </a:r>
            <a:r>
              <a:rPr b="1" i="1" lang="en" sz="1400">
                <a:solidFill>
                  <a:schemeClr val="dk1"/>
                </a:solidFill>
              </a:rPr>
              <a:t>maximization problem</a:t>
            </a:r>
            <a:r>
              <a:rPr lang="en" sz="1400">
                <a:solidFill>
                  <a:schemeClr val="dk1"/>
                </a:solidFill>
              </a:rPr>
              <a:t> into </a:t>
            </a:r>
            <a:r>
              <a:rPr b="1" i="1" lang="en" sz="1400">
                <a:solidFill>
                  <a:schemeClr val="dk1"/>
                </a:solidFill>
              </a:rPr>
              <a:t>minimization</a:t>
            </a:r>
            <a:r>
              <a:rPr lang="en" sz="1400">
                <a:solidFill>
                  <a:schemeClr val="dk1"/>
                </a:solidFill>
              </a:rPr>
              <a:t> one by multiplying it with </a:t>
            </a:r>
            <a:r>
              <a:rPr b="1" i="1" lang="en" sz="1400">
                <a:solidFill>
                  <a:schemeClr val="dk1"/>
                </a:solidFill>
              </a:rPr>
              <a:t>-1.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Therefore</a:t>
            </a:r>
            <a:r>
              <a:rPr lang="en" sz="1400">
                <a:solidFill>
                  <a:schemeClr val="dk1"/>
                </a:solidFill>
              </a:rPr>
              <a:t>, above problem can be written as: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Min g(x) = -f(x) = -</a:t>
            </a:r>
            <a:r>
              <a:rPr lang="en" sz="1400">
                <a:solidFill>
                  <a:schemeClr val="dk1"/>
                </a:solidFill>
              </a:rPr>
              <a:t>8 - x</a:t>
            </a:r>
            <a:r>
              <a:rPr baseline="30000" lang="en" sz="1400">
                <a:solidFill>
                  <a:schemeClr val="dk1"/>
                </a:solidFill>
              </a:rPr>
              <a:t>3</a:t>
            </a:r>
            <a:r>
              <a:rPr lang="en" sz="1400">
                <a:solidFill>
                  <a:schemeClr val="dk1"/>
                </a:solidFill>
              </a:rPr>
              <a:t> + 2x + e</a:t>
            </a:r>
            <a:r>
              <a:rPr baseline="30000" lang="en" sz="1400">
                <a:solidFill>
                  <a:schemeClr val="dk1"/>
                </a:solidFill>
              </a:rPr>
              <a:t>x   </a:t>
            </a:r>
            <a:r>
              <a:rPr lang="en" sz="1400">
                <a:solidFill>
                  <a:schemeClr val="dk1"/>
                </a:solidFill>
              </a:rPr>
              <a:t>in </a:t>
            </a: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</a:rPr>
              <a:t>(-2,1)</a:t>
            </a:r>
            <a:endParaRPr sz="14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97150" y="3537375"/>
            <a:ext cx="74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rgbClr val="FFFF00"/>
                </a:highlight>
              </a:rPr>
              <a:t>NOTE</a:t>
            </a:r>
            <a:r>
              <a:rPr lang="en"/>
              <a:t>: </a:t>
            </a:r>
            <a:r>
              <a:rPr b="1" i="1" lang="en"/>
              <a:t>Optimal point</a:t>
            </a:r>
            <a:r>
              <a:rPr lang="en"/>
              <a:t> will remain SAME but function value will be OPPOSITE SIGN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238495" y="494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{51C52066-8D6E-4984-B977-E1D00567A69B}</a:tableStyleId>
              </a:tblPr>
              <a:tblGrid>
                <a:gridCol w="1310425"/>
                <a:gridCol w="1310425"/>
                <a:gridCol w="1310425"/>
                <a:gridCol w="1515425"/>
                <a:gridCol w="1484025"/>
                <a:gridCol w="999950"/>
                <a:gridCol w="936650"/>
              </a:tblGrid>
              <a:tr h="69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Initial Guess</a:t>
                      </a:r>
                      <a:endParaRPr b="1" sz="8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X0</a:t>
                      </a:r>
                      <a:endParaRPr b="1" sz="8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10 initial guesses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No. of iterations bounding, interval halving</a:t>
                      </a:r>
                      <a:endParaRPr b="1" sz="8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(a,b)</a:t>
                      </a:r>
                      <a:endParaRPr b="1" sz="800" u="sng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No. of function evaluation</a:t>
                      </a:r>
                      <a:endParaRPr b="1" sz="8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(bounding, Interval half)</a:t>
                      </a:r>
                      <a:endParaRPr b="1" sz="800" u="sng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Bounding Interval</a:t>
                      </a:r>
                      <a:endParaRPr b="1" sz="8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Accurate Interval</a:t>
                      </a:r>
                      <a:endParaRPr b="1" sz="8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Optimal Point</a:t>
                      </a:r>
                      <a:endParaRPr b="1" sz="8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x*</a:t>
                      </a:r>
                      <a:endParaRPr b="1" sz="8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Function Value</a:t>
                      </a:r>
                      <a:endParaRPr b="1" sz="800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g(x*)</a:t>
                      </a:r>
                      <a:endParaRPr b="1" sz="800" u="sng"/>
                    </a:p>
                  </a:txBody>
                  <a:tcPr marT="91425" marB="91425" marR="91425" marL="91425"/>
                </a:tc>
              </a:tr>
              <a:tr h="50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-0.041499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(7,10)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(14,20)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(-0.351499,-1.311499)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(-0.960406,-0.959468)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-0.960406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-8.269478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0.713298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(8,11)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(16,22)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(0.083298, -1.836702)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(-0.960608,-0.959671)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-0.960608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-8.269478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-1.850875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(7,10)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(14,20)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(-1.540875, -0.580875)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(-0.960562,-0.959625)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-0.960562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-8.269478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0.507450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(8,11)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(16,22)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(-0.122550, -2.042550)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(-0.960675,-0.959737)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-0.960675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-8.269477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-1.617646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(7,10)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(14,20)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(-1.307646, -0.347646)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(-0.960771,-0.959833)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-0.960771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-8.269477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-0.181462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(7,10)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(14,20)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(-0.491462, -1.451462)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(-0.960681,-0.959744)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-0.960681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-8.269477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-1.229043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(6,9)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(12,18)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(-1.079043, -0.599043)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(-0.960449,-0.959511)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-0.960449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-8.269478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-0.341925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(7,10)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(14,20)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(-0.651925, -1.611925)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(-0.960831,-0.959894)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-0.960831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-8.269477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-0.062601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(7,10)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(14,20)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(-0.372601, -1.332601)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(-0.960414,-0.959476)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-0.960414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-8.269478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-1.562255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(7,10)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(14,20)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(-1.252255, -0.292255)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(-0.960692,-0.959755)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-0.960692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-8.269477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1943950" y="197575"/>
            <a:ext cx="36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854275" y="0"/>
            <a:ext cx="49119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Initial guess values at particular instant of time</a:t>
            </a:r>
            <a:endParaRPr b="1" u="sng"/>
          </a:p>
        </p:txBody>
      </p:sp>
      <p:sp>
        <p:nvSpPr>
          <p:cNvPr id="70" name="Google Shape;70;p15"/>
          <p:cNvSpPr txBox="1"/>
          <p:nvPr/>
        </p:nvSpPr>
        <p:spPr>
          <a:xfrm>
            <a:off x="0" y="55375"/>
            <a:ext cx="1440000" cy="33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Delta = 0.01,E=0.001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985438" y="0"/>
            <a:ext cx="6905400" cy="113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 safely say that maxima will lie in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</a:rPr>
              <a:t>(-0.960692,-0.959755)</a:t>
            </a:r>
            <a:r>
              <a:rPr lang="en" sz="1200">
                <a:solidFill>
                  <a:schemeClr val="dk1"/>
                </a:solidFill>
              </a:rPr>
              <a:t> and we have chosen lower limit i.e. -0.960692 as the point of maxima.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>
                <a:highlight>
                  <a:schemeClr val="accent6"/>
                </a:highlight>
              </a:rPr>
              <a:t>x* = -0.960692</a:t>
            </a:r>
            <a:endParaRPr sz="1200"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6"/>
                </a:highlight>
              </a:rPr>
              <a:t>g(x*) = </a:t>
            </a:r>
            <a:r>
              <a:rPr lang="en" sz="1200">
                <a:solidFill>
                  <a:schemeClr val="dk1"/>
                </a:solidFill>
                <a:highlight>
                  <a:schemeClr val="accent6"/>
                </a:highlight>
              </a:rPr>
              <a:t>-8.269477</a:t>
            </a:r>
            <a:endParaRPr sz="120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6"/>
                </a:highlight>
              </a:rPr>
              <a:t>f(x*) = -g(x*) = 8.269477</a:t>
            </a:r>
            <a:endParaRPr sz="1200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43" y="1139100"/>
            <a:ext cx="6248356" cy="389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6"/>
          <p:cNvCxnSpPr/>
          <p:nvPr/>
        </p:nvCxnSpPr>
        <p:spPr>
          <a:xfrm flipH="1" rot="10800000">
            <a:off x="5184975" y="2364475"/>
            <a:ext cx="25440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 flipH="1">
            <a:off x="1341250" y="3594925"/>
            <a:ext cx="30003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82950" y="3871450"/>
            <a:ext cx="1258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function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702950" y="2195050"/>
            <a:ext cx="12582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75" y="97100"/>
            <a:ext cx="3957585" cy="247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12275"/>
            <a:ext cx="4415300" cy="267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rot="10800000">
            <a:off x="6899350" y="1673000"/>
            <a:ext cx="83100" cy="9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 txBox="1"/>
          <p:nvPr/>
        </p:nvSpPr>
        <p:spPr>
          <a:xfrm>
            <a:off x="6221975" y="829700"/>
            <a:ext cx="2530500" cy="8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from interval hf method, points so close</a:t>
            </a:r>
            <a:endParaRPr/>
          </a:p>
        </p:txBody>
      </p:sp>
      <p:cxnSp>
        <p:nvCxnSpPr>
          <p:cNvPr id="89" name="Google Shape;89;p17"/>
          <p:cNvCxnSpPr/>
          <p:nvPr/>
        </p:nvCxnSpPr>
        <p:spPr>
          <a:xfrm flipH="1">
            <a:off x="2495625" y="2557925"/>
            <a:ext cx="193500" cy="10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/>
          <p:nvPr/>
        </p:nvCxnSpPr>
        <p:spPr>
          <a:xfrm>
            <a:off x="2001475" y="2475575"/>
            <a:ext cx="141600" cy="11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1116575" y="3725300"/>
            <a:ext cx="2530500" cy="57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from Bounding Phase method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12702" l="35355" r="22221" t="20653"/>
          <a:stretch/>
        </p:blipFill>
        <p:spPr>
          <a:xfrm>
            <a:off x="405675" y="201350"/>
            <a:ext cx="3651076" cy="32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38980" r="18668" t="30896"/>
          <a:stretch/>
        </p:blipFill>
        <p:spPr>
          <a:xfrm>
            <a:off x="4669750" y="103650"/>
            <a:ext cx="3938649" cy="36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0311" l="34837" r="19847" t="19924"/>
          <a:stretch/>
        </p:blipFill>
        <p:spPr>
          <a:xfrm>
            <a:off x="983075" y="387900"/>
            <a:ext cx="5338950" cy="46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 u="sng"/>
              <a:t>Observations</a:t>
            </a:r>
            <a:endParaRPr b="1" sz="2420" u="sng"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155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{51C52066-8D6E-4984-B977-E1D00567A69B}</a:tableStyleId>
              </a:tblPr>
              <a:tblGrid>
                <a:gridCol w="3619500"/>
                <a:gridCol w="3619500"/>
              </a:tblGrid>
              <a:tr h="4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Bounding</a:t>
                      </a:r>
                      <a:r>
                        <a:rPr b="1" lang="en" u="sng"/>
                        <a:t> Phase Method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Interval Half Method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Bounding the optimal point in a large size interval.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Bounding the optimal point in a very NARROW size interval.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Taking less number of iterations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Comparatively, taking more iterations to </a:t>
                      </a:r>
                      <a:r>
                        <a:rPr lang="en"/>
                        <a:t>bound</a:t>
                      </a:r>
                      <a:r>
                        <a:rPr lang="en"/>
                        <a:t> the optimal point.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0"/>
          <p:cNvSpPr txBox="1"/>
          <p:nvPr/>
        </p:nvSpPr>
        <p:spPr>
          <a:xfrm>
            <a:off x="844550" y="3710550"/>
            <a:ext cx="65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NOTE:</a:t>
            </a:r>
            <a:r>
              <a:rPr lang="en"/>
              <a:t> In terms of NUMBER of FUNCTION EVALUATIONS, In worst case both are doing 2 function evaluations per iteration</a:t>
            </a:r>
            <a:r>
              <a:rPr lang="en">
                <a:highlight>
                  <a:srgbClr val="F9CB9C"/>
                </a:highlight>
              </a:rPr>
              <a:t>.</a:t>
            </a:r>
            <a:endParaRPr>
              <a:highlight>
                <a:srgbClr val="F9CB9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Conclusion</a:t>
            </a:r>
            <a:endParaRPr b="1" u="sng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flatness of the curve is more, it will take MORE NUMBER of iterations and computation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initial guess is close to the optimal point then will take less time to converge.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step-size(delta) will increase the accuracy BUT takes more time (iterations) &amp; functions evaluations.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