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F5517B-B35D-4CBE-91C8-B97DB32F0439}">
  <a:tblStyle styleId="{BAF5517B-B35D-4CBE-91C8-B97DB32F0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64d90136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64d9013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4d9013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64d9013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64d9013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64d9013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4d901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4d901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4d9013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4d9013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64d90136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64d90136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64d9013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64d9013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64d90136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64d90136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64d9013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64d9013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4d90136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4d90136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4d90136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64d90136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/>
              <a:t>ME609 (Optimization Methods for Engineers)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Programming Project Phase-2</a:t>
            </a:r>
            <a:endParaRPr b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Group-11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Abhijeet(234103001)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Kuldeep Singh(234103005)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172000" y="65571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(-36,36) , i = 1,2,3,4,5,6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062900" y="578725"/>
            <a:ext cx="38043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(-36,-30,-30,-24,-18,-12)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426175" y="18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384025"/>
                <a:gridCol w="943225"/>
                <a:gridCol w="1332250"/>
                <a:gridCol w="1332250"/>
                <a:gridCol w="2074250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-36,-30,-30,-24,-18,-12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1098.000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1.000266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5.932959,9.919134,11.999978, 12.127614,10.255608,6.127090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5.932959,9.919134,11.999978, 12.127614,10.255608,6.127090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-49.961718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0.999571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5.999990,10.000003,12.000007,12.000012,10.000129,6.000046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5.999990,10.000003,12.000007, 12.000012,10.000129,6.000046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–terminated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-50.000000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–terminated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–terminated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0925" y="143950"/>
            <a:ext cx="1972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u="sng"/>
              <a:t>Zakharov Function</a:t>
            </a:r>
            <a:endParaRPr b="1" u="sng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25" y="511481"/>
            <a:ext cx="4057650" cy="5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714800" y="57951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 = Number of variables = 2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867200" y="4611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(-5,10) , i = 1,2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657400" y="1189125"/>
            <a:ext cx="2140200" cy="2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(-5,10)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10925" y="15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1497225"/>
                <a:gridCol w="1497225"/>
                <a:gridCol w="1497225"/>
                <a:gridCol w="1497225"/>
                <a:gridCol w="1497225"/>
              </a:tblGrid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-5, 10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3345.312500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  2.014691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9.106915,-2.143672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9.106915,-2.143672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127.060344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1.091619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-0.168475,1.531009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-0.168475,1.531009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8.846785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1.733988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0.708785,0.046495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0.708785,0.046495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0.691076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1.094476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-0.026148,0.077236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-0.026148,0.077236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0.010783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1.005960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0.000389,0.000006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0.000389,0.000006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0.999646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0.000000,0.000000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707825" y="403925"/>
            <a:ext cx="2140200" cy="3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(-4,9)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35100" y="96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1497225"/>
                <a:gridCol w="1497225"/>
                <a:gridCol w="1497225"/>
                <a:gridCol w="1497225"/>
                <a:gridCol w="1497225"/>
              </a:tblGrid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-4,9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2547.00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2.029691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7.926138,-1.756625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7.926138,-1.756625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94.479060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1.090494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-0.113046,1.367827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-0.113046,1.367827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6.559994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1.735113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0.599707,0.027704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0.599707,0.027704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0.479221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1.068601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-0.016551,0.047277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-0.016551,0.047277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0.004033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1.001835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0.000083,0.000018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0.000083,0.000018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—-terminated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0.000000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—--------terminated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—------terminated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Newton’s Method(Gradient Based Method for MultiVariable Functions </a:t>
            </a:r>
            <a:endParaRPr b="1" u="sng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0" y="1628413"/>
            <a:ext cx="56578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63" y="3510988"/>
            <a:ext cx="56483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138" y="4100513"/>
            <a:ext cx="55721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72750"/>
            <a:ext cx="2043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</a:rPr>
              <a:t>Sum Square Function</a:t>
            </a:r>
            <a:r>
              <a:rPr lang="en-GB" sz="1400" u="sng">
                <a:solidFill>
                  <a:srgbClr val="000000"/>
                </a:solidFill>
              </a:rPr>
              <a:t>           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638" y="532188"/>
            <a:ext cx="34194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550575" y="876100"/>
            <a:ext cx="2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 = Number of variables = 5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928700" y="46125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(-10,10) , i = 1,2,3,4,5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808500" y="716300"/>
            <a:ext cx="26343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(1,5,1,-1,1)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523400" y="144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118525"/>
                <a:gridCol w="1256275"/>
                <a:gridCol w="1351275"/>
                <a:gridCol w="1351275"/>
                <a:gridCol w="2103900"/>
              </a:tblGrid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1,5,1,-1,1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63.000000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0.999522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0.000496,0.002478,0.000481,-0.000484,0.000474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0.000496,0.002478,0.000481,-0.000484,0.000474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0.000015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0.999731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-0.000000,-0.000000,-0.000000,0.000000,-0.000000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2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-0.000000,-0.000000,-0.000000,0.000000,-0.000000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—terminated, </a:t>
                      </a:r>
                      <a:r>
                        <a:rPr lang="en-GB" sz="800"/>
                        <a:t>Search</a:t>
                      </a:r>
                      <a:r>
                        <a:rPr lang="en-GB" sz="800"/>
                        <a:t> Directions become Dependent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0.000015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—-terminated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—Change the point with the CURRENT POINT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446975" y="204825"/>
            <a:ext cx="26343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(1,0,1,-1,1)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928700" y="46125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(-10,10) , i = 1,2,3,4,5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523400" y="144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118525"/>
                <a:gridCol w="1256275"/>
                <a:gridCol w="1351275"/>
                <a:gridCol w="1351275"/>
                <a:gridCol w="2103900"/>
              </a:tblGrid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1,0,1,-1,1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13.000000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0.999522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0.000480,0.000000,0.000476,-0.000478, 0.000480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4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0.000480,0.000000,0.000476,-0.000478, 0.000480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0.000003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0.999731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-0.000000,0.000000,-0.000000,0.000000,-0.000000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2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-0.000000,0.000000,-0.000000,0.000000,-0.000000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—terminated, </a:t>
                      </a:r>
                      <a:r>
                        <a:rPr lang="en-GB" sz="800"/>
                        <a:t>Search</a:t>
                      </a:r>
                      <a:r>
                        <a:rPr lang="en-GB" sz="800"/>
                        <a:t> Directions become DEPENDENT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0.000003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—-terminated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Change the point with the CURRENT POINT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1875"/>
            <a:ext cx="26490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RosenBrock Function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/>
              <a:t>	</a:t>
            </a:r>
            <a:endParaRPr u="sng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38" y="585238"/>
            <a:ext cx="34194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499100" y="799488"/>
            <a:ext cx="2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 = Number of variables = 3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928700" y="46125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(-5,10) , i = 1,2,3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23775" y="699875"/>
            <a:ext cx="22041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(-1,-1,-1)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523400" y="14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063500"/>
                <a:gridCol w="1223650"/>
                <a:gridCol w="1316175"/>
                <a:gridCol w="1316175"/>
                <a:gridCol w="2049250"/>
              </a:tblGrid>
              <a:tr h="42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-1,-1,-1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808.000000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1.200034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-0.465244,-0.729630,0.859325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-0.465244,-0.729630,0.859325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105.336373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0.046267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-0.688401,-0.021293,-0.189450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-0.688401,-0.021293,-0.189450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32.021263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1.300199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-0.520374,0.285068,0.044415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-0.520374,0.285068,0.044415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2.978836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1.575910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-0.346313,0.107537,0.001268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-0.346313,0.107537,0.001268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2.635013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1.276608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-0.145308,-0.001142,-0.008962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-0.145308,-0.001142,-0.008962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2.371584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1.553045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0.095230, -0.020395,0.005002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0.095230, -0.020395,0.005002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1.948731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1.616322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0.352709, 0.092667,-0.007023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8"/>
          <p:cNvGraphicFramePr/>
          <p:nvPr/>
        </p:nvGraphicFramePr>
        <p:xfrm>
          <a:off x="523400" y="14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063500"/>
                <a:gridCol w="1223650"/>
                <a:gridCol w="1316175"/>
                <a:gridCol w="1316175"/>
                <a:gridCol w="2049250"/>
              </a:tblGrid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0.352709, 0.092667,-0.007023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1.367328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1.655543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0.561200,0.298806,0.057024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0.561200,0.298806,0.057024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0.814342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2.390765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0.754013,0.551722,0.285298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0.754013,0.551722,0.285298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0.326214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1.979436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0.857436,0.740733,0.531666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0.857436,0.740733,0.531666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0.119572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1.513918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0.932346,0.859507,0.733391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0.932346,0.859507,0.733391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0.036719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1.336605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0.970711,0.944216,0.886172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0.970711,0.944216,0.886172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0.007230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1.390532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0.994768,0.988093,0.976504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0.994768,0.988093,0.976504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—terminated, Search Directions become DEPENDENT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—---------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—---------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Change the point with CURRENT POINT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83075"/>
            <a:ext cx="26418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u="sng"/>
              <a:t>Dixon-Price Function</a:t>
            </a:r>
            <a:endParaRPr b="1" u="sng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38" y="638713"/>
            <a:ext cx="34194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512325" y="31956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 = Number of variables = 4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67200" y="4611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(-10,10) , i = 1,2,3,4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543825" y="722475"/>
            <a:ext cx="22041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(-5,5,5,-5)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440575" y="12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088675"/>
                <a:gridCol w="1238575"/>
                <a:gridCol w="1332250"/>
                <a:gridCol w="1332250"/>
                <a:gridCol w="2074250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-5,5,5,-5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20261.000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1.429379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33.824099,3.767888,2.786971, -2.705681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33.824099,3.767888,2.786971, -2.705681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2113.859574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0.843034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0.821404,1.708508,2.031655,     - 1.998723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0.821404,1.708508,2.031655,     - 1.998723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320.940854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1.604984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 4.678866,1.356021,1.115892,  -1.044037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4.678866,1.356021,1.115892,  -1.044037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23.929393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0.845301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0.852902,0.740674,0.841183, -0.818025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0.852902,0.740674,0.841183, -0.818025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2.494485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1.414697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1.250611,0.790261,0.637578,  -0.584274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1.250611,0.790261,0.637578,  -0.584274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0.072526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1.011902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0.999356,0.711654,0.598825, -0.549290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0.999356,0.711654,0.598825, -0.549290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0.000544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1.011955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1.000238,0.707189,0.594649,-0.545280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1.000238,0.707189,0.594649,-0.545280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–terminated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–terminated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–terminated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867200" y="4611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(-10,10) , i = 1,2,3,4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724425" y="36675"/>
            <a:ext cx="30777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(-5,-5,-5,-5)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447800" y="6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088675"/>
                <a:gridCol w="1238575"/>
                <a:gridCol w="1332250"/>
                <a:gridCol w="1332250"/>
                <a:gridCol w="2074250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-5,-5,-5,-5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27261.00000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1.544879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34.071811,-3.450730,-2.246217,-2.347838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34.071811,-3.450730,-2.246217,-2.347838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2558.747590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0.576034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-1.947609,-0.652830,-1.885919,-1.863603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-1.947609,-0.652830,-1.885919,-1.863603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517.323981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1.880234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2.605454,-0.190655,-0.583246,-0.608563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2.605454,-0.190655,-0.583246,-0.608563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24.694443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1.105551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0.148409,-0.193219,-0.251150,-0.363086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0.148409,-0.193219,-0.251150,-0.363086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2.102211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1.184447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0.492877,-0.322235,0.058237,-0.258432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0.492877,-0.322235,0.058237,-0.258432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0.767320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1.146902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0.307116,-0.134214,0.046959,-0.184723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0.307116,-0.134214,0.046959,-0.184723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6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0.686529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1.497205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0.349301,-0.041934,0.026276,-0.123195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0.349301,-0.041934,0.026276,-0.123195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7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0.668238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0.732342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0.330708,0.035114,0.044971,-0.153066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0.330708,0.035114,0.044971,-0.153066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8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0.666348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—--terminated, Direction isn’t Descent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—---terminated</a:t>
                      </a:r>
                      <a:endParaRPr sz="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61875"/>
            <a:ext cx="20439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u="sng"/>
              <a:t>Trid Function</a:t>
            </a:r>
            <a:endParaRPr b="1" u="sng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63" y="719038"/>
            <a:ext cx="34194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547525" y="441638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 = Number of variables = 6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315225" y="1255875"/>
            <a:ext cx="3804300" cy="4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Guess = (-36,-30,-24,-18,-12,-6)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867200" y="46113"/>
            <a:ext cx="3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r>
              <a:rPr lang="en-GB"/>
              <a:t>ϵ (-36,36) , i = 1,2,3,4,5,6</a:t>
            </a:r>
            <a:endParaRPr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26175" y="18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{BAF5517B-B35D-4CBE-91C8-B97DB32F0439}</a:tableStyleId>
              </a:tblPr>
              <a:tblGrid>
                <a:gridCol w="2384025"/>
                <a:gridCol w="943225"/>
                <a:gridCol w="1332250"/>
                <a:gridCol w="1332250"/>
                <a:gridCol w="2074250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point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k value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f(x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,x</a:t>
                      </a:r>
                      <a:r>
                        <a:rPr baseline="-25000" lang="en-GB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ɑ optimal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New point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-36,-30,-24,-18,-12,-6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1014.00000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1.001766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6.000380,9.942641,11.923085,11.946275,9.966824,5.984733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6.000380,9.942641,11.923085,11.946275,9.966824,5.984733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-49.997385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0.998071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6.000096,10.000070,12.000038,12.000060,10.000050,6.000027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6.000096,10.000070,12.000038,12.000060,10.000050,6.000027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–terminated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-50.000000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—-------terminated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—--------------- terminated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