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84F2A1-FA74-4CD4-A2DE-E6AA0615974D}">
  <a:tblStyle styleId="{9E84F2A1-FA74-4CD4-A2DE-E6AA06159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5a91fc0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5a91fc0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5a91fc0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5a91fc0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05a91fc0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05a91fc0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05a91fc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05a91fc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5a91fc0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05a91fc0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6cf7acc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86cf7acc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05a91fc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05a91fc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05a91fc0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05a91fc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05a91fc0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05a91fc0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05a91fc0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05a91fc0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5428ea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5428e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5a91fc0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5a91fc0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05a91fc0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05a91fc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05a91fc0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05a91fc0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86cf7acc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86cf7acc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05a91fc0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05a91fc0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05a91fc0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05a91fc0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05a91fc0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05a91fc0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05a91fc0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05a91fc0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86cf7acc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86cf7acc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5a91fc0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05a91fc0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6cf7a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6cf7a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05428ea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05428ea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05a91fc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05a91fc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05a91fc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05a91fc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05a91fc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05a91fc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05a91fc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05a91fc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05a91fc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05a91fc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05a91fc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05a91fc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05a91fc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05a91fc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05a91fc0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05a91fc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05a91fc0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05a91fc0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5a91fc0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5a91fc0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86cf7acc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86cf7acc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5a91fc0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5a91fc0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5a91fc0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05a91fc0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5a91fc0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5a91fc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5a91fc0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05a91fc0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5a91fc0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5a91fc0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000000"/>
                </a:solidFill>
              </a:rPr>
              <a:t>ME609 (Optimization Methods for Engineers)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95959"/>
                </a:solidFill>
              </a:rPr>
              <a:t>Solving Constrained Optimization Problem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Group-11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Abhijeet(234103001)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Kuldeep Singh(234103005)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2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15,4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-3971.000000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5956.388160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15.000000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15.2,4.1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-3879.001304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5883.314604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15.200000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4.100000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4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19,2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-5012.388639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7944.063595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19.000000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2.000000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5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20,</a:t>
                      </a:r>
                      <a:r>
                        <a:rPr lang="en-GB" sz="1200"/>
                        <a:t>,4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-2965.606439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4813.951301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20.000000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6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20,,3.7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-3198.772856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5181.649750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20.000000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3.700000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Hessian</a:t>
            </a:r>
            <a:r>
              <a:rPr lang="en-GB"/>
              <a:t> of the penalty function is </a:t>
            </a:r>
            <a:r>
              <a:rPr lang="en-GB"/>
              <a:t>coming</a:t>
            </a:r>
            <a:r>
              <a:rPr lang="en-GB"/>
              <a:t> out to be negative definite and the search direction is coming non </a:t>
            </a:r>
            <a:r>
              <a:rPr lang="en-GB"/>
              <a:t>decent</a:t>
            </a:r>
            <a:r>
              <a:rPr lang="en-GB"/>
              <a:t> for all initial </a:t>
            </a:r>
            <a:r>
              <a:rPr lang="en-GB"/>
              <a:t>values</a:t>
            </a:r>
            <a:r>
              <a:rPr lang="en-GB"/>
              <a:t> in the domain.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 sz="2244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588" y="1570363"/>
            <a:ext cx="43338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9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1, 1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0.820000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0.269080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-0.002279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Comment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Direction isn't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Descent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, with value = 0.005243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Change the INITIAL Point in the INPUT FILE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9"/>
          <p:cNvSpPr txBox="1"/>
          <p:nvPr/>
        </p:nvSpPr>
        <p:spPr>
          <a:xfrm>
            <a:off x="906225" y="160950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Results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0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0.160000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-191.066730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-126.231569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543.420337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Search Directions are Linearly Dependent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Optimal Point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-0.018511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1.241275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1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5,2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5.760000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-34.270748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-3.349567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308.361056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Search Directions are Linearly Dependent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0.003482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6.212576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Penalty Function Method</a:t>
            </a:r>
            <a:endParaRPr b="1"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Interior </a:t>
            </a:r>
            <a:r>
              <a:rPr lang="en-GB"/>
              <a:t>penalty</a:t>
            </a:r>
            <a:r>
              <a:rPr lang="en-GB"/>
              <a:t> methods:-These methods works for feasible points and penalize</a:t>
            </a:r>
            <a:r>
              <a:rPr lang="en-GB"/>
              <a:t> points that are closed to the constraint boundary.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Exterior penalty method:- </a:t>
            </a:r>
            <a:r>
              <a:rPr lang="en-GB"/>
              <a:t>These methods works for infeasible points and penalize infeasible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Penalty function methods work in a series of sequence, each time modifying a set of penalty parameters and starting a </a:t>
            </a:r>
            <a:r>
              <a:rPr lang="en-GB"/>
              <a:t>sequence</a:t>
            </a:r>
            <a:r>
              <a:rPr lang="en-GB"/>
              <a:t> with the point obtained in the previous sequence.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the questions we have used Exterior penalty method that is bracket operator.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1.227, 4.245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-0.095819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2.5,4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0.105625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0.360239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-0.012485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3.004245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1.136016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4.448366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4"/>
          <p:cNvGraphicFramePr/>
          <p:nvPr/>
        </p:nvGraphicFramePr>
        <p:xfrm>
          <a:off x="136475" y="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2063325"/>
                <a:gridCol w="1605425"/>
                <a:gridCol w="2079575"/>
                <a:gridCol w="1979800"/>
                <a:gridCol w="846475"/>
              </a:tblGrid>
              <a:tr h="9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2.5,2.5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0.231250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1.339851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3.983186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6.975470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147.651042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482.448158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-0.059572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59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-0.095782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63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480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3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/>
                        <a:t>The Optimal Point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/>
                        <a:t>x[0] = 1.227974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x[1] = 4.245376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75" y="335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6"/>
          <p:cNvGraphicFramePr/>
          <p:nvPr/>
        </p:nvGraphicFramePr>
        <p:xfrm>
          <a:off x="11049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558175"/>
                <a:gridCol w="1558175"/>
                <a:gridCol w="1558175"/>
                <a:gridCol w="1558175"/>
              </a:tblGrid>
              <a:tr h="49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3,3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1.917137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-19.553787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60.265636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x[0] = 0.140334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4.086260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7"/>
          <p:cNvGraphicFramePr/>
          <p:nvPr/>
        </p:nvGraphicFramePr>
        <p:xfrm>
          <a:off x="1031825" y="1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558175"/>
                <a:gridCol w="1558175"/>
                <a:gridCol w="1558175"/>
                <a:gridCol w="1558175"/>
              </a:tblGrid>
              <a:tr h="49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5,5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4.410000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38.323832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3.069247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2.591652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29.548990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x[0] = -0.237038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4.119540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8"/>
          <p:cNvGraphicFramePr/>
          <p:nvPr/>
        </p:nvGraphicFramePr>
        <p:xfrm>
          <a:off x="11049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558175"/>
                <a:gridCol w="1558175"/>
                <a:gridCol w="1558175"/>
                <a:gridCol w="1558175"/>
              </a:tblGrid>
              <a:tr h="49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5,6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4.000000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2.851001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-0.000386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0.000520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x[0] = 1.448974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4.032935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9"/>
          <p:cNvGraphicFramePr/>
          <p:nvPr/>
        </p:nvGraphicFramePr>
        <p:xfrm>
          <a:off x="11049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558175"/>
                <a:gridCol w="1558175"/>
                <a:gridCol w="1558175"/>
                <a:gridCol w="1558175"/>
              </a:tblGrid>
              <a:tr h="49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6.250000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52.327802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0.146541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-0.071988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-0.095552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1.227960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4.245360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Getting near optimal solution in 5 to 10 iterations if the search direction </a:t>
            </a:r>
            <a:r>
              <a:rPr lang="en-GB"/>
              <a:t>linearly</a:t>
            </a:r>
            <a:r>
              <a:rPr lang="en-GB"/>
              <a:t> </a:t>
            </a:r>
            <a:r>
              <a:rPr lang="en-GB"/>
              <a:t>independency</a:t>
            </a:r>
            <a:r>
              <a:rPr lang="en-GB"/>
              <a:t> does not occurs.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Q3</a:t>
            </a:r>
            <a:endParaRPr sz="2020"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171575"/>
            <a:ext cx="50673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681750" y="-12175"/>
            <a:ext cx="1836300" cy="4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Initializing</a:t>
            </a:r>
            <a:r>
              <a:rPr lang="en-GB"/>
              <a:t> problem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681750" y="709625"/>
            <a:ext cx="1900200" cy="54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penalty function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645150" y="2430375"/>
            <a:ext cx="1973400" cy="7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Minimize penalty function using newton </a:t>
            </a:r>
            <a:r>
              <a:rPr lang="en-GB"/>
              <a:t>gradient</a:t>
            </a:r>
            <a:r>
              <a:rPr lang="en-GB"/>
              <a:t> method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130050" y="2427225"/>
            <a:ext cx="2247300" cy="8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Obtaining</a:t>
            </a:r>
            <a:r>
              <a:rPr lang="en-GB"/>
              <a:t> alpha optimum using bounding phase + interval halving method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590400" y="3534188"/>
            <a:ext cx="2082900" cy="7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Termination condition(difference in penalty function value 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22200" y="453725"/>
            <a:ext cx="2193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522200" y="1276025"/>
            <a:ext cx="2193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22200" y="3240950"/>
            <a:ext cx="2193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618550" y="2695275"/>
            <a:ext cx="511500" cy="25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809550" y="1569995"/>
            <a:ext cx="1644600" cy="54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Taking initial value of x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522200" y="2153074"/>
            <a:ext cx="2193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873550" y="4619700"/>
            <a:ext cx="16446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Optimum solution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 rot="5399090">
            <a:off x="1348800" y="2532222"/>
            <a:ext cx="2265600" cy="66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52300" y="3961925"/>
            <a:ext cx="374700" cy="25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522200" y="4328825"/>
            <a:ext cx="2193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42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200 1100 1000 1001 100 100 100 100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156354950987.681793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592075135428980352.000000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309791918909757366739858860106473617227776.0000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886129737959405144677253904141938458115150877214698416834443284116905528320442369377541472654383299113206761390080.00000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42"/>
          <p:cNvSpPr txBox="1"/>
          <p:nvPr/>
        </p:nvSpPr>
        <p:spPr>
          <a:xfrm>
            <a:off x="906225" y="160950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Results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4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500 1300 5000 150 300 200 280 400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376394231800.100586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24466736004376629248.0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21875362937998273020053119244707651710605066240.00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87730004847212859067736260608.000000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44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1000 1300 5000 150 300 200 280 400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376394232300.100586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24466736004376633344.000000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21875362937998273020053119244707651710605066240.0000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87730004551020329881066012672.000000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45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1000 2000 5000 500 300 200 280 400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333054433622.394775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3144684664698.609863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40741.825605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115662.343158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175741.067675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Hessian Matrix is Negative Definite/semidefinte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Direction isn't Desecent, with value = 18166.019767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46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1000 2000 5000 500 500 500 580 500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506250008000.245239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84924753918108303360.000000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91675502605200179944520235395515488950225469440.000000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47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1500 2500 5000 500 500 500 580 500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506250009000.245239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84913505221688066048.00000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91651272768429038497181837327883261654650060800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48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1500 2500 5000 1000 1000 500 580 500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1168749984700.842285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2744552431999166447616.0000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25810021.47210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49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1500 2500 5000 1000 1000 1000 1000 1000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756250009001.825073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409462000183556243456.00000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10283286874002009459969480126031743031577203965952.0000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50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1500 5000 5000 1000 1000 1000 1000 1000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756250011501.8250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409417034887324368896.00000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r>
                        <a:rPr lang="en-GB" sz="1000"/>
                        <a:t>0281012738901486108142730451846884925650684084224.00000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51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579.3167 1359.943 5110.071 182.0174 295.5985 217.9799 286.4162 395.5979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380065704190.296265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27714248354.73465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Source of Error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Hessian Matrix is Negative Definite/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semidefinite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Matrix is singular. Cannot find the inverse.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Q1</a:t>
            </a:r>
            <a:endParaRPr sz="202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50" y="1235025"/>
            <a:ext cx="43338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value of omega function is coming very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Hence value of penalty function is also coming very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hessian inverse is coming very small near to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Not able to converge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7"/>
          <p:cNvGraphicFramePr/>
          <p:nvPr/>
        </p:nvGraphicFramePr>
        <p:xfrm>
          <a:off x="5064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2423750"/>
                <a:gridCol w="1418800"/>
                <a:gridCol w="1921275"/>
                <a:gridCol w="1921275"/>
              </a:tblGrid>
              <a:tr h="9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13,0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-7971.790000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6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12199.699363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13.000000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0.000000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906225" y="160950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Results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8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14,1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-6794.910000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10390.360492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14.000000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1.000000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17,1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-6486.634439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10094.490567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17.000000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1.000000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0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17,2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-5466.731039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8476.235649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17.000000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2.000000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1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{9E84F2A1-FA74-4CD4-A2DE-E6AA0615974D}</a:tableStyleId>
              </a:tblPr>
              <a:tblGrid>
                <a:gridCol w="2568025"/>
                <a:gridCol w="1352975"/>
                <a:gridCol w="15082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 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 value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function 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4.09500000000000064, 0.8429607892154795668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-7930.735009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Direction isn't </a:t>
                      </a:r>
                      <a:r>
                        <a:rPr lang="en-GB" sz="1200"/>
                        <a:t>Descent</a:t>
                      </a:r>
                      <a:r>
                        <a:rPr lang="en-GB" sz="1200"/>
                        <a:t>, with value = 12192.140093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Change the INITIAL Point in the INPUT FILE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The Optimal Point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x[0] = 14.095000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x[1] = 0.000000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