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1" r:id="rId6"/>
    <p:sldId id="269" r:id="rId7"/>
    <p:sldId id="278" r:id="rId8"/>
    <p:sldId id="270" r:id="rId9"/>
    <p:sldId id="271" r:id="rId10"/>
    <p:sldId id="277" r:id="rId11"/>
    <p:sldId id="272" r:id="rId12"/>
    <p:sldId id="266" r:id="rId13"/>
    <p:sldId id="273" r:id="rId14"/>
    <p:sldId id="274" r:id="rId15"/>
    <p:sldId id="275" r:id="rId16"/>
    <p:sldId id="276" r:id="rId17"/>
    <p:sldId id="267" r:id="rId18"/>
    <p:sldId id="268" r:id="rId19"/>
    <p:sldId id="279" r:id="rId20"/>
    <p:sldId id="280" r:id="rId21"/>
    <p:sldId id="281" r:id="rId22"/>
    <p:sldId id="282" r:id="rId23"/>
    <p:sldId id="283" r:id="rId24"/>
    <p:sldId id="284" r:id="rId25"/>
    <p:sldId id="285" r:id="rId26"/>
    <p:sldId id="286" r:id="rId27"/>
    <p:sldId id="287" r:id="rId28"/>
    <p:sldId id="265"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681" autoAdjust="0"/>
  </p:normalViewPr>
  <p:slideViewPr>
    <p:cSldViewPr snapToGrid="0">
      <p:cViewPr varScale="1">
        <p:scale>
          <a:sx n="89" d="100"/>
          <a:sy n="89" d="100"/>
        </p:scale>
        <p:origin x="8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4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52077f3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52077f3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86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87cbce0d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87cbce0d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625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14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87cbce0dd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87cbce0dd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888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04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4.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4.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2564" r="2771"/>
          <a:stretch/>
        </p:blipFill>
        <p:spPr>
          <a:xfrm>
            <a:off x="562550" y="0"/>
            <a:ext cx="8581473" cy="5143501"/>
          </a:xfrm>
          <a:prstGeom prst="rect">
            <a:avLst/>
          </a:prstGeom>
          <a:noFill/>
          <a:ln>
            <a:noFill/>
          </a:ln>
        </p:spPr>
      </p:pic>
      <p:sp>
        <p:nvSpPr>
          <p:cNvPr id="55" name="Google Shape;55;p13"/>
          <p:cNvSpPr/>
          <p:nvPr/>
        </p:nvSpPr>
        <p:spPr>
          <a:xfrm>
            <a:off x="21925" y="3443625"/>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ctrTitle"/>
          </p:nvPr>
        </p:nvSpPr>
        <p:spPr>
          <a:xfrm>
            <a:off x="1862250" y="3608125"/>
            <a:ext cx="5616900" cy="793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3600" b="1" dirty="0" smtClean="0">
                <a:solidFill>
                  <a:schemeClr val="lt1"/>
                </a:solidFill>
                <a:latin typeface="Montserrat"/>
                <a:ea typeface="Montserrat"/>
                <a:cs typeface="Montserrat"/>
                <a:sym typeface="Montserrat"/>
              </a:rPr>
              <a:t>Internship Seminar</a:t>
            </a:r>
            <a:endParaRPr sz="3600" b="1">
              <a:solidFill>
                <a:schemeClr val="lt1"/>
              </a:solidFill>
              <a:latin typeface="Montserrat"/>
              <a:ea typeface="Montserrat"/>
              <a:cs typeface="Montserrat"/>
              <a:sym typeface="Montserrat"/>
            </a:endParaRPr>
          </a:p>
        </p:txBody>
      </p:sp>
      <p:sp>
        <p:nvSpPr>
          <p:cNvPr id="57" name="Google Shape;57;p13"/>
          <p:cNvSpPr txBox="1">
            <a:spLocks noGrp="1"/>
          </p:cNvSpPr>
          <p:nvPr>
            <p:ph type="subTitle" idx="1"/>
          </p:nvPr>
        </p:nvSpPr>
        <p:spPr>
          <a:xfrm>
            <a:off x="1862250" y="4212771"/>
            <a:ext cx="5616900" cy="875606"/>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400" dirty="0" smtClean="0">
                <a:solidFill>
                  <a:schemeClr val="lt1"/>
                </a:solidFill>
                <a:latin typeface="Montserrat"/>
                <a:ea typeface="Montserrat"/>
                <a:cs typeface="Montserrat"/>
                <a:sym typeface="Montserrat"/>
              </a:rPr>
              <a:t>6 Month Industry Internship 2022-2023</a:t>
            </a:r>
            <a:endParaRPr sz="1400">
              <a:solidFill>
                <a:schemeClr val="lt1"/>
              </a:solidFill>
              <a:latin typeface="Montserrat"/>
              <a:ea typeface="Montserrat"/>
              <a:cs typeface="Montserrat"/>
              <a:sym typeface="Montserrat"/>
            </a:endParaRPr>
          </a:p>
        </p:txBody>
      </p:sp>
      <p:pic>
        <p:nvPicPr>
          <p:cNvPr id="58" name="Google Shape;58;p13"/>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59" name="Google Shape;59;p13"/>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057" y="4386943"/>
            <a:ext cx="550657" cy="557136"/>
          </a:xfrm>
          <a:prstGeom prst="rect">
            <a:avLst/>
          </a:prstGeom>
        </p:spPr>
      </p:pic>
      <p:pic>
        <p:nvPicPr>
          <p:cNvPr id="8" name="Picture 7"/>
          <p:cNvPicPr/>
          <p:nvPr/>
        </p:nvPicPr>
        <p:blipFill rotWithShape="1">
          <a:blip r:embed="rId6"/>
          <a:srcRect t="8036" b="24838"/>
          <a:stretch/>
        </p:blipFill>
        <p:spPr bwMode="auto">
          <a:xfrm>
            <a:off x="772886" y="228600"/>
            <a:ext cx="7304689" cy="491489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381000" y="141514"/>
            <a:ext cx="4778829" cy="3970318"/>
          </a:xfrm>
          <a:prstGeom prst="rect">
            <a:avLst/>
          </a:prstGeom>
          <a:noFill/>
        </p:spPr>
        <p:txBody>
          <a:bodyPr wrap="square" rtlCol="0">
            <a:spAutoFit/>
          </a:bodyPr>
          <a:lstStyle/>
          <a:p>
            <a:pPr lvl="1"/>
            <a:r>
              <a:rPr lang="en-US" b="1" dirty="0" smtClean="0">
                <a:latin typeface="Times New Roman" pitchFamily="18" charset="0"/>
                <a:cs typeface="Times New Roman" pitchFamily="18" charset="0"/>
              </a:rPr>
              <a:t>                          Admin Dashboard</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The admin dashboard provides various administrative functionalities, including:</a:t>
            </a:r>
          </a:p>
          <a:p>
            <a:pPr lvl="0">
              <a:buFont typeface="Arial" pitchFamily="34" charset="0"/>
              <a:buChar char="•"/>
            </a:pPr>
            <a:r>
              <a:rPr lang="en-US" dirty="0" smtClean="0">
                <a:latin typeface="Times New Roman" pitchFamily="18" charset="0"/>
                <a:cs typeface="Times New Roman" pitchFamily="18" charset="0"/>
              </a:rPr>
              <a:t>Inquiry Management: The admin can send inquiry emails to interested students.</a:t>
            </a:r>
          </a:p>
          <a:p>
            <a:pPr lvl="0">
              <a:buFont typeface="Arial" pitchFamily="34" charset="0"/>
              <a:buChar char="•"/>
            </a:pPr>
            <a:r>
              <a:rPr lang="en-US" dirty="0" smtClean="0">
                <a:latin typeface="Times New Roman" pitchFamily="18" charset="0"/>
                <a:cs typeface="Times New Roman" pitchFamily="18" charset="0"/>
              </a:rPr>
              <a:t>Student Management: The admin can register new students, update their information, and view admission history.</a:t>
            </a:r>
          </a:p>
          <a:p>
            <a:pPr lvl="0">
              <a:buFont typeface="Arial" pitchFamily="34" charset="0"/>
              <a:buChar char="•"/>
            </a:pPr>
            <a:r>
              <a:rPr lang="en-US" dirty="0" smtClean="0">
                <a:latin typeface="Times New Roman" pitchFamily="18" charset="0"/>
                <a:cs typeface="Times New Roman" pitchFamily="18" charset="0"/>
              </a:rPr>
              <a:t>Subject Management: The admin can add subjects provided by the institute.</a:t>
            </a:r>
          </a:p>
          <a:p>
            <a:pPr lvl="0">
              <a:buFont typeface="Arial" pitchFamily="34" charset="0"/>
              <a:buChar char="•"/>
            </a:pPr>
            <a:r>
              <a:rPr lang="en-US" dirty="0" smtClean="0">
                <a:latin typeface="Times New Roman" pitchFamily="18" charset="0"/>
                <a:cs typeface="Times New Roman" pitchFamily="18" charset="0"/>
              </a:rPr>
              <a:t>News and Blogs: The admin can add the latest news and blogs to keep students updated.</a:t>
            </a:r>
          </a:p>
          <a:p>
            <a:pPr lvl="0">
              <a:buFont typeface="Arial" pitchFamily="34" charset="0"/>
              <a:buChar char="•"/>
            </a:pPr>
            <a:r>
              <a:rPr lang="en-US" dirty="0" smtClean="0">
                <a:latin typeface="Times New Roman" pitchFamily="18" charset="0"/>
                <a:cs typeface="Times New Roman" pitchFamily="18" charset="0"/>
              </a:rPr>
              <a:t>Institute Brochure: The admin can upload the institute brochure for students to download.</a:t>
            </a:r>
          </a:p>
          <a:p>
            <a:pPr lvl="0">
              <a:buFont typeface="Arial" pitchFamily="34" charset="0"/>
              <a:buChar char="•"/>
            </a:pPr>
            <a:r>
              <a:rPr lang="en-US" dirty="0" smtClean="0">
                <a:latin typeface="Times New Roman" pitchFamily="18" charset="0"/>
                <a:cs typeface="Times New Roman" pitchFamily="18" charset="0"/>
              </a:rPr>
              <a:t>Student Review: The admin can analyze student reviews.</a:t>
            </a:r>
          </a:p>
          <a:p>
            <a:pPr lvl="0">
              <a:buFont typeface="Arial" pitchFamily="34" charset="0"/>
              <a:buChar char="•"/>
            </a:pPr>
            <a:r>
              <a:rPr lang="en-US" dirty="0" smtClean="0">
                <a:latin typeface="Times New Roman" pitchFamily="18" charset="0"/>
                <a:cs typeface="Times New Roman" pitchFamily="18" charset="0"/>
              </a:rPr>
              <a:t>Password Management: The admin can change their password for security purposes.</a:t>
            </a:r>
          </a:p>
          <a:p>
            <a:pPr lvl="0">
              <a:buFont typeface="Arial" pitchFamily="34" charset="0"/>
              <a:buChar char="•"/>
            </a:pPr>
            <a:r>
              <a:rPr lang="en-US" dirty="0" smtClean="0">
                <a:latin typeface="Times New Roman" pitchFamily="18" charset="0"/>
                <a:cs typeface="Times New Roman" pitchFamily="18" charset="0"/>
              </a:rPr>
              <a:t>History: The admin can view the history, including inquiry history, admission history, and trainer registration history.</a:t>
            </a:r>
            <a:endParaRPr lang="en-US" dirty="0"/>
          </a:p>
        </p:txBody>
      </p:sp>
      <p:pic>
        <p:nvPicPr>
          <p:cNvPr id="8" name="Picture 2"/>
          <p:cNvPicPr>
            <a:picLocks noChangeAspect="1" noChangeArrowheads="1"/>
          </p:cNvPicPr>
          <p:nvPr/>
        </p:nvPicPr>
        <p:blipFill>
          <a:blip r:embed="rId6"/>
          <a:srcRect/>
          <a:stretch>
            <a:fillRect/>
          </a:stretch>
        </p:blipFill>
        <p:spPr bwMode="auto">
          <a:xfrm>
            <a:off x="5059934" y="827314"/>
            <a:ext cx="3899009" cy="305475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555171" y="217714"/>
            <a:ext cx="2046515" cy="369332"/>
          </a:xfrm>
          <a:prstGeom prst="rect">
            <a:avLst/>
          </a:prstGeom>
          <a:noFill/>
        </p:spPr>
        <p:txBody>
          <a:bodyPr wrap="square" rtlCol="0">
            <a:spAutoFit/>
          </a:bodyPr>
          <a:lstStyle/>
          <a:p>
            <a:pPr>
              <a:buFont typeface="Wingdings" pitchFamily="2" charset="2"/>
              <a:buChar char="Ø"/>
            </a:pPr>
            <a:r>
              <a:rPr lang="en-US" sz="1800" b="1" dirty="0" smtClean="0">
                <a:latin typeface="Times New Roman" pitchFamily="18" charset="0"/>
                <a:cs typeface="Times New Roman" pitchFamily="18" charset="0"/>
              </a:rPr>
              <a:t>Inquiry Form</a:t>
            </a:r>
            <a:endParaRPr lang="en-US" sz="1800"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5"/>
          <a:srcRect/>
          <a:stretch>
            <a:fillRect/>
          </a:stretch>
        </p:blipFill>
        <p:spPr bwMode="auto">
          <a:xfrm>
            <a:off x="0" y="653143"/>
            <a:ext cx="5236029" cy="4490357"/>
          </a:xfrm>
          <a:prstGeom prst="rect">
            <a:avLst/>
          </a:prstGeom>
          <a:noFill/>
          <a:ln w="9525">
            <a:noFill/>
            <a:miter lim="800000"/>
            <a:headEnd/>
            <a:tailEnd/>
          </a:ln>
          <a:effectLst/>
        </p:spPr>
      </p:pic>
      <p:sp>
        <p:nvSpPr>
          <p:cNvPr id="9" name="TextBox 8"/>
          <p:cNvSpPr txBox="1"/>
          <p:nvPr/>
        </p:nvSpPr>
        <p:spPr>
          <a:xfrm>
            <a:off x="5606143" y="359229"/>
            <a:ext cx="3363686" cy="800219"/>
          </a:xfrm>
          <a:prstGeom prst="rect">
            <a:avLst/>
          </a:prstGeom>
          <a:noFill/>
        </p:spPr>
        <p:txBody>
          <a:bodyPr wrap="square" rtlCol="0">
            <a:spAutoFit/>
          </a:bodyPr>
          <a:lstStyle/>
          <a:p>
            <a:pPr>
              <a:buFont typeface="Wingdings" pitchFamily="2" charset="2"/>
              <a:buChar char="Ø"/>
            </a:pPr>
            <a:r>
              <a:rPr lang="en-US" sz="1600" b="1" dirty="0" smtClean="0">
                <a:latin typeface="Times New Roman" pitchFamily="18" charset="0"/>
                <a:cs typeface="Times New Roman" pitchFamily="18" charset="0"/>
              </a:rPr>
              <a:t>Inquiry Mail Received by         Interested Student</a:t>
            </a:r>
            <a:endParaRPr lang="en-US" sz="1600" dirty="0" smtClean="0">
              <a:latin typeface="Times New Roman" pitchFamily="18" charset="0"/>
              <a:cs typeface="Times New Roman" pitchFamily="18" charset="0"/>
            </a:endParaRPr>
          </a:p>
          <a:p>
            <a:endParaRPr lang="en-US" dirty="0"/>
          </a:p>
        </p:txBody>
      </p:sp>
      <p:pic>
        <p:nvPicPr>
          <p:cNvPr id="10" name="Picture 9"/>
          <p:cNvPicPr/>
          <p:nvPr/>
        </p:nvPicPr>
        <p:blipFill rotWithShape="1">
          <a:blip r:embed="rId6">
            <a:extLst>
              <a:ext uri="{28A0092B-C50C-407E-A947-70E740481C1C}">
                <a14:useLocalDpi xmlns:a14="http://schemas.microsoft.com/office/drawing/2010/main" val="0"/>
              </a:ext>
            </a:extLst>
          </a:blip>
          <a:srcRect t="7478" b="50051"/>
          <a:stretch/>
        </p:blipFill>
        <p:spPr bwMode="auto">
          <a:xfrm>
            <a:off x="5867200" y="1105687"/>
            <a:ext cx="2593628" cy="2457319"/>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0" y="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2887" y="0"/>
            <a:ext cx="550657" cy="557136"/>
          </a:xfrm>
          <a:prstGeom prst="rect">
            <a:avLst/>
          </a:prstGeom>
        </p:spPr>
      </p:pic>
      <p:sp>
        <p:nvSpPr>
          <p:cNvPr id="6" name="TextBox 5"/>
          <p:cNvSpPr txBox="1"/>
          <p:nvPr/>
        </p:nvSpPr>
        <p:spPr>
          <a:xfrm>
            <a:off x="2667000" y="272143"/>
            <a:ext cx="3418114"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            Student Registration</a:t>
            </a:r>
            <a:endParaRPr lang="en-US" sz="1800" dirty="0"/>
          </a:p>
        </p:txBody>
      </p:sp>
      <p:pic>
        <p:nvPicPr>
          <p:cNvPr id="8" name="Picture 2"/>
          <p:cNvPicPr>
            <a:picLocks noChangeAspect="1" noChangeArrowheads="1"/>
          </p:cNvPicPr>
          <p:nvPr/>
        </p:nvPicPr>
        <p:blipFill>
          <a:blip r:embed="rId6"/>
          <a:srcRect/>
          <a:stretch>
            <a:fillRect/>
          </a:stretch>
        </p:blipFill>
        <p:spPr bwMode="auto">
          <a:xfrm>
            <a:off x="664029" y="730962"/>
            <a:ext cx="7886135" cy="441253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172" y="144575"/>
            <a:ext cx="550657" cy="557136"/>
          </a:xfrm>
          <a:prstGeom prst="rect">
            <a:avLst/>
          </a:prstGeom>
        </p:spPr>
      </p:pic>
      <p:sp>
        <p:nvSpPr>
          <p:cNvPr id="6" name="TextBox 5"/>
          <p:cNvSpPr txBox="1"/>
          <p:nvPr/>
        </p:nvSpPr>
        <p:spPr>
          <a:xfrm>
            <a:off x="2830286" y="174171"/>
            <a:ext cx="2481943"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           Update Student</a:t>
            </a:r>
            <a:endParaRPr lang="en-US" sz="1800" dirty="0"/>
          </a:p>
        </p:txBody>
      </p:sp>
      <p:pic>
        <p:nvPicPr>
          <p:cNvPr id="8" name="Picture 2"/>
          <p:cNvPicPr>
            <a:picLocks noChangeAspect="1" noChangeArrowheads="1"/>
          </p:cNvPicPr>
          <p:nvPr/>
        </p:nvPicPr>
        <p:blipFill>
          <a:blip r:embed="rId6"/>
          <a:srcRect/>
          <a:stretch>
            <a:fillRect/>
          </a:stretch>
        </p:blipFill>
        <p:spPr bwMode="auto">
          <a:xfrm>
            <a:off x="326570" y="827314"/>
            <a:ext cx="8371115" cy="431618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762000" y="163286"/>
            <a:ext cx="3189514" cy="553998"/>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Add Subject</a:t>
            </a:r>
            <a:endParaRPr lang="en-US" sz="1600" dirty="0" smtClean="0">
              <a:latin typeface="Times New Roman" pitchFamily="18" charset="0"/>
              <a:cs typeface="Times New Roman" pitchFamily="18" charset="0"/>
            </a:endParaRPr>
          </a:p>
          <a:p>
            <a:endParaRPr lang="en-US" dirty="0"/>
          </a:p>
        </p:txBody>
      </p:sp>
      <p:pic>
        <p:nvPicPr>
          <p:cNvPr id="8" name="Picture 2"/>
          <p:cNvPicPr>
            <a:picLocks noChangeAspect="1" noChangeArrowheads="1"/>
          </p:cNvPicPr>
          <p:nvPr/>
        </p:nvPicPr>
        <p:blipFill>
          <a:blip r:embed="rId6"/>
          <a:srcRect/>
          <a:stretch>
            <a:fillRect/>
          </a:stretch>
        </p:blipFill>
        <p:spPr bwMode="auto">
          <a:xfrm>
            <a:off x="1778190" y="670903"/>
            <a:ext cx="1982918" cy="3770467"/>
          </a:xfrm>
          <a:prstGeom prst="rect">
            <a:avLst/>
          </a:prstGeom>
          <a:noFill/>
          <a:ln w="9525">
            <a:noFill/>
            <a:miter lim="800000"/>
            <a:headEnd/>
            <a:tailEnd/>
          </a:ln>
          <a:effectLst/>
        </p:spPr>
      </p:pic>
      <p:sp>
        <p:nvSpPr>
          <p:cNvPr id="9" name="TextBox 8"/>
          <p:cNvSpPr txBox="1"/>
          <p:nvPr/>
        </p:nvSpPr>
        <p:spPr>
          <a:xfrm>
            <a:off x="5344886" y="185057"/>
            <a:ext cx="2166257" cy="553998"/>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Latest News</a:t>
            </a:r>
            <a:endParaRPr lang="en-US" sz="1600" dirty="0" smtClean="0">
              <a:latin typeface="Times New Roman" pitchFamily="18" charset="0"/>
              <a:cs typeface="Times New Roman" pitchFamily="18" charset="0"/>
            </a:endParaRPr>
          </a:p>
          <a:p>
            <a:endParaRPr lang="en-US" dirty="0"/>
          </a:p>
        </p:txBody>
      </p:sp>
      <p:pic>
        <p:nvPicPr>
          <p:cNvPr id="10" name="Picture 3"/>
          <p:cNvPicPr>
            <a:picLocks noChangeAspect="1" noChangeArrowheads="1"/>
          </p:cNvPicPr>
          <p:nvPr/>
        </p:nvPicPr>
        <p:blipFill>
          <a:blip r:embed="rId7"/>
          <a:srcRect/>
          <a:stretch>
            <a:fillRect/>
          </a:stretch>
        </p:blipFill>
        <p:spPr bwMode="auto">
          <a:xfrm>
            <a:off x="4579484" y="714493"/>
            <a:ext cx="3381375" cy="32670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772886" y="261257"/>
            <a:ext cx="7347857" cy="800219"/>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                                                 Admin Blog</a:t>
            </a:r>
            <a:endParaRPr lang="en-US" sz="1800" dirty="0" smtClean="0">
              <a:latin typeface="Times New Roman" pitchFamily="18" charset="0"/>
              <a:cs typeface="Times New Roman" pitchFamily="18" charset="0"/>
            </a:endParaRPr>
          </a:p>
          <a:p>
            <a:endParaRPr lang="en-US" dirty="0" smtClean="0"/>
          </a:p>
          <a:p>
            <a:endParaRPr lang="en-US" dirty="0"/>
          </a:p>
        </p:txBody>
      </p:sp>
      <p:pic>
        <p:nvPicPr>
          <p:cNvPr id="8" name="Picture 2"/>
          <p:cNvPicPr>
            <a:picLocks noChangeAspect="1" noChangeArrowheads="1"/>
          </p:cNvPicPr>
          <p:nvPr/>
        </p:nvPicPr>
        <p:blipFill>
          <a:blip r:embed="rId6"/>
          <a:srcRect/>
          <a:stretch>
            <a:fillRect/>
          </a:stretch>
        </p:blipFill>
        <p:spPr bwMode="auto">
          <a:xfrm>
            <a:off x="1039211" y="701402"/>
            <a:ext cx="6477000" cy="354402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805543" y="283029"/>
            <a:ext cx="2764971" cy="307777"/>
          </a:xfrm>
          <a:prstGeom prst="rect">
            <a:avLst/>
          </a:prstGeom>
          <a:noFill/>
        </p:spPr>
        <p:txBody>
          <a:bodyPr wrap="square" rtlCol="0">
            <a:spAutoFit/>
          </a:bodyPr>
          <a:lstStyle/>
          <a:p>
            <a:endParaRPr lang="en-US" dirty="0"/>
          </a:p>
        </p:txBody>
      </p:sp>
      <p:sp>
        <p:nvSpPr>
          <p:cNvPr id="9" name="TextBox 8"/>
          <p:cNvSpPr txBox="1"/>
          <p:nvPr/>
        </p:nvSpPr>
        <p:spPr>
          <a:xfrm>
            <a:off x="662152" y="262758"/>
            <a:ext cx="1975944" cy="584775"/>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Upload Brochure</a:t>
            </a:r>
            <a:endParaRPr lang="en-US" sz="1800" dirty="0" smtClean="0">
              <a:latin typeface="Times New Roman" pitchFamily="18" charset="0"/>
              <a:cs typeface="Times New Roman" pitchFamily="18" charset="0"/>
            </a:endParaRPr>
          </a:p>
          <a:p>
            <a:endParaRPr lang="en-US" dirty="0"/>
          </a:p>
        </p:txBody>
      </p:sp>
      <p:pic>
        <p:nvPicPr>
          <p:cNvPr id="10" name="Picture 2"/>
          <p:cNvPicPr>
            <a:picLocks noChangeAspect="1" noChangeArrowheads="1"/>
          </p:cNvPicPr>
          <p:nvPr/>
        </p:nvPicPr>
        <p:blipFill>
          <a:blip r:embed="rId6"/>
          <a:srcRect/>
          <a:stretch>
            <a:fillRect/>
          </a:stretch>
        </p:blipFill>
        <p:spPr bwMode="auto">
          <a:xfrm>
            <a:off x="209574" y="739103"/>
            <a:ext cx="3667125" cy="1943100"/>
          </a:xfrm>
          <a:prstGeom prst="rect">
            <a:avLst/>
          </a:prstGeom>
          <a:noFill/>
          <a:ln w="9525">
            <a:noFill/>
            <a:miter lim="800000"/>
            <a:headEnd/>
            <a:tailEnd/>
          </a:ln>
          <a:effectLst/>
        </p:spPr>
      </p:pic>
      <p:sp>
        <p:nvSpPr>
          <p:cNvPr id="11" name="TextBox 10"/>
          <p:cNvSpPr txBox="1"/>
          <p:nvPr/>
        </p:nvSpPr>
        <p:spPr>
          <a:xfrm>
            <a:off x="4604657" y="250371"/>
            <a:ext cx="2198914" cy="584775"/>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Student Review</a:t>
            </a:r>
            <a:endParaRPr lang="en-US" sz="1800" dirty="0" smtClean="0">
              <a:latin typeface="Times New Roman" pitchFamily="18" charset="0"/>
              <a:cs typeface="Times New Roman" pitchFamily="18" charset="0"/>
            </a:endParaRPr>
          </a:p>
          <a:p>
            <a:endParaRPr lang="en-US" dirty="0"/>
          </a:p>
        </p:txBody>
      </p:sp>
      <p:pic>
        <p:nvPicPr>
          <p:cNvPr id="12" name="Picture 3"/>
          <p:cNvPicPr>
            <a:picLocks noChangeAspect="1" noChangeArrowheads="1"/>
          </p:cNvPicPr>
          <p:nvPr/>
        </p:nvPicPr>
        <p:blipFill>
          <a:blip r:embed="rId7"/>
          <a:srcRect/>
          <a:stretch>
            <a:fillRect/>
          </a:stretch>
        </p:blipFill>
        <p:spPr bwMode="auto">
          <a:xfrm>
            <a:off x="4337738" y="630618"/>
            <a:ext cx="3499976" cy="451288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751113" y="348343"/>
            <a:ext cx="2111829" cy="584775"/>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Change Password</a:t>
            </a:r>
            <a:endParaRPr lang="en-US" sz="1800" dirty="0" smtClean="0">
              <a:latin typeface="Times New Roman" pitchFamily="18" charset="0"/>
              <a:cs typeface="Times New Roman" pitchFamily="18" charset="0"/>
            </a:endParaRPr>
          </a:p>
          <a:p>
            <a:endParaRPr lang="en-US" dirty="0"/>
          </a:p>
        </p:txBody>
      </p:sp>
      <p:pic>
        <p:nvPicPr>
          <p:cNvPr id="8" name="Picture 2"/>
          <p:cNvPicPr>
            <a:picLocks noChangeAspect="1" noChangeArrowheads="1"/>
          </p:cNvPicPr>
          <p:nvPr/>
        </p:nvPicPr>
        <p:blipFill>
          <a:blip r:embed="rId6"/>
          <a:srcRect/>
          <a:stretch>
            <a:fillRect/>
          </a:stretch>
        </p:blipFill>
        <p:spPr bwMode="auto">
          <a:xfrm>
            <a:off x="608780" y="678574"/>
            <a:ext cx="2524125" cy="3429000"/>
          </a:xfrm>
          <a:prstGeom prst="rect">
            <a:avLst/>
          </a:prstGeom>
          <a:noFill/>
          <a:ln w="9525">
            <a:noFill/>
            <a:miter lim="800000"/>
            <a:headEnd/>
            <a:tailEnd/>
          </a:ln>
          <a:effectLst/>
        </p:spPr>
      </p:pic>
      <p:sp>
        <p:nvSpPr>
          <p:cNvPr id="9" name="TextBox 8"/>
          <p:cNvSpPr txBox="1"/>
          <p:nvPr/>
        </p:nvSpPr>
        <p:spPr>
          <a:xfrm>
            <a:off x="4408714" y="359230"/>
            <a:ext cx="2188029" cy="584775"/>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            History</a:t>
            </a:r>
            <a:endParaRPr lang="en-US" sz="1800" dirty="0" smtClean="0">
              <a:latin typeface="Times New Roman" pitchFamily="18" charset="0"/>
              <a:cs typeface="Times New Roman" pitchFamily="18" charset="0"/>
            </a:endParaRPr>
          </a:p>
          <a:p>
            <a:endParaRPr lang="en-US" dirty="0"/>
          </a:p>
        </p:txBody>
      </p:sp>
      <p:pic>
        <p:nvPicPr>
          <p:cNvPr id="10" name="Picture 3"/>
          <p:cNvPicPr>
            <a:picLocks noChangeAspect="1" noChangeArrowheads="1"/>
          </p:cNvPicPr>
          <p:nvPr/>
        </p:nvPicPr>
        <p:blipFill>
          <a:blip r:embed="rId7"/>
          <a:srcRect/>
          <a:stretch>
            <a:fillRect/>
          </a:stretch>
        </p:blipFill>
        <p:spPr bwMode="auto">
          <a:xfrm>
            <a:off x="3289738" y="768078"/>
            <a:ext cx="5410200" cy="20097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3450771" y="141514"/>
            <a:ext cx="2155372"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Inquiry History</a:t>
            </a:r>
            <a:endParaRPr lang="en-US" sz="1800" dirty="0"/>
          </a:p>
        </p:txBody>
      </p:sp>
      <p:pic>
        <p:nvPicPr>
          <p:cNvPr id="8" name="Picture 2"/>
          <p:cNvPicPr>
            <a:picLocks noChangeAspect="1" noChangeArrowheads="1"/>
          </p:cNvPicPr>
          <p:nvPr/>
        </p:nvPicPr>
        <p:blipFill>
          <a:blip r:embed="rId6"/>
          <a:srcRect/>
          <a:stretch>
            <a:fillRect/>
          </a:stretch>
        </p:blipFill>
        <p:spPr bwMode="auto">
          <a:xfrm>
            <a:off x="1545771" y="696686"/>
            <a:ext cx="5802086" cy="337457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t="3615" b="6456"/>
          <a:stretch/>
        </p:blipFill>
        <p:spPr>
          <a:xfrm>
            <a:off x="562550" y="0"/>
            <a:ext cx="8581473" cy="5143501"/>
          </a:xfrm>
          <a:prstGeom prst="rect">
            <a:avLst/>
          </a:prstGeom>
          <a:noFill/>
          <a:ln>
            <a:noFill/>
          </a:ln>
        </p:spPr>
      </p:pic>
      <p:sp>
        <p:nvSpPr>
          <p:cNvPr id="65" name="Google Shape;65;p14"/>
          <p:cNvSpPr/>
          <p:nvPr/>
        </p:nvSpPr>
        <p:spPr>
          <a:xfrm>
            <a:off x="21925" y="3443625"/>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ctrTitle"/>
          </p:nvPr>
        </p:nvSpPr>
        <p:spPr>
          <a:xfrm>
            <a:off x="1862250" y="2830286"/>
            <a:ext cx="5616900" cy="1571039"/>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000" b="1" dirty="0" smtClean="0">
                <a:solidFill>
                  <a:schemeClr val="lt1"/>
                </a:solidFill>
                <a:latin typeface="Montserrat"/>
                <a:ea typeface="Montserrat"/>
                <a:cs typeface="Montserrat"/>
                <a:sym typeface="Montserrat"/>
              </a:rPr>
              <a:t>Presented By:</a:t>
            </a:r>
            <a:endParaRPr sz="2000" b="1">
              <a:solidFill>
                <a:schemeClr val="lt1"/>
              </a:solidFill>
              <a:latin typeface="Montserrat"/>
              <a:ea typeface="Montserrat"/>
              <a:cs typeface="Montserrat"/>
              <a:sym typeface="Montserrat"/>
            </a:endParaRPr>
          </a:p>
        </p:txBody>
      </p:sp>
      <p:sp>
        <p:nvSpPr>
          <p:cNvPr id="67" name="Google Shape;67;p14"/>
          <p:cNvSpPr txBox="1">
            <a:spLocks noGrp="1"/>
          </p:cNvSpPr>
          <p:nvPr>
            <p:ph type="subTitle" idx="1"/>
          </p:nvPr>
        </p:nvSpPr>
        <p:spPr>
          <a:xfrm>
            <a:off x="1660634" y="3766458"/>
            <a:ext cx="6096000" cy="1321920"/>
          </a:xfrm>
          <a:prstGeom prst="rect">
            <a:avLst/>
          </a:prstGeom>
        </p:spPr>
        <p:txBody>
          <a:bodyPr spcFirstLastPara="1" wrap="square" lIns="91425" tIns="91425" rIns="91425" bIns="91425" anchor="ctr" anchorCtr="0">
            <a:noAutofit/>
          </a:bodyPr>
          <a:lstStyle/>
          <a:p>
            <a:r>
              <a:rPr lang="en-US" sz="1600" b="1" dirty="0" err="1" smtClean="0">
                <a:solidFill>
                  <a:schemeClr val="bg1"/>
                </a:solidFill>
                <a:latin typeface="Times New Roman" pitchFamily="18" charset="0"/>
                <a:cs typeface="Times New Roman" pitchFamily="18" charset="0"/>
              </a:rPr>
              <a:t>Kuldeep</a:t>
            </a:r>
            <a:r>
              <a:rPr lang="en-US" sz="1600" b="1" dirty="0" smtClean="0">
                <a:solidFill>
                  <a:schemeClr val="bg1"/>
                </a:solidFill>
                <a:latin typeface="Times New Roman" pitchFamily="18" charset="0"/>
                <a:cs typeface="Times New Roman" pitchFamily="18" charset="0"/>
              </a:rPr>
              <a:t> </a:t>
            </a:r>
            <a:r>
              <a:rPr lang="en-US" sz="1600" b="1" smtClean="0">
                <a:solidFill>
                  <a:schemeClr val="bg1"/>
                </a:solidFill>
                <a:latin typeface="Times New Roman" pitchFamily="18" charset="0"/>
                <a:cs typeface="Times New Roman" pitchFamily="18" charset="0"/>
              </a:rPr>
              <a:t>Sonkusare</a:t>
            </a:r>
            <a:endParaRPr lang="en-US" sz="1600" b="1" dirty="0" smtClean="0">
              <a:solidFill>
                <a:schemeClr val="bg1"/>
              </a:solidFill>
              <a:latin typeface="Times New Roman" pitchFamily="18" charset="0"/>
              <a:cs typeface="Times New Roman" pitchFamily="18" charset="0"/>
            </a:endParaRPr>
          </a:p>
        </p:txBody>
      </p:sp>
      <p:pic>
        <p:nvPicPr>
          <p:cNvPr id="68" name="Google Shape;68;p14"/>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69" name="Google Shape;69;p14"/>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2982686" y="195943"/>
            <a:ext cx="2198914" cy="800219"/>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Admission History</a:t>
            </a:r>
            <a:endParaRPr lang="en-US" sz="1800" dirty="0" smtClean="0">
              <a:latin typeface="Times New Roman" pitchFamily="18" charset="0"/>
              <a:cs typeface="Times New Roman" pitchFamily="18" charset="0"/>
            </a:endParaRPr>
          </a:p>
          <a:p>
            <a:endParaRPr lang="en-US" dirty="0" smtClean="0"/>
          </a:p>
          <a:p>
            <a:endParaRPr lang="en-US" dirty="0"/>
          </a:p>
        </p:txBody>
      </p:sp>
      <p:pic>
        <p:nvPicPr>
          <p:cNvPr id="8" name="Picture 2"/>
          <p:cNvPicPr>
            <a:picLocks noChangeAspect="1" noChangeArrowheads="1"/>
          </p:cNvPicPr>
          <p:nvPr/>
        </p:nvPicPr>
        <p:blipFill>
          <a:blip r:embed="rId6"/>
          <a:srcRect/>
          <a:stretch>
            <a:fillRect/>
          </a:stretch>
        </p:blipFill>
        <p:spPr bwMode="auto">
          <a:xfrm>
            <a:off x="1447800" y="864312"/>
            <a:ext cx="6302829" cy="309808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8" name="Rectangle 7"/>
          <p:cNvSpPr/>
          <p:nvPr/>
        </p:nvSpPr>
        <p:spPr>
          <a:xfrm>
            <a:off x="2220686" y="348344"/>
            <a:ext cx="4267200" cy="369332"/>
          </a:xfrm>
          <a:prstGeom prst="rect">
            <a:avLst/>
          </a:prstGeom>
        </p:spPr>
        <p:txBody>
          <a:bodyPr wrap="square">
            <a:spAutoFit/>
          </a:bodyPr>
          <a:lstStyle/>
          <a:p>
            <a:r>
              <a:rPr lang="en-US" sz="1800" b="1" dirty="0" smtClean="0">
                <a:latin typeface="Times New Roman" pitchFamily="18" charset="0"/>
                <a:cs typeface="Times New Roman" pitchFamily="18" charset="0"/>
              </a:rPr>
              <a:t>                     Trainer History</a:t>
            </a:r>
            <a:endParaRPr lang="en-US" sz="18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6"/>
          <a:srcRect/>
          <a:stretch>
            <a:fillRect/>
          </a:stretch>
        </p:blipFill>
        <p:spPr bwMode="auto">
          <a:xfrm>
            <a:off x="843175" y="824920"/>
            <a:ext cx="7658100" cy="267915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2786743" y="217714"/>
            <a:ext cx="2220686" cy="800219"/>
          </a:xfrm>
          <a:prstGeom prst="rect">
            <a:avLst/>
          </a:prstGeom>
          <a:noFill/>
        </p:spPr>
        <p:txBody>
          <a:bodyPr wrap="square" rtlCol="0">
            <a:spAutoFit/>
          </a:bodyPr>
          <a:lstStyle/>
          <a:p>
            <a:pPr marL="0" lvl="1"/>
            <a:r>
              <a:rPr lang="en-US" sz="1800" b="1" dirty="0" smtClean="0">
                <a:latin typeface="Times New Roman" pitchFamily="18" charset="0"/>
                <a:cs typeface="Times New Roman" pitchFamily="18" charset="0"/>
              </a:rPr>
              <a:t>Student Dashboard</a:t>
            </a:r>
            <a:endParaRPr lang="en-US" sz="1800" dirty="0" smtClean="0">
              <a:latin typeface="Times New Roman" pitchFamily="18" charset="0"/>
              <a:cs typeface="Times New Roman" pitchFamily="18" charset="0"/>
            </a:endParaRPr>
          </a:p>
          <a:p>
            <a:endParaRPr lang="en-US" dirty="0" smtClean="0"/>
          </a:p>
          <a:p>
            <a:endParaRPr lang="en-US" dirty="0"/>
          </a:p>
        </p:txBody>
      </p:sp>
      <p:sp>
        <p:nvSpPr>
          <p:cNvPr id="8" name="TextBox 7"/>
          <p:cNvSpPr txBox="1"/>
          <p:nvPr/>
        </p:nvSpPr>
        <p:spPr>
          <a:xfrm>
            <a:off x="348343" y="838200"/>
            <a:ext cx="4430486" cy="3262432"/>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The student dashboard offers the following functionalities to students:</a:t>
            </a:r>
          </a:p>
          <a:p>
            <a:pPr lvl="0">
              <a:buFont typeface="Arial" pitchFamily="34" charset="0"/>
              <a:buChar char="•"/>
            </a:pPr>
            <a:r>
              <a:rPr lang="en-US" sz="1600" dirty="0" smtClean="0">
                <a:latin typeface="Times New Roman" pitchFamily="18" charset="0"/>
                <a:cs typeface="Times New Roman" pitchFamily="18" charset="0"/>
              </a:rPr>
              <a:t>Notes Download: Students can download the notes of their enrolled subjects.</a:t>
            </a:r>
          </a:p>
          <a:p>
            <a:pPr lvl="0">
              <a:buFont typeface="Arial" pitchFamily="34" charset="0"/>
              <a:buChar char="•"/>
            </a:pPr>
            <a:r>
              <a:rPr lang="en-US" sz="1600" dirty="0" smtClean="0">
                <a:latin typeface="Times New Roman" pitchFamily="18" charset="0"/>
                <a:cs typeface="Times New Roman" pitchFamily="18" charset="0"/>
              </a:rPr>
              <a:t>Doubt Section: Students can ask doubts related to their subjects.</a:t>
            </a:r>
          </a:p>
          <a:p>
            <a:pPr lvl="0">
              <a:buFont typeface="Arial" pitchFamily="34" charset="0"/>
              <a:buChar char="•"/>
            </a:pPr>
            <a:r>
              <a:rPr lang="en-US" sz="1600" dirty="0" smtClean="0">
                <a:latin typeface="Times New Roman" pitchFamily="18" charset="0"/>
                <a:cs typeface="Times New Roman" pitchFamily="18" charset="0"/>
              </a:rPr>
              <a:t>News and Blogs: Students can access the latest news and blogs posted by the admin.</a:t>
            </a:r>
          </a:p>
          <a:p>
            <a:pPr lvl="0">
              <a:buFont typeface="Arial" pitchFamily="34" charset="0"/>
              <a:buChar char="•"/>
            </a:pPr>
            <a:r>
              <a:rPr lang="en-US" sz="1600" dirty="0" smtClean="0">
                <a:latin typeface="Times New Roman" pitchFamily="18" charset="0"/>
                <a:cs typeface="Times New Roman" pitchFamily="18" charset="0"/>
              </a:rPr>
              <a:t>Password Management: Students can change their passwords as needed.</a:t>
            </a:r>
          </a:p>
          <a:p>
            <a:pPr lvl="0">
              <a:buFont typeface="Arial" pitchFamily="34" charset="0"/>
              <a:buChar char="•"/>
            </a:pPr>
            <a:r>
              <a:rPr lang="en-US" sz="1600" dirty="0" smtClean="0">
                <a:latin typeface="Times New Roman" pitchFamily="18" charset="0"/>
                <a:cs typeface="Times New Roman" pitchFamily="18" charset="0"/>
              </a:rPr>
              <a:t>Review Section: Students can review to their subjects.</a:t>
            </a:r>
          </a:p>
          <a:p>
            <a:endParaRPr lang="en-US" dirty="0"/>
          </a:p>
        </p:txBody>
      </p:sp>
      <p:pic>
        <p:nvPicPr>
          <p:cNvPr id="9" name="Picture 2"/>
          <p:cNvPicPr>
            <a:picLocks noChangeAspect="1" noChangeArrowheads="1"/>
          </p:cNvPicPr>
          <p:nvPr/>
        </p:nvPicPr>
        <p:blipFill>
          <a:blip r:embed="rId6"/>
          <a:srcRect/>
          <a:stretch>
            <a:fillRect/>
          </a:stretch>
        </p:blipFill>
        <p:spPr bwMode="auto">
          <a:xfrm>
            <a:off x="4931229" y="576943"/>
            <a:ext cx="2852176" cy="456655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957942" y="174171"/>
            <a:ext cx="1948543"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 Doubt Section</a:t>
            </a:r>
            <a:endParaRPr lang="en-US" sz="1800" dirty="0"/>
          </a:p>
        </p:txBody>
      </p:sp>
      <p:pic>
        <p:nvPicPr>
          <p:cNvPr id="8" name="Picture 1"/>
          <p:cNvPicPr>
            <a:picLocks noChangeAspect="1" noChangeArrowheads="1"/>
          </p:cNvPicPr>
          <p:nvPr/>
        </p:nvPicPr>
        <p:blipFill>
          <a:blip r:embed="rId6"/>
          <a:srcRect/>
          <a:stretch>
            <a:fillRect/>
          </a:stretch>
        </p:blipFill>
        <p:spPr bwMode="auto">
          <a:xfrm>
            <a:off x="1113720" y="596252"/>
            <a:ext cx="2438400" cy="4547248"/>
          </a:xfrm>
          <a:prstGeom prst="rect">
            <a:avLst/>
          </a:prstGeom>
          <a:noFill/>
          <a:ln w="9525">
            <a:noFill/>
            <a:miter lim="800000"/>
            <a:headEnd/>
            <a:tailEnd/>
          </a:ln>
          <a:effectLst/>
        </p:spPr>
      </p:pic>
      <p:sp>
        <p:nvSpPr>
          <p:cNvPr id="9" name="TextBox 8"/>
          <p:cNvSpPr txBox="1"/>
          <p:nvPr/>
        </p:nvSpPr>
        <p:spPr>
          <a:xfrm>
            <a:off x="4811486" y="283029"/>
            <a:ext cx="1926771" cy="584775"/>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Blog Section</a:t>
            </a:r>
            <a:endParaRPr lang="en-US" sz="1800" dirty="0" smtClean="0">
              <a:latin typeface="Times New Roman" pitchFamily="18" charset="0"/>
              <a:cs typeface="Times New Roman" pitchFamily="18" charset="0"/>
            </a:endParaRPr>
          </a:p>
          <a:p>
            <a:endParaRPr lang="en-US" dirty="0"/>
          </a:p>
        </p:txBody>
      </p:sp>
      <p:pic>
        <p:nvPicPr>
          <p:cNvPr id="10" name="Picture 3"/>
          <p:cNvPicPr>
            <a:picLocks noChangeAspect="1" noChangeArrowheads="1"/>
          </p:cNvPicPr>
          <p:nvPr/>
        </p:nvPicPr>
        <p:blipFill>
          <a:blip r:embed="rId7"/>
          <a:srcRect/>
          <a:stretch>
            <a:fillRect/>
          </a:stretch>
        </p:blipFill>
        <p:spPr bwMode="auto">
          <a:xfrm>
            <a:off x="4440246" y="992641"/>
            <a:ext cx="3352800" cy="28098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653143" y="304799"/>
            <a:ext cx="3102428" cy="584775"/>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              Review Section</a:t>
            </a:r>
            <a:endParaRPr lang="en-US" sz="1800" dirty="0" smtClean="0">
              <a:latin typeface="Times New Roman" pitchFamily="18" charset="0"/>
              <a:cs typeface="Times New Roman" pitchFamily="18" charset="0"/>
            </a:endParaRPr>
          </a:p>
          <a:p>
            <a:endParaRPr lang="en-US" dirty="0"/>
          </a:p>
        </p:txBody>
      </p:sp>
      <p:pic>
        <p:nvPicPr>
          <p:cNvPr id="8" name="Picture 1"/>
          <p:cNvPicPr>
            <a:picLocks noChangeAspect="1" noChangeArrowheads="1"/>
          </p:cNvPicPr>
          <p:nvPr/>
        </p:nvPicPr>
        <p:blipFill>
          <a:blip r:embed="rId6"/>
          <a:srcRect/>
          <a:stretch>
            <a:fillRect/>
          </a:stretch>
        </p:blipFill>
        <p:spPr bwMode="auto">
          <a:xfrm>
            <a:off x="996184" y="661331"/>
            <a:ext cx="2800350" cy="4482169"/>
          </a:xfrm>
          <a:prstGeom prst="rect">
            <a:avLst/>
          </a:prstGeom>
          <a:noFill/>
          <a:ln w="9525">
            <a:noFill/>
            <a:miter lim="800000"/>
            <a:headEnd/>
            <a:tailEnd/>
          </a:ln>
          <a:effectLst/>
        </p:spPr>
      </p:pic>
      <p:sp>
        <p:nvSpPr>
          <p:cNvPr id="9" name="TextBox 8"/>
          <p:cNvSpPr txBox="1"/>
          <p:nvPr/>
        </p:nvSpPr>
        <p:spPr>
          <a:xfrm>
            <a:off x="4669971" y="228600"/>
            <a:ext cx="2177143"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 Change Password</a:t>
            </a:r>
            <a:endParaRPr lang="en-US" sz="1800" dirty="0"/>
          </a:p>
        </p:txBody>
      </p:sp>
      <p:pic>
        <p:nvPicPr>
          <p:cNvPr id="10" name="Picture 2"/>
          <p:cNvPicPr>
            <a:picLocks noChangeAspect="1" noChangeArrowheads="1"/>
          </p:cNvPicPr>
          <p:nvPr/>
        </p:nvPicPr>
        <p:blipFill>
          <a:blip r:embed="rId7"/>
          <a:srcRect/>
          <a:stretch>
            <a:fillRect/>
          </a:stretch>
        </p:blipFill>
        <p:spPr bwMode="auto">
          <a:xfrm>
            <a:off x="4609115" y="571828"/>
            <a:ext cx="2343150" cy="457167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8" name="Rectangle 7"/>
          <p:cNvSpPr/>
          <p:nvPr/>
        </p:nvSpPr>
        <p:spPr>
          <a:xfrm>
            <a:off x="239486" y="250372"/>
            <a:ext cx="5171045" cy="369332"/>
          </a:xfrm>
          <a:prstGeom prst="rect">
            <a:avLst/>
          </a:prstGeom>
        </p:spPr>
        <p:txBody>
          <a:bodyPr wrap="square">
            <a:spAutoFit/>
          </a:bodyPr>
          <a:lstStyle/>
          <a:p>
            <a:pPr marL="0" lvl="1"/>
            <a:r>
              <a:rPr lang="en-US" sz="1800" b="1" dirty="0" smtClean="0">
                <a:latin typeface="Times New Roman" pitchFamily="18" charset="0"/>
                <a:cs typeface="Times New Roman" pitchFamily="18" charset="0"/>
              </a:rPr>
              <a:t>                Trainer Dashboard</a:t>
            </a:r>
            <a:endParaRPr lang="en-US" sz="1800" dirty="0" smtClean="0">
              <a:latin typeface="Times New Roman" pitchFamily="18" charset="0"/>
              <a:cs typeface="Times New Roman" pitchFamily="18" charset="0"/>
            </a:endParaRPr>
          </a:p>
        </p:txBody>
      </p:sp>
      <p:sp>
        <p:nvSpPr>
          <p:cNvPr id="9" name="TextBox 8"/>
          <p:cNvSpPr txBox="1"/>
          <p:nvPr/>
        </p:nvSpPr>
        <p:spPr>
          <a:xfrm>
            <a:off x="642257" y="805543"/>
            <a:ext cx="4572000" cy="2769989"/>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The trainer dashboard provides the following features for trainers:</a:t>
            </a:r>
            <a:endParaRPr lang="en-US" sz="1600" dirty="0" smtClean="0">
              <a:latin typeface="Times New Roman" pitchFamily="18" charset="0"/>
              <a:cs typeface="Times New Roman" pitchFamily="18" charset="0"/>
            </a:endParaRPr>
          </a:p>
          <a:p>
            <a:pPr lvl="0">
              <a:buFont typeface="Wingdings" pitchFamily="2" charset="2"/>
              <a:buChar char="§"/>
            </a:pPr>
            <a:r>
              <a:rPr lang="en-US" sz="1600" dirty="0" smtClean="0">
                <a:latin typeface="Times New Roman" pitchFamily="18" charset="0"/>
                <a:cs typeface="Times New Roman" pitchFamily="18" charset="0"/>
              </a:rPr>
              <a:t>Notes Upload: Trainers can upload notes for the subjects they are assigned to teach.</a:t>
            </a:r>
          </a:p>
          <a:p>
            <a:pPr lvl="0">
              <a:buFont typeface="Wingdings" pitchFamily="2" charset="2"/>
              <a:buChar char="§"/>
            </a:pPr>
            <a:r>
              <a:rPr lang="en-US" sz="1600" dirty="0" smtClean="0">
                <a:latin typeface="Times New Roman" pitchFamily="18" charset="0"/>
                <a:cs typeface="Times New Roman" pitchFamily="18" charset="0"/>
              </a:rPr>
              <a:t>Salary Details: Trainers can view their salary details.</a:t>
            </a:r>
          </a:p>
          <a:p>
            <a:pPr lvl="0">
              <a:buFont typeface="Wingdings" pitchFamily="2" charset="2"/>
              <a:buChar char="§"/>
            </a:pPr>
            <a:r>
              <a:rPr lang="en-US" sz="1600" dirty="0" smtClean="0">
                <a:latin typeface="Times New Roman" pitchFamily="18" charset="0"/>
                <a:cs typeface="Times New Roman" pitchFamily="18" charset="0"/>
              </a:rPr>
              <a:t>Doubt Resolution: Trainers can solve student doubts by providing explanations and guidance.</a:t>
            </a:r>
          </a:p>
          <a:p>
            <a:pPr lvl="0">
              <a:buFont typeface="Wingdings" pitchFamily="2" charset="2"/>
              <a:buChar char="§"/>
            </a:pPr>
            <a:r>
              <a:rPr lang="en-US" sz="1600" dirty="0" smtClean="0">
                <a:latin typeface="Times New Roman" pitchFamily="18" charset="0"/>
                <a:cs typeface="Times New Roman" pitchFamily="18" charset="0"/>
              </a:rPr>
              <a:t>Password Management: Trainers can change their passwords for security reasons.</a:t>
            </a:r>
          </a:p>
          <a:p>
            <a:endParaRPr lang="en-US" dirty="0"/>
          </a:p>
        </p:txBody>
      </p:sp>
      <p:pic>
        <p:nvPicPr>
          <p:cNvPr id="10" name="Picture 1"/>
          <p:cNvPicPr>
            <a:picLocks noChangeAspect="1" noChangeArrowheads="1"/>
          </p:cNvPicPr>
          <p:nvPr/>
        </p:nvPicPr>
        <p:blipFill>
          <a:blip r:embed="rId6"/>
          <a:srcRect/>
          <a:stretch>
            <a:fillRect/>
          </a:stretch>
        </p:blipFill>
        <p:spPr bwMode="auto">
          <a:xfrm>
            <a:off x="5334000" y="424543"/>
            <a:ext cx="2449286" cy="363582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816429" y="228600"/>
            <a:ext cx="2340428"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Upload Notes</a:t>
            </a:r>
            <a:endParaRPr lang="en-US" sz="1800" dirty="0"/>
          </a:p>
        </p:txBody>
      </p:sp>
      <p:pic>
        <p:nvPicPr>
          <p:cNvPr id="8" name="Picture 1"/>
          <p:cNvPicPr>
            <a:picLocks noChangeAspect="1" noChangeArrowheads="1"/>
          </p:cNvPicPr>
          <p:nvPr/>
        </p:nvPicPr>
        <p:blipFill>
          <a:blip r:embed="rId6"/>
          <a:srcRect/>
          <a:stretch>
            <a:fillRect/>
          </a:stretch>
        </p:blipFill>
        <p:spPr bwMode="auto">
          <a:xfrm>
            <a:off x="503277" y="934318"/>
            <a:ext cx="2705100" cy="2371725"/>
          </a:xfrm>
          <a:prstGeom prst="rect">
            <a:avLst/>
          </a:prstGeom>
          <a:noFill/>
          <a:ln w="9525">
            <a:noFill/>
            <a:miter lim="800000"/>
            <a:headEnd/>
            <a:tailEnd/>
          </a:ln>
          <a:effectLst/>
        </p:spPr>
      </p:pic>
      <p:sp>
        <p:nvSpPr>
          <p:cNvPr id="9" name="TextBox 8"/>
          <p:cNvSpPr txBox="1"/>
          <p:nvPr/>
        </p:nvSpPr>
        <p:spPr>
          <a:xfrm>
            <a:off x="4452257" y="195943"/>
            <a:ext cx="2569029"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Salary Details</a:t>
            </a:r>
            <a:endParaRPr lang="en-US" sz="1800" dirty="0"/>
          </a:p>
        </p:txBody>
      </p:sp>
      <p:pic>
        <p:nvPicPr>
          <p:cNvPr id="10" name="Picture 2"/>
          <p:cNvPicPr>
            <a:picLocks noChangeAspect="1" noChangeArrowheads="1"/>
          </p:cNvPicPr>
          <p:nvPr/>
        </p:nvPicPr>
        <p:blipFill>
          <a:blip r:embed="rId7"/>
          <a:srcRect/>
          <a:stretch>
            <a:fillRect/>
          </a:stretch>
        </p:blipFill>
        <p:spPr bwMode="auto">
          <a:xfrm>
            <a:off x="4134109" y="618727"/>
            <a:ext cx="2745662" cy="452477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424544" y="228600"/>
            <a:ext cx="3124199" cy="584775"/>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                 Students Doubt</a:t>
            </a:r>
            <a:endParaRPr lang="en-US" sz="1800" dirty="0" smtClean="0">
              <a:latin typeface="Times New Roman" pitchFamily="18" charset="0"/>
              <a:cs typeface="Times New Roman" pitchFamily="18" charset="0"/>
            </a:endParaRPr>
          </a:p>
          <a:p>
            <a:endParaRPr lang="en-US" dirty="0"/>
          </a:p>
        </p:txBody>
      </p:sp>
      <p:pic>
        <p:nvPicPr>
          <p:cNvPr id="8" name="Picture 1"/>
          <p:cNvPicPr>
            <a:picLocks noChangeAspect="1" noChangeArrowheads="1"/>
          </p:cNvPicPr>
          <p:nvPr/>
        </p:nvPicPr>
        <p:blipFill>
          <a:blip r:embed="rId6"/>
          <a:srcRect/>
          <a:stretch>
            <a:fillRect/>
          </a:stretch>
        </p:blipFill>
        <p:spPr bwMode="auto">
          <a:xfrm>
            <a:off x="1293805" y="559744"/>
            <a:ext cx="2203888" cy="4583755"/>
          </a:xfrm>
          <a:prstGeom prst="rect">
            <a:avLst/>
          </a:prstGeom>
          <a:noFill/>
          <a:ln w="9525">
            <a:noFill/>
            <a:miter lim="800000"/>
            <a:headEnd/>
            <a:tailEnd/>
          </a:ln>
          <a:effectLst/>
        </p:spPr>
      </p:pic>
      <p:sp>
        <p:nvSpPr>
          <p:cNvPr id="9" name="TextBox 8"/>
          <p:cNvSpPr txBox="1"/>
          <p:nvPr/>
        </p:nvSpPr>
        <p:spPr>
          <a:xfrm>
            <a:off x="4550229" y="174171"/>
            <a:ext cx="1981200" cy="584775"/>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Change Password</a:t>
            </a:r>
            <a:endParaRPr lang="en-US" sz="1800" dirty="0" smtClean="0">
              <a:latin typeface="Times New Roman" pitchFamily="18" charset="0"/>
              <a:cs typeface="Times New Roman" pitchFamily="18" charset="0"/>
            </a:endParaRPr>
          </a:p>
          <a:p>
            <a:endParaRPr lang="en-US" dirty="0"/>
          </a:p>
        </p:txBody>
      </p:sp>
      <p:pic>
        <p:nvPicPr>
          <p:cNvPr id="10" name="Picture 2"/>
          <p:cNvPicPr>
            <a:picLocks noChangeAspect="1" noChangeArrowheads="1"/>
          </p:cNvPicPr>
          <p:nvPr/>
        </p:nvPicPr>
        <p:blipFill>
          <a:blip r:embed="rId7"/>
          <a:srcRect/>
          <a:stretch>
            <a:fillRect/>
          </a:stretch>
        </p:blipFill>
        <p:spPr bwMode="auto">
          <a:xfrm>
            <a:off x="4575237" y="827314"/>
            <a:ext cx="2429532" cy="431618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357975" y="197150"/>
            <a:ext cx="819032" cy="656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305600" y="0"/>
            <a:ext cx="1838400" cy="5143501"/>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t="1312" b="8758"/>
          <a:stretch/>
        </p:blipFill>
        <p:spPr>
          <a:xfrm>
            <a:off x="562550" y="0"/>
            <a:ext cx="8581473" cy="5143501"/>
          </a:xfrm>
          <a:prstGeom prst="rect">
            <a:avLst/>
          </a:prstGeom>
          <a:noFill/>
          <a:ln>
            <a:noFill/>
          </a:ln>
        </p:spPr>
      </p:pic>
      <p:sp>
        <p:nvSpPr>
          <p:cNvPr id="75" name="Google Shape;75;p15"/>
          <p:cNvSpPr/>
          <p:nvPr/>
        </p:nvSpPr>
        <p:spPr>
          <a:xfrm>
            <a:off x="21925" y="3443625"/>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ctrTitle"/>
          </p:nvPr>
        </p:nvSpPr>
        <p:spPr>
          <a:xfrm>
            <a:off x="1862250" y="3331779"/>
            <a:ext cx="5616900" cy="798787"/>
          </a:xfrm>
          <a:prstGeom prst="rect">
            <a:avLst/>
          </a:prstGeom>
        </p:spPr>
        <p:txBody>
          <a:bodyPr spcFirstLastPara="1" wrap="square" lIns="91425" tIns="91425" rIns="91425" bIns="91425" anchor="ctr" anchorCtr="0">
            <a:normAutofit/>
          </a:bodyPr>
          <a:lstStyle/>
          <a:p>
            <a:pPr lvl="0"/>
            <a:r>
              <a:rPr lang="en-US" sz="3600" b="1" dirty="0" smtClean="0">
                <a:latin typeface="Times New Roman" pitchFamily="18" charset="0"/>
                <a:cs typeface="Times New Roman" pitchFamily="18" charset="0"/>
              </a:rPr>
              <a:t> </a:t>
            </a:r>
            <a:r>
              <a:rPr lang="en-US" sz="2200" b="1" dirty="0" smtClean="0">
                <a:solidFill>
                  <a:srgbClr val="9A3516"/>
                </a:solidFill>
                <a:latin typeface="Times New Roman" pitchFamily="18" charset="0"/>
                <a:cs typeface="Times New Roman" pitchFamily="18" charset="0"/>
              </a:rPr>
              <a:t>Company: City Bridge </a:t>
            </a:r>
            <a:r>
              <a:rPr lang="en-US" sz="2200" b="1" dirty="0" err="1" smtClean="0">
                <a:solidFill>
                  <a:srgbClr val="9A3516"/>
                </a:solidFill>
                <a:latin typeface="Times New Roman" pitchFamily="18" charset="0"/>
                <a:cs typeface="Times New Roman" pitchFamily="18" charset="0"/>
              </a:rPr>
              <a:t>Softwares</a:t>
            </a:r>
            <a:r>
              <a:rPr lang="en-US" sz="2200" b="1" dirty="0" smtClean="0">
                <a:solidFill>
                  <a:srgbClr val="9A3516"/>
                </a:solidFill>
                <a:latin typeface="Times New Roman" pitchFamily="18" charset="0"/>
                <a:cs typeface="Times New Roman" pitchFamily="18" charset="0"/>
              </a:rPr>
              <a:t>  Pvt. Ltd</a:t>
            </a:r>
            <a:endParaRPr sz="2200" b="1">
              <a:solidFill>
                <a:schemeClr val="lt1"/>
              </a:solidFill>
              <a:latin typeface="Montserrat"/>
              <a:ea typeface="Montserrat"/>
              <a:cs typeface="Montserrat"/>
              <a:sym typeface="Montserrat"/>
            </a:endParaRPr>
          </a:p>
        </p:txBody>
      </p:sp>
      <p:sp>
        <p:nvSpPr>
          <p:cNvPr id="77" name="Google Shape;77;p15"/>
          <p:cNvSpPr txBox="1">
            <a:spLocks noGrp="1"/>
          </p:cNvSpPr>
          <p:nvPr>
            <p:ph type="subTitle" idx="1"/>
          </p:nvPr>
        </p:nvSpPr>
        <p:spPr>
          <a:xfrm>
            <a:off x="1862250" y="4147457"/>
            <a:ext cx="5616900" cy="940920"/>
          </a:xfrm>
          <a:prstGeom prst="rect">
            <a:avLst/>
          </a:prstGeom>
        </p:spPr>
        <p:txBody>
          <a:bodyPr spcFirstLastPara="1" wrap="square" lIns="91425" tIns="91425" rIns="91425" bIns="91425" anchor="ctr" anchorCtr="0">
            <a:normAutofit/>
          </a:bodyPr>
          <a:lstStyle/>
          <a:p>
            <a:pPr marL="0" indent="0"/>
            <a:r>
              <a:rPr lang="en-US" sz="2000" b="1" dirty="0" smtClean="0">
                <a:solidFill>
                  <a:schemeClr val="bg1"/>
                </a:solidFill>
                <a:latin typeface="Times New Roman" pitchFamily="18" charset="0"/>
                <a:cs typeface="Times New Roman" pitchFamily="18" charset="0"/>
              </a:rPr>
              <a:t>Title of Project: Educational Organization Governance System</a:t>
            </a:r>
          </a:p>
          <a:p>
            <a:pPr marL="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pic>
        <p:nvPicPr>
          <p:cNvPr id="78" name="Google Shape;78;p15"/>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9" name="Google Shape;79;p15"/>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6"/>
          <p:cNvPicPr preferRelativeResize="0"/>
          <p:nvPr/>
        </p:nvPicPr>
        <p:blipFill>
          <a:blip r:embed="rId3">
            <a:alphaModFix/>
          </a:blip>
          <a:stretch>
            <a:fillRect/>
          </a:stretch>
        </p:blipFill>
        <p:spPr>
          <a:xfrm>
            <a:off x="0" y="0"/>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8" name="TextBox 7"/>
          <p:cNvSpPr txBox="1"/>
          <p:nvPr/>
        </p:nvSpPr>
        <p:spPr>
          <a:xfrm>
            <a:off x="859971" y="152400"/>
            <a:ext cx="7097486" cy="461665"/>
          </a:xfrm>
          <a:prstGeom prst="rect">
            <a:avLst/>
          </a:prstGeom>
          <a:noFill/>
        </p:spPr>
        <p:txBody>
          <a:bodyPr wrap="square" rtlCol="0">
            <a:spAutoFit/>
          </a:bodyPr>
          <a:lstStyle/>
          <a:p>
            <a:r>
              <a:rPr lang="en-US" sz="2400" b="1" dirty="0" smtClean="0">
                <a:solidFill>
                  <a:srgbClr val="000066"/>
                </a:solidFill>
                <a:latin typeface="Times New Roman" pitchFamily="18" charset="0"/>
                <a:ea typeface="Montserrat"/>
                <a:cs typeface="Times New Roman" pitchFamily="18" charset="0"/>
                <a:sym typeface="Montserrat"/>
              </a:rPr>
              <a:t>Educational Organization Governance System</a:t>
            </a:r>
            <a:endParaRPr lang="en-US" sz="2400" dirty="0">
              <a:solidFill>
                <a:srgbClr val="000066"/>
              </a:solidFill>
            </a:endParaRPr>
          </a:p>
        </p:txBody>
      </p:sp>
      <p:sp>
        <p:nvSpPr>
          <p:cNvPr id="9" name="TextBox 8"/>
          <p:cNvSpPr txBox="1"/>
          <p:nvPr/>
        </p:nvSpPr>
        <p:spPr>
          <a:xfrm>
            <a:off x="870857" y="1110343"/>
            <a:ext cx="6879772" cy="2523768"/>
          </a:xfrm>
          <a:prstGeom prst="rect">
            <a:avLst/>
          </a:prstGeom>
          <a:noFill/>
        </p:spPr>
        <p:txBody>
          <a:bodyPr wrap="square" rtlCol="0">
            <a:spAutoFit/>
          </a:bodyPr>
          <a:lstStyle/>
          <a:p>
            <a:pPr>
              <a:buFont typeface="Arial" pitchFamily="34" charset="0"/>
              <a:buChar char="•"/>
            </a:pPr>
            <a:r>
              <a:rPr lang="en-US" sz="1600" dirty="0" smtClean="0">
                <a:latin typeface="Times New Roman" pitchFamily="18" charset="0"/>
                <a:cs typeface="Times New Roman" pitchFamily="18" charset="0"/>
              </a:rPr>
              <a:t>The great combination of technologies for building a website for an educational organization. HTML, CSS, Bootstrap, and ASP.NET are commonly used technologies</a:t>
            </a:r>
          </a:p>
          <a:p>
            <a:pPr>
              <a:buFont typeface="Arial" pitchFamily="34" charset="0"/>
              <a:buChar char="•"/>
            </a:pP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Users can log in using their respective credentials, which include a username and password. The system supports three types of users: admin, student, and trainer. Trainers who are not yet registered can click on the "Trainer Registration" button on the login page. This allows them to create an account by providing the required details.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8" name="TextBox 7"/>
          <p:cNvSpPr txBox="1"/>
          <p:nvPr/>
        </p:nvSpPr>
        <p:spPr>
          <a:xfrm>
            <a:off x="609600" y="293914"/>
            <a:ext cx="3309257" cy="369332"/>
          </a:xfrm>
          <a:prstGeom prst="rect">
            <a:avLst/>
          </a:prstGeom>
          <a:noFill/>
        </p:spPr>
        <p:txBody>
          <a:bodyPr wrap="square" rtlCol="0">
            <a:spAutoFit/>
          </a:bodyPr>
          <a:lstStyle/>
          <a:p>
            <a:r>
              <a:rPr lang="en-US" sz="1800" b="1" dirty="0" smtClean="0">
                <a:latin typeface="Montserrat"/>
                <a:ea typeface="Montserrat"/>
                <a:cs typeface="Montserrat"/>
                <a:sym typeface="Montserrat"/>
              </a:rPr>
              <a:t>Landing Page:</a:t>
            </a:r>
            <a:endParaRPr lang="en-US" sz="1800" dirty="0"/>
          </a:p>
        </p:txBody>
      </p:sp>
      <p:pic>
        <p:nvPicPr>
          <p:cNvPr id="9" name="Picture 2"/>
          <p:cNvPicPr>
            <a:picLocks noChangeAspect="1" noChangeArrowheads="1"/>
          </p:cNvPicPr>
          <p:nvPr/>
        </p:nvPicPr>
        <p:blipFill>
          <a:blip r:embed="rId6"/>
          <a:srcRect/>
          <a:stretch>
            <a:fillRect/>
          </a:stretch>
        </p:blipFill>
        <p:spPr bwMode="auto">
          <a:xfrm>
            <a:off x="0" y="788276"/>
            <a:ext cx="9144000" cy="435522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6" name="Picture 2"/>
          <p:cNvPicPr>
            <a:picLocks noChangeAspect="1" noChangeArrowheads="1"/>
          </p:cNvPicPr>
          <p:nvPr/>
        </p:nvPicPr>
        <p:blipFill>
          <a:blip r:embed="rId6"/>
          <a:srcRect/>
          <a:stretch>
            <a:fillRect/>
          </a:stretch>
        </p:blipFill>
        <p:spPr bwMode="auto">
          <a:xfrm>
            <a:off x="1077686" y="159944"/>
            <a:ext cx="6150428" cy="498355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rcRect/>
          <a:stretch>
            <a:fillRect/>
          </a:stretch>
        </p:blipFill>
        <p:spPr bwMode="auto">
          <a:xfrm>
            <a:off x="1099457" y="0"/>
            <a:ext cx="658585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6" name="Picture 5"/>
          <p:cNvPicPr/>
          <p:nvPr/>
        </p:nvPicPr>
        <p:blipFill rotWithShape="1">
          <a:blip r:embed="rId6">
            <a:extLst>
              <a:ext uri="{28A0092B-C50C-407E-A947-70E740481C1C}">
                <a14:useLocalDpi xmlns:a14="http://schemas.microsoft.com/office/drawing/2010/main" val="0"/>
              </a:ext>
            </a:extLst>
          </a:blip>
          <a:srcRect t="10154"/>
          <a:stretch/>
        </p:blipFill>
        <p:spPr bwMode="auto">
          <a:xfrm>
            <a:off x="925286" y="336332"/>
            <a:ext cx="7062575" cy="4807168"/>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chemeClr val="lt1"/>
                </a:solidFill>
                <a:latin typeface="Montserrat"/>
                <a:ea typeface="Montserrat"/>
                <a:cs typeface="Montserrat"/>
                <a:sym typeface="Montserrat"/>
              </a:rPr>
              <a:t>Add a section header</a:t>
            </a:r>
            <a:endParaRPr b="1">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6" name="TextBox 5"/>
          <p:cNvSpPr txBox="1"/>
          <p:nvPr/>
        </p:nvSpPr>
        <p:spPr>
          <a:xfrm>
            <a:off x="718457" y="217714"/>
            <a:ext cx="5148943" cy="800219"/>
          </a:xfrm>
          <a:prstGeom prst="rect">
            <a:avLst/>
          </a:prstGeom>
          <a:noFill/>
        </p:spPr>
        <p:txBody>
          <a:bodyPr wrap="square" rtlCol="0">
            <a:spAutoFit/>
          </a:bodyPr>
          <a:lstStyle/>
          <a:p>
            <a:pPr>
              <a:buFont typeface="Wingdings" pitchFamily="2" charset="2"/>
              <a:buChar char="Ø"/>
            </a:pPr>
            <a:r>
              <a:rPr lang="en-US" sz="1800" b="1" dirty="0" smtClean="0">
                <a:latin typeface="Times New Roman" pitchFamily="18" charset="0"/>
                <a:cs typeface="Times New Roman" pitchFamily="18" charset="0"/>
              </a:rPr>
              <a:t>Login Page for Admin, Student, and Trainer</a:t>
            </a:r>
            <a:endParaRPr lang="en-US" sz="1800" dirty="0" smtClean="0">
              <a:latin typeface="Times New Roman" pitchFamily="18" charset="0"/>
              <a:cs typeface="Times New Roman" pitchFamily="18" charset="0"/>
            </a:endParaRPr>
          </a:p>
          <a:p>
            <a:pPr>
              <a:buFont typeface="Wingdings" pitchFamily="2" charset="2"/>
              <a:buChar char="Ø"/>
            </a:pPr>
            <a:endParaRPr lang="en-US" dirty="0" smtClean="0"/>
          </a:p>
          <a:p>
            <a:endParaRPr lang="en-US" dirty="0"/>
          </a:p>
        </p:txBody>
      </p:sp>
      <p:pic>
        <p:nvPicPr>
          <p:cNvPr id="8" name="Picture 7"/>
          <p:cNvPicPr/>
          <p:nvPr/>
        </p:nvPicPr>
        <p:blipFill rotWithShape="1">
          <a:blip r:embed="rId6"/>
          <a:srcRect l="14071" t="13742" r="15451" b="13397"/>
          <a:stretch/>
        </p:blipFill>
        <p:spPr bwMode="auto">
          <a:xfrm>
            <a:off x="859971" y="833886"/>
            <a:ext cx="6945086" cy="4309613"/>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564</Words>
  <Application>Microsoft Office PowerPoint</Application>
  <PresentationFormat>On-screen Show (16:9)</PresentationFormat>
  <Paragraphs>81</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Times New Roman</vt:lpstr>
      <vt:lpstr>Montserrat</vt:lpstr>
      <vt:lpstr>Wingdings</vt:lpstr>
      <vt:lpstr>Arial</vt:lpstr>
      <vt:lpstr>Simple Light</vt:lpstr>
      <vt:lpstr>Internship Seminar</vt:lpstr>
      <vt:lpstr>Presented By:</vt:lpstr>
      <vt:lpstr> Company: City Bridge Softwares  Pvt. Ltd</vt:lpstr>
      <vt:lpstr>PowerPoint Presentation</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Add a section header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Microsoft account</cp:lastModifiedBy>
  <cp:revision>10</cp:revision>
  <dcterms:modified xsi:type="dcterms:W3CDTF">2023-06-09T07:51:41Z</dcterms:modified>
</cp:coreProperties>
</file>