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62" r:id="rId5"/>
  </p:sldMasterIdLst>
  <p:notesMasterIdLst>
    <p:notesMasterId r:id="rId17"/>
  </p:notesMasterIdLst>
  <p:handoutMasterIdLst>
    <p:handoutMasterId r:id="rId18"/>
  </p:handoutMasterIdLst>
  <p:sldIdLst>
    <p:sldId id="621" r:id="rId6"/>
    <p:sldId id="622" r:id="rId7"/>
    <p:sldId id="623" r:id="rId8"/>
    <p:sldId id="626" r:id="rId9"/>
    <p:sldId id="627" r:id="rId10"/>
    <p:sldId id="628" r:id="rId11"/>
    <p:sldId id="629" r:id="rId12"/>
    <p:sldId id="631" r:id="rId13"/>
    <p:sldId id="630" r:id="rId14"/>
    <p:sldId id="624" r:id="rId15"/>
    <p:sldId id="62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B3"/>
    <a:srgbClr val="00487E"/>
    <a:srgbClr val="66CCFF"/>
    <a:srgbClr val="4FB4FF"/>
    <a:srgbClr val="D1EBFF"/>
    <a:srgbClr val="8FCFFF"/>
    <a:srgbClr val="0064B4"/>
    <a:srgbClr val="1B4986"/>
    <a:srgbClr val="E7F5FF"/>
    <a:srgbClr val="018E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34" autoAdjust="0"/>
    <p:restoredTop sz="91297" autoAdjust="0"/>
  </p:normalViewPr>
  <p:slideViewPr>
    <p:cSldViewPr snapToGrid="0">
      <p:cViewPr varScale="1">
        <p:scale>
          <a:sx n="102" d="100"/>
          <a:sy n="102" d="100"/>
        </p:scale>
        <p:origin x="-1784" y="-104"/>
      </p:cViewPr>
      <p:guideLst>
        <p:guide orient="horz" pos="2208"/>
        <p:guide pos="2832"/>
      </p:guideLst>
    </p:cSldViewPr>
  </p:slideViewPr>
  <p:outlineViewPr>
    <p:cViewPr>
      <p:scale>
        <a:sx n="33" d="100"/>
        <a:sy n="33" d="100"/>
      </p:scale>
      <p:origin x="0" y="2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FD8E4-3368-4E71-85B6-4D81D0249CED}" type="datetimeFigureOut">
              <a:rPr lang="en-US" smtClean="0"/>
              <a:pPr/>
              <a:t>04/10/13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CC8D4-D807-4035-9F8C-5BC0D563A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398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F531D-2A60-483C-ACF2-293F4565AB37}" type="datetimeFigureOut">
              <a:rPr lang="en-US" smtClean="0"/>
              <a:pPr/>
              <a:t>04/10/13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F7738-14D5-495D-A07F-C2A304045B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708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F7738-14D5-495D-A07F-C2A304045B9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F7738-14D5-495D-A07F-C2A304045B92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F7738-14D5-495D-A07F-C2A304045B92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F7738-14D5-495D-A07F-C2A304045B9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F7738-14D5-495D-A07F-C2A304045B9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F7738-14D5-495D-A07F-C2A304045B9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F7738-14D5-495D-A07F-C2A304045B9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F7738-14D5-495D-A07F-C2A304045B9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F7738-14D5-495D-A07F-C2A304045B9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F7738-14D5-495D-A07F-C2A304045B9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F7738-14D5-495D-A07F-C2A304045B9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Relationship Id="rId3" Type="http://schemas.openxmlformats.org/officeDocument/2006/relationships/image" Target="../media/image7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jpe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ave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1548384"/>
            <a:ext cx="9144000" cy="3557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86200"/>
            <a:ext cx="7772400" cy="762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685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9" descr="HCL Logo"/>
          <p:cNvPicPr>
            <a:picLocks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062913" y="76200"/>
            <a:ext cx="10048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39200" y="6477000"/>
            <a:ext cx="304800" cy="365125"/>
          </a:xfrm>
          <a:prstGeom prst="rect">
            <a:avLst/>
          </a:prstGeom>
        </p:spPr>
        <p:txBody>
          <a:bodyPr/>
          <a:lstStyle/>
          <a:p>
            <a:fld id="{61E7576B-1F87-412C-B243-1E83F5B1C5A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22238"/>
            <a:ext cx="6019800" cy="411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200" y="6477000"/>
            <a:ext cx="304800" cy="365125"/>
          </a:xfrm>
          <a:prstGeom prst="rect">
            <a:avLst/>
          </a:prstGeom>
        </p:spPr>
        <p:txBody>
          <a:bodyPr/>
          <a:lstStyle/>
          <a:p>
            <a:fld id="{61E7576B-1F87-412C-B243-1E83F5B1C5A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200" y="6477000"/>
            <a:ext cx="304800" cy="365125"/>
          </a:xfrm>
          <a:prstGeom prst="rect">
            <a:avLst/>
          </a:prstGeom>
        </p:spPr>
        <p:txBody>
          <a:bodyPr/>
          <a:lstStyle/>
          <a:p>
            <a:fld id="{61E7576B-1F87-412C-B243-1E83F5B1C5A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0278BE-3246-4309-82EC-3E2EE5111A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03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gray">
          <a:xfrm>
            <a:off x="0" y="2428875"/>
            <a:ext cx="9144000" cy="188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CL Logo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001000" y="6553200"/>
            <a:ext cx="987425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02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" y="1714500"/>
            <a:ext cx="7696200" cy="1470025"/>
          </a:xfrm>
        </p:spPr>
        <p:txBody>
          <a:bodyPr lIns="91440" rIns="91440" anchor="b"/>
          <a:lstStyle>
            <a:lvl1pPr>
              <a:lnSpc>
                <a:spcPct val="125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3314700"/>
            <a:ext cx="7696200" cy="1447800"/>
          </a:xfrm>
        </p:spPr>
        <p:txBody>
          <a:bodyPr/>
          <a:lstStyle>
            <a:lvl1pPr marL="0" indent="0">
              <a:buFont typeface="Wingdings 2" pitchFamily="18" charset="2"/>
              <a:buNone/>
              <a:defRPr sz="1800" b="1">
                <a:solidFill>
                  <a:srgbClr val="5F5F5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A0323-BE13-4A79-9E5C-4699B079E7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2F4F1-549B-430C-AA65-C652EF7AFF5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191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91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BABAC-3141-46BF-90EE-89DBF4DE5D5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62ED9-FFF4-486A-8880-315064D5C6D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2D09F-16D0-41AA-A60E-CD34E7FDBE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op-wave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1042416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76200" y="122238"/>
            <a:ext cx="60198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9" name="Picture 9" descr="HCL Logo"/>
          <p:cNvPicPr>
            <a:picLocks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062913" y="76200"/>
            <a:ext cx="10048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4B018-24F2-477D-813F-AAA2EB211A8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8EB8F-E28E-4B15-9710-27F0FEDA666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EBA99-8512-4F20-9D06-42B65E33099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6B9B9-7E91-4AF7-8546-5229D2DA44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875"/>
            <a:ext cx="2133600" cy="55006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875"/>
            <a:ext cx="6248400" cy="55006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BD3F0-0C1B-4A6C-A06A-832006ECE9F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op-wave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1042416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76200" y="122238"/>
            <a:ext cx="60198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9" name="Picture 9" descr="HCL Logo"/>
          <p:cNvPicPr>
            <a:picLocks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062913" y="76200"/>
            <a:ext cx="10048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All-mobile.jp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8135" y="838200"/>
            <a:ext cx="9115865" cy="6019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top-wave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1042416"/>
          </a:xfrm>
          <a:prstGeom prst="rect">
            <a:avLst/>
          </a:prstGeom>
        </p:spPr>
      </p:pic>
      <p:sp>
        <p:nvSpPr>
          <p:cNvPr id="34" name="Title Placeholder 1"/>
          <p:cNvSpPr>
            <a:spLocks noGrp="1"/>
          </p:cNvSpPr>
          <p:nvPr>
            <p:ph type="title"/>
          </p:nvPr>
        </p:nvSpPr>
        <p:spPr>
          <a:xfrm>
            <a:off x="76200" y="122238"/>
            <a:ext cx="60198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7" name="Picture 26" descr="page-curl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8458200" y="6229350"/>
            <a:ext cx="685800" cy="628650"/>
          </a:xfrm>
          <a:prstGeom prst="rect">
            <a:avLst/>
          </a:prstGeom>
        </p:spPr>
      </p:pic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553200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8119CE54-3811-43EF-AE2F-671962D6C8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9" descr="HCL Logo"/>
          <p:cNvPicPr>
            <a:picLocks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8062913" y="76200"/>
            <a:ext cx="10048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34635" y="6611779"/>
            <a:ext cx="1869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 smtClean="0">
                <a:solidFill>
                  <a:schemeClr val="bg1">
                    <a:lumMod val="50000"/>
                  </a:schemeClr>
                </a:solidFill>
              </a:rPr>
              <a:t>Authored</a:t>
            </a:r>
            <a:r>
              <a:rPr lang="en-US" sz="1000" b="0" baseline="0" dirty="0" smtClean="0">
                <a:solidFill>
                  <a:schemeClr val="bg1">
                    <a:lumMod val="50000"/>
                  </a:schemeClr>
                </a:solidFill>
              </a:rPr>
              <a:t> by UID, AD COE. </a:t>
            </a:r>
            <a:r>
              <a:rPr lang="en-US" sz="1000" b="0" baseline="0" dirty="0" smtClean="0">
                <a:solidFill>
                  <a:schemeClr val="bg1">
                    <a:lumMod val="50000"/>
                  </a:schemeClr>
                </a:solidFill>
              </a:rPr>
              <a:t>2013.</a:t>
            </a:r>
            <a:endParaRPr lang="en-US" sz="1000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ave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1143000"/>
            <a:ext cx="9144000" cy="355701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09600" y="2819400"/>
            <a:ext cx="7772400" cy="762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UID-LOGO-02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05800" y="76200"/>
            <a:ext cx="685800" cy="308176"/>
          </a:xfrm>
          <a:prstGeom prst="rect">
            <a:avLst/>
          </a:prstGeom>
        </p:spPr>
      </p:pic>
      <p:pic>
        <p:nvPicPr>
          <p:cNvPr id="6" name="Picture 9" descr="HCL Logo"/>
          <p:cNvPicPr>
            <a:picLocks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239000" y="136525"/>
            <a:ext cx="10048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34635" y="6611779"/>
            <a:ext cx="1869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 smtClean="0">
                <a:solidFill>
                  <a:schemeClr val="bg1">
                    <a:lumMod val="50000"/>
                  </a:schemeClr>
                </a:solidFill>
              </a:rPr>
              <a:t>Authored</a:t>
            </a:r>
            <a:r>
              <a:rPr lang="en-US" sz="1000" b="0" baseline="0" dirty="0" smtClean="0">
                <a:solidFill>
                  <a:schemeClr val="bg1">
                    <a:lumMod val="50000"/>
                  </a:schemeClr>
                </a:solidFill>
              </a:rPr>
              <a:t> by UID, AD COE. </a:t>
            </a:r>
            <a:r>
              <a:rPr lang="en-US" sz="1000" b="0" baseline="0" dirty="0" smtClean="0">
                <a:solidFill>
                  <a:schemeClr val="bg1">
                    <a:lumMod val="50000"/>
                  </a:schemeClr>
                </a:solidFill>
              </a:rPr>
              <a:t>2013.</a:t>
            </a:r>
            <a:endParaRPr lang="en-US" sz="1000" b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 descr="page-curl.png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8458200" y="6229350"/>
            <a:ext cx="685800" cy="628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22238"/>
            <a:ext cx="6019800" cy="4111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39200" y="6477000"/>
            <a:ext cx="304800" cy="365125"/>
          </a:xfrm>
          <a:prstGeom prst="rect">
            <a:avLst/>
          </a:prstGeom>
        </p:spPr>
        <p:txBody>
          <a:bodyPr/>
          <a:lstStyle/>
          <a:p>
            <a:fld id="{61E7576B-1F87-412C-B243-1E83F5B1C5A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22238"/>
            <a:ext cx="6019800" cy="411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477000"/>
            <a:ext cx="304800" cy="365125"/>
          </a:xfrm>
          <a:prstGeom prst="rect">
            <a:avLst/>
          </a:prstGeom>
        </p:spPr>
        <p:txBody>
          <a:bodyPr/>
          <a:lstStyle/>
          <a:p>
            <a:fld id="{61E7576B-1F87-412C-B243-1E83F5B1C5A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77000"/>
            <a:ext cx="304800" cy="365125"/>
          </a:xfrm>
          <a:prstGeom prst="rect">
            <a:avLst/>
          </a:prstGeom>
        </p:spPr>
        <p:txBody>
          <a:bodyPr/>
          <a:lstStyle/>
          <a:p>
            <a:fld id="{61E7576B-1F87-412C-B243-1E83F5B1C5A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39200" y="6477000"/>
            <a:ext cx="304800" cy="365125"/>
          </a:xfrm>
          <a:prstGeom prst="rect">
            <a:avLst/>
          </a:prstGeom>
        </p:spPr>
        <p:txBody>
          <a:bodyPr/>
          <a:lstStyle/>
          <a:p>
            <a:fld id="{61E7576B-1F87-412C-B243-1E83F5B1C5A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3" Type="http://schemas.openxmlformats.org/officeDocument/2006/relationships/image" Target="../media/image7.jpeg"/><Relationship Id="rId14" Type="http://schemas.openxmlformats.org/officeDocument/2006/relationships/image" Target="../media/image8.jpe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428181" y="6419273"/>
            <a:ext cx="53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D7F59D7-1D28-194A-86ED-73721B1E8F04}" type="slidenum">
              <a:rPr lang="en-US" sz="1400" b="1" baseline="0" smtClean="0"/>
              <a:t>‹#›</a:t>
            </a:fld>
            <a:endParaRPr lang="en-US" sz="1400" b="1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23900" y="15875"/>
            <a:ext cx="81153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16E743-B581-49E3-9965-9FA4B22265FE}" type="slidenum">
              <a:rPr lang="en-US">
                <a:solidFill>
                  <a:srgbClr val="000000"/>
                </a:solidFill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  <a:ea typeface="MS PGothic" pitchFamily="34" charset="-128"/>
            </a:endParaRPr>
          </a:p>
        </p:txBody>
      </p:sp>
      <p:pic>
        <p:nvPicPr>
          <p:cNvPr id="3077" name="Picture 5" descr="HCL Logo"/>
          <p:cNvPicPr>
            <a:picLocks noChangeAspect="1" noChangeArrowheads="1"/>
          </p:cNvPicPr>
          <p:nvPr userDrawn="1"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8001000" y="6553200"/>
            <a:ext cx="987425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 descr="02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gray">
          <a:xfrm>
            <a:off x="0" y="63500"/>
            <a:ext cx="6588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529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529B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529B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529B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529B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00529B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00529B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00529B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00529B"/>
          </a:solidFill>
          <a:latin typeface="Arial" pitchFamily="34" charset="0"/>
        </a:defRPr>
      </a:lvl9pPr>
    </p:titleStyle>
    <p:bodyStyle>
      <a:lvl1pPr marL="238125" indent="-238125" algn="l" rtl="0" eaLnBrk="0" fontAlgn="base" hangingPunct="0">
        <a:spcBef>
          <a:spcPct val="10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1748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2pPr>
      <a:lvl3pPr marL="676275" indent="-209550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904875" indent="-219075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133475" indent="-219075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15906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8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50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22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w3schools.com/tags/tag_nav.asp" TargetMode="External"/><Relationship Id="rId12" Type="http://schemas.openxmlformats.org/officeDocument/2006/relationships/hyperlink" Target="http://www.w3schools.com/tags/tag_section.asp" TargetMode="External"/><Relationship Id="rId13" Type="http://schemas.openxmlformats.org/officeDocument/2006/relationships/hyperlink" Target="http://www.w3schools.com/tags/tag_time.asp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hyperlink" Target="http://www.w3schools.com/tags/tag_article.asp" TargetMode="External"/><Relationship Id="rId5" Type="http://schemas.openxmlformats.org/officeDocument/2006/relationships/hyperlink" Target="http://www.w3schools.com/tags/tag_aside.asp" TargetMode="External"/><Relationship Id="rId6" Type="http://schemas.openxmlformats.org/officeDocument/2006/relationships/hyperlink" Target="http://www.w3schools.com/tags/tag_figcaption.asp" TargetMode="External"/><Relationship Id="rId7" Type="http://schemas.openxmlformats.org/officeDocument/2006/relationships/hyperlink" Target="http://www.w3schools.com/tags/tag_figure.asp" TargetMode="External"/><Relationship Id="rId8" Type="http://schemas.openxmlformats.org/officeDocument/2006/relationships/hyperlink" Target="http://www.w3schools.com/tags/tag_footer.asp" TargetMode="External"/><Relationship Id="rId9" Type="http://schemas.openxmlformats.org/officeDocument/2006/relationships/hyperlink" Target="http://www.w3schools.com/tags/tag_header.asp" TargetMode="External"/><Relationship Id="rId10" Type="http://schemas.openxmlformats.org/officeDocument/2006/relationships/hyperlink" Target="http://www.w3schools.com/tags/tag_mark.as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4.tif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tif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49" y="2184343"/>
            <a:ext cx="7772400" cy="762000"/>
          </a:xfrm>
        </p:spPr>
        <p:txBody>
          <a:bodyPr/>
          <a:lstStyle/>
          <a:p>
            <a:r>
              <a:rPr lang="en-US" sz="3200" dirty="0" smtClean="0"/>
              <a:t>HTML/CSS/JavaScript Training</a:t>
            </a:r>
            <a:endParaRPr lang="en-US" sz="1600" b="0" dirty="0"/>
          </a:p>
        </p:txBody>
      </p:sp>
      <p:pic>
        <p:nvPicPr>
          <p:cNvPr id="5" name="Picture 4" descr="UID-LOGO-01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06626" y="87310"/>
            <a:ext cx="1051355" cy="47244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3017571"/>
            <a:ext cx="91440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Session 1 – Introduction to HTML</a:t>
            </a:r>
            <a:endParaRPr lang="en-US" sz="2400" b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56" y="707487"/>
            <a:ext cx="8552623" cy="411162"/>
          </a:xfrm>
        </p:spPr>
        <p:txBody>
          <a:bodyPr/>
          <a:lstStyle/>
          <a:p>
            <a:r>
              <a:rPr lang="en-US" sz="3200" dirty="0"/>
              <a:t>Semantic HTML</a:t>
            </a:r>
          </a:p>
        </p:txBody>
      </p:sp>
      <p:pic>
        <p:nvPicPr>
          <p:cNvPr id="5" name="Picture 4" descr="UID-LOGO-01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06626" y="87310"/>
            <a:ext cx="1051355" cy="4724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3931" y="1270116"/>
            <a:ext cx="84794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Semantic HTML is a way of writing HTML that emphasizes the meaning of the encoded information over its presentation </a:t>
            </a:r>
            <a:r>
              <a:rPr lang="en-US" sz="1400" dirty="0" smtClean="0"/>
              <a:t>(visual contents)</a:t>
            </a:r>
            <a:r>
              <a:rPr lang="en-US" sz="1400" dirty="0"/>
              <a:t>. HTML has included semantic markup from its </a:t>
            </a:r>
            <a:r>
              <a:rPr lang="en-US" sz="1400" dirty="0" smtClean="0"/>
              <a:t>inception</a:t>
            </a:r>
            <a:r>
              <a:rPr lang="en-US" sz="1400" dirty="0"/>
              <a:t>,</a:t>
            </a:r>
            <a:r>
              <a:rPr lang="en-US" sz="1400" dirty="0" smtClean="0"/>
              <a:t> </a:t>
            </a:r>
            <a:r>
              <a:rPr lang="en-US" sz="1400" dirty="0"/>
              <a:t>but has also included presentational markup, such as &lt;font&gt;, &lt;</a:t>
            </a:r>
            <a:r>
              <a:rPr lang="en-US" sz="1400" dirty="0" err="1"/>
              <a:t>i</a:t>
            </a:r>
            <a:r>
              <a:rPr lang="en-US" sz="1400" dirty="0"/>
              <a:t>&gt; and &lt;center&gt; tags. There are also the semantically neutral </a:t>
            </a:r>
            <a:r>
              <a:rPr lang="en-US" sz="1400" dirty="0" smtClean="0"/>
              <a:t>&lt;span&gt; </a:t>
            </a:r>
            <a:r>
              <a:rPr lang="en-US" sz="1400" dirty="0"/>
              <a:t>and </a:t>
            </a:r>
            <a:r>
              <a:rPr lang="en-US" sz="1400" dirty="0" smtClean="0"/>
              <a:t>&lt;div&gt; tags.</a:t>
            </a:r>
            <a:endParaRPr lang="en-US" sz="1400" dirty="0"/>
          </a:p>
          <a:p>
            <a:pPr algn="just"/>
            <a:endParaRPr lang="en-US" sz="1400" dirty="0" smtClean="0"/>
          </a:p>
          <a:p>
            <a:r>
              <a:rPr lang="en-US" sz="1400" dirty="0"/>
              <a:t>Semantic = Meaning.</a:t>
            </a:r>
          </a:p>
          <a:p>
            <a:r>
              <a:rPr lang="en-US" sz="1400" dirty="0"/>
              <a:t>Semantic elements = Elements with meaning.</a:t>
            </a:r>
          </a:p>
          <a:p>
            <a:pPr algn="just"/>
            <a:endParaRPr lang="en-US" sz="1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978154"/>
              </p:ext>
            </p:extLst>
          </p:nvPr>
        </p:nvGraphicFramePr>
        <p:xfrm>
          <a:off x="415825" y="2916162"/>
          <a:ext cx="8275254" cy="359663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796637"/>
                <a:gridCol w="5478617"/>
              </a:tblGrid>
              <a:tr h="22862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HTML 5 Sematic Elements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190520"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4"/>
                        </a:rPr>
                        <a:t>&lt;article&gt;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Defines an article</a:t>
                      </a:r>
                    </a:p>
                  </a:txBody>
                  <a:tcPr anchor="ctr"/>
                </a:tc>
              </a:tr>
              <a:tr h="249754"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5"/>
                        </a:rPr>
                        <a:t>&lt;aside&gt;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Defines content aside from the page content</a:t>
                      </a:r>
                    </a:p>
                  </a:txBody>
                  <a:tcPr anchor="ctr"/>
                </a:tc>
              </a:tr>
              <a:tr h="249754">
                <a:tc>
                  <a:txBody>
                    <a:bodyPr/>
                    <a:lstStyle/>
                    <a:p>
                      <a:r>
                        <a:rPr lang="en-US" sz="1400">
                          <a:hlinkClick r:id="rId6"/>
                        </a:rPr>
                        <a:t>&lt;figcaption&gt;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Defines a caption for a &lt;figure&gt; element</a:t>
                      </a:r>
                    </a:p>
                  </a:txBody>
                  <a:tcPr anchor="ctr"/>
                </a:tc>
              </a:tr>
              <a:tr h="457247">
                <a:tc>
                  <a:txBody>
                    <a:bodyPr/>
                    <a:lstStyle/>
                    <a:p>
                      <a:r>
                        <a:rPr lang="en-US" sz="1400">
                          <a:hlinkClick r:id="rId7"/>
                        </a:rPr>
                        <a:t>&lt;figure&gt;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Specifies self-contained content, like illustrations, diagrams, photos, code listings, etc.</a:t>
                      </a:r>
                    </a:p>
                  </a:txBody>
                  <a:tcPr anchor="ctr"/>
                </a:tc>
              </a:tr>
              <a:tr h="249754">
                <a:tc>
                  <a:txBody>
                    <a:bodyPr/>
                    <a:lstStyle/>
                    <a:p>
                      <a:r>
                        <a:rPr lang="en-US" sz="1400">
                          <a:hlinkClick r:id="rId8"/>
                        </a:rPr>
                        <a:t>&lt;footer&gt;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Defines a footer for a document or section</a:t>
                      </a:r>
                    </a:p>
                  </a:txBody>
                  <a:tcPr anchor="ctr"/>
                </a:tc>
              </a:tr>
              <a:tr h="249754">
                <a:tc>
                  <a:txBody>
                    <a:bodyPr/>
                    <a:lstStyle/>
                    <a:p>
                      <a:r>
                        <a:rPr lang="en-US" sz="1400">
                          <a:hlinkClick r:id="rId9"/>
                        </a:rPr>
                        <a:t>&lt;header&gt;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Specifies a header for a document or section</a:t>
                      </a:r>
                    </a:p>
                  </a:txBody>
                  <a:tcPr anchor="ctr"/>
                </a:tc>
              </a:tr>
              <a:tr h="19052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10"/>
                        </a:rPr>
                        <a:t>&lt;mark&gt;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Defines marked/highlighted text</a:t>
                      </a:r>
                    </a:p>
                  </a:txBody>
                  <a:tcPr anchor="ctr"/>
                </a:tc>
              </a:tr>
              <a:tr h="19052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11"/>
                        </a:rPr>
                        <a:t>&lt;nav&gt;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Defines navigation links</a:t>
                      </a:r>
                    </a:p>
                  </a:txBody>
                  <a:tcPr anchor="ctr"/>
                </a:tc>
              </a:tr>
              <a:tr h="19052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12"/>
                        </a:rPr>
                        <a:t>&lt;section&gt;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Defines a section in a document</a:t>
                      </a:r>
                    </a:p>
                  </a:txBody>
                  <a:tcPr anchor="ctr"/>
                </a:tc>
              </a:tr>
              <a:tr h="19052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13"/>
                        </a:rPr>
                        <a:t>&lt;time&gt;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Defines a date/time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096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56" y="707487"/>
            <a:ext cx="8552623" cy="411162"/>
          </a:xfrm>
        </p:spPr>
        <p:txBody>
          <a:bodyPr/>
          <a:lstStyle/>
          <a:p>
            <a:r>
              <a:rPr lang="en-US" sz="3200" dirty="0" smtClean="0"/>
              <a:t>Using Semantic HTML Elements</a:t>
            </a:r>
            <a:endParaRPr lang="en-US" sz="3200" dirty="0"/>
          </a:p>
        </p:txBody>
      </p:sp>
      <p:pic>
        <p:nvPicPr>
          <p:cNvPr id="5" name="Picture 4" descr="UID-LOGO-01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06626" y="87310"/>
            <a:ext cx="1051355" cy="47244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2980214"/>
            <a:ext cx="91440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0" dirty="0"/>
          </a:p>
        </p:txBody>
      </p:sp>
      <p:pic>
        <p:nvPicPr>
          <p:cNvPr id="8" name="Picture 7" descr="html5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28" y="1244601"/>
            <a:ext cx="8641275" cy="454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36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56" y="707487"/>
            <a:ext cx="8552623" cy="411162"/>
          </a:xfrm>
        </p:spPr>
        <p:txBody>
          <a:bodyPr/>
          <a:lstStyle/>
          <a:p>
            <a:r>
              <a:rPr lang="en-US" sz="3200" dirty="0" smtClean="0"/>
              <a:t>HTML – Hypertext Markup Language</a:t>
            </a:r>
            <a:endParaRPr lang="en-US" sz="1600" b="0" dirty="0"/>
          </a:p>
        </p:txBody>
      </p:sp>
      <p:pic>
        <p:nvPicPr>
          <p:cNvPr id="5" name="Picture 4" descr="UID-LOGO-01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06626" y="87310"/>
            <a:ext cx="1051355" cy="47244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2980214"/>
            <a:ext cx="91440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286382" y="1307472"/>
            <a:ext cx="8603921" cy="5432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HTML is a language for describing web pages. </a:t>
            </a:r>
            <a:r>
              <a:rPr lang="en-US" sz="1400" dirty="0" smtClean="0"/>
              <a:t>It is </a:t>
            </a:r>
            <a:r>
              <a:rPr lang="en-US" sz="1400" dirty="0"/>
              <a:t>a markup language that web browsers use to interpret and </a:t>
            </a:r>
            <a:r>
              <a:rPr lang="en-US" sz="1400" dirty="0" smtClean="0"/>
              <a:t>compose </a:t>
            </a:r>
            <a:r>
              <a:rPr lang="en-US" sz="1400" dirty="0"/>
              <a:t>web </a:t>
            </a:r>
            <a:r>
              <a:rPr lang="en-US" sz="1400" dirty="0" smtClean="0"/>
              <a:t>pages with </a:t>
            </a:r>
            <a:r>
              <a:rPr lang="en-US" sz="1400" dirty="0"/>
              <a:t>text, images and other </a:t>
            </a:r>
            <a:r>
              <a:rPr lang="en-US" sz="1400" dirty="0" smtClean="0"/>
              <a:t>visual </a:t>
            </a:r>
            <a:r>
              <a:rPr lang="en-US" sz="1400" dirty="0"/>
              <a:t>or </a:t>
            </a:r>
            <a:r>
              <a:rPr lang="en-US" sz="1400" dirty="0" smtClean="0"/>
              <a:t>audible contents.</a:t>
            </a:r>
          </a:p>
          <a:p>
            <a:endParaRPr lang="en-US" sz="1400" dirty="0"/>
          </a:p>
          <a:p>
            <a:pPr marL="171450" indent="-171450">
              <a:buFont typeface="Arial"/>
              <a:buChar char="•"/>
            </a:pPr>
            <a:r>
              <a:rPr lang="en-US" sz="1400" dirty="0" smtClean="0"/>
              <a:t>HTML </a:t>
            </a:r>
            <a:r>
              <a:rPr lang="en-US" sz="1400" dirty="0"/>
              <a:t>is a </a:t>
            </a:r>
            <a:r>
              <a:rPr lang="en-US" sz="1400" b="1" dirty="0"/>
              <a:t>markup </a:t>
            </a:r>
            <a:r>
              <a:rPr lang="en-US" sz="1400" dirty="0"/>
              <a:t>language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/>
              <a:t>A markup language is a set of markup</a:t>
            </a:r>
            <a:r>
              <a:rPr lang="en-US" sz="1400" b="1" dirty="0"/>
              <a:t> tags</a:t>
            </a:r>
            <a:endParaRPr lang="en-US" sz="1400" dirty="0"/>
          </a:p>
          <a:p>
            <a:pPr marL="171450" indent="-171450">
              <a:buFont typeface="Arial"/>
              <a:buChar char="•"/>
            </a:pPr>
            <a:r>
              <a:rPr lang="en-US" sz="1400" dirty="0"/>
              <a:t>The tags </a:t>
            </a:r>
            <a:r>
              <a:rPr lang="en-US" sz="1400" b="1" dirty="0"/>
              <a:t>describe</a:t>
            </a:r>
            <a:r>
              <a:rPr lang="en-US" sz="1400" dirty="0"/>
              <a:t> document content 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/>
              <a:t>HTML documents contain</a:t>
            </a:r>
            <a:r>
              <a:rPr lang="en-US" sz="1400" b="1" dirty="0"/>
              <a:t> </a:t>
            </a:r>
            <a:r>
              <a:rPr lang="en-US" sz="1400" dirty="0"/>
              <a:t>HTML</a:t>
            </a:r>
            <a:r>
              <a:rPr lang="en-US" sz="1400" b="1" dirty="0"/>
              <a:t> tags</a:t>
            </a:r>
            <a:r>
              <a:rPr lang="en-US" sz="1400" dirty="0"/>
              <a:t> and plain </a:t>
            </a:r>
            <a:r>
              <a:rPr lang="en-US" sz="1400" b="1" dirty="0"/>
              <a:t>text</a:t>
            </a:r>
            <a:endParaRPr lang="en-US" sz="1400" dirty="0"/>
          </a:p>
          <a:p>
            <a:pPr marL="171450" indent="-171450">
              <a:buFont typeface="Arial"/>
              <a:buChar char="•"/>
            </a:pPr>
            <a:r>
              <a:rPr lang="en-US" sz="1400" dirty="0"/>
              <a:t>HTML documents are also called</a:t>
            </a:r>
            <a:r>
              <a:rPr lang="en-US" sz="1400" b="1" dirty="0"/>
              <a:t> web </a:t>
            </a:r>
            <a:r>
              <a:rPr lang="en-US" sz="1400" b="1" dirty="0" smtClean="0"/>
              <a:t>pages</a:t>
            </a:r>
            <a:endParaRPr lang="en-US" sz="1400" b="1" dirty="0"/>
          </a:p>
          <a:p>
            <a:pPr marL="171450" indent="-171450">
              <a:buFont typeface="Arial"/>
              <a:buChar char="•"/>
            </a:pPr>
            <a:endParaRPr lang="en-US" sz="1400" b="1" dirty="0" smtClean="0"/>
          </a:p>
          <a:p>
            <a:r>
              <a:rPr lang="en-US" sz="1400" b="1" dirty="0"/>
              <a:t>HTML Tags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HTML markup tags are usually called HTML tags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HTML tags are keywords (tag names) surrounded by </a:t>
            </a:r>
            <a:r>
              <a:rPr lang="en-US" sz="1400" b="1" dirty="0"/>
              <a:t>angle brackets </a:t>
            </a:r>
            <a:r>
              <a:rPr lang="en-US" sz="1400" dirty="0"/>
              <a:t>like &lt;html&gt;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HTML tags normally </a:t>
            </a:r>
            <a:r>
              <a:rPr lang="en-US" sz="1400" b="1" dirty="0"/>
              <a:t>come in pairs</a:t>
            </a:r>
            <a:r>
              <a:rPr lang="en-US" sz="1400" dirty="0"/>
              <a:t> like &lt;b&gt; and &lt;/b&gt;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The first tag in a pair is the </a:t>
            </a:r>
            <a:r>
              <a:rPr lang="en-US" sz="1400" b="1" dirty="0"/>
              <a:t>start tag,</a:t>
            </a:r>
            <a:r>
              <a:rPr lang="en-US" sz="1400" dirty="0"/>
              <a:t> the second tag is the </a:t>
            </a:r>
            <a:r>
              <a:rPr lang="en-US" sz="1400" b="1" dirty="0"/>
              <a:t>end tag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The end tag is written like the start tag, with a </a:t>
            </a:r>
            <a:r>
              <a:rPr lang="en-US" sz="1400" b="1" dirty="0"/>
              <a:t>forward slash</a:t>
            </a:r>
            <a:r>
              <a:rPr lang="en-US" sz="1400" dirty="0"/>
              <a:t> before the tag name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Start and end tags are also called </a:t>
            </a:r>
            <a:r>
              <a:rPr lang="en-US" sz="1400" b="1" dirty="0"/>
              <a:t>opening tags</a:t>
            </a:r>
            <a:r>
              <a:rPr lang="en-US" sz="1400" dirty="0"/>
              <a:t> and </a:t>
            </a:r>
            <a:r>
              <a:rPr lang="en-US" sz="1400" b="1" dirty="0"/>
              <a:t>closing tags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600" dirty="0" smtClean="0"/>
              <a:t>&lt;</a:t>
            </a:r>
            <a:r>
              <a:rPr lang="en-US" sz="1600" b="1" dirty="0" err="1"/>
              <a:t>tagname</a:t>
            </a:r>
            <a:r>
              <a:rPr lang="en-US" sz="1600" dirty="0"/>
              <a:t>&gt;</a:t>
            </a:r>
            <a:r>
              <a:rPr lang="en-US" sz="1600" b="1" dirty="0"/>
              <a:t>content</a:t>
            </a:r>
            <a:r>
              <a:rPr lang="en-US" sz="1600" dirty="0"/>
              <a:t>&lt;/</a:t>
            </a:r>
            <a:r>
              <a:rPr lang="en-US" sz="1600" b="1" dirty="0" err="1"/>
              <a:t>tagname</a:t>
            </a:r>
            <a:r>
              <a:rPr lang="en-US" sz="1600" dirty="0"/>
              <a:t>&gt;</a:t>
            </a:r>
            <a:endParaRPr lang="en-US" sz="1600" dirty="0"/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HTML Elements</a:t>
            </a:r>
          </a:p>
          <a:p>
            <a:r>
              <a:rPr lang="en-US" sz="1400" dirty="0"/>
              <a:t>"HTML tags" and "HTML elements" are often used to describe the same </a:t>
            </a:r>
            <a:r>
              <a:rPr lang="en-US" sz="1400" dirty="0" smtClean="0"/>
              <a:t>thing but an </a:t>
            </a:r>
            <a:r>
              <a:rPr lang="en-US" sz="1400" dirty="0"/>
              <a:t>HTML element is everything between the start tag and the end tag, including the tags: </a:t>
            </a:r>
          </a:p>
          <a:p>
            <a:endParaRPr lang="en-US" sz="1400" dirty="0"/>
          </a:p>
          <a:p>
            <a:r>
              <a:rPr lang="en-US" sz="1400" b="1" dirty="0" smtClean="0"/>
              <a:t>&lt;</a:t>
            </a:r>
            <a:r>
              <a:rPr lang="en-US" sz="1400" b="1" dirty="0"/>
              <a:t>p&gt;</a:t>
            </a:r>
            <a:r>
              <a:rPr lang="en-US" sz="1400" b="1" dirty="0"/>
              <a:t>This is a paragraph.</a:t>
            </a:r>
            <a:r>
              <a:rPr lang="en-US" sz="1400" b="1" dirty="0"/>
              <a:t>&lt;/p</a:t>
            </a:r>
            <a:r>
              <a:rPr lang="en-US" sz="1400" b="1" dirty="0" smtClean="0"/>
              <a:t>&gt;</a:t>
            </a:r>
            <a:endParaRPr lang="en-US" sz="1400" b="1" dirty="0"/>
          </a:p>
          <a:p>
            <a:endParaRPr 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val="968759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56" y="707487"/>
            <a:ext cx="8552623" cy="411162"/>
          </a:xfrm>
        </p:spPr>
        <p:txBody>
          <a:bodyPr/>
          <a:lstStyle/>
          <a:p>
            <a:r>
              <a:rPr lang="en-US" sz="3200" dirty="0"/>
              <a:t>HTML Page Structure</a:t>
            </a:r>
          </a:p>
        </p:txBody>
      </p:sp>
      <p:pic>
        <p:nvPicPr>
          <p:cNvPr id="5" name="Picture 4" descr="UID-LOGO-01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06626" y="87310"/>
            <a:ext cx="1051355" cy="47244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2980214"/>
            <a:ext cx="91440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0" dirty="0"/>
          </a:p>
        </p:txBody>
      </p:sp>
      <p:sp>
        <p:nvSpPr>
          <p:cNvPr id="3" name="Rectangle 2"/>
          <p:cNvSpPr/>
          <p:nvPr/>
        </p:nvSpPr>
        <p:spPr>
          <a:xfrm>
            <a:off x="323737" y="1344828"/>
            <a:ext cx="8454503" cy="4594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9731" y="3200189"/>
            <a:ext cx="7607808" cy="17308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&lt;BODY&gt;</a:t>
            </a:r>
          </a:p>
          <a:p>
            <a:r>
              <a:rPr lang="en-US" dirty="0"/>
              <a:t>	</a:t>
            </a:r>
            <a:r>
              <a:rPr lang="en-US" dirty="0" smtClean="0"/>
              <a:t>&lt;H1&gt;Content Heading&lt;/h1&gt;	</a:t>
            </a:r>
          </a:p>
          <a:p>
            <a:r>
              <a:rPr lang="en-US" dirty="0" smtClean="0"/>
              <a:t>	&lt;p&gt;Content Paragraph&lt;/p&gt;</a:t>
            </a:r>
            <a:endParaRPr lang="en-US" dirty="0"/>
          </a:p>
          <a:p>
            <a:r>
              <a:rPr lang="en-US" dirty="0" smtClean="0"/>
              <a:t>&lt;/BODY&gt;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0263" y="2107378"/>
            <a:ext cx="7607808" cy="10056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	&lt;TITLE&gt;Page Title&lt;/TITLE&gt;</a:t>
            </a:r>
            <a:endParaRPr lang="en-US" dirty="0"/>
          </a:p>
          <a:p>
            <a:r>
              <a:rPr lang="en-US" dirty="0" smtClean="0"/>
              <a:t>&lt;/HEAD&gt;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48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56" y="707487"/>
            <a:ext cx="8552623" cy="411162"/>
          </a:xfrm>
        </p:spPr>
        <p:txBody>
          <a:bodyPr/>
          <a:lstStyle/>
          <a:p>
            <a:r>
              <a:rPr lang="en-US" sz="3200" dirty="0" smtClean="0"/>
              <a:t>HTML Version History</a:t>
            </a:r>
            <a:endParaRPr lang="en-US" sz="3200" dirty="0"/>
          </a:p>
        </p:txBody>
      </p:sp>
      <p:pic>
        <p:nvPicPr>
          <p:cNvPr id="5" name="Picture 4" descr="UID-LOGO-01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06626" y="87310"/>
            <a:ext cx="1051355" cy="47244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2980214"/>
            <a:ext cx="91440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73931" y="1344828"/>
            <a:ext cx="84794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HTML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HTML+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HTML 2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HTML 3.2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HTML 4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XHTML 1.x/XHTML 2.0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HTML 5 </a:t>
            </a:r>
          </a:p>
        </p:txBody>
      </p:sp>
      <p:pic>
        <p:nvPicPr>
          <p:cNvPr id="7" name="Picture 6" descr="websummary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30"/>
          <a:stretch/>
        </p:blipFill>
        <p:spPr>
          <a:xfrm>
            <a:off x="3224914" y="1323631"/>
            <a:ext cx="5677840" cy="425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6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56" y="707487"/>
            <a:ext cx="8552623" cy="411162"/>
          </a:xfrm>
        </p:spPr>
        <p:txBody>
          <a:bodyPr/>
          <a:lstStyle/>
          <a:p>
            <a:r>
              <a:rPr lang="en-US" sz="3200" dirty="0" smtClean="0"/>
              <a:t>Web Technologies Stack</a:t>
            </a:r>
            <a:endParaRPr lang="en-US" sz="3200" dirty="0"/>
          </a:p>
        </p:txBody>
      </p:sp>
      <p:pic>
        <p:nvPicPr>
          <p:cNvPr id="5" name="Picture 4" descr="UID-LOGO-01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06626" y="87310"/>
            <a:ext cx="1051355" cy="472444"/>
          </a:xfrm>
          <a:prstGeom prst="rect">
            <a:avLst/>
          </a:prstGeom>
        </p:spPr>
      </p:pic>
      <p:pic>
        <p:nvPicPr>
          <p:cNvPr id="7" name="Picture 6" descr="Technology Stack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7" y="1147025"/>
            <a:ext cx="8840498" cy="507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95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56" y="707487"/>
            <a:ext cx="8552623" cy="411162"/>
          </a:xfrm>
        </p:spPr>
        <p:txBody>
          <a:bodyPr/>
          <a:lstStyle/>
          <a:p>
            <a:r>
              <a:rPr lang="en-US" sz="3200" dirty="0" smtClean="0"/>
              <a:t>The Roles of Web Technologies</a:t>
            </a:r>
            <a:endParaRPr lang="en-US" sz="3200" dirty="0"/>
          </a:p>
        </p:txBody>
      </p:sp>
      <p:pic>
        <p:nvPicPr>
          <p:cNvPr id="5" name="Picture 4" descr="UID-LOGO-01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06626" y="87310"/>
            <a:ext cx="1051355" cy="472444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537957"/>
              </p:ext>
            </p:extLst>
          </p:nvPr>
        </p:nvGraphicFramePr>
        <p:xfrm>
          <a:off x="278859" y="1372096"/>
          <a:ext cx="8524283" cy="496823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74907"/>
                <a:gridCol w="54493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Web 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Structuring Contents and Semantics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r>
                        <a:rPr lang="en-US" baseline="0" dirty="0" smtClean="0"/>
                        <a:t> decoration, styling and design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Processing user events and client-side behavior </a:t>
                      </a:r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Web Browser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Retrieving, Presenting and Traversing information resources on the World Wide Web. 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Composition of HTML</a:t>
                      </a:r>
                      <a:r>
                        <a:rPr lang="en-US" baseline="0" dirty="0" smtClean="0"/>
                        <a:t> elements, execution of JavaScript and applying CSS styling.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W3C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Managing Web Standards and HTML Specifications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Browser Vendors/Providers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 of Web</a:t>
                      </a:r>
                      <a:r>
                        <a:rPr lang="en-US" baseline="0" dirty="0" smtClean="0"/>
                        <a:t> Browsers considering web standards and specifications provided by W3C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Web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Hosting web application,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processing</a:t>
                      </a:r>
                      <a:r>
                        <a:rPr lang="en-US" baseline="0" dirty="0" smtClean="0"/>
                        <a:t> browser requests, and executing server scripts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Server Scripts (JSP,PHP,ASP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Generating dynamic HTML pages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33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56" y="707487"/>
            <a:ext cx="8552623" cy="411162"/>
          </a:xfrm>
        </p:spPr>
        <p:txBody>
          <a:bodyPr/>
          <a:lstStyle/>
          <a:p>
            <a:r>
              <a:rPr lang="en-US" sz="3200" dirty="0" smtClean="0"/>
              <a:t>HTML 5</a:t>
            </a:r>
            <a:endParaRPr lang="en-US" sz="1600" b="0" dirty="0"/>
          </a:p>
        </p:txBody>
      </p:sp>
      <p:pic>
        <p:nvPicPr>
          <p:cNvPr id="5" name="Picture 4" descr="UID-LOGO-01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06626" y="87310"/>
            <a:ext cx="1051355" cy="47244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2980214"/>
            <a:ext cx="91440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199223" y="1319924"/>
            <a:ext cx="8653726" cy="540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HTML5 is a cooperation between the World Wide Web Consortium (W3C) and the Web Hypertext Application Technology Working Group (WHATWG)</a:t>
            </a:r>
            <a:r>
              <a:rPr lang="en-US" sz="1600" dirty="0" smtClean="0"/>
              <a:t>. WHATWG </a:t>
            </a:r>
            <a:r>
              <a:rPr lang="en-US" sz="1600" dirty="0"/>
              <a:t>was working with web forms and applications, and W3C was working with XHTML 2.0</a:t>
            </a:r>
            <a:r>
              <a:rPr lang="en-US" sz="1600" dirty="0" smtClean="0"/>
              <a:t>.  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 smtClean="0"/>
              <a:t>Some </a:t>
            </a:r>
            <a:r>
              <a:rPr lang="en-US" sz="1600" dirty="0"/>
              <a:t>rules for HTML5 were established</a:t>
            </a:r>
            <a:r>
              <a:rPr lang="en-US" sz="1600" dirty="0" smtClean="0"/>
              <a:t>: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New features should be based on HTML, CSS, DOM, and JavaScript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Reduce the need for external plugins (like Flash)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Better error handling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More markup to replace scripting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HTML5 should be device </a:t>
            </a:r>
            <a:r>
              <a:rPr lang="en-US" sz="1600" dirty="0" smtClean="0"/>
              <a:t>independent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r>
              <a:rPr lang="en-US" sz="1600" b="1" dirty="0" smtClean="0"/>
              <a:t>HTML 5 Features 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New Elements and Attributes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Full CSS3 Support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Video and Audio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2D/3D </a:t>
            </a:r>
            <a:r>
              <a:rPr lang="en-US" sz="1600" dirty="0" smtClean="0"/>
              <a:t>Graphics (Canvas)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Local Storage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Local SQL Database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Web </a:t>
            </a:r>
            <a:r>
              <a:rPr lang="en-US" sz="1600" dirty="0" smtClean="0"/>
              <a:t>Workers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Web Sockets</a:t>
            </a:r>
            <a:endParaRPr lang="en-US" sz="1600" dirty="0"/>
          </a:p>
          <a:p>
            <a:endParaRPr 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val="412891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ID-LOGO-01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06626" y="87310"/>
            <a:ext cx="1051355" cy="47244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2980214"/>
            <a:ext cx="91440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0" dirty="0"/>
          </a:p>
        </p:txBody>
      </p:sp>
      <p:pic>
        <p:nvPicPr>
          <p:cNvPr id="3" name="Picture 2" descr="HTML5-APIs-and-related-technologies-by-Sergey-Mavrod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28" y="759579"/>
            <a:ext cx="8317538" cy="555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47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56" y="707487"/>
            <a:ext cx="8552623" cy="411162"/>
          </a:xfrm>
        </p:spPr>
        <p:txBody>
          <a:bodyPr/>
          <a:lstStyle/>
          <a:p>
            <a:r>
              <a:rPr lang="en-US" sz="3200" dirty="0" smtClean="0"/>
              <a:t>HTML 5 Document Structure</a:t>
            </a:r>
            <a:endParaRPr lang="en-US" sz="1600" b="0" dirty="0"/>
          </a:p>
        </p:txBody>
      </p:sp>
      <p:pic>
        <p:nvPicPr>
          <p:cNvPr id="5" name="Picture 4" descr="UID-LOGO-01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06626" y="87310"/>
            <a:ext cx="1051355" cy="47244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2980214"/>
            <a:ext cx="91440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298834" y="1407089"/>
            <a:ext cx="8143218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&lt;!DOCTYPE html&gt;</a:t>
            </a:r>
            <a:br>
              <a:rPr lang="en-US" sz="1600" dirty="0"/>
            </a:br>
            <a:r>
              <a:rPr lang="en-US" sz="1600" dirty="0"/>
              <a:t>&lt;html&gt;</a:t>
            </a:r>
            <a:br>
              <a:rPr lang="en-US" sz="1600" dirty="0"/>
            </a:br>
            <a:r>
              <a:rPr lang="en-US" sz="1600" dirty="0"/>
              <a:t> </a:t>
            </a:r>
            <a:r>
              <a:rPr lang="en-US" sz="1600" dirty="0" smtClean="0"/>
              <a:t>    &lt;head&gt;</a:t>
            </a:r>
            <a:br>
              <a:rPr lang="en-US" sz="1600" dirty="0" smtClean="0"/>
            </a:br>
            <a:r>
              <a:rPr lang="en-US" sz="1600" dirty="0" smtClean="0"/>
              <a:t>        &lt;meta charset=“UTF-8”&gt;</a:t>
            </a:r>
            <a:br>
              <a:rPr lang="en-US" sz="1600" dirty="0" smtClean="0"/>
            </a:br>
            <a:r>
              <a:rPr lang="en-US" sz="1600" dirty="0" smtClean="0"/>
              <a:t>        &lt;title&gt;</a:t>
            </a:r>
            <a:r>
              <a:rPr lang="en-US" sz="1600" i="1" dirty="0" smtClean="0"/>
              <a:t>Page Title</a:t>
            </a:r>
            <a:r>
              <a:rPr lang="en-US" sz="1600" dirty="0" smtClean="0"/>
              <a:t>&lt;/title&gt;</a:t>
            </a:r>
            <a:br>
              <a:rPr lang="en-US" sz="1600" dirty="0" smtClean="0"/>
            </a:br>
            <a:r>
              <a:rPr lang="en-US" sz="1600" dirty="0" smtClean="0"/>
              <a:t>     &lt;</a:t>
            </a:r>
            <a:r>
              <a:rPr lang="en-US" sz="1600" dirty="0"/>
              <a:t>/head&gt;</a:t>
            </a:r>
            <a:br>
              <a:rPr lang="en-US" sz="1600" dirty="0"/>
            </a:br>
            <a:r>
              <a:rPr lang="en-US" sz="1600" dirty="0" smtClean="0"/>
              <a:t>&lt;</a:t>
            </a:r>
            <a:r>
              <a:rPr lang="en-US" sz="1600" dirty="0"/>
              <a:t>body&gt;</a:t>
            </a:r>
            <a:br>
              <a:rPr lang="en-US" sz="1600" dirty="0"/>
            </a:br>
            <a:r>
              <a:rPr lang="en-US" sz="1600" dirty="0" smtClean="0"/>
              <a:t>&lt;!– Page Contents --&gt;</a:t>
            </a:r>
          </a:p>
          <a:p>
            <a:r>
              <a:rPr lang="en-US" sz="1600" dirty="0" smtClean="0"/>
              <a:t>&lt;</a:t>
            </a:r>
            <a:r>
              <a:rPr lang="en-US" sz="1600" dirty="0"/>
              <a:t>/body</a:t>
            </a:r>
            <a:r>
              <a:rPr lang="en-US" sz="1600" dirty="0" smtClean="0"/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&lt;/html&gt; </a:t>
            </a:r>
          </a:p>
          <a:p>
            <a:endParaRPr 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val="3002858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mp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9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7_HCL Template">
  <a:themeElements>
    <a:clrScheme name="7_HCL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  <a:cs typeface="Arial" pitchFamily="34" charset="0"/>
          </a:defRPr>
        </a:defPPr>
      </a:lstStyle>
    </a:lnDef>
  </a:objectDefaults>
  <a:extraClrSchemeLst>
    <a:extraClrScheme>
      <a:clrScheme name="7_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DEDF4FD5542146AC58481BCFADD43A" ma:contentTypeVersion="0" ma:contentTypeDescription="Create a new document." ma:contentTypeScope="" ma:versionID="b79e1bc53a3d47236cd2b2080d40f47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38CEAA-AF57-4ADB-B328-D184D4DDDD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828243-7E8D-4D99-8ABD-37756D8B5B58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3B14E9F-2FFC-4ABB-B101-EB9EA11BD8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41280</TotalTime>
  <Words>665</Words>
  <Application>Microsoft Macintosh PowerPoint</Application>
  <PresentationFormat>On-screen Show (4:3)</PresentationFormat>
  <Paragraphs>138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Empty</vt:lpstr>
      <vt:lpstr>7_HCL Template</vt:lpstr>
      <vt:lpstr>HTML/CSS/JavaScript Training</vt:lpstr>
      <vt:lpstr>HTML – Hypertext Markup Language</vt:lpstr>
      <vt:lpstr>HTML Page Structure</vt:lpstr>
      <vt:lpstr>HTML Version History</vt:lpstr>
      <vt:lpstr>Web Technologies Stack</vt:lpstr>
      <vt:lpstr>The Roles of Web Technologies</vt:lpstr>
      <vt:lpstr>HTML 5</vt:lpstr>
      <vt:lpstr>PowerPoint Presentation</vt:lpstr>
      <vt:lpstr>HTML 5 Document Structure</vt:lpstr>
      <vt:lpstr>Semantic HTML</vt:lpstr>
      <vt:lpstr>Using Semantic HTML Elements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Brocade - HCL UI Track - Capabilities, Approach &amp; Proposition</dc:title>
  <dc:creator>HCL</dc:creator>
  <cp:lastModifiedBy>Ravindra Patel</cp:lastModifiedBy>
  <cp:revision>1230</cp:revision>
  <dcterms:created xsi:type="dcterms:W3CDTF">2010-10-28T09:18:19Z</dcterms:created>
  <dcterms:modified xsi:type="dcterms:W3CDTF">2013-10-04T08:29:37Z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0x010100A7DEDF4FD5542146AC58481BCFADD43A</vt:lpwstr>
  </property>
</Properties>
</file>